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5"/>
  </p:notesMasterIdLst>
  <p:handoutMasterIdLst>
    <p:handoutMasterId r:id="rId46"/>
  </p:handoutMasterIdLst>
  <p:sldIdLst>
    <p:sldId id="420" r:id="rId3"/>
    <p:sldId id="482" r:id="rId4"/>
    <p:sldId id="526" r:id="rId5"/>
    <p:sldId id="467" r:id="rId6"/>
    <p:sldId id="510" r:id="rId7"/>
    <p:sldId id="508" r:id="rId8"/>
    <p:sldId id="452" r:id="rId9"/>
    <p:sldId id="509" r:id="rId10"/>
    <p:sldId id="511" r:id="rId11"/>
    <p:sldId id="446" r:id="rId12"/>
    <p:sldId id="513" r:id="rId13"/>
    <p:sldId id="490" r:id="rId14"/>
    <p:sldId id="514" r:id="rId15"/>
    <p:sldId id="527" r:id="rId16"/>
    <p:sldId id="484" r:id="rId17"/>
    <p:sldId id="485" r:id="rId18"/>
    <p:sldId id="486" r:id="rId19"/>
    <p:sldId id="487" r:id="rId20"/>
    <p:sldId id="506" r:id="rId21"/>
    <p:sldId id="489" r:id="rId22"/>
    <p:sldId id="505" r:id="rId23"/>
    <p:sldId id="475" r:id="rId24"/>
    <p:sldId id="503" r:id="rId25"/>
    <p:sldId id="529" r:id="rId26"/>
    <p:sldId id="515" r:id="rId27"/>
    <p:sldId id="516" r:id="rId28"/>
    <p:sldId id="519" r:id="rId29"/>
    <p:sldId id="520" r:id="rId30"/>
    <p:sldId id="517" r:id="rId31"/>
    <p:sldId id="521" r:id="rId32"/>
    <p:sldId id="522" r:id="rId33"/>
    <p:sldId id="525" r:id="rId34"/>
    <p:sldId id="524" r:id="rId35"/>
    <p:sldId id="447" r:id="rId36"/>
    <p:sldId id="448" r:id="rId37"/>
    <p:sldId id="528" r:id="rId38"/>
    <p:sldId id="460" r:id="rId39"/>
    <p:sldId id="462" r:id="rId40"/>
    <p:sldId id="463" r:id="rId41"/>
    <p:sldId id="464" r:id="rId42"/>
    <p:sldId id="465" r:id="rId43"/>
    <p:sldId id="466" r:id="rId44"/>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0" autoAdjust="0"/>
    <p:restoredTop sz="97458" autoAdjust="0"/>
  </p:normalViewPr>
  <p:slideViewPr>
    <p:cSldViewPr>
      <p:cViewPr varScale="1">
        <p:scale>
          <a:sx n="70" d="100"/>
          <a:sy n="70" d="100"/>
        </p:scale>
        <p:origin x="1308"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16</a:t>
            </a:fld>
            <a:endParaRPr lang="en-US"/>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a:p>
        </p:txBody>
      </p:sp>
      <p:sp>
        <p:nvSpPr>
          <p:cNvPr id="61445"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D84E925-665F-4C66-B196-6E0239591013}" type="slidenum">
              <a:rPr lang="en-US" sz="1200"/>
              <a:pPr algn="r"/>
              <a:t>16</a:t>
            </a:fld>
            <a:endParaRPr lang="en-US" sz="1200"/>
          </a:p>
        </p:txBody>
      </p:sp>
    </p:spTree>
    <p:extLst>
      <p:ext uri="{BB962C8B-B14F-4D97-AF65-F5344CB8AC3E}">
        <p14:creationId xmlns:p14="http://schemas.microsoft.com/office/powerpoint/2010/main" val="228320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17</a:t>
            </a:fld>
            <a:endParaRPr lang="en-US"/>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a:p>
        </p:txBody>
      </p:sp>
      <p:sp>
        <p:nvSpPr>
          <p:cNvPr id="6246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03CF8BA1-76B0-487E-A3A6-A7B182AFCF50}" type="slidenum">
              <a:rPr lang="en-US" sz="1200"/>
              <a:pPr algn="r"/>
              <a:t>17</a:t>
            </a:fld>
            <a:endParaRPr lang="en-US" sz="1200"/>
          </a:p>
        </p:txBody>
      </p:sp>
    </p:spTree>
    <p:extLst>
      <p:ext uri="{BB962C8B-B14F-4D97-AF65-F5344CB8AC3E}">
        <p14:creationId xmlns:p14="http://schemas.microsoft.com/office/powerpoint/2010/main" val="120972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18</a:t>
            </a:fld>
            <a:endParaRPr lang="en-US"/>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a:p>
        </p:txBody>
      </p:sp>
      <p:sp>
        <p:nvSpPr>
          <p:cNvPr id="6349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EEDFF0F2-B7BB-4F03-8B33-97F5FCE13D2E}" type="slidenum">
              <a:rPr lang="en-US" sz="1200"/>
              <a:pPr algn="r"/>
              <a:t>18</a:t>
            </a:fld>
            <a:endParaRPr lang="en-US" sz="1200"/>
          </a:p>
        </p:txBody>
      </p:sp>
    </p:spTree>
    <p:extLst>
      <p:ext uri="{BB962C8B-B14F-4D97-AF65-F5344CB8AC3E}">
        <p14:creationId xmlns:p14="http://schemas.microsoft.com/office/powerpoint/2010/main" val="4196827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20</a:t>
            </a:fld>
            <a:endParaRPr lang="en-US"/>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a:p>
        </p:txBody>
      </p:sp>
      <p:sp>
        <p:nvSpPr>
          <p:cNvPr id="6758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BE139A3-407D-43F0-AF6C-8CD56A617952}" type="slidenum">
              <a:rPr lang="en-US" sz="1200"/>
              <a:pPr algn="r"/>
              <a:t>20</a:t>
            </a:fld>
            <a:endParaRPr lang="en-US" sz="1200"/>
          </a:p>
        </p:txBody>
      </p:sp>
    </p:spTree>
    <p:extLst>
      <p:ext uri="{BB962C8B-B14F-4D97-AF65-F5344CB8AC3E}">
        <p14:creationId xmlns:p14="http://schemas.microsoft.com/office/powerpoint/2010/main" val="1551835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23</a:t>
            </a:fld>
            <a:endParaRPr lang="en-GB"/>
          </a:p>
        </p:txBody>
      </p:sp>
    </p:spTree>
    <p:extLst>
      <p:ext uri="{BB962C8B-B14F-4D97-AF65-F5344CB8AC3E}">
        <p14:creationId xmlns:p14="http://schemas.microsoft.com/office/powerpoint/2010/main" val="2670256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24</a:t>
            </a:fld>
            <a:endParaRPr lang="en-GB" dirty="0"/>
          </a:p>
        </p:txBody>
      </p:sp>
    </p:spTree>
    <p:extLst>
      <p:ext uri="{BB962C8B-B14F-4D97-AF65-F5344CB8AC3E}">
        <p14:creationId xmlns:p14="http://schemas.microsoft.com/office/powerpoint/2010/main" val="2055408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val="983854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33</a:t>
            </a:fld>
            <a:endParaRPr lang="en-US"/>
          </a:p>
        </p:txBody>
      </p:sp>
    </p:spTree>
    <p:extLst>
      <p:ext uri="{BB962C8B-B14F-4D97-AF65-F5344CB8AC3E}">
        <p14:creationId xmlns:p14="http://schemas.microsoft.com/office/powerpoint/2010/main" val="1491575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34</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35</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dirty="0"/>
          </a:p>
        </p:txBody>
      </p:sp>
    </p:spTree>
    <p:extLst>
      <p:ext uri="{BB962C8B-B14F-4D97-AF65-F5344CB8AC3E}">
        <p14:creationId xmlns:p14="http://schemas.microsoft.com/office/powerpoint/2010/main" val="307499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37</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dirty="0"/>
          </a:p>
        </p:txBody>
      </p:sp>
    </p:spTree>
    <p:extLst>
      <p:ext uri="{BB962C8B-B14F-4D97-AF65-F5344CB8AC3E}">
        <p14:creationId xmlns:p14="http://schemas.microsoft.com/office/powerpoint/2010/main" val="3392860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9</a:t>
            </a:fld>
            <a:endParaRPr lang="en-GB" dirty="0">
              <a:solidFill>
                <a:srgbClr val="000000"/>
              </a:solidFill>
            </a:endParaRPr>
          </a:p>
        </p:txBody>
      </p:sp>
    </p:spTree>
    <p:extLst>
      <p:ext uri="{BB962C8B-B14F-4D97-AF65-F5344CB8AC3E}">
        <p14:creationId xmlns:p14="http://schemas.microsoft.com/office/powerpoint/2010/main" val="382649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11</a:t>
            </a:fld>
            <a:endParaRPr lang="en-GB"/>
          </a:p>
        </p:txBody>
      </p:sp>
    </p:spTree>
    <p:extLst>
      <p:ext uri="{BB962C8B-B14F-4D97-AF65-F5344CB8AC3E}">
        <p14:creationId xmlns:p14="http://schemas.microsoft.com/office/powerpoint/2010/main" val="326598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289373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13</a:t>
            </a:fld>
            <a:endParaRPr lang="en-GB"/>
          </a:p>
        </p:txBody>
      </p:sp>
    </p:spTree>
    <p:extLst>
      <p:ext uri="{BB962C8B-B14F-4D97-AF65-F5344CB8AC3E}">
        <p14:creationId xmlns:p14="http://schemas.microsoft.com/office/powerpoint/2010/main" val="3908113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val="959641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15</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797A5476-295C-4F37-9D9E-889D798F1D04}" type="slidenum">
              <a:rPr lang="en-US" sz="1200"/>
              <a:pPr algn="r"/>
              <a:t>15</a:t>
            </a:fld>
            <a:endParaRPr lang="en-US" sz="1200"/>
          </a:p>
        </p:txBody>
      </p:sp>
    </p:spTree>
    <p:extLst>
      <p:ext uri="{BB962C8B-B14F-4D97-AF65-F5344CB8AC3E}">
        <p14:creationId xmlns:p14="http://schemas.microsoft.com/office/powerpoint/2010/main" val="270651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12/03/2017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12/03/2017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12/03/2017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12/03/2017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12/03/2017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12/03/2017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12/03/2017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12/03/2017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12/03/2017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12/03/2017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12/03/2017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12/03/2017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22896" y="473135"/>
            <a:ext cx="7056784" cy="2520950"/>
          </a:xfrm>
          <a:noFill/>
        </p:spPr>
        <p:txBody>
          <a:bodyPr anchor="ctr"/>
          <a:lstStyle/>
          <a:p>
            <a:pPr algn="ctr" eaLnBrk="1" hangingPunct="1"/>
            <a:r>
              <a:rPr lang="en-GB" sz="3600" dirty="0"/>
              <a:t>Using good feedback and  assessment practices to enhance student engagement and achievement</a:t>
            </a:r>
            <a:endParaRPr lang="en-GB" sz="36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Utrecht university Science Faculty</a:t>
            </a:r>
          </a:p>
          <a:p>
            <a:pPr algn="ctr" eaLnBrk="1" hangingPunct="1">
              <a:defRPr/>
            </a:pPr>
            <a:r>
              <a:rPr lang="en-GB" sz="2400" dirty="0"/>
              <a:t>15 March 2017</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077218"/>
          </a:xfrm>
          <a:prstGeom prst="rect">
            <a:avLst/>
          </a:prstGeom>
          <a:noFill/>
          <a:ln w="9525">
            <a:noFill/>
            <a:miter lim="800000"/>
            <a:headEnd/>
            <a:tailEnd/>
          </a:ln>
          <a:extLst/>
        </p:spPr>
        <p:txBody>
          <a:bodyPr vert="horz" wrap="square" lIns="91440" tIns="45720" rIns="91440" bIns="45720" numCol="1" anchor="b"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Assessment for Learning</a:t>
            </a:r>
          </a:p>
        </p:txBody>
      </p:sp>
    </p:spTree>
    <p:extLst>
      <p:ext uri="{BB962C8B-B14F-4D97-AF65-F5344CB8AC3E}">
        <p14:creationId xmlns:p14="http://schemas.microsoft.com/office/powerpoint/2010/main" val="177701780"/>
      </p:ext>
    </p:extLst>
  </p:cSld>
  <p:clrMapOvr>
    <a:masterClrMapping/>
  </p:clrMapOvr>
  <p:transition spd="slow" advTm="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extLst>
      <p:ext uri="{BB962C8B-B14F-4D97-AF65-F5344CB8AC3E}">
        <p14:creationId xmlns:p14="http://schemas.microsoft.com/office/powerpoint/2010/main" val="413430590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7742094"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normAutofit lnSpcReduction="10000"/>
          </a:bodyPr>
          <a:lstStyle/>
          <a:p>
            <a:r>
              <a:rPr lang="en-GB" sz="2600" b="1" dirty="0"/>
              <a:t>Make sense of key terms such as criteria, weightings, and level;</a:t>
            </a:r>
          </a:p>
          <a:p>
            <a:r>
              <a:rPr lang="en-GB" sz="2600" b="1" dirty="0"/>
              <a:t>Encounter a variety of assessment methods (e.g. presentations, portfolios, posters, assessed web participation, practicals, vivas etc) and get practice in using them;</a:t>
            </a:r>
          </a:p>
          <a:p>
            <a:r>
              <a:rPr lang="en-GB" sz="2600" b="1" dirty="0"/>
              <a:t>Be strategic in their behaviours, putting more work into aspects of an assignment with high weightings, interrogating criteria to find out what is really required and so on;</a:t>
            </a:r>
          </a:p>
          <a:p>
            <a:r>
              <a:rPr lang="en-GB" sz="2600" b="1"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46572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endParaRPr lang="en-GB" sz="2600" dirty="0"/>
          </a:p>
        </p:txBody>
      </p:sp>
    </p:spTree>
    <p:extLst>
      <p:ext uri="{BB962C8B-B14F-4D97-AF65-F5344CB8AC3E}">
        <p14:creationId xmlns:p14="http://schemas.microsoft.com/office/powerpoint/2010/main" val="5591730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sz="2800" dirty="0">
                <a:solidFill>
                  <a:schemeClr val="tx2">
                    <a:lumMod val="75000"/>
                  </a:schemeClr>
                </a:solidFill>
              </a:rPr>
              <a:t>How can we engage students through assessment?</a:t>
            </a:r>
          </a:p>
        </p:txBody>
      </p:sp>
    </p:spTree>
    <p:extLst>
      <p:ext uri="{BB962C8B-B14F-4D97-AF65-F5344CB8AC3E}">
        <p14:creationId xmlns:p14="http://schemas.microsoft.com/office/powerpoint/2010/main" val="409165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 (Purpose)</a:t>
            </a:r>
          </a:p>
          <a:p>
            <a:r>
              <a:rPr lang="en-US" dirty="0"/>
              <a:t>What is it we are actually assessing? (Focus)</a:t>
            </a:r>
          </a:p>
          <a:p>
            <a:r>
              <a:rPr lang="en-US" dirty="0"/>
              <a:t>How are we assessing? (Methodologies and approaches);</a:t>
            </a:r>
          </a:p>
          <a:p>
            <a:r>
              <a:rPr lang="en-US" dirty="0"/>
              <a:t>Who is best placed to assess? (Agency);</a:t>
            </a:r>
          </a:p>
          <a:p>
            <a:r>
              <a:rPr lang="en-US" dirty="0"/>
              <a:t>When should we assess? (Timing).</a:t>
            </a:r>
          </a:p>
        </p:txBody>
      </p:sp>
    </p:spTree>
    <p:extLst>
      <p:ext uri="{BB962C8B-B14F-4D97-AF65-F5344CB8AC3E}">
        <p14:creationId xmlns:p14="http://schemas.microsoft.com/office/powerpoint/2010/main" val="3023771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Purposes: the reasons for assessment: </a:t>
            </a:r>
            <a:br>
              <a:rPr lang="en-US" dirty="0"/>
            </a:br>
            <a:r>
              <a:rPr lang="en-US" dirty="0"/>
              <a:t>may include:</a:t>
            </a: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a:t>Enabling students to get the measure of their achievement; </a:t>
            </a:r>
          </a:p>
          <a:p>
            <a:pPr eaLnBrk="1" hangingPunct="1"/>
            <a:r>
              <a:rPr lang="en-US" sz="2600" dirty="0"/>
              <a:t>Helping them consolidate their learning;</a:t>
            </a:r>
          </a:p>
          <a:p>
            <a:pPr eaLnBrk="1" hangingPunct="1"/>
            <a:r>
              <a:rPr lang="en-US" sz="2600" dirty="0"/>
              <a:t>Providing feedback so they can improve and remedy any deficiencies;</a:t>
            </a:r>
          </a:p>
          <a:p>
            <a:pPr eaLnBrk="1" hangingPunct="1"/>
            <a:r>
              <a:rPr lang="en-US" sz="2600" dirty="0"/>
              <a:t>motivating students to engage in their learning;</a:t>
            </a:r>
          </a:p>
          <a:p>
            <a:pPr eaLnBrk="1" hangingPunct="1"/>
            <a:r>
              <a:rPr lang="en-US" sz="2600" dirty="0"/>
              <a:t>providing them with opportunities to relate theory and practice.</a:t>
            </a:r>
          </a:p>
        </p:txBody>
      </p:sp>
    </p:spTree>
    <p:extLst>
      <p:ext uri="{BB962C8B-B14F-4D97-AF65-F5344CB8AC3E}">
        <p14:creationId xmlns:p14="http://schemas.microsoft.com/office/powerpoint/2010/main" val="3309055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a:t>Helping students make sensible choices about option alternatives and directions for further study;</a:t>
            </a:r>
          </a:p>
          <a:p>
            <a:pPr eaLnBrk="1" hangingPunct="1"/>
            <a:r>
              <a:rPr lang="en-US" sz="2600" dirty="0"/>
              <a:t>demonstrating student employability;</a:t>
            </a:r>
          </a:p>
          <a:p>
            <a:pPr eaLnBrk="1" hangingPunct="1"/>
            <a:r>
              <a:rPr lang="en-US" sz="2600" dirty="0"/>
              <a:t>providing assurance of fitness to practice;</a:t>
            </a:r>
          </a:p>
          <a:p>
            <a:pPr eaLnBrk="1" hangingPunct="1"/>
            <a:r>
              <a:rPr lang="en-US" sz="2600" dirty="0"/>
              <a:t>giving feedback to teachers on effectiveness;</a:t>
            </a:r>
          </a:p>
          <a:p>
            <a:pPr eaLnBrk="1" hangingPunct="1"/>
            <a:r>
              <a:rPr lang="en-US" sz="2600" dirty="0"/>
              <a:t>providing statistics for internal and external agencies.</a:t>
            </a:r>
          </a:p>
          <a:p>
            <a:pPr eaLnBrk="1" hangingPunct="1"/>
            <a:endParaRPr lang="en-US" sz="2600" dirty="0"/>
          </a:p>
        </p:txBody>
      </p:sp>
    </p:spTree>
    <p:extLst>
      <p:ext uri="{BB962C8B-B14F-4D97-AF65-F5344CB8AC3E}">
        <p14:creationId xmlns:p14="http://schemas.microsoft.com/office/powerpoint/2010/main" val="2562326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ormAutofit/>
          </a:bodyPr>
          <a:lstStyle/>
          <a:p>
            <a:pPr eaLnBrk="1" hangingPunct="1"/>
            <a:r>
              <a:rPr lang="en-US" dirty="0"/>
              <a:t>Orientation/focus: choosing what we assess</a:t>
            </a:r>
          </a:p>
        </p:txBody>
      </p:sp>
      <p:sp>
        <p:nvSpPr>
          <p:cNvPr id="22531" name="Rectangle 3"/>
          <p:cNvSpPr>
            <a:spLocks noGrp="1" noChangeArrowheads="1"/>
          </p:cNvSpPr>
          <p:nvPr>
            <p:ph type="body" idx="4294967295"/>
          </p:nvPr>
        </p:nvSpPr>
        <p:spPr/>
        <p:txBody>
          <a:bodyPr/>
          <a:lstStyle/>
          <a:p>
            <a:pPr eaLnBrk="1" hangingPunct="1"/>
            <a:r>
              <a:rPr lang="en-US" dirty="0"/>
              <a:t>product or process?</a:t>
            </a:r>
          </a:p>
          <a:p>
            <a:pPr eaLnBrk="1" hangingPunct="1"/>
            <a:r>
              <a:rPr lang="en-US" dirty="0"/>
              <a:t>theory or practice?</a:t>
            </a:r>
          </a:p>
          <a:p>
            <a:pPr eaLnBrk="1" hangingPunct="1"/>
            <a:r>
              <a:rPr lang="en-US" dirty="0"/>
              <a:t>knowledge, skills and attitude (all sectors)?</a:t>
            </a:r>
          </a:p>
          <a:p>
            <a:pPr eaLnBrk="1" hangingPunct="1"/>
            <a:r>
              <a:rPr lang="en-US" dirty="0"/>
              <a:t>subject knowledge or application?</a:t>
            </a:r>
          </a:p>
          <a:p>
            <a:pPr eaLnBrk="1" hangingPunct="1"/>
            <a:r>
              <a:rPr lang="en-US" dirty="0"/>
              <a:t>what we’ve always assessed?</a:t>
            </a:r>
          </a:p>
          <a:p>
            <a:pPr eaLnBrk="1" hangingPunct="1"/>
            <a:r>
              <a:rPr lang="en-US" dirty="0"/>
              <a:t>what it’s easy to assess?</a:t>
            </a:r>
          </a:p>
        </p:txBody>
      </p:sp>
    </p:spTree>
    <p:extLst>
      <p:ext uri="{BB962C8B-B14F-4D97-AF65-F5344CB8AC3E}">
        <p14:creationId xmlns:p14="http://schemas.microsoft.com/office/powerpoint/2010/main" val="2571219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How: methods and approaches of assessment</a:t>
            </a:r>
          </a:p>
        </p:txBody>
      </p:sp>
      <p:sp>
        <p:nvSpPr>
          <p:cNvPr id="3" name="Content Placeholder 2"/>
          <p:cNvSpPr>
            <a:spLocks noGrp="1"/>
          </p:cNvSpPr>
          <p:nvPr>
            <p:ph idx="1"/>
          </p:nvPr>
        </p:nvSpPr>
        <p:spPr/>
        <p:txBody>
          <a:bodyPr/>
          <a:lstStyle/>
          <a:p>
            <a:r>
              <a:rPr lang="en-GB" dirty="0"/>
              <a:t>We need to choose authentic and appropriate means of assessing;</a:t>
            </a:r>
          </a:p>
          <a:p>
            <a:r>
              <a:rPr lang="en-GB" dirty="0"/>
              <a:t>Unseen exams, reports and essays are overused and there are many more methods in use in different universities in the UK and internationally which may be more fit-for-purpose;</a:t>
            </a:r>
          </a:p>
          <a:p>
            <a:r>
              <a:rPr lang="en-GB" dirty="0"/>
              <a:t>These include in-seminar assessments, posters, assessed blogs, portfolios, case studies, </a:t>
            </a:r>
            <a:r>
              <a:rPr lang="en-GB" dirty="0" err="1"/>
              <a:t>vivas</a:t>
            </a:r>
            <a:r>
              <a:rPr lang="en-GB" dirty="0"/>
              <a:t>, short answer tests, multiple choice and other CAA tests, reflective accounts, logs, projects, presentations, learning packages, annotated bibliographies, in-tray exercises, live briefs, and many more.</a:t>
            </a:r>
          </a:p>
        </p:txBody>
      </p:sp>
    </p:spTree>
    <p:extLst>
      <p:ext uri="{BB962C8B-B14F-4D97-AF65-F5344CB8AC3E}">
        <p14:creationId xmlns:p14="http://schemas.microsoft.com/office/powerpoint/2010/main" val="61663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p:txBody>
          <a:bodyPr/>
          <a:lstStyle/>
          <a:p>
            <a:pPr marL="0" indent="0">
              <a:buNone/>
            </a:pPr>
            <a:r>
              <a:rPr lang="en-GB" dirty="0"/>
              <a:t>In this workshop, we will explore the five key factors that need to be taken into account when designing effective assessment which fosters student engagement and learning: purpose (why?), 'focus (what?) methodologies &amp; approaches (how?), agency (who?) and timing (when?). </a:t>
            </a:r>
          </a:p>
          <a:p>
            <a:pPr marL="0" indent="0">
              <a:buNone/>
            </a:pPr>
            <a:r>
              <a:rPr lang="en-GB" dirty="0"/>
              <a:t>By the end of the workshop, participants will have had opportunities to consider how a concerted and holistic approach to assessment can help it to constructively align to learning outcomes and programme delivery, so that students value the process rather than just focusing on the resultant marks, as well as to identify some actions that could be taken to enhance assessment practice.</a:t>
            </a:r>
          </a:p>
        </p:txBody>
      </p:sp>
    </p:spTree>
    <p:extLst>
      <p:ext uri="{BB962C8B-B14F-4D97-AF65-F5344CB8AC3E}">
        <p14:creationId xmlns:p14="http://schemas.microsoft.com/office/powerpoint/2010/main" val="317256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normAutofit/>
          </a:bodyPr>
          <a:lstStyle/>
          <a:p>
            <a:pPr eaLnBrk="1" hangingPunct="1"/>
            <a:r>
              <a:rPr lang="en-US" dirty="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a:t>tutor assessment</a:t>
            </a:r>
          </a:p>
          <a:p>
            <a:pPr eaLnBrk="1" hangingPunct="1"/>
            <a:r>
              <a:rPr lang="en-US"/>
              <a:t>self-assessment</a:t>
            </a:r>
          </a:p>
          <a:p>
            <a:pPr eaLnBrk="1" hangingPunct="1"/>
            <a:r>
              <a:rPr lang="en-US"/>
              <a:t>peer assessment, (either inter or intra peer)</a:t>
            </a:r>
          </a:p>
          <a:p>
            <a:pPr eaLnBrk="1" hangingPunct="1"/>
            <a:r>
              <a:rPr lang="en-US"/>
              <a:t>employers, practice tutors and line managers</a:t>
            </a:r>
          </a:p>
          <a:p>
            <a:pPr eaLnBrk="1" hangingPunct="1"/>
            <a:r>
              <a:rPr lang="en-US"/>
              <a:t>client assessment</a:t>
            </a:r>
          </a:p>
        </p:txBody>
      </p:sp>
    </p:spTree>
    <p:extLst>
      <p:ext uri="{BB962C8B-B14F-4D97-AF65-F5344CB8AC3E}">
        <p14:creationId xmlns:p14="http://schemas.microsoft.com/office/powerpoint/2010/main" val="3794930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When: timing is crucial</a:t>
            </a:r>
          </a:p>
        </p:txBody>
      </p:sp>
      <p:sp>
        <p:nvSpPr>
          <p:cNvPr id="3" name="Content Placeholder 2"/>
          <p:cNvSpPr>
            <a:spLocks noGrp="1"/>
          </p:cNvSpPr>
          <p:nvPr>
            <p:ph idx="1"/>
          </p:nvPr>
        </p:nvSpPr>
        <p:spPr/>
        <p:txBody>
          <a:bodyPr/>
          <a:lstStyle/>
          <a:p>
            <a:r>
              <a:rPr lang="en-GB" dirty="0"/>
              <a:t>If all assessment is left to the end of the programme or the end of module, there is a high risk of failure and under-performance;</a:t>
            </a:r>
          </a:p>
          <a:p>
            <a:r>
              <a:rPr lang="en-GB" dirty="0"/>
              <a:t>Incremental activities leading to a </a:t>
            </a:r>
            <a:r>
              <a:rPr lang="en-GB" dirty="0" err="1"/>
              <a:t>culminative</a:t>
            </a:r>
            <a:r>
              <a:rPr lang="en-GB" dirty="0"/>
              <a:t>/ capstone assignment or multiple small assignments can help to avoid ‘sudden death’;</a:t>
            </a:r>
          </a:p>
          <a:p>
            <a:r>
              <a:rPr lang="en-GB" dirty="0"/>
              <a:t>We should aim to avoid assessing students only when it fits our systems and instead strive to assess students as they become ready.</a:t>
            </a:r>
          </a:p>
        </p:txBody>
      </p:sp>
    </p:spTree>
    <p:extLst>
      <p:ext uri="{BB962C8B-B14F-4D97-AF65-F5344CB8AC3E}">
        <p14:creationId xmlns:p14="http://schemas.microsoft.com/office/powerpoint/2010/main" val="2826462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427168" cy="106047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UU’s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3373183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173954"/>
            <a:ext cx="9099105" cy="6279382"/>
          </a:xfrm>
          <a:prstGeom prst="rect">
            <a:avLst/>
          </a:prstGeom>
        </p:spPr>
      </p:pic>
    </p:spTree>
    <p:extLst>
      <p:ext uri="{BB962C8B-B14F-4D97-AF65-F5344CB8AC3E}">
        <p14:creationId xmlns:p14="http://schemas.microsoft.com/office/powerpoint/2010/main" val="1081146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a:t>Is dialogic, rather than mono-directional, giving students chances to respond to comments from their markers and seek clarification where necessary. </a:t>
            </a:r>
          </a:p>
          <a:p>
            <a:pPr lvl="0">
              <a:buSzPct val="100000"/>
              <a:buFont typeface="+mj-lt"/>
              <a:buAutoNum type="arabicPeriod"/>
            </a:pPr>
            <a:r>
              <a:rPr lang="en-GB" sz="2600" dirty="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a:p>
          <a:p>
            <a:pPr lvl="0">
              <a:buSzPct val="100000"/>
              <a:buNone/>
            </a:pPr>
            <a:r>
              <a:rPr lang="en-GB" sz="2000" dirty="0"/>
              <a:t>after Brown, S. (2015), Assessment, learning and teaching in higher education: global perspectives, Palgrave</a:t>
            </a:r>
          </a:p>
        </p:txBody>
      </p:sp>
    </p:spTree>
    <p:extLst>
      <p:ext uri="{BB962C8B-B14F-4D97-AF65-F5344CB8AC3E}">
        <p14:creationId xmlns:p14="http://schemas.microsoft.com/office/powerpoint/2010/main" val="31046390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a:t>Actively facilitates students reviewing their own work and reflecting on it, so that they become good judges of the quality of their own work. </a:t>
            </a:r>
          </a:p>
          <a:p>
            <a:pPr>
              <a:buSzPct val="100000"/>
              <a:buFont typeface="+mj-lt"/>
              <a:buAutoNum type="arabicPeriod" startAt="3"/>
            </a:pPr>
            <a:r>
              <a:rPr lang="en-GB" sz="26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extLst>
      <p:ext uri="{BB962C8B-B14F-4D97-AF65-F5344CB8AC3E}">
        <p14:creationId xmlns:p14="http://schemas.microsoft.com/office/powerpoint/2010/main" val="205803763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25334000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a:t>Hounsell</a:t>
            </a:r>
            <a:r>
              <a:rPr lang="en-GB" sz="2600" dirty="0"/>
              <a:t>, 2008, p. 5).</a:t>
            </a:r>
          </a:p>
          <a:p>
            <a:pPr lvl="0">
              <a:buSzPct val="100000"/>
              <a:buFont typeface="+mj-lt"/>
              <a:buAutoNum type="arabicPeriod" startAt="6"/>
            </a:pPr>
            <a:r>
              <a:rPr lang="en-GB" sz="2600" dirty="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extLst>
      <p:ext uri="{BB962C8B-B14F-4D97-AF65-F5344CB8AC3E}">
        <p14:creationId xmlns:p14="http://schemas.microsoft.com/office/powerpoint/2010/main" val="262880130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extLst>
      <p:ext uri="{BB962C8B-B14F-4D97-AF65-F5344CB8AC3E}">
        <p14:creationId xmlns:p14="http://schemas.microsoft.com/office/powerpoint/2010/main" val="220282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2474688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a:t>Cursory and derogatory remarks that leave them feeling demoralised ‘Weak argument’, ‘Shoddy work’, ‘Hopeless’, ‘Under-developed’, and so on. </a:t>
            </a:r>
          </a:p>
          <a:p>
            <a:pPr marL="514350" indent="-514350">
              <a:buSzPct val="100000"/>
              <a:buFont typeface="+mj-lt"/>
              <a:buAutoNum type="arabicPeriod"/>
            </a:pPr>
            <a:r>
              <a:rPr lang="en-GB" sz="2600" dirty="0"/>
              <a:t>Value judgements on them as people rather than on the work in hand. </a:t>
            </a:r>
          </a:p>
        </p:txBody>
      </p:sp>
    </p:spTree>
    <p:extLst>
      <p:ext uri="{BB962C8B-B14F-4D97-AF65-F5344CB8AC3E}">
        <p14:creationId xmlns:p14="http://schemas.microsoft.com/office/powerpoint/2010/main" val="353563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3630042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a:t>
            </a:r>
            <a:r>
              <a:rPr lang="en-GB" dirty="0" err="1"/>
              <a:t>guestimate</a:t>
            </a:r>
            <a:r>
              <a:rPr lang="en-GB" dirty="0"/>
              <a:t>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a:p>
            <a:endParaRPr lang="en-GB" dirty="0"/>
          </a:p>
        </p:txBody>
      </p:sp>
    </p:spTree>
    <p:extLst>
      <p:ext uri="{BB962C8B-B14F-4D97-AF65-F5344CB8AC3E}">
        <p14:creationId xmlns:p14="http://schemas.microsoft.com/office/powerpoint/2010/main" val="828057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a:t>Intra-tutor and Inter-tutor reliability need to be assured;</a:t>
            </a:r>
          </a:p>
          <a:p>
            <a:pPr eaLnBrk="1" hangingPunct="1"/>
            <a:r>
              <a:rPr lang="en-GB" sz="2600" dirty="0"/>
              <a:t>Practices and processes need to be transparently fair to all students;</a:t>
            </a:r>
          </a:p>
          <a:p>
            <a:pPr eaLnBrk="1" hangingPunct="1"/>
            <a:r>
              <a:rPr lang="en-GB" sz="2600" dirty="0"/>
              <a:t>Cheat and plagiarisers need to be deterred/punished;</a:t>
            </a:r>
          </a:p>
          <a:p>
            <a:pPr eaLnBrk="1" hangingPunct="1"/>
            <a:r>
              <a:rPr lang="en-GB" sz="2600" dirty="0"/>
              <a:t>Assessment needs to be manageable for both staff and students;</a:t>
            </a:r>
          </a:p>
          <a:p>
            <a:pPr eaLnBrk="1" hangingPunct="1"/>
            <a:r>
              <a:rPr lang="en-GB" sz="2600" dirty="0"/>
              <a:t>Assignments should assess what has been taught/learned not what it is easy to assess.</a:t>
            </a:r>
          </a:p>
        </p:txBody>
      </p:sp>
    </p:spTree>
    <p:extLst>
      <p:ext uri="{BB962C8B-B14F-4D97-AF65-F5344CB8AC3E}">
        <p14:creationId xmlns:p14="http://schemas.microsoft.com/office/powerpoint/2010/main" val="1999318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a:t>1</a:t>
            </a:r>
            <a:r>
              <a:rPr lang="en-GB" dirty="0"/>
              <a:t>. 	</a:t>
            </a:r>
            <a:r>
              <a:rPr lang="en-GB" sz="2000" dirty="0"/>
              <a:t>Tasks should be </a:t>
            </a:r>
            <a:r>
              <a:rPr lang="en-GB" sz="2000" dirty="0">
                <a:solidFill>
                  <a:schemeClr val="tx2">
                    <a:lumMod val="40000"/>
                    <a:lumOff val="60000"/>
                  </a:schemeClr>
                </a:solidFill>
              </a:rPr>
              <a:t>challenging</a:t>
            </a:r>
            <a:r>
              <a:rPr lang="en-GB" sz="2000" dirty="0"/>
              <a:t>, demanding higher order learning and integration of knowledge learned in both the university and other contexts;</a:t>
            </a:r>
          </a:p>
          <a:p>
            <a:pPr marL="438150" indent="-438150" eaLnBrk="1" hangingPunct="1">
              <a:buFont typeface="Wingdings" pitchFamily="2" charset="2"/>
              <a:buNone/>
              <a:defRPr/>
            </a:pPr>
            <a:r>
              <a:rPr lang="en-GB" sz="2000" dirty="0"/>
              <a:t>2. 	Learning and assessment should be </a:t>
            </a:r>
            <a:r>
              <a:rPr lang="en-GB" sz="2000" dirty="0">
                <a:solidFill>
                  <a:srgbClr val="AD5CFF"/>
                </a:solidFill>
              </a:rPr>
              <a:t>integrated</a:t>
            </a:r>
            <a:r>
              <a:rPr lang="en-GB" sz="2000" dirty="0"/>
              <a:t>, assessment should not come at the end of learning but should be part of the learning process;</a:t>
            </a:r>
          </a:p>
          <a:p>
            <a:pPr marL="438150" indent="-438150" eaLnBrk="1" hangingPunct="1">
              <a:buFont typeface="Wingdings" pitchFamily="2" charset="2"/>
              <a:buNone/>
              <a:defRPr/>
            </a:pPr>
            <a:r>
              <a:rPr lang="en-GB" sz="2000" dirty="0"/>
              <a:t>3. 	Students are involved in self assessment and reflection on their learning, they are involved in </a:t>
            </a:r>
            <a:r>
              <a:rPr lang="en-GB" sz="2000" dirty="0">
                <a:solidFill>
                  <a:srgbClr val="AD5CFF"/>
                </a:solidFill>
              </a:rPr>
              <a:t>judging performance</a:t>
            </a:r>
            <a:r>
              <a:rPr lang="en-GB" sz="2000" dirty="0"/>
              <a:t>;</a:t>
            </a:r>
          </a:p>
          <a:p>
            <a:pPr marL="438150" indent="-438150" eaLnBrk="1" hangingPunct="1">
              <a:buFont typeface="Wingdings" pitchFamily="2" charset="2"/>
              <a:buNone/>
              <a:defRPr/>
            </a:pPr>
            <a:r>
              <a:rPr lang="en-GB" sz="2000" dirty="0"/>
              <a:t>4. 	Assessment should encourage </a:t>
            </a:r>
            <a:r>
              <a:rPr lang="en-GB" sz="2000" dirty="0">
                <a:solidFill>
                  <a:srgbClr val="AD5CFF"/>
                </a:solidFill>
              </a:rPr>
              <a:t>metacognition</a:t>
            </a:r>
            <a:r>
              <a:rPr lang="en-GB" sz="2000" dirty="0"/>
              <a:t>, promoting thinking about the learning process not just the learning outcomes;</a:t>
            </a:r>
          </a:p>
          <a:p>
            <a:pPr marL="438150" indent="-438150" eaLnBrk="1" hangingPunct="1">
              <a:buFont typeface="Wingdings" pitchFamily="2" charset="2"/>
              <a:buNone/>
              <a:defRPr/>
            </a:pPr>
            <a:r>
              <a:rPr lang="en-GB" sz="2000" dirty="0"/>
              <a:t>5. 	Assessment should have a </a:t>
            </a:r>
            <a:r>
              <a:rPr lang="en-GB" sz="2000" dirty="0">
                <a:solidFill>
                  <a:srgbClr val="AD5CFF"/>
                </a:solidFill>
              </a:rPr>
              <a:t>formative </a:t>
            </a:r>
            <a:r>
              <a:rPr lang="en-GB" sz="20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sz="3200" dirty="0"/>
              <a:t>Assessment </a:t>
            </a:r>
            <a:r>
              <a:rPr lang="en-GB" sz="3200" i="1" dirty="0"/>
              <a:t>for</a:t>
            </a:r>
            <a:r>
              <a:rPr lang="en-GB" sz="3200"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a:t>6. 	Assessment expectations should be made </a:t>
            </a:r>
            <a:r>
              <a:rPr lang="en-GB" sz="2000" dirty="0">
                <a:solidFill>
                  <a:schemeClr val="tx2">
                    <a:lumMod val="40000"/>
                    <a:lumOff val="60000"/>
                  </a:schemeClr>
                </a:solidFill>
              </a:rPr>
              <a:t>visible</a:t>
            </a:r>
            <a:r>
              <a:rPr lang="en-GB" sz="2000" dirty="0">
                <a:solidFill>
                  <a:srgbClr val="7030A0"/>
                </a:solidFill>
              </a:rPr>
              <a:t> </a:t>
            </a:r>
            <a:r>
              <a:rPr lang="en-GB" sz="2000" dirty="0"/>
              <a:t>to students as far as possible;</a:t>
            </a:r>
          </a:p>
          <a:p>
            <a:pPr marL="538163" indent="-538163" eaLnBrk="1" hangingPunct="1">
              <a:buFont typeface="Wingdings" pitchFamily="2" charset="2"/>
              <a:buNone/>
              <a:defRPr/>
            </a:pPr>
            <a:r>
              <a:rPr lang="en-GB" sz="2000" dirty="0"/>
              <a:t>7. 	Tasks should involve the </a:t>
            </a:r>
            <a:r>
              <a:rPr lang="en-GB" sz="2000" dirty="0">
                <a:solidFill>
                  <a:schemeClr val="tx2">
                    <a:lumMod val="40000"/>
                    <a:lumOff val="60000"/>
                  </a:schemeClr>
                </a:solidFill>
              </a:rPr>
              <a:t>active engagement </a:t>
            </a:r>
            <a:r>
              <a:rPr lang="en-GB" sz="2000" dirty="0"/>
              <a:t>of students developing the capacity to find things out for themselves and learn independently;</a:t>
            </a:r>
          </a:p>
          <a:p>
            <a:pPr marL="538163" indent="-538163" eaLnBrk="1" hangingPunct="1">
              <a:buFont typeface="Wingdings" pitchFamily="2" charset="2"/>
              <a:buNone/>
              <a:defRPr/>
            </a:pPr>
            <a:r>
              <a:rPr lang="en-GB" sz="2000" dirty="0"/>
              <a:t>8. 	Tasks should be </a:t>
            </a:r>
            <a:r>
              <a:rPr lang="en-GB" sz="2000" dirty="0">
                <a:solidFill>
                  <a:schemeClr val="tx2">
                    <a:lumMod val="40000"/>
                    <a:lumOff val="60000"/>
                  </a:schemeClr>
                </a:solidFill>
              </a:rPr>
              <a:t>authentic</a:t>
            </a:r>
            <a:r>
              <a:rPr lang="en-GB" sz="2000" dirty="0"/>
              <a:t>; worthwhile, relevant and offering students some level of control over their work;</a:t>
            </a:r>
          </a:p>
          <a:p>
            <a:pPr marL="538163" indent="-538163" eaLnBrk="1" hangingPunct="1">
              <a:buFont typeface="Wingdings" pitchFamily="2" charset="2"/>
              <a:buNone/>
              <a:defRPr/>
            </a:pPr>
            <a:r>
              <a:rPr lang="en-GB" sz="2000" dirty="0"/>
              <a:t>9. 	Tasks are </a:t>
            </a:r>
            <a:r>
              <a:rPr lang="en-GB" sz="2000" dirty="0">
                <a:solidFill>
                  <a:schemeClr val="tx2">
                    <a:lumMod val="40000"/>
                    <a:lumOff val="60000"/>
                  </a:schemeClr>
                </a:solidFill>
              </a:rPr>
              <a:t>fit for purpose </a:t>
            </a:r>
            <a:r>
              <a:rPr lang="en-GB" sz="2000" dirty="0"/>
              <a:t>and align with important learning outcomes;</a:t>
            </a:r>
          </a:p>
          <a:p>
            <a:pPr marL="538163" indent="-538163" eaLnBrk="1" hangingPunct="1">
              <a:buFont typeface="Wingdings" pitchFamily="2" charset="2"/>
              <a:buNone/>
              <a:defRPr/>
            </a:pPr>
            <a:r>
              <a:rPr lang="en-GB" sz="2000" dirty="0"/>
              <a:t>10. 	Assessment should be used to </a:t>
            </a:r>
            <a:r>
              <a:rPr lang="en-GB" sz="2000" dirty="0">
                <a:solidFill>
                  <a:schemeClr val="tx2">
                    <a:lumMod val="40000"/>
                    <a:lumOff val="60000"/>
                  </a:schemeClr>
                </a:solidFill>
              </a:rPr>
              <a:t>evaluate teaching </a:t>
            </a:r>
            <a:r>
              <a:rPr lang="en-GB" sz="2000" dirty="0"/>
              <a:t>as well as student learning.</a:t>
            </a:r>
          </a:p>
          <a:p>
            <a:pPr eaLnBrk="1" hangingPunct="1">
              <a:buFont typeface="Wingdings" pitchFamily="2" charset="2"/>
              <a:buNone/>
              <a:defRPr/>
            </a:pPr>
            <a:r>
              <a:rPr lang="en-GB" sz="20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1908861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 purposeful and rationalised assessment strategy that involves a diverse range of methods of assessment, that makes best use of a range of assessors and is timely in its execution;</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2058771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Globally, 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extLst>
      <p:ext uri="{BB962C8B-B14F-4D97-AF65-F5344CB8AC3E}">
        <p14:creationId xmlns:p14="http://schemas.microsoft.com/office/powerpoint/2010/main" val="6760596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extLst>
      <p:ext uri="{BB962C8B-B14F-4D97-AF65-F5344CB8AC3E}">
        <p14:creationId xmlns:p14="http://schemas.microsoft.com/office/powerpoint/2010/main" val="277208923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extLst>
      <p:ext uri="{BB962C8B-B14F-4D97-AF65-F5344CB8AC3E}">
        <p14:creationId xmlns:p14="http://schemas.microsoft.com/office/powerpoint/2010/main" val="10104254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a:t>Assessment has most effect when...:</a:t>
            </a:r>
          </a:p>
          <a:p>
            <a:pPr>
              <a:lnSpc>
                <a:spcPct val="100000"/>
              </a:lnSpc>
              <a:buSzPct val="100000"/>
              <a:buFont typeface="+mj-lt"/>
              <a:buAutoNum type="arabicPeriod"/>
            </a:pPr>
            <a:r>
              <a:rPr lang="en-GB" sz="2400" dirty="0"/>
              <a:t>It is used to engage students in learning that is productive.</a:t>
            </a:r>
          </a:p>
          <a:p>
            <a:pPr>
              <a:lnSpc>
                <a:spcPct val="100000"/>
              </a:lnSpc>
              <a:buSzPct val="100000"/>
              <a:buFont typeface="+mj-lt"/>
              <a:buAutoNum type="arabicPeriod"/>
            </a:pPr>
            <a:r>
              <a:rPr lang="en-GB" sz="2400" dirty="0"/>
              <a:t>Feedback is used to actively improve student learning.</a:t>
            </a:r>
          </a:p>
          <a:p>
            <a:pPr>
              <a:lnSpc>
                <a:spcPct val="100000"/>
              </a:lnSpc>
              <a:buSzPct val="100000"/>
              <a:buFont typeface="+mj-lt"/>
              <a:buAutoNum type="arabicPeriod"/>
            </a:pPr>
            <a:r>
              <a:rPr lang="en-US" sz="2400" dirty="0"/>
              <a:t>Students and teachers become responsible partners in learning and assessment.</a:t>
            </a:r>
          </a:p>
          <a:p>
            <a:pPr>
              <a:lnSpc>
                <a:spcPct val="100000"/>
              </a:lnSpc>
              <a:buSzPct val="100000"/>
              <a:buFont typeface="+mj-lt"/>
              <a:buAutoNum type="arabicPeriod"/>
            </a:pPr>
            <a:r>
              <a:rPr lang="en-US" sz="2400" dirty="0"/>
              <a:t>Students are inducted into the assessment practices and cultures of higher education.</a:t>
            </a:r>
          </a:p>
          <a:p>
            <a:pPr>
              <a:lnSpc>
                <a:spcPct val="100000"/>
              </a:lnSpc>
              <a:buSzPct val="100000"/>
              <a:buFont typeface="+mj-lt"/>
              <a:buAutoNum type="arabicPeriod"/>
            </a:pPr>
            <a:r>
              <a:rPr lang="en-US" sz="2400" dirty="0"/>
              <a:t>Assessment for learning is placed at the centre of subject and program design.</a:t>
            </a:r>
          </a:p>
          <a:p>
            <a:pPr>
              <a:lnSpc>
                <a:spcPct val="100000"/>
              </a:lnSpc>
              <a:buSzPct val="100000"/>
              <a:buFont typeface="+mj-lt"/>
              <a:buAutoNum type="arabicPeriod"/>
            </a:pPr>
            <a:r>
              <a:rPr lang="en-US" sz="2400" dirty="0"/>
              <a:t>Assessment for learning is a focus for staff and institutional development.</a:t>
            </a:r>
          </a:p>
          <a:p>
            <a:pPr>
              <a:lnSpc>
                <a:spcPct val="100000"/>
              </a:lnSpc>
              <a:buSzPct val="100000"/>
              <a:buFont typeface="+mj-lt"/>
              <a:buAutoNum type="arabicPeriod"/>
            </a:pPr>
            <a:r>
              <a:rPr lang="en-US" sz="2400" dirty="0"/>
              <a:t>Assessment provides inclusive and trustworthy representation of student achievement.</a:t>
            </a:r>
          </a:p>
          <a:p>
            <a:pPr>
              <a:lnSpc>
                <a:spcPct val="100000"/>
              </a:lnSpc>
              <a:buFont typeface="+mj-lt"/>
              <a:buAutoNum type="arabicPeriod"/>
            </a:pPr>
            <a:endParaRPr lang="en-US" sz="2400" dirty="0"/>
          </a:p>
        </p:txBody>
      </p:sp>
    </p:spTree>
    <p:extLst>
      <p:ext uri="{BB962C8B-B14F-4D97-AF65-F5344CB8AC3E}">
        <p14:creationId xmlns:p14="http://schemas.microsoft.com/office/powerpoint/2010/main" val="236248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3140</Words>
  <Application>Microsoft Office PowerPoint</Application>
  <PresentationFormat>On-screen Show (4:3)</PresentationFormat>
  <Paragraphs>231</Paragraphs>
  <Slides>42</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Arial</vt:lpstr>
      <vt:lpstr>Arial Rounded MT Bold</vt:lpstr>
      <vt:lpstr>Calibri</vt:lpstr>
      <vt:lpstr>Comic Sans MS</vt:lpstr>
      <vt:lpstr>Times New Roman</vt:lpstr>
      <vt:lpstr>Wingdings</vt:lpstr>
      <vt:lpstr>LeedsMet template</vt:lpstr>
      <vt:lpstr>101_Custom Design</vt:lpstr>
      <vt:lpstr>Using good feedback and  assessment practices to enhance student engagement and achievement</vt:lpstr>
      <vt:lpstr>Rationale</vt:lpstr>
      <vt:lpstr>PowerPoint Presentation</vt:lpstr>
      <vt:lpstr>Why is assessment such a big issue?</vt:lpstr>
      <vt:lpstr>From ‘A marked improvement’ (HEA, 2012)</vt:lpstr>
      <vt:lpstr>Improving assessment improves learning</vt:lpstr>
      <vt:lpstr>Formative and summative assessment</vt:lpstr>
      <vt:lpstr>We need more formative, less summative</vt:lpstr>
      <vt:lpstr>Boud et al 2010: ‘Assessment 2020’</vt:lpstr>
      <vt:lpstr>PowerPoint Presentation</vt:lpstr>
      <vt:lpstr>‘Impact on learning’</vt:lpstr>
      <vt:lpstr>Assessment literacy: students do better if they can: </vt:lpstr>
      <vt:lpstr>A rethink is needed</vt:lpstr>
      <vt:lpstr>PowerPoint Presentation</vt:lpstr>
      <vt:lpstr>My fit-for-purpose model of assessment: the key questions</vt:lpstr>
      <vt:lpstr>Purposes: the reasons for assessment:  may include:</vt:lpstr>
      <vt:lpstr>more purposes...</vt:lpstr>
      <vt:lpstr>Orientation/focus: choosing what we assess</vt:lpstr>
      <vt:lpstr>How: methods and approaches of assessment</vt:lpstr>
      <vt:lpstr>Agency: choosing who is best placed to assess</vt:lpstr>
      <vt:lpstr>When: timing is crucial</vt:lpstr>
      <vt:lpstr>Designing fit for purpose assessment methods &amp; approaches: 10 questions </vt:lpstr>
      <vt:lpstr>And the next five:</vt:lpstr>
      <vt:lpstr>PowerPoint Presentation</vt:lpstr>
      <vt:lpstr>Good feedback: </vt:lpstr>
      <vt:lpstr>Good feedback:</vt:lpstr>
      <vt:lpstr>Good feedback:</vt:lpstr>
      <vt:lpstr>Good feedback:</vt:lpstr>
      <vt:lpstr>Sadler, the most cited author on formative assessment argues:</vt:lpstr>
      <vt:lpstr>Five things students really hate about feedback</vt:lpstr>
      <vt:lpstr>Five things students really hate about feedback</vt:lpstr>
      <vt:lpstr>Encouraging students to use the feedback we provide for them</vt:lpstr>
      <vt:lpstr>Making assessment work well</vt:lpstr>
      <vt:lpstr>Assessment for learning</vt:lpstr>
      <vt:lpstr>Assessment for learning</vt:lpstr>
      <vt:lpstr>PowerPoint Presentation</vt:lpstr>
      <vt:lpstr>Putting this in to practice. We need to:</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2017-03-12T21:30:58Z</dcterms:modified>
</cp:coreProperties>
</file>