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 id="2147483665" r:id="rId3"/>
  </p:sldMasterIdLst>
  <p:notesMasterIdLst>
    <p:notesMasterId r:id="rId21"/>
  </p:notesMasterIdLst>
  <p:sldIdLst>
    <p:sldId id="256" r:id="rId4"/>
    <p:sldId id="266" r:id="rId5"/>
    <p:sldId id="270" r:id="rId6"/>
    <p:sldId id="271" r:id="rId7"/>
    <p:sldId id="267" r:id="rId8"/>
    <p:sldId id="272" r:id="rId9"/>
    <p:sldId id="263" r:id="rId10"/>
    <p:sldId id="257" r:id="rId11"/>
    <p:sldId id="258" r:id="rId12"/>
    <p:sldId id="259" r:id="rId13"/>
    <p:sldId id="260" r:id="rId14"/>
    <p:sldId id="261" r:id="rId15"/>
    <p:sldId id="262" r:id="rId16"/>
    <p:sldId id="268" r:id="rId17"/>
    <p:sldId id="269" r:id="rId18"/>
    <p:sldId id="273" r:id="rId19"/>
    <p:sldId id="26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273" autoAdjust="0"/>
  </p:normalViewPr>
  <p:slideViewPr>
    <p:cSldViewPr>
      <p:cViewPr varScale="1">
        <p:scale>
          <a:sx n="70" d="100"/>
          <a:sy n="70" d="100"/>
        </p:scale>
        <p:origin x="43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DCCA37-C0B4-4D8E-93E5-1401A8DBF2D1}" type="datetimeFigureOut">
              <a:rPr lang="en-GB" smtClean="0"/>
              <a:pPr/>
              <a:t>09/03/2017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FB01AB-0721-4EFF-B928-2CCB97645619}"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EFB01AB-0721-4EFF-B928-2CCB97645619}"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EFB01AB-0721-4EFF-B928-2CCB97645619}" type="slidenum">
              <a:rPr lang="en-GB" smtClean="0"/>
              <a:pPr/>
              <a:t>8</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EFB01AB-0721-4EFF-B928-2CCB97645619}" type="slidenum">
              <a:rPr lang="en-GB" smtClean="0"/>
              <a:pPr/>
              <a:t>9</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EFB01AB-0721-4EFF-B928-2CCB97645619}" type="slidenum">
              <a:rPr lang="en-GB" smtClean="0"/>
              <a:pPr/>
              <a:t>10</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EFB01AB-0721-4EFF-B928-2CCB97645619}" type="slidenum">
              <a:rPr lang="en-GB" smtClean="0"/>
              <a:pPr/>
              <a:t>11</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EFB01AB-0721-4EFF-B928-2CCB97645619}" type="slidenum">
              <a:rPr lang="en-GB" smtClean="0"/>
              <a:pPr/>
              <a:t>12</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EFB01AB-0721-4EFF-B928-2CCB97645619}" type="slidenum">
              <a:rPr lang="en-GB" smtClean="0"/>
              <a:pPr/>
              <a:t>13</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2"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fld id="{1D8BD707-D9CF-40AE-B4C6-C98DA3205C09}" type="datetimeFigureOut">
              <a:rPr lang="en-US" smtClean="0"/>
              <a:pPr/>
              <a:t>3/9/2017</a:t>
            </a:fld>
            <a:endParaRPr 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endParaRPr 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507647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fld id="{1D8BD707-D9CF-40AE-B4C6-C98DA3205C09}" type="datetimeFigureOut">
              <a:rPr lang="en-US" smtClean="0"/>
              <a:pPr/>
              <a:t>3/9/2017</a:t>
            </a:fld>
            <a:endParaRPr lang="en-US"/>
          </a:p>
        </p:txBody>
      </p:sp>
      <p:sp>
        <p:nvSpPr>
          <p:cNvPr id="5" name="Rectangle 6"/>
          <p:cNvSpPr>
            <a:spLocks noGrp="1" noChangeArrowheads="1"/>
          </p:cNvSpPr>
          <p:nvPr>
            <p:ph type="ftr" sz="quarter" idx="11"/>
          </p:nvPr>
        </p:nvSpPr>
        <p:spPr>
          <a:ln/>
        </p:spPr>
        <p:txBody>
          <a:bodyPr/>
          <a:lstStyle>
            <a:lvl1pPr>
              <a:defRPr/>
            </a:lvl1pPr>
          </a:lstStyle>
          <a:p>
            <a:endParaRPr lang="en-US"/>
          </a:p>
        </p:txBody>
      </p:sp>
      <p:sp>
        <p:nvSpPr>
          <p:cNvPr id="6" name="Rectangle 7"/>
          <p:cNvSpPr>
            <a:spLocks noGrp="1" noChangeArrowheads="1"/>
          </p:cNvSpPr>
          <p:nvPr>
            <p:ph type="sldNum" sz="quarter" idx="12"/>
          </p:nvPr>
        </p:nvSpPr>
        <p:spPr>
          <a:ln/>
        </p:spPr>
        <p:txBody>
          <a:bodyPr/>
          <a:lstStyle>
            <a:lvl1pPr>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fld id="{1D8BD707-D9CF-40AE-B4C6-C98DA3205C09}" type="datetimeFigureOut">
              <a:rPr lang="en-US" smtClean="0"/>
              <a:pPr/>
              <a:t>3/9/2017</a:t>
            </a:fld>
            <a:endParaRPr 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endParaRPr 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507647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fld id="{1D8BD707-D9CF-40AE-B4C6-C98DA3205C09}" type="datetimeFigureOut">
              <a:rPr lang="en-US" smtClean="0"/>
              <a:pPr/>
              <a:t>3/9/2017</a:t>
            </a:fld>
            <a:endParaRPr lang="en-US"/>
          </a:p>
        </p:txBody>
      </p:sp>
      <p:sp>
        <p:nvSpPr>
          <p:cNvPr id="5" name="Rectangle 6"/>
          <p:cNvSpPr>
            <a:spLocks noGrp="1" noChangeArrowheads="1"/>
          </p:cNvSpPr>
          <p:nvPr>
            <p:ph type="ftr" sz="quarter" idx="11"/>
          </p:nvPr>
        </p:nvSpPr>
        <p:spPr>
          <a:ln/>
        </p:spPr>
        <p:txBody>
          <a:bodyPr/>
          <a:lstStyle>
            <a:lvl1pPr>
              <a:defRPr/>
            </a:lvl1pPr>
          </a:lstStyle>
          <a:p>
            <a:endParaRPr lang="en-US"/>
          </a:p>
        </p:txBody>
      </p:sp>
      <p:sp>
        <p:nvSpPr>
          <p:cNvPr id="6" name="Rectangle 7"/>
          <p:cNvSpPr>
            <a:spLocks noGrp="1" noChangeArrowheads="1"/>
          </p:cNvSpPr>
          <p:nvPr>
            <p:ph type="sldNum" sz="quarter" idx="12"/>
          </p:nvPr>
        </p:nvSpPr>
        <p:spPr>
          <a:ln/>
        </p:spPr>
        <p:txBody>
          <a:bodyPr/>
          <a:lstStyle>
            <a:lvl1pPr>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28682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fld id="{1D8BD707-D9CF-40AE-B4C6-C98DA3205C09}" type="datetimeFigureOut">
              <a:rPr lang="en-US" smtClean="0"/>
              <a:pPr/>
              <a:t>3/9/2017</a:t>
            </a:fld>
            <a:endParaRPr 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endParaRPr 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50764712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1D8BD707-D9CF-40AE-B4C6-C98DA3205C09}" type="datetimeFigureOut">
              <a:rPr lang="en-US" smtClean="0"/>
              <a:pPr/>
              <a:t>3/9/2017</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B6F15528-21DE-4FAA-801E-634DDDAF4B2B}" type="slidenum">
              <a:rPr lang="en-US" smtClean="0"/>
              <a:pPr/>
              <a:t>‹#›</a:t>
            </a:fld>
            <a:endParaRPr 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1D8BD707-D9CF-40AE-B4C6-C98DA3205C09}" type="datetimeFigureOut">
              <a:rPr lang="en-US" smtClean="0"/>
              <a:pPr/>
              <a:t>3/9/2017</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B6F15528-21DE-4FAA-801E-634DDDAF4B2B}" type="slidenum">
              <a:rPr lang="en-US" smtClean="0"/>
              <a:pPr/>
              <a:t>‹#›</a:t>
            </a:fld>
            <a:endParaRPr 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3" r:id="rId1"/>
    <p:sldLayoutId id="2147483664" r:id="rId2"/>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1D8BD707-D9CF-40AE-B4C6-C98DA3205C09}" type="datetimeFigureOut">
              <a:rPr lang="en-US" smtClean="0"/>
              <a:pPr/>
              <a:t>3/9/2017</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B6F15528-21DE-4FAA-801E-634DDDAF4B2B}" type="slidenum">
              <a:rPr lang="en-US" smtClean="0"/>
              <a:pPr/>
              <a:t>‹#›</a:t>
            </a:fld>
            <a:endParaRPr 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6" r:id="rId1"/>
    <p:sldLayoutId id="2147483667" r:id="rId2"/>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s.brown@leedsbeckett.ac.uk"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5913" y="466724"/>
            <a:ext cx="6781800" cy="2200275"/>
          </a:xfrm>
        </p:spPr>
        <p:txBody>
          <a:bodyPr/>
          <a:lstStyle/>
          <a:p>
            <a:pPr algn="ctr"/>
            <a:br>
              <a:rPr lang="en-GB" sz="3600" dirty="0">
                <a:latin typeface="Calibri" panose="020F0502020204030204" pitchFamily="34" charset="0"/>
                <a:cs typeface="Calibri" panose="020F0502020204030204" pitchFamily="34" charset="0"/>
              </a:rPr>
            </a:br>
            <a:r>
              <a:rPr lang="en-GB" sz="3600" dirty="0">
                <a:latin typeface="Calibri" panose="020F0502020204030204" pitchFamily="34" charset="0"/>
                <a:cs typeface="Calibri" panose="020F0502020204030204" pitchFamily="34" charset="0"/>
              </a:rPr>
              <a:t>Writing with others, linking conference papers with published outputs and dealing with writer’s block</a:t>
            </a:r>
          </a:p>
        </p:txBody>
      </p:sp>
      <p:sp>
        <p:nvSpPr>
          <p:cNvPr id="4" name="Rectangle 3"/>
          <p:cNvSpPr>
            <a:spLocks noGrp="1" noChangeArrowheads="1"/>
          </p:cNvSpPr>
          <p:nvPr>
            <p:ph type="subTitle" idx="1"/>
          </p:nvPr>
        </p:nvSpPr>
        <p:spPr>
          <a:xfrm>
            <a:off x="849313" y="3124200"/>
            <a:ext cx="6248400" cy="2287588"/>
          </a:xfrm>
        </p:spPr>
        <p:txBody>
          <a:bodyPr/>
          <a:lstStyle/>
          <a:p>
            <a:pPr algn="ctr"/>
            <a:r>
              <a:rPr lang="en-GB" sz="2800" dirty="0" err="1">
                <a:latin typeface="Calibri" panose="020F0502020204030204" pitchFamily="34" charset="0"/>
                <a:cs typeface="Calibri" panose="020F0502020204030204" pitchFamily="34" charset="0"/>
              </a:rPr>
              <a:t>tESS</a:t>
            </a:r>
            <a:r>
              <a:rPr lang="en-GB" sz="2800" dirty="0">
                <a:latin typeface="Calibri" panose="020F0502020204030204" pitchFamily="34" charset="0"/>
                <a:cs typeface="Calibri" panose="020F0502020204030204" pitchFamily="34" charset="0"/>
              </a:rPr>
              <a:t> workshop: Friday 17</a:t>
            </a:r>
            <a:r>
              <a:rPr lang="en-GB" sz="2800" baseline="30000" dirty="0">
                <a:latin typeface="Calibri" panose="020F0502020204030204" pitchFamily="34" charset="0"/>
                <a:cs typeface="Calibri" panose="020F0502020204030204" pitchFamily="34" charset="0"/>
              </a:rPr>
              <a:t>th</a:t>
            </a:r>
            <a:r>
              <a:rPr lang="en-GB" sz="2800" dirty="0">
                <a:latin typeface="Calibri" panose="020F0502020204030204" pitchFamily="34" charset="0"/>
                <a:cs typeface="Calibri" panose="020F0502020204030204" pitchFamily="34" charset="0"/>
              </a:rPr>
              <a:t> March 2017 </a:t>
            </a:r>
          </a:p>
          <a:p>
            <a:pPr algn="ctr"/>
            <a:r>
              <a:rPr lang="en-GB" sz="2800" dirty="0">
                <a:latin typeface="Calibri" panose="020F0502020204030204" pitchFamily="34" charset="0"/>
                <a:cs typeface="Calibri" panose="020F0502020204030204" pitchFamily="34" charset="0"/>
              </a:rPr>
              <a:t>Sally Brown</a:t>
            </a:r>
          </a:p>
          <a:p>
            <a:pPr algn="ctr" eaLnBrk="1" hangingPunct="1"/>
            <a:r>
              <a:rPr lang="en-GB" sz="2000" dirty="0">
                <a:latin typeface="Calibri" panose="020F0502020204030204" pitchFamily="34" charset="0"/>
                <a:cs typeface="Calibri" panose="020F0502020204030204" pitchFamily="34" charset="0"/>
                <a:hlinkClick r:id="rId3"/>
              </a:rPr>
              <a:t>http://sally-brown.net</a:t>
            </a:r>
            <a:r>
              <a:rPr lang="en-GB" sz="2000" dirty="0">
                <a:latin typeface="Calibri" panose="020F0502020204030204" pitchFamily="34" charset="0"/>
                <a:cs typeface="Calibri" panose="020F0502020204030204" pitchFamily="34" charset="0"/>
              </a:rPr>
              <a:t> </a:t>
            </a:r>
            <a:r>
              <a:rPr lang="en-GB" sz="2000" dirty="0">
                <a:latin typeface="Calibri" panose="020F0502020204030204" pitchFamily="34" charset="0"/>
                <a:cs typeface="Calibri" panose="020F0502020204030204" pitchFamily="34" charset="0"/>
                <a:hlinkClick r:id="rId4"/>
              </a:rPr>
              <a:t>s.brown@leedsbeckett.ac.uk</a:t>
            </a:r>
            <a:endParaRPr lang="en-GB" sz="2000" dirty="0">
              <a:latin typeface="Calibri" panose="020F0502020204030204" pitchFamily="34" charset="0"/>
              <a:cs typeface="Calibri" panose="020F0502020204030204" pitchFamily="34" charset="0"/>
            </a:endParaRPr>
          </a:p>
          <a:p>
            <a:pPr algn="ctr" eaLnBrk="1" hangingPunct="1"/>
            <a:r>
              <a:rPr lang="en-GB" sz="2000" dirty="0">
                <a:latin typeface="Calibri" panose="020F0502020204030204" pitchFamily="34" charset="0"/>
                <a:cs typeface="Calibri" panose="020F0502020204030204" pitchFamily="34" charset="0"/>
              </a:rPr>
              <a:t>@</a:t>
            </a:r>
            <a:r>
              <a:rPr lang="en-GB" sz="2000" dirty="0" err="1">
                <a:latin typeface="Calibri" panose="020F0502020204030204" pitchFamily="34" charset="0"/>
                <a:cs typeface="Calibri" panose="020F0502020204030204" pitchFamily="34" charset="0"/>
              </a:rPr>
              <a:t>ProfSallyBrown</a:t>
            </a:r>
            <a:endParaRPr lang="en-GB" sz="2000" dirty="0">
              <a:latin typeface="Calibri" panose="020F0502020204030204" pitchFamily="34" charset="0"/>
              <a:cs typeface="Calibri" panose="020F0502020204030204" pitchFamily="34" charset="0"/>
            </a:endParaRPr>
          </a:p>
          <a:p>
            <a:pPr algn="ctr" eaLnBrk="1" hangingPunct="1"/>
            <a:r>
              <a:rPr lang="en-GB" sz="2000" dirty="0">
                <a:latin typeface="Calibri" panose="020F0502020204030204" pitchFamily="34" charset="0"/>
                <a:cs typeface="Calibri" panose="020F0502020204030204" pitchFamily="34" charset="0"/>
              </a:rPr>
              <a:t>Emerita Professor, Leeds Beckett University,</a:t>
            </a:r>
          </a:p>
          <a:p>
            <a:pPr algn="ctr" eaLnBrk="1" hangingPunct="1"/>
            <a:r>
              <a:rPr lang="en-GB" sz="2000" dirty="0">
                <a:latin typeface="Calibri" panose="020F0502020204030204" pitchFamily="34" charset="0"/>
                <a:cs typeface="Calibri" panose="020F0502020204030204" pitchFamily="34" charset="0"/>
              </a:rPr>
              <a:t>Visiting Professor, University of Plymouth, University of South Wales and Liverpool John Moores University.</a:t>
            </a:r>
          </a:p>
          <a:p>
            <a:pPr algn="ctr" eaLnBrk="1" hangingPunct="1"/>
            <a:endParaRPr lang="en-GB" sz="2400" b="0" dirty="0">
              <a:latin typeface="Calibri" panose="020F0502020204030204" pitchFamily="34" charset="0"/>
              <a:cs typeface="Calibri" panose="020F0502020204030204" pitchFamily="34" charset="0"/>
            </a:endParaRPr>
          </a:p>
          <a:p>
            <a:pPr algn="ctr" eaLnBrk="1" hangingPunct="1"/>
            <a:endParaRPr lang="en-GB" sz="800" b="0" dirty="0">
              <a:latin typeface="Calibri" panose="020F0502020204030204" pitchFamily="34" charset="0"/>
              <a:cs typeface="Calibri" panose="020F0502020204030204" pitchFamily="34" charset="0"/>
            </a:endParaRPr>
          </a:p>
          <a:p>
            <a:pPr algn="ctr" eaLnBrk="1" hangingPunct="1"/>
            <a:r>
              <a:rPr lang="en-GB" sz="800" dirty="0">
                <a:latin typeface="Calibri" panose="020F0502020204030204" pitchFamily="34" charset="0"/>
                <a:cs typeface="Calibri" panose="020F0502020204030204" pitchFamily="34" charset="0"/>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defPPr>
              <a:defRPr lang="en-US"/>
            </a:defPPr>
            <a:lvl1pPr marR="0" lvl="0" indent="0" fontAlgn="base">
              <a:lnSpc>
                <a:spcPct val="100000"/>
              </a:lnSpc>
              <a:spcBef>
                <a:spcPct val="0"/>
              </a:spcBef>
              <a:spcAft>
                <a:spcPct val="0"/>
              </a:spcAft>
              <a:buClrTx/>
              <a:buSzTx/>
              <a:buFontTx/>
              <a:buNone/>
              <a:tabLst/>
              <a:defRPr kumimoji="0" sz="3200" b="1" i="0" u="none" strike="noStrike" kern="0" cap="none" spc="0" normalizeH="0" baseline="0">
                <a:ln>
                  <a:noFill/>
                </a:ln>
                <a:solidFill>
                  <a:schemeClr val="tx2"/>
                </a:solidFill>
                <a:effectLst/>
                <a:uLnTx/>
                <a:uFillTx/>
                <a:latin typeface="+mj-lt"/>
                <a:ea typeface="+mj-ea"/>
                <a:cs typeface="+mj-cs"/>
              </a:defRPr>
            </a:lvl1pPr>
          </a:lstStyle>
          <a:p>
            <a:r>
              <a:rPr lang="en-GB" dirty="0"/>
              <a:t>From dissertation to publication</a:t>
            </a:r>
          </a:p>
        </p:txBody>
      </p:sp>
      <p:graphicFrame>
        <p:nvGraphicFramePr>
          <p:cNvPr id="6" name="Table 5"/>
          <p:cNvGraphicFramePr>
            <a:graphicFrameLocks noGrp="1"/>
          </p:cNvGraphicFramePr>
          <p:nvPr>
            <p:extLst>
              <p:ext uri="{D42A27DB-BD31-4B8C-83A1-F6EECF244321}">
                <p14:modId xmlns:p14="http://schemas.microsoft.com/office/powerpoint/2010/main" val="2713649660"/>
              </p:ext>
            </p:extLst>
          </p:nvPr>
        </p:nvGraphicFramePr>
        <p:xfrm>
          <a:off x="304800" y="609600"/>
          <a:ext cx="8686800" cy="5443233"/>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397333">
                <a:tc>
                  <a:txBody>
                    <a:bodyPr/>
                    <a:lstStyle/>
                    <a:p>
                      <a:r>
                        <a:rPr lang="en-GB" b="1" dirty="0"/>
                        <a:t>7</a:t>
                      </a:r>
                    </a:p>
                  </a:txBody>
                  <a:tcPr/>
                </a:tc>
                <a:tc>
                  <a:txBody>
                    <a:bodyPr/>
                    <a:lstStyle/>
                    <a:p>
                      <a:r>
                        <a:rPr lang="en-GB" sz="1800" b="1" kern="1200" dirty="0">
                          <a:solidFill>
                            <a:schemeClr val="tx1"/>
                          </a:solidFill>
                          <a:latin typeface="+mn-lt"/>
                          <a:ea typeface="+mn-ea"/>
                          <a:cs typeface="+mn-cs"/>
                        </a:rPr>
                        <a:t>Consider the different kinds of articles you could write: overviews, opinion pieces, literature reviews, scientific accounts etc., and select the approaches that fir your work best.</a:t>
                      </a:r>
                      <a:endParaRPr lang="en-GB" b="1" dirty="0"/>
                    </a:p>
                  </a:txBody>
                  <a:tcPr/>
                </a:tc>
                <a:tc>
                  <a:txBody>
                    <a:bodyPr/>
                    <a:lstStyle/>
                    <a:p>
                      <a:r>
                        <a:rPr lang="en-GB" sz="1800" b="1" kern="1200" dirty="0">
                          <a:solidFill>
                            <a:schemeClr val="tx1"/>
                          </a:solidFill>
                          <a:latin typeface="+mn-lt"/>
                          <a:ea typeface="+mn-ea"/>
                          <a:cs typeface="+mn-cs"/>
                        </a:rPr>
                        <a:t>Ignore the author guidelines given by the journal: make sure your articles don’t get rejected straight off because they don’t fit the requirements of the journal. Many fall at the first fence for this reason!</a:t>
                      </a:r>
                      <a:endParaRPr lang="en-GB" b="1" dirty="0"/>
                    </a:p>
                  </a:txBody>
                  <a:tcPr/>
                </a:tc>
                <a:extLst>
                  <a:ext uri="{0D108BD9-81ED-4DB2-BD59-A6C34878D82A}">
                    <a16:rowId xmlns:a16="http://schemas.microsoft.com/office/drawing/2014/main" val="10001"/>
                  </a:ext>
                </a:extLst>
              </a:tr>
              <a:tr h="1447800">
                <a:tc>
                  <a:txBody>
                    <a:bodyPr/>
                    <a:lstStyle/>
                    <a:p>
                      <a:r>
                        <a:rPr lang="en-GB" b="1" dirty="0"/>
                        <a:t>8</a:t>
                      </a:r>
                    </a:p>
                  </a:txBody>
                  <a:tcPr/>
                </a:tc>
                <a:tc>
                  <a:txBody>
                    <a:bodyPr/>
                    <a:lstStyle/>
                    <a:p>
                      <a:r>
                        <a:rPr lang="en-GB" sz="1800" b="1" kern="1200" dirty="0">
                          <a:solidFill>
                            <a:schemeClr val="tx1"/>
                          </a:solidFill>
                          <a:latin typeface="+mn-lt"/>
                          <a:ea typeface="+mn-ea"/>
                          <a:cs typeface="+mn-cs"/>
                        </a:rPr>
                        <a:t>Consider using your thesis as a basis for co-authoring, perhaps even with one of your examiners or peers.</a:t>
                      </a:r>
                      <a:endParaRPr lang="en-GB" b="1" dirty="0"/>
                    </a:p>
                  </a:txBody>
                  <a:tcPr/>
                </a:tc>
                <a:tc>
                  <a:txBody>
                    <a:bodyPr/>
                    <a:lstStyle/>
                    <a:p>
                      <a:r>
                        <a:rPr lang="en-GB" sz="1800" b="1" kern="1200" dirty="0">
                          <a:solidFill>
                            <a:schemeClr val="tx1"/>
                          </a:solidFill>
                          <a:latin typeface="+mn-lt"/>
                          <a:ea typeface="+mn-ea"/>
                          <a:cs typeface="+mn-cs"/>
                        </a:rPr>
                        <a:t>Allow yourself to be exploited by someone familiar with your thesis who wants to use if for a publication with themselves as lead author. Watch out for people who want to exploit your ideas!</a:t>
                      </a:r>
                      <a:endParaRPr lang="en-GB" b="1" dirty="0"/>
                    </a:p>
                  </a:txBody>
                  <a:tcPr/>
                </a:tc>
                <a:extLst>
                  <a:ext uri="{0D108BD9-81ED-4DB2-BD59-A6C34878D82A}">
                    <a16:rowId xmlns:a16="http://schemas.microsoft.com/office/drawing/2014/main" val="10002"/>
                  </a:ext>
                </a:extLst>
              </a:tr>
              <a:tr h="1537046">
                <a:tc>
                  <a:txBody>
                    <a:bodyPr/>
                    <a:lstStyle/>
                    <a:p>
                      <a:r>
                        <a:rPr lang="en-GB" b="1" dirty="0"/>
                        <a:t>9</a:t>
                      </a:r>
                    </a:p>
                  </a:txBody>
                  <a:tcPr/>
                </a:tc>
                <a:tc>
                  <a:txBody>
                    <a:bodyPr/>
                    <a:lstStyle/>
                    <a:p>
                      <a:r>
                        <a:rPr lang="en-GB" sz="1800" b="1" kern="1200" dirty="0">
                          <a:solidFill>
                            <a:schemeClr val="tx1"/>
                          </a:solidFill>
                          <a:latin typeface="+mn-lt"/>
                          <a:ea typeface="+mn-ea"/>
                          <a:cs typeface="+mn-cs"/>
                        </a:rPr>
                        <a:t>Build on the hard work you have put into the literature review and consider updating your literature review regularly so you can use it as a source for future publications.</a:t>
                      </a:r>
                      <a:endParaRPr lang="en-GB" b="1" dirty="0"/>
                    </a:p>
                  </a:txBody>
                  <a:tcPr/>
                </a:tc>
                <a:tc>
                  <a:txBody>
                    <a:bodyPr/>
                    <a:lstStyle/>
                    <a:p>
                      <a:r>
                        <a:rPr lang="en-GB" sz="1800" b="1" kern="1200" dirty="0">
                          <a:solidFill>
                            <a:schemeClr val="tx1"/>
                          </a:solidFill>
                          <a:latin typeface="+mn-lt"/>
                          <a:ea typeface="+mn-ea"/>
                          <a:cs typeface="+mn-cs"/>
                        </a:rPr>
                        <a:t>Stop reading around the topic as soon as you’ve handed in the thesis as you will need to keep up with current ideas.</a:t>
                      </a:r>
                      <a:endParaRPr lang="en-GB" b="1" dirty="0"/>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defPPr>
              <a:defRPr lang="en-US"/>
            </a:defPPr>
            <a:lvl1pPr marR="0" lvl="0" indent="0" fontAlgn="base">
              <a:lnSpc>
                <a:spcPct val="100000"/>
              </a:lnSpc>
              <a:spcBef>
                <a:spcPct val="0"/>
              </a:spcBef>
              <a:spcAft>
                <a:spcPct val="0"/>
              </a:spcAft>
              <a:buClrTx/>
              <a:buSzTx/>
              <a:buFontTx/>
              <a:buNone/>
              <a:tabLst/>
              <a:defRPr kumimoji="0" sz="3200" b="1" i="0" u="none" strike="noStrike" kern="0" cap="none" spc="0" normalizeH="0" baseline="0">
                <a:ln>
                  <a:noFill/>
                </a:ln>
                <a:solidFill>
                  <a:schemeClr val="tx2"/>
                </a:solidFill>
                <a:effectLst/>
                <a:uLnTx/>
                <a:uFillTx/>
                <a:latin typeface="+mj-lt"/>
                <a:ea typeface="+mj-ea"/>
                <a:cs typeface="+mj-cs"/>
              </a:defRPr>
            </a:lvl1pPr>
          </a:lstStyle>
          <a:p>
            <a:r>
              <a:rPr lang="en-GB" dirty="0"/>
              <a:t>From dissertation to publication</a:t>
            </a:r>
          </a:p>
        </p:txBody>
      </p:sp>
      <p:graphicFrame>
        <p:nvGraphicFramePr>
          <p:cNvPr id="6" name="Table 5"/>
          <p:cNvGraphicFramePr>
            <a:graphicFrameLocks noGrp="1"/>
          </p:cNvGraphicFramePr>
          <p:nvPr/>
        </p:nvGraphicFramePr>
        <p:xfrm>
          <a:off x="304800" y="609600"/>
          <a:ext cx="8686800" cy="4729147"/>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3657600">
                  <a:extLst>
                    <a:ext uri="{9D8B030D-6E8A-4147-A177-3AD203B41FA5}">
                      <a16:colId xmlns:a16="http://schemas.microsoft.com/office/drawing/2014/main" val="20001"/>
                    </a:ext>
                  </a:extLst>
                </a:gridCol>
                <a:gridCol w="45720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397333">
                <a:tc>
                  <a:txBody>
                    <a:bodyPr/>
                    <a:lstStyle/>
                    <a:p>
                      <a:r>
                        <a:rPr lang="en-GB" b="1" dirty="0"/>
                        <a:t>10</a:t>
                      </a:r>
                    </a:p>
                  </a:txBody>
                  <a:tcPr/>
                </a:tc>
                <a:tc>
                  <a:txBody>
                    <a:bodyPr/>
                    <a:lstStyle/>
                    <a:p>
                      <a:r>
                        <a:rPr lang="en-GB" sz="1800" b="1" kern="1200" dirty="0">
                          <a:solidFill>
                            <a:schemeClr val="tx1"/>
                          </a:solidFill>
                          <a:latin typeface="+mn-lt"/>
                          <a:ea typeface="+mn-ea"/>
                          <a:cs typeface="+mn-cs"/>
                        </a:rPr>
                        <a:t>Have a look at the elements you wrote and then later cut out of your thesis: there may be good work there that didn’t fit the thesis but can contribute to a publication.</a:t>
                      </a:r>
                    </a:p>
                    <a:p>
                      <a:endParaRPr lang="en-GB" b="1" dirty="0"/>
                    </a:p>
                  </a:txBody>
                  <a:tcPr/>
                </a:tc>
                <a:tc>
                  <a:txBody>
                    <a:bodyPr/>
                    <a:lstStyle/>
                    <a:p>
                      <a:r>
                        <a:rPr lang="en-GB" sz="1800" b="1" kern="1200" dirty="0">
                          <a:solidFill>
                            <a:schemeClr val="tx1"/>
                          </a:solidFill>
                          <a:latin typeface="+mn-lt"/>
                          <a:ea typeface="+mn-ea"/>
                          <a:cs typeface="+mn-cs"/>
                        </a:rPr>
                        <a:t>Ever throw any writing away: keep all rejected text for potential later use.</a:t>
                      </a:r>
                      <a:endParaRPr lang="en-GB" b="1" dirty="0"/>
                    </a:p>
                  </a:txBody>
                  <a:tcPr/>
                </a:tc>
                <a:extLst>
                  <a:ext uri="{0D108BD9-81ED-4DB2-BD59-A6C34878D82A}">
                    <a16:rowId xmlns:a16="http://schemas.microsoft.com/office/drawing/2014/main" val="10001"/>
                  </a:ext>
                </a:extLst>
              </a:tr>
              <a:tr h="1447800">
                <a:tc>
                  <a:txBody>
                    <a:bodyPr/>
                    <a:lstStyle/>
                    <a:p>
                      <a:r>
                        <a:rPr lang="en-GB" b="1" dirty="0"/>
                        <a:t>11</a:t>
                      </a:r>
                    </a:p>
                  </a:txBody>
                  <a:tcPr/>
                </a:tc>
                <a:tc>
                  <a:txBody>
                    <a:bodyPr/>
                    <a:lstStyle/>
                    <a:p>
                      <a:r>
                        <a:rPr lang="en-GB" sz="1800" b="1" kern="1200" dirty="0">
                          <a:solidFill>
                            <a:schemeClr val="tx1"/>
                          </a:solidFill>
                          <a:latin typeface="+mn-lt"/>
                          <a:ea typeface="+mn-ea"/>
                          <a:cs typeface="+mn-cs"/>
                        </a:rPr>
                        <a:t>Re-read your thesis after the examination and think through what your current ideas are now, and how you’ve moved on from your thinking at the time of submission, and use these further insights as a basis for future publication.</a:t>
                      </a:r>
                      <a:endParaRPr lang="en-GB" b="1" dirty="0"/>
                    </a:p>
                  </a:txBody>
                  <a:tcPr/>
                </a:tc>
                <a:tc>
                  <a:txBody>
                    <a:bodyPr/>
                    <a:lstStyle/>
                    <a:p>
                      <a:r>
                        <a:rPr lang="en-GB" sz="1800" b="1" kern="1200" dirty="0">
                          <a:solidFill>
                            <a:schemeClr val="tx1"/>
                          </a:solidFill>
                          <a:latin typeface="+mn-lt"/>
                          <a:ea typeface="+mn-ea"/>
                          <a:cs typeface="+mn-cs"/>
                        </a:rPr>
                        <a:t>Feel that you have to re-state identically in your publication what you said in your thesis: you are likely to have moved on in some areas after you wrote up and you can smooth over some areas that you now no longer like from your original thesis. It’s worth celebrating the fact that ideas have moved on since you first examined the topic.</a:t>
                      </a:r>
                    </a:p>
                    <a:p>
                      <a:endParaRPr lang="en-GB" b="1" dirty="0"/>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0376" y="152401"/>
            <a:ext cx="7550624"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dirty="0">
                <a:ln>
                  <a:noFill/>
                </a:ln>
                <a:solidFill>
                  <a:schemeClr val="tx2"/>
                </a:solidFill>
                <a:effectLst/>
                <a:uLnTx/>
                <a:uFillTx/>
                <a:latin typeface="+mj-lt"/>
                <a:ea typeface="+mj-ea"/>
                <a:cs typeface="+mj-cs"/>
              </a:rPr>
              <a:t>From dissertation to publication</a:t>
            </a:r>
          </a:p>
        </p:txBody>
      </p:sp>
      <p:graphicFrame>
        <p:nvGraphicFramePr>
          <p:cNvPr id="6" name="Table 5"/>
          <p:cNvGraphicFramePr>
            <a:graphicFrameLocks noGrp="1"/>
          </p:cNvGraphicFramePr>
          <p:nvPr/>
        </p:nvGraphicFramePr>
        <p:xfrm>
          <a:off x="304800" y="609600"/>
          <a:ext cx="8686800" cy="4454827"/>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gridCol w="41910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397333">
                <a:tc>
                  <a:txBody>
                    <a:bodyPr/>
                    <a:lstStyle/>
                    <a:p>
                      <a:r>
                        <a:rPr lang="en-GB" b="1" dirty="0"/>
                        <a:t>12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tx1"/>
                          </a:solidFill>
                          <a:latin typeface="+mn-lt"/>
                          <a:ea typeface="+mn-ea"/>
                          <a:cs typeface="+mn-cs"/>
                        </a:rPr>
                        <a:t>If there were good ideas discussed in your viva, use these to frame your thinking for future publications, and even maybe contact your examiner after the event to follow up on questions or suggestions made.</a:t>
                      </a:r>
                    </a:p>
                    <a:p>
                      <a:pPr marL="0" marR="0" indent="0" algn="l" defTabSz="914400" rtl="0" eaLnBrk="1" fontAlgn="auto" latinLnBrk="0" hangingPunct="1">
                        <a:lnSpc>
                          <a:spcPct val="100000"/>
                        </a:lnSpc>
                        <a:spcBef>
                          <a:spcPts val="0"/>
                        </a:spcBef>
                        <a:spcAft>
                          <a:spcPts val="0"/>
                        </a:spcAft>
                        <a:buClrTx/>
                        <a:buSzTx/>
                        <a:buFontTx/>
                        <a:buNone/>
                        <a:tabLst/>
                        <a:defRPr/>
                      </a:pPr>
                      <a:endParaRPr lang="en-GB"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tx1"/>
                          </a:solidFill>
                          <a:latin typeface="+mn-lt"/>
                          <a:ea typeface="+mn-ea"/>
                          <a:cs typeface="+mn-cs"/>
                        </a:rPr>
                        <a:t>Cast a veil of darkness over your examination and push it from your mind, since the occasion may well have made you pause for thought about your own work.</a:t>
                      </a:r>
                      <a:endParaRPr lang="en-GB" b="1" dirty="0"/>
                    </a:p>
                    <a:p>
                      <a:endParaRPr lang="en-GB" b="1" dirty="0"/>
                    </a:p>
                  </a:txBody>
                  <a:tcPr/>
                </a:tc>
                <a:extLst>
                  <a:ext uri="{0D108BD9-81ED-4DB2-BD59-A6C34878D82A}">
                    <a16:rowId xmlns:a16="http://schemas.microsoft.com/office/drawing/2014/main" val="10001"/>
                  </a:ext>
                </a:extLst>
              </a:tr>
              <a:tr h="1447800">
                <a:tc>
                  <a:txBody>
                    <a:bodyPr/>
                    <a:lstStyle/>
                    <a:p>
                      <a:r>
                        <a:rPr lang="en-GB" b="1" dirty="0"/>
                        <a:t>13</a:t>
                      </a:r>
                    </a:p>
                  </a:txBody>
                  <a:tcPr/>
                </a:tc>
                <a:tc>
                  <a:txBody>
                    <a:bodyPr/>
                    <a:lstStyle/>
                    <a:p>
                      <a:r>
                        <a:rPr lang="en-GB" sz="1800" b="1" kern="1200" dirty="0">
                          <a:solidFill>
                            <a:schemeClr val="tx1"/>
                          </a:solidFill>
                          <a:latin typeface="+mn-lt"/>
                          <a:ea typeface="+mn-ea"/>
                          <a:cs typeface="+mn-cs"/>
                        </a:rPr>
                        <a:t>Consider submitting to publications in different parts of the world: what may be rather old hat in your country could be a very novel idea elsewhere (and vice versa).</a:t>
                      </a:r>
                      <a:endParaRPr lang="en-GB" b="1" dirty="0"/>
                    </a:p>
                  </a:txBody>
                  <a:tcPr/>
                </a:tc>
                <a:tc>
                  <a:txBody>
                    <a:bodyPr/>
                    <a:lstStyle/>
                    <a:p>
                      <a:r>
                        <a:rPr lang="en-GB" sz="1800" b="1" kern="1200" dirty="0">
                          <a:solidFill>
                            <a:schemeClr val="tx1"/>
                          </a:solidFill>
                          <a:latin typeface="+mn-lt"/>
                          <a:ea typeface="+mn-ea"/>
                          <a:cs typeface="+mn-cs"/>
                        </a:rPr>
                        <a:t>Forget to make sure that your writing is culturally relevant to the nation in which you plan to publish: look out specially for ideas, bodies and organisations mentioned in your thesis that are specific to your nation and unknown elsewhere.</a:t>
                      </a:r>
                    </a:p>
                    <a:p>
                      <a:endParaRPr lang="en-GB" b="1" dirty="0"/>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dirty="0">
                <a:ln>
                  <a:noFill/>
                </a:ln>
                <a:solidFill>
                  <a:schemeClr val="tx2"/>
                </a:solidFill>
                <a:effectLst/>
                <a:uLnTx/>
                <a:uFillTx/>
                <a:latin typeface="+mj-lt"/>
                <a:ea typeface="+mj-ea"/>
                <a:cs typeface="+mj-cs"/>
              </a:rPr>
              <a:t>From dissertation to publication</a:t>
            </a:r>
          </a:p>
        </p:txBody>
      </p:sp>
      <p:graphicFrame>
        <p:nvGraphicFramePr>
          <p:cNvPr id="5" name="Table 4"/>
          <p:cNvGraphicFramePr>
            <a:graphicFrameLocks noGrp="1"/>
          </p:cNvGraphicFramePr>
          <p:nvPr/>
        </p:nvGraphicFramePr>
        <p:xfrm>
          <a:off x="304800" y="609600"/>
          <a:ext cx="8686800" cy="3906187"/>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397333">
                <a:tc>
                  <a:txBody>
                    <a:bodyPr/>
                    <a:lstStyle/>
                    <a:p>
                      <a:r>
                        <a:rPr lang="en-GB" b="1" dirty="0"/>
                        <a:t>14</a:t>
                      </a:r>
                    </a:p>
                  </a:txBody>
                  <a:tcPr/>
                </a:tc>
                <a:tc>
                  <a:txBody>
                    <a:bodyPr/>
                    <a:lstStyle/>
                    <a:p>
                      <a:r>
                        <a:rPr lang="en-GB" sz="1800" b="1" kern="1200" dirty="0">
                          <a:solidFill>
                            <a:schemeClr val="tx1"/>
                          </a:solidFill>
                          <a:latin typeface="+mn-lt"/>
                          <a:ea typeface="+mn-ea"/>
                          <a:cs typeface="+mn-cs"/>
                        </a:rPr>
                        <a:t>Show drafts of your publications to readers other than your supervisor and examiner: it can be helpful to get different opinions from those without any kind of vested interest in your work.</a:t>
                      </a:r>
                    </a:p>
                    <a:p>
                      <a:endParaRPr lang="en-GB" b="1" dirty="0"/>
                    </a:p>
                  </a:txBody>
                  <a:tcPr/>
                </a:tc>
                <a:tc>
                  <a:txBody>
                    <a:bodyPr/>
                    <a:lstStyle/>
                    <a:p>
                      <a:r>
                        <a:rPr lang="en-GB" sz="1800" b="1" kern="1200" dirty="0">
                          <a:solidFill>
                            <a:schemeClr val="tx1"/>
                          </a:solidFill>
                          <a:latin typeface="+mn-lt"/>
                          <a:ea typeface="+mn-ea"/>
                          <a:cs typeface="+mn-cs"/>
                        </a:rPr>
                        <a:t>Spend so long getting opinions from others that you don’t actually get round to sending your work off for review by the journals themselves.</a:t>
                      </a:r>
                      <a:endParaRPr lang="en-GB" b="1" dirty="0"/>
                    </a:p>
                    <a:p>
                      <a:endParaRPr lang="en-GB" b="1" dirty="0"/>
                    </a:p>
                  </a:txBody>
                  <a:tcPr/>
                </a:tc>
                <a:extLst>
                  <a:ext uri="{0D108BD9-81ED-4DB2-BD59-A6C34878D82A}">
                    <a16:rowId xmlns:a16="http://schemas.microsoft.com/office/drawing/2014/main" val="10001"/>
                  </a:ext>
                </a:extLst>
              </a:tr>
              <a:tr h="1447800">
                <a:tc>
                  <a:txBody>
                    <a:bodyPr/>
                    <a:lstStyle/>
                    <a:p>
                      <a:r>
                        <a:rPr lang="en-GB" b="1" dirty="0"/>
                        <a:t>15</a:t>
                      </a:r>
                    </a:p>
                  </a:txBody>
                  <a:tcPr/>
                </a:tc>
                <a:tc>
                  <a:txBody>
                    <a:bodyPr/>
                    <a:lstStyle/>
                    <a:p>
                      <a:r>
                        <a:rPr lang="en-GB" sz="1800" b="1" kern="1200" dirty="0">
                          <a:solidFill>
                            <a:schemeClr val="tx1"/>
                          </a:solidFill>
                          <a:latin typeface="+mn-lt"/>
                          <a:ea typeface="+mn-ea"/>
                          <a:cs typeface="+mn-cs"/>
                        </a:rPr>
                        <a:t>Try to retain your own interest in the work: if you are bored of it, others are likely to be too! (But remember new readers are likely to be really interested by what you have to say).</a:t>
                      </a:r>
                      <a:endParaRPr lang="en-GB" b="1" dirty="0"/>
                    </a:p>
                  </a:txBody>
                  <a:tcPr/>
                </a:tc>
                <a:tc>
                  <a:txBody>
                    <a:bodyPr/>
                    <a:lstStyle/>
                    <a:p>
                      <a:r>
                        <a:rPr lang="en-GB" sz="1800" b="1" kern="1200" dirty="0">
                          <a:solidFill>
                            <a:schemeClr val="tx1"/>
                          </a:solidFill>
                          <a:latin typeface="+mn-lt"/>
                          <a:ea typeface="+mn-ea"/>
                          <a:cs typeface="+mn-cs"/>
                        </a:rPr>
                        <a:t>Overwork your original text: if you find you are having to revise significant elements of your original writing it may be more economical of your time simply to start anew altogether.</a:t>
                      </a:r>
                    </a:p>
                    <a:p>
                      <a:endParaRPr lang="en-GB" b="1" dirty="0"/>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966" y="249239"/>
            <a:ext cx="7496033" cy="8175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Getting beyond writer’s block</a:t>
            </a:r>
          </a:p>
        </p:txBody>
      </p:sp>
      <p:sp>
        <p:nvSpPr>
          <p:cNvPr id="3" name="Content Placeholder 2"/>
          <p:cNvSpPr>
            <a:spLocks noGrp="1"/>
          </p:cNvSpPr>
          <p:nvPr>
            <p:ph idx="1"/>
          </p:nvPr>
        </p:nvSpPr>
        <p:spPr>
          <a:xfrm>
            <a:off x="468313" y="1219200"/>
            <a:ext cx="8229600" cy="51101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dirty="0"/>
              <a:t>Get into the habit of writing regularly (ideally every day, but certainly at least 2 hours a week) rather than waiting for inspiration: it rarely comes;</a:t>
            </a:r>
          </a:p>
          <a:p>
            <a:r>
              <a:rPr lang="en-GB" dirty="0"/>
              <a:t>Don’t wait for a much-anticipated gap of several clear days: a personal or professional emergency almost always strikes just at that time;</a:t>
            </a:r>
          </a:p>
          <a:p>
            <a:r>
              <a:rPr lang="en-GB" dirty="0"/>
              <a:t>Do boring/routine jobs when you haven’t any creative thoughts in your head: checking references, proof reading what you’ve done already and checking submission guidelines are all jobs that can be done and count towards your weekly writing quest.</a:t>
            </a:r>
          </a:p>
        </p:txBody>
      </p:sp>
    </p:spTree>
    <p:extLst>
      <p:ext uri="{BB962C8B-B14F-4D97-AF65-F5344CB8AC3E}">
        <p14:creationId xmlns:p14="http://schemas.microsoft.com/office/powerpoint/2010/main" val="3256266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162800" cy="8937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Five things you can do to make yourself get down to it!</a:t>
            </a:r>
          </a:p>
        </p:txBody>
      </p:sp>
      <p:sp>
        <p:nvSpPr>
          <p:cNvPr id="3" name="Content Placeholder 2"/>
          <p:cNvSpPr>
            <a:spLocks noGrp="1"/>
          </p:cNvSpPr>
          <p:nvPr>
            <p:ph idx="1"/>
          </p:nvPr>
        </p:nvSpPr>
        <p:spPr>
          <a:xfrm>
            <a:off x="228600" y="1143001"/>
            <a:ext cx="8762999" cy="51863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buSzPct val="100000"/>
              <a:buFont typeface="+mj-lt"/>
              <a:buAutoNum type="arabicPeriod"/>
            </a:pPr>
            <a:r>
              <a:rPr lang="en-GB" dirty="0"/>
              <a:t>Tell someone you care about your plans and give them a specific date by which you will have completed a draft;</a:t>
            </a:r>
          </a:p>
          <a:p>
            <a:pPr marL="457200" indent="-457200">
              <a:buSzPct val="100000"/>
              <a:buFont typeface="+mj-lt"/>
              <a:buAutoNum type="arabicPeriod"/>
            </a:pPr>
            <a:r>
              <a:rPr lang="en-GB" dirty="0"/>
              <a:t>Identify for yourself a comfortable location where you can work undisturbed (J.K. Rowling used a café) and make time to be there;</a:t>
            </a:r>
          </a:p>
          <a:p>
            <a:pPr marL="457200" indent="-457200">
              <a:buSzPct val="100000"/>
              <a:buFont typeface="+mj-lt"/>
              <a:buAutoNum type="arabicPeriod"/>
            </a:pPr>
            <a:r>
              <a:rPr lang="en-GB" dirty="0"/>
              <a:t>Block time in your Outlook diary for writing so that other people don’t put in meetings, and try very hard not to prevent yourself from keeping that time special for you;</a:t>
            </a:r>
          </a:p>
          <a:p>
            <a:pPr marL="457200" indent="-457200">
              <a:buSzPct val="100000"/>
              <a:buFont typeface="+mj-lt"/>
              <a:buAutoNum type="arabicPeriod"/>
            </a:pPr>
            <a:r>
              <a:rPr lang="en-GB" dirty="0"/>
              <a:t>Give yourself permission to write a first ‘Rubbish draft’: it’s easy to get discouraged if you judge the quality of the work all the time you are writing it. You can edit and improve it later;</a:t>
            </a:r>
          </a:p>
          <a:p>
            <a:pPr marL="457200" indent="-457200">
              <a:buSzPct val="100000"/>
              <a:buFont typeface="+mj-lt"/>
              <a:buAutoNum type="arabicPeriod"/>
            </a:pPr>
            <a:r>
              <a:rPr lang="en-GB" dirty="0"/>
              <a:t>Pay by results: promise yourself treats when you have completed a target and be fierce about only having them if you have done so.</a:t>
            </a:r>
          </a:p>
        </p:txBody>
      </p:sp>
    </p:spTree>
    <p:extLst>
      <p:ext uri="{BB962C8B-B14F-4D97-AF65-F5344CB8AC3E}">
        <p14:creationId xmlns:p14="http://schemas.microsoft.com/office/powerpoint/2010/main" val="42077985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And a reminder: the ‘ten damn fool questions’ to get you started</a:t>
            </a:r>
            <a:endParaRPr lang="en-GB" altLang="en-US" sz="3200" dirty="0"/>
          </a:p>
        </p:txBody>
      </p:sp>
      <p:sp>
        <p:nvSpPr>
          <p:cNvPr id="40963" name="Rectangle 3"/>
          <p:cNvSpPr>
            <a:spLocks noGrp="1" noChangeArrowheads="1"/>
          </p:cNvSpPr>
          <p:nvPr>
            <p:ph type="body" idx="1"/>
          </p:nvPr>
        </p:nvSpPr>
        <p:spPr>
          <a:xfrm>
            <a:off x="468313" y="1412875"/>
            <a:ext cx="3167062" cy="478948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What am I doing?</a:t>
            </a:r>
          </a:p>
          <a:p>
            <a:r>
              <a:rPr lang="en-US" altLang="en-US" dirty="0"/>
              <a:t>Why am I doing it?</a:t>
            </a:r>
          </a:p>
          <a:p>
            <a:r>
              <a:rPr lang="en-US" altLang="en-US" dirty="0"/>
              <a:t>What has been done in the past?</a:t>
            </a:r>
          </a:p>
          <a:p>
            <a:r>
              <a:rPr lang="en-US" altLang="en-US" dirty="0"/>
              <a:t>What were the effects?</a:t>
            </a:r>
          </a:p>
          <a:p>
            <a:r>
              <a:rPr lang="en-US" altLang="en-US" dirty="0"/>
              <a:t>Why was this unsatisfactory?</a:t>
            </a:r>
          </a:p>
          <a:p>
            <a:r>
              <a:rPr lang="en-US" altLang="en-US" dirty="0"/>
              <a:t>What have I tried that worked?</a:t>
            </a:r>
          </a:p>
          <a:p>
            <a:endParaRPr lang="en-GB" altLang="en-US" dirty="0"/>
          </a:p>
        </p:txBody>
      </p:sp>
      <p:sp>
        <p:nvSpPr>
          <p:cNvPr id="5" name="Rectangle 3"/>
          <p:cNvSpPr txBox="1">
            <a:spLocks noChangeArrowheads="1"/>
          </p:cNvSpPr>
          <p:nvPr/>
        </p:nvSpPr>
        <p:spPr bwMode="auto">
          <a:xfrm>
            <a:off x="4068328" y="1423255"/>
            <a:ext cx="3167062"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fontAlgn="base">
              <a:spcBef>
                <a:spcPct val="30000"/>
              </a:spcBef>
              <a:spcAft>
                <a:spcPct val="0"/>
              </a:spcAft>
              <a:buClr>
                <a:schemeClr val="tx2"/>
              </a:buClr>
              <a:buSzPct val="70000"/>
              <a:buFont typeface="Wingdings" pitchFamily="2" charset="2"/>
              <a:buChar char="l"/>
              <a:defRPr sz="2400" b="1"/>
            </a:lvl1pPr>
            <a:lvl2pPr marL="692150" indent="-347663" fontAlgn="base">
              <a:spcBef>
                <a:spcPct val="30000"/>
              </a:spcBef>
              <a:spcAft>
                <a:spcPct val="0"/>
              </a:spcAft>
              <a:buClr>
                <a:srgbClr val="339966"/>
              </a:buClr>
              <a:buSzPct val="70000"/>
              <a:buFont typeface="Wingdings" pitchFamily="2" charset="2"/>
              <a:buChar char="l"/>
              <a:defRPr sz="2400"/>
            </a:lvl2pPr>
            <a:lvl3pPr marL="987425" indent="-293688" fontAlgn="base">
              <a:spcBef>
                <a:spcPct val="30000"/>
              </a:spcBef>
              <a:spcAft>
                <a:spcPct val="0"/>
              </a:spcAft>
              <a:buClr>
                <a:srgbClr val="8A00C0"/>
              </a:buClr>
              <a:buSzPct val="70000"/>
              <a:buFont typeface="Wingdings" pitchFamily="2" charset="2"/>
              <a:buChar char="l"/>
              <a:defRPr sz="2000"/>
            </a:lvl3pPr>
            <a:lvl4pPr marL="1281113" indent="-292100" fontAlgn="base">
              <a:spcBef>
                <a:spcPct val="30000"/>
              </a:spcBef>
              <a:spcAft>
                <a:spcPct val="0"/>
              </a:spcAft>
              <a:buClr>
                <a:srgbClr val="A0C6A0"/>
              </a:buClr>
              <a:buSzPct val="75000"/>
              <a:buFont typeface="Wingdings" pitchFamily="2" charset="2"/>
              <a:buChar char="§"/>
            </a:lvl4pPr>
            <a:lvl5pPr marL="1598613" indent="-315913" fontAlgn="base">
              <a:spcBef>
                <a:spcPct val="30000"/>
              </a:spcBef>
              <a:spcAft>
                <a:spcPct val="0"/>
              </a:spcAft>
              <a:buClr>
                <a:srgbClr val="CC99FF"/>
              </a:buClr>
              <a:buSzPct val="80000"/>
              <a:buFont typeface="Wingdings" pitchFamily="2" charset="2"/>
              <a:buChar char="§"/>
            </a:lvl5pPr>
            <a:lvl6pPr marL="2055813" indent="-315913" fontAlgn="base">
              <a:lnSpc>
                <a:spcPct val="90000"/>
              </a:lnSpc>
              <a:spcBef>
                <a:spcPct val="30000"/>
              </a:spcBef>
              <a:spcAft>
                <a:spcPct val="0"/>
              </a:spcAft>
              <a:buClr>
                <a:srgbClr val="CC99FF"/>
              </a:buClr>
              <a:buSzPct val="80000"/>
              <a:buFont typeface="Wingdings" pitchFamily="2" charset="2"/>
              <a:buChar char="§"/>
              <a:defRPr sz="2000"/>
            </a:lvl6pPr>
            <a:lvl7pPr marL="2513013" indent="-315913" fontAlgn="base">
              <a:lnSpc>
                <a:spcPct val="90000"/>
              </a:lnSpc>
              <a:spcBef>
                <a:spcPct val="30000"/>
              </a:spcBef>
              <a:spcAft>
                <a:spcPct val="0"/>
              </a:spcAft>
              <a:buClr>
                <a:srgbClr val="CC99FF"/>
              </a:buClr>
              <a:buSzPct val="80000"/>
              <a:buFont typeface="Wingdings" pitchFamily="2" charset="2"/>
              <a:buChar char="§"/>
              <a:defRPr sz="2000"/>
            </a:lvl7pPr>
            <a:lvl8pPr marL="2970213" indent="-315913" fontAlgn="base">
              <a:lnSpc>
                <a:spcPct val="90000"/>
              </a:lnSpc>
              <a:spcBef>
                <a:spcPct val="30000"/>
              </a:spcBef>
              <a:spcAft>
                <a:spcPct val="0"/>
              </a:spcAft>
              <a:buClr>
                <a:srgbClr val="CC99FF"/>
              </a:buClr>
              <a:buSzPct val="80000"/>
              <a:buFont typeface="Wingdings" pitchFamily="2" charset="2"/>
              <a:buChar char="§"/>
              <a:defRPr sz="2000"/>
            </a:lvl8pPr>
            <a:lvl9pPr marL="3427413" indent="-315913" fontAlgn="base">
              <a:lnSpc>
                <a:spcPct val="90000"/>
              </a:lnSpc>
              <a:spcBef>
                <a:spcPct val="30000"/>
              </a:spcBef>
              <a:spcAft>
                <a:spcPct val="0"/>
              </a:spcAft>
              <a:buClr>
                <a:srgbClr val="CC99FF"/>
              </a:buClr>
              <a:buSzPct val="80000"/>
              <a:buFont typeface="Wingdings" pitchFamily="2" charset="2"/>
              <a:buChar char="§"/>
              <a:defRPr sz="2000"/>
            </a:lvl9pPr>
          </a:lstStyle>
          <a:p>
            <a:r>
              <a:rPr lang="en-US" altLang="en-US" dirty="0"/>
              <a:t>What didn’t work so well?</a:t>
            </a:r>
          </a:p>
          <a:p>
            <a:r>
              <a:rPr lang="en-US" altLang="en-US" dirty="0"/>
              <a:t>What have I learned from my success and failures? </a:t>
            </a:r>
          </a:p>
          <a:p>
            <a:r>
              <a:rPr lang="en-US" altLang="en-US" dirty="0"/>
              <a:t>What can I deduce from what I have done?</a:t>
            </a:r>
          </a:p>
          <a:p>
            <a:r>
              <a:rPr lang="en-US" altLang="en-US" dirty="0"/>
              <a:t>What do I plan to do next?</a:t>
            </a:r>
            <a:endParaRPr lang="en-GB" altLang="en-US" dirty="0"/>
          </a:p>
          <a:p>
            <a:endParaRPr lang="en-US" altLang="en-US" dirty="0"/>
          </a:p>
          <a:p>
            <a:endParaRPr lang="en-GB" altLang="en-US" dirty="0"/>
          </a:p>
        </p:txBody>
      </p:sp>
    </p:spTree>
    <p:extLst>
      <p:ext uri="{BB962C8B-B14F-4D97-AF65-F5344CB8AC3E}">
        <p14:creationId xmlns:p14="http://schemas.microsoft.com/office/powerpoint/2010/main" val="11439173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7413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Useful references</a:t>
            </a:r>
          </a:p>
        </p:txBody>
      </p:sp>
      <p:sp>
        <p:nvSpPr>
          <p:cNvPr id="3" name="Content Placeholder 2"/>
          <p:cNvSpPr>
            <a:spLocks noGrp="1"/>
          </p:cNvSpPr>
          <p:nvPr>
            <p:ph idx="1"/>
          </p:nvPr>
        </p:nvSpPr>
        <p:spPr>
          <a:xfrm>
            <a:off x="152400" y="1323975"/>
            <a:ext cx="8839200" cy="500538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723900" indent="-723900">
              <a:buNone/>
            </a:pPr>
            <a:r>
              <a:rPr lang="en-GB" altLang="en-US" dirty="0"/>
              <a:t>Black, D., Brown, S. and Race, P. (1998</a:t>
            </a:r>
            <a:r>
              <a:rPr lang="en-GB" altLang="en-US" i="1" dirty="0"/>
              <a:t>) </a:t>
            </a:r>
            <a:r>
              <a:rPr lang="en-US" altLang="en-US" i="1" dirty="0"/>
              <a:t>500 Tips for Getting Published, </a:t>
            </a:r>
            <a:r>
              <a:rPr lang="en-US" altLang="en-US" dirty="0"/>
              <a:t>London: </a:t>
            </a:r>
            <a:r>
              <a:rPr lang="en-US" altLang="en-US" dirty="0" err="1"/>
              <a:t>Kogan</a:t>
            </a:r>
            <a:r>
              <a:rPr lang="en-US" altLang="en-US" dirty="0"/>
              <a:t> Page.</a:t>
            </a:r>
            <a:endParaRPr lang="en-GB" altLang="en-US" dirty="0"/>
          </a:p>
          <a:p>
            <a:pPr marL="723900" indent="-723900">
              <a:buNone/>
            </a:pPr>
            <a:r>
              <a:rPr lang="en-GB" altLang="en-US" dirty="0"/>
              <a:t>Day, A. (2008) </a:t>
            </a:r>
            <a:r>
              <a:rPr lang="en-GB" altLang="en-US" i="1" dirty="0"/>
              <a:t>How to Get Research Published in Journals,</a:t>
            </a:r>
            <a:r>
              <a:rPr lang="en-GB" altLang="en-US" dirty="0"/>
              <a:t> London: Gower. </a:t>
            </a:r>
          </a:p>
          <a:p>
            <a:pPr marL="723900" indent="-723900">
              <a:buNone/>
            </a:pPr>
            <a:r>
              <a:rPr lang="en-US" altLang="en-US" dirty="0"/>
              <a:t>Fairbairn, G. and Fairbairn, S. (2005) </a:t>
            </a:r>
            <a:r>
              <a:rPr lang="en-US" altLang="en-US" i="1" dirty="0"/>
              <a:t>Writing your abstract: a guide for would be conference presenters, </a:t>
            </a:r>
            <a:r>
              <a:rPr lang="en-US" altLang="en-US" dirty="0"/>
              <a:t>Salisbury: APS publishing </a:t>
            </a:r>
            <a:endParaRPr lang="en-GB" altLang="en-US" dirty="0"/>
          </a:p>
          <a:p>
            <a:pPr marL="723900" indent="-723900">
              <a:buNone/>
            </a:pPr>
            <a:r>
              <a:rPr lang="en-US" altLang="en-US" dirty="0" err="1"/>
              <a:t>Kamler</a:t>
            </a:r>
            <a:r>
              <a:rPr lang="en-US" altLang="en-US" dirty="0"/>
              <a:t>, B. and Thomson, P. (2006) </a:t>
            </a:r>
            <a:r>
              <a:rPr lang="en-US" altLang="en-US" i="1" dirty="0"/>
              <a:t>Helping doctoral students write: pedagogies for supervision</a:t>
            </a:r>
            <a:r>
              <a:rPr lang="en-US" altLang="en-US" dirty="0"/>
              <a:t>, London: Routledge.</a:t>
            </a:r>
            <a:endParaRPr lang="en-GB" altLang="en-US" dirty="0"/>
          </a:p>
          <a:p>
            <a:pPr marL="723900" indent="-723900">
              <a:buNone/>
            </a:pPr>
            <a:r>
              <a:rPr lang="en-GB" altLang="en-US" dirty="0"/>
              <a:t>Sadler, R. (1984, but multiple subsequent reprints</a:t>
            </a:r>
            <a:r>
              <a:rPr lang="en-GB" altLang="en-US" i="1" dirty="0"/>
              <a:t>) Up the Publication Road, </a:t>
            </a:r>
            <a:r>
              <a:rPr lang="en-GB" altLang="en-US" dirty="0"/>
              <a:t>HERDSA Green Guide No 2.</a:t>
            </a:r>
          </a:p>
          <a:p>
            <a:pPr marL="723900" indent="-723900">
              <a:buNone/>
            </a:pPr>
            <a:r>
              <a:rPr lang="en-GB" altLang="en-US" dirty="0"/>
              <a:t>Thomson, P. and </a:t>
            </a:r>
            <a:r>
              <a:rPr lang="en-GB" altLang="en-US" dirty="0" err="1"/>
              <a:t>Kamler</a:t>
            </a:r>
            <a:r>
              <a:rPr lang="en-GB" altLang="en-US" dirty="0"/>
              <a:t>, B. (2013) </a:t>
            </a:r>
            <a:r>
              <a:rPr lang="en-GB" altLang="en-US" i="1" dirty="0"/>
              <a:t>Writing for peer reviewed journals,</a:t>
            </a:r>
            <a:r>
              <a:rPr lang="en-GB" altLang="en-US" dirty="0"/>
              <a:t> London: Routledge.</a:t>
            </a:r>
            <a:endParaRPr lang="en-GB" dirty="0"/>
          </a:p>
        </p:txBody>
      </p:sp>
    </p:spTree>
    <p:extLst>
      <p:ext uri="{BB962C8B-B14F-4D97-AF65-F5344CB8AC3E}">
        <p14:creationId xmlns:p14="http://schemas.microsoft.com/office/powerpoint/2010/main" val="3297352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665162"/>
          </a:xfrm>
        </p:spPr>
        <p:txBody>
          <a:bodyPr/>
          <a:lstStyle/>
          <a:p>
            <a:r>
              <a:rPr lang="en-GB" sz="3200" dirty="0"/>
              <a:t>The benefits of co-authoring</a:t>
            </a:r>
          </a:p>
        </p:txBody>
      </p:sp>
      <p:sp>
        <p:nvSpPr>
          <p:cNvPr id="3" name="Content Placeholder 2"/>
          <p:cNvSpPr>
            <a:spLocks noGrp="1"/>
          </p:cNvSpPr>
          <p:nvPr>
            <p:ph idx="1"/>
          </p:nvPr>
        </p:nvSpPr>
        <p:spPr>
          <a:xfrm>
            <a:off x="381000" y="1066800"/>
            <a:ext cx="8534399" cy="5262563"/>
          </a:xfrm>
        </p:spPr>
        <p:txBody>
          <a:bodyPr/>
          <a:lstStyle/>
          <a:p>
            <a:r>
              <a:rPr lang="en-GB" dirty="0"/>
              <a:t>You get a ready source of detailed and thoughtful feedback;</a:t>
            </a:r>
          </a:p>
          <a:p>
            <a:r>
              <a:rPr lang="en-GB" dirty="0"/>
              <a:t>If your co-author has an established reputation, you can gain status by writing with her/him;</a:t>
            </a:r>
          </a:p>
          <a:p>
            <a:r>
              <a:rPr lang="en-GB" dirty="0"/>
              <a:t>You have a shared resource of knowledge and experience to draw upon;</a:t>
            </a:r>
          </a:p>
          <a:p>
            <a:r>
              <a:rPr lang="en-GB" dirty="0"/>
              <a:t>You have someone to put pressure on you to keep on task (you don’t want to let your colleague down);</a:t>
            </a:r>
          </a:p>
          <a:p>
            <a:r>
              <a:rPr lang="en-GB" dirty="0"/>
              <a:t>You don’t have to do all the difficult bits yourself: you can share the tough bits out between you;</a:t>
            </a:r>
          </a:p>
          <a:p>
            <a:r>
              <a:rPr lang="en-GB" dirty="0"/>
              <a:t>Productive conversations with co-authors can clarify your own thinking and writing;</a:t>
            </a:r>
          </a:p>
          <a:p>
            <a:r>
              <a:rPr lang="en-GB" dirty="0"/>
              <a:t>It can be hugely enjoyable and lead to long-term friendships/marriage!</a:t>
            </a:r>
          </a:p>
        </p:txBody>
      </p:sp>
    </p:spTree>
    <p:extLst>
      <p:ext uri="{BB962C8B-B14F-4D97-AF65-F5344CB8AC3E}">
        <p14:creationId xmlns:p14="http://schemas.microsoft.com/office/powerpoint/2010/main" val="4019762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6651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Some of the disadvantages of co-authoring</a:t>
            </a:r>
          </a:p>
        </p:txBody>
      </p:sp>
      <p:sp>
        <p:nvSpPr>
          <p:cNvPr id="3" name="Content Placeholder 2"/>
          <p:cNvSpPr>
            <a:spLocks noGrp="1"/>
          </p:cNvSpPr>
          <p:nvPr>
            <p:ph idx="1"/>
          </p:nvPr>
        </p:nvSpPr>
        <p:spPr>
          <a:xfrm>
            <a:off x="468313" y="1219200"/>
            <a:ext cx="8229600" cy="51101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dirty="0"/>
              <a:t>Co-authored work doesn’t have the status of single-authored work and you only get a fraction of the kudos;</a:t>
            </a:r>
          </a:p>
          <a:p>
            <a:r>
              <a:rPr lang="en-GB" dirty="0"/>
              <a:t>You can end up, like a rock band, having ‘irredeemable artistic differences’!</a:t>
            </a:r>
          </a:p>
          <a:p>
            <a:r>
              <a:rPr lang="en-GB" dirty="0"/>
              <a:t>Your co-author may have very different expectations of what you are trying to achieve;</a:t>
            </a:r>
          </a:p>
          <a:p>
            <a:r>
              <a:rPr lang="en-GB" dirty="0"/>
              <a:t>They might put you under unacceptable levels of pressure to achieve silly targets;</a:t>
            </a:r>
          </a:p>
          <a:p>
            <a:r>
              <a:rPr lang="en-GB" dirty="0"/>
              <a:t>Some co-authors are lazy, greedy, manipulative and downright disreputable.</a:t>
            </a:r>
          </a:p>
          <a:p>
            <a:endParaRPr lang="en-GB" dirty="0"/>
          </a:p>
        </p:txBody>
      </p:sp>
    </p:spTree>
    <p:extLst>
      <p:ext uri="{BB962C8B-B14F-4D97-AF65-F5344CB8AC3E}">
        <p14:creationId xmlns:p14="http://schemas.microsoft.com/office/powerpoint/2010/main" val="1075247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7413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Some advice on co-authoring</a:t>
            </a:r>
          </a:p>
        </p:txBody>
      </p:sp>
      <p:sp>
        <p:nvSpPr>
          <p:cNvPr id="3" name="Content Placeholder 2"/>
          <p:cNvSpPr>
            <a:spLocks noGrp="1"/>
          </p:cNvSpPr>
          <p:nvPr>
            <p:ph idx="1"/>
          </p:nvPr>
        </p:nvSpPr>
        <p:spPr>
          <a:xfrm>
            <a:off x="468313" y="1143000"/>
            <a:ext cx="8229600" cy="51863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dirty="0"/>
              <a:t>Chose your writing partners at least as carefully as you would choose a new car: you will have a lot of travelling together and you need to be comfortable and safe;</a:t>
            </a:r>
          </a:p>
          <a:p>
            <a:r>
              <a:rPr lang="en-GB" dirty="0"/>
              <a:t>Review carefully what they’ve already written and see if their approach accords with yours; </a:t>
            </a:r>
          </a:p>
          <a:p>
            <a:r>
              <a:rPr lang="en-GB" dirty="0"/>
              <a:t>Be generous when you are an established author about helping novices to put a toe in the water;</a:t>
            </a:r>
          </a:p>
          <a:p>
            <a:r>
              <a:rPr lang="en-GB" dirty="0"/>
              <a:t>Be realistic in your joint planning: don’t be excessively ambitious, particularly about achievable timescales;</a:t>
            </a:r>
          </a:p>
          <a:p>
            <a:r>
              <a:rPr lang="en-GB" dirty="0"/>
              <a:t>Sometimes, throw caution to the winds, take a risk and write with someone very different from yourself: it can take you beyond your comfort zone into amazing new territory.</a:t>
            </a:r>
          </a:p>
        </p:txBody>
      </p:sp>
    </p:spTree>
    <p:extLst>
      <p:ext uri="{BB962C8B-B14F-4D97-AF65-F5344CB8AC3E}">
        <p14:creationId xmlns:p14="http://schemas.microsoft.com/office/powerpoint/2010/main" val="2420509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Linking conference presentations to published outputs</a:t>
            </a:r>
          </a:p>
        </p:txBody>
      </p:sp>
      <p:sp>
        <p:nvSpPr>
          <p:cNvPr id="3" name="Content Placeholder 2"/>
          <p:cNvSpPr>
            <a:spLocks noGrp="1"/>
          </p:cNvSpPr>
          <p:nvPr>
            <p:ph idx="1"/>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dirty="0"/>
              <a:t>If there is a conference on a topic, it is likely that this is a current area of interest, and this raises the chances of your getting a publication out of it;</a:t>
            </a:r>
          </a:p>
          <a:p>
            <a:r>
              <a:rPr lang="en-GB" dirty="0"/>
              <a:t>Scan the contents of other sessions to glean ideas that will help your own work;</a:t>
            </a:r>
          </a:p>
          <a:p>
            <a:r>
              <a:rPr lang="en-GB" dirty="0"/>
              <a:t>Find out if there are plans to have a special issue of the journal linked to the event at which you are speaking, and don’t be embarrassed to hustle to get your paper included;</a:t>
            </a:r>
          </a:p>
          <a:p>
            <a:r>
              <a:rPr lang="en-GB" dirty="0"/>
              <a:t>Use feedback you received in the session to refine and enhance your thinking before you write the article.</a:t>
            </a:r>
          </a:p>
        </p:txBody>
      </p:sp>
    </p:spTree>
    <p:extLst>
      <p:ext uri="{BB962C8B-B14F-4D97-AF65-F5344CB8AC3E}">
        <p14:creationId xmlns:p14="http://schemas.microsoft.com/office/powerpoint/2010/main" val="3033068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8175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And conversely, when you’ve published a paper, book for an event!</a:t>
            </a:r>
          </a:p>
        </p:txBody>
      </p:sp>
      <p:sp>
        <p:nvSpPr>
          <p:cNvPr id="3" name="Content Placeholder 2"/>
          <p:cNvSpPr>
            <a:spLocks noGrp="1"/>
          </p:cNvSpPr>
          <p:nvPr>
            <p:ph idx="1"/>
          </p:nvPr>
        </p:nvSpPr>
        <p:spPr>
          <a:xfrm>
            <a:off x="152400" y="1066801"/>
            <a:ext cx="8839200" cy="52625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dirty="0"/>
              <a:t>One always has some second thoughts after a paper has been submitted and accepted: use these as the basis to help you draft a conference proposal to help you move your ideas forward;</a:t>
            </a:r>
          </a:p>
          <a:p>
            <a:r>
              <a:rPr lang="en-GB" dirty="0"/>
              <a:t>Look for places where you can speak about your work at conferences and seminars; </a:t>
            </a:r>
          </a:p>
          <a:p>
            <a:r>
              <a:rPr lang="en-GB" dirty="0"/>
              <a:t>You can also use such events to find fellow travellers thinking on the same lines who you might choose to write with in the future;</a:t>
            </a:r>
          </a:p>
          <a:p>
            <a:r>
              <a:rPr lang="en-GB" dirty="0"/>
              <a:t>Think about your next publication: you’ve done most of the legwork already and can no doubt refine your thinking at such an event to form the basis of a subsequent paper;</a:t>
            </a:r>
          </a:p>
          <a:p>
            <a:r>
              <a:rPr lang="en-GB" dirty="0"/>
              <a:t>Why not come along to the ANTF open conference for NTFs and non-NTFs alike at Leeds Beckett on 10th May? The call for papers closes at midnight on Friday 17th March 2017!</a:t>
            </a:r>
          </a:p>
          <a:p>
            <a:endParaRPr lang="en-GB" dirty="0"/>
          </a:p>
        </p:txBody>
      </p:sp>
    </p:spTree>
    <p:extLst>
      <p:ext uri="{BB962C8B-B14F-4D97-AF65-F5344CB8AC3E}">
        <p14:creationId xmlns:p14="http://schemas.microsoft.com/office/powerpoint/2010/main" val="2713007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49312" y="533400"/>
            <a:ext cx="6618287" cy="4878388"/>
          </a:xfrm>
        </p:spPr>
        <p:txBody>
          <a:bodyPr/>
          <a:lstStyle/>
          <a:p>
            <a:pPr algn="ctr"/>
            <a:r>
              <a:rPr lang="en-GB" sz="3200" dirty="0">
                <a:latin typeface="Calibri" panose="020F0502020204030204" pitchFamily="34" charset="0"/>
                <a:cs typeface="Calibri" panose="020F0502020204030204" pitchFamily="34" charset="0"/>
              </a:rPr>
              <a:t>From dissertation to publication: how you can use content from your Master’s or Doctoral dissertation to produce publications</a:t>
            </a:r>
          </a:p>
        </p:txBody>
      </p:sp>
    </p:spTree>
    <p:extLst>
      <p:ext uri="{BB962C8B-B14F-4D97-AF65-F5344CB8AC3E}">
        <p14:creationId xmlns:p14="http://schemas.microsoft.com/office/powerpoint/2010/main" val="4267771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1"/>
            <a:ext cx="7543800" cy="5334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2800" dirty="0"/>
              <a:t>From dissertation to publication</a:t>
            </a:r>
          </a:p>
        </p:txBody>
      </p:sp>
      <p:graphicFrame>
        <p:nvGraphicFramePr>
          <p:cNvPr id="6" name="Table 5"/>
          <p:cNvGraphicFramePr>
            <a:graphicFrameLocks noGrp="1"/>
          </p:cNvGraphicFramePr>
          <p:nvPr>
            <p:extLst>
              <p:ext uri="{D42A27DB-BD31-4B8C-83A1-F6EECF244321}">
                <p14:modId xmlns:p14="http://schemas.microsoft.com/office/powerpoint/2010/main" val="3577992708"/>
              </p:ext>
            </p:extLst>
          </p:nvPr>
        </p:nvGraphicFramePr>
        <p:xfrm>
          <a:off x="304800" y="609600"/>
          <a:ext cx="8686800" cy="6087407"/>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gridCol w="4267200">
                  <a:extLst>
                    <a:ext uri="{9D8B030D-6E8A-4147-A177-3AD203B41FA5}">
                      <a16:colId xmlns:a16="http://schemas.microsoft.com/office/drawing/2014/main" val="20002"/>
                    </a:ext>
                  </a:extLst>
                </a:gridCol>
              </a:tblGrid>
              <a:tr h="431467">
                <a:tc>
                  <a:txBody>
                    <a:bodyPr/>
                    <a:lstStyle/>
                    <a:p>
                      <a:endParaRPr lang="en-GB" b="1" dirty="0">
                        <a:latin typeface="Calibri" panose="020F0502020204030204" pitchFamily="34" charset="0"/>
                        <a:cs typeface="Calibri" panose="020F0502020204030204" pitchFamily="34" charset="0"/>
                      </a:endParaRPr>
                    </a:p>
                  </a:txBody>
                  <a:tcPr/>
                </a:tc>
                <a:tc>
                  <a:txBody>
                    <a:bodyPr/>
                    <a:lstStyle/>
                    <a:p>
                      <a:r>
                        <a:rPr lang="en-GB" b="1" dirty="0">
                          <a:latin typeface="Calibri" panose="020F0502020204030204" pitchFamily="34" charset="0"/>
                          <a:cs typeface="Calibri" panose="020F0502020204030204" pitchFamily="34" charset="0"/>
                        </a:rPr>
                        <a:t>Do:</a:t>
                      </a:r>
                    </a:p>
                  </a:txBody>
                  <a:tcPr/>
                </a:tc>
                <a:tc>
                  <a:txBody>
                    <a:bodyPr/>
                    <a:lstStyle/>
                    <a:p>
                      <a:r>
                        <a:rPr lang="en-GB" b="1" dirty="0">
                          <a:latin typeface="Calibri" panose="020F0502020204030204" pitchFamily="34" charset="0"/>
                          <a:cs typeface="Calibri" panose="020F0502020204030204" pitchFamily="34" charset="0"/>
                        </a:rPr>
                        <a:t>Do not:</a:t>
                      </a:r>
                    </a:p>
                  </a:txBody>
                  <a:tcPr/>
                </a:tc>
                <a:extLst>
                  <a:ext uri="{0D108BD9-81ED-4DB2-BD59-A6C34878D82A}">
                    <a16:rowId xmlns:a16="http://schemas.microsoft.com/office/drawing/2014/main" val="10000"/>
                  </a:ext>
                </a:extLst>
              </a:tr>
              <a:tr h="1778333">
                <a:tc>
                  <a:txBody>
                    <a:bodyPr/>
                    <a:lstStyle/>
                    <a:p>
                      <a:r>
                        <a:rPr lang="en-GB" b="1" dirty="0">
                          <a:latin typeface="Calibri" panose="020F0502020204030204" pitchFamily="34" charset="0"/>
                          <a:cs typeface="Calibri" panose="020F0502020204030204" pitchFamily="34" charset="0"/>
                        </a:rPr>
                        <a:t>1</a:t>
                      </a:r>
                    </a:p>
                  </a:txBody>
                  <a:tcPr/>
                </a:tc>
                <a:tc>
                  <a:txBody>
                    <a:bodyPr/>
                    <a:lstStyle/>
                    <a:p>
                      <a:r>
                        <a:rPr lang="en-GB" sz="1800" b="1" kern="1200" dirty="0">
                          <a:solidFill>
                            <a:schemeClr val="tx1"/>
                          </a:solidFill>
                          <a:latin typeface="Calibri" panose="020F0502020204030204" pitchFamily="34" charset="0"/>
                          <a:ea typeface="+mn-ea"/>
                          <a:cs typeface="Calibri" panose="020F0502020204030204" pitchFamily="34" charset="0"/>
                        </a:rPr>
                        <a:t>Review your thesis looking for publication potential as fast as possible after the assessment so the ideas remain current and you don’t have extra work to do updating references and so on.</a:t>
                      </a:r>
                      <a:endParaRPr lang="en-GB" b="1" dirty="0">
                        <a:latin typeface="Calibri" panose="020F0502020204030204" pitchFamily="34" charset="0"/>
                        <a:cs typeface="Calibri" panose="020F0502020204030204" pitchFamily="34" charset="0"/>
                      </a:endParaRPr>
                    </a:p>
                  </a:txBody>
                  <a:tcPr/>
                </a:tc>
                <a:tc>
                  <a:txBody>
                    <a:bodyPr/>
                    <a:lstStyle/>
                    <a:p>
                      <a:r>
                        <a:rPr lang="en-GB" sz="1800" b="1" kern="1200" dirty="0">
                          <a:solidFill>
                            <a:schemeClr val="tx1"/>
                          </a:solidFill>
                          <a:latin typeface="Calibri" panose="020F0502020204030204" pitchFamily="34" charset="0"/>
                          <a:ea typeface="+mn-ea"/>
                          <a:cs typeface="Calibri" panose="020F0502020204030204" pitchFamily="34" charset="0"/>
                        </a:rPr>
                        <a:t>Give up hope if you’ve done nothing for years: it’s possible to revive elements of an old thesis and still find things worth saying.</a:t>
                      </a:r>
                      <a:endParaRPr lang="en-GB" b="1"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1"/>
                  </a:ext>
                </a:extLst>
              </a:tr>
              <a:tr h="2340561">
                <a:tc>
                  <a:txBody>
                    <a:bodyPr/>
                    <a:lstStyle/>
                    <a:p>
                      <a:r>
                        <a:rPr lang="en-GB" b="1" dirty="0">
                          <a:latin typeface="Calibri" panose="020F0502020204030204" pitchFamily="34" charset="0"/>
                          <a:cs typeface="Calibri" panose="020F0502020204030204" pitchFamily="34" charset="0"/>
                        </a:rPr>
                        <a:t>2</a:t>
                      </a:r>
                    </a:p>
                  </a:txBody>
                  <a:tcPr/>
                </a:tc>
                <a:tc>
                  <a:txBody>
                    <a:bodyPr/>
                    <a:lstStyle/>
                    <a:p>
                      <a:r>
                        <a:rPr lang="en-GB" sz="1800" b="1" kern="1200" dirty="0">
                          <a:solidFill>
                            <a:schemeClr val="tx1"/>
                          </a:solidFill>
                          <a:latin typeface="Calibri" panose="020F0502020204030204" pitchFamily="34" charset="0"/>
                          <a:ea typeface="+mn-ea"/>
                          <a:cs typeface="Calibri" panose="020F0502020204030204" pitchFamily="34" charset="0"/>
                        </a:rPr>
                        <a:t>Look for discrete / freestanding elements of your thesis that might well be readily turned into a quick publication, for example, re-versioning the literature review as an article for a journal that says in its guidelines that it publishes literature reviews.</a:t>
                      </a:r>
                      <a:endParaRPr lang="en-GB" b="1" dirty="0">
                        <a:latin typeface="Calibri" panose="020F0502020204030204" pitchFamily="34" charset="0"/>
                        <a:cs typeface="Calibri" panose="020F0502020204030204" pitchFamily="34" charset="0"/>
                      </a:endParaRPr>
                    </a:p>
                  </a:txBody>
                  <a:tcPr/>
                </a:tc>
                <a:tc>
                  <a:txBody>
                    <a:bodyPr/>
                    <a:lstStyle/>
                    <a:p>
                      <a:r>
                        <a:rPr lang="en-GB" sz="1800" b="1" kern="1200" dirty="0">
                          <a:solidFill>
                            <a:schemeClr val="tx1"/>
                          </a:solidFill>
                          <a:latin typeface="Calibri" panose="020F0502020204030204" pitchFamily="34" charset="0"/>
                          <a:ea typeface="+mn-ea"/>
                          <a:cs typeface="Calibri" panose="020F0502020204030204" pitchFamily="34" charset="0"/>
                        </a:rPr>
                        <a:t>Post off your whole thesis to a publisher with a note saying ‘my supervisor / examiner said this is publishable as a book, so please will you publish it?’</a:t>
                      </a:r>
                      <a:endParaRPr lang="en-GB" b="1"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2"/>
                  </a:ext>
                </a:extLst>
              </a:tr>
              <a:tr h="1537046">
                <a:tc>
                  <a:txBody>
                    <a:bodyPr/>
                    <a:lstStyle/>
                    <a:p>
                      <a:r>
                        <a:rPr lang="en-GB" b="1" dirty="0">
                          <a:latin typeface="Calibri" panose="020F0502020204030204" pitchFamily="34" charset="0"/>
                          <a:cs typeface="Calibri" panose="020F0502020204030204" pitchFamily="34" charset="0"/>
                        </a:rPr>
                        <a:t>3</a:t>
                      </a:r>
                    </a:p>
                  </a:txBody>
                  <a:tcPr/>
                </a:tc>
                <a:tc>
                  <a:txBody>
                    <a:bodyPr/>
                    <a:lstStyle/>
                    <a:p>
                      <a:r>
                        <a:rPr lang="en-GB" sz="1800" b="1" kern="1200" dirty="0">
                          <a:solidFill>
                            <a:schemeClr val="tx1"/>
                          </a:solidFill>
                          <a:latin typeface="Calibri" panose="020F0502020204030204" pitchFamily="34" charset="0"/>
                          <a:ea typeface="+mn-ea"/>
                          <a:cs typeface="Calibri" panose="020F0502020204030204" pitchFamily="34" charset="0"/>
                        </a:rPr>
                        <a:t>Look for the really original ideas within your work, and see if you can write an opinion piece for a journal conveying your key thoughts.</a:t>
                      </a:r>
                      <a:endParaRPr lang="en-GB" b="1" dirty="0">
                        <a:latin typeface="Calibri" panose="020F0502020204030204" pitchFamily="34" charset="0"/>
                        <a:cs typeface="Calibri" panose="020F0502020204030204" pitchFamily="34" charset="0"/>
                      </a:endParaRPr>
                    </a:p>
                  </a:txBody>
                  <a:tcPr/>
                </a:tc>
                <a:tc>
                  <a:txBody>
                    <a:bodyPr/>
                    <a:lstStyle/>
                    <a:p>
                      <a:r>
                        <a:rPr lang="en-GB" sz="1800" b="1" kern="1200" dirty="0">
                          <a:solidFill>
                            <a:schemeClr val="tx1"/>
                          </a:solidFill>
                          <a:latin typeface="Calibri" panose="020F0502020204030204" pitchFamily="34" charset="0"/>
                          <a:ea typeface="+mn-ea"/>
                          <a:cs typeface="Calibri" panose="020F0502020204030204" pitchFamily="34" charset="0"/>
                        </a:rPr>
                        <a:t>Expect the text to simply be capable of being ‘boiler-plated’ into a journal article; you are likely to need to revise style, tone and register to make it fit the author guidelines for a journal.</a:t>
                      </a:r>
                      <a:endParaRPr lang="en-GB" b="1"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defPPr>
              <a:defRPr lang="en-US"/>
            </a:defPPr>
            <a:lvl1pPr marR="0" lvl="0" indent="0" fontAlgn="base">
              <a:lnSpc>
                <a:spcPct val="100000"/>
              </a:lnSpc>
              <a:spcBef>
                <a:spcPct val="0"/>
              </a:spcBef>
              <a:spcAft>
                <a:spcPct val="0"/>
              </a:spcAft>
              <a:buClrTx/>
              <a:buSzTx/>
              <a:buFontTx/>
              <a:buNone/>
              <a:tabLst/>
              <a:defRPr kumimoji="0" sz="3200" b="1" i="0" u="none" strike="noStrike" kern="0" cap="none" spc="0" normalizeH="0" baseline="0">
                <a:ln>
                  <a:noFill/>
                </a:ln>
                <a:solidFill>
                  <a:schemeClr val="tx2"/>
                </a:solidFill>
                <a:effectLst/>
                <a:uLnTx/>
                <a:uFillTx/>
                <a:latin typeface="+mj-lt"/>
                <a:ea typeface="+mj-ea"/>
                <a:cs typeface="+mj-cs"/>
              </a:defRPr>
            </a:lvl1pPr>
          </a:lstStyle>
          <a:p>
            <a:r>
              <a:rPr lang="en-GB" sz="2800" dirty="0"/>
              <a:t>From dissertation to publication</a:t>
            </a:r>
          </a:p>
        </p:txBody>
      </p:sp>
      <p:graphicFrame>
        <p:nvGraphicFramePr>
          <p:cNvPr id="5" name="Table 4"/>
          <p:cNvGraphicFramePr>
            <a:graphicFrameLocks noGrp="1"/>
          </p:cNvGraphicFramePr>
          <p:nvPr>
            <p:extLst>
              <p:ext uri="{D42A27DB-BD31-4B8C-83A1-F6EECF244321}">
                <p14:modId xmlns:p14="http://schemas.microsoft.com/office/powerpoint/2010/main" val="1266183774"/>
              </p:ext>
            </p:extLst>
          </p:nvPr>
        </p:nvGraphicFramePr>
        <p:xfrm>
          <a:off x="304800" y="609600"/>
          <a:ext cx="8686800" cy="5562600"/>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467">
                <a:tc>
                  <a:txBody>
                    <a:bodyPr/>
                    <a:lstStyle/>
                    <a:p>
                      <a:endParaRPr lang="en-GB" b="1" dirty="0">
                        <a:latin typeface="Calibri" panose="020F0502020204030204" pitchFamily="34" charset="0"/>
                        <a:cs typeface="Calibri" panose="020F0502020204030204" pitchFamily="34" charset="0"/>
                      </a:endParaRPr>
                    </a:p>
                  </a:txBody>
                  <a:tcPr/>
                </a:tc>
                <a:tc>
                  <a:txBody>
                    <a:bodyPr/>
                    <a:lstStyle/>
                    <a:p>
                      <a:r>
                        <a:rPr lang="en-GB" b="1" dirty="0">
                          <a:latin typeface="Calibri" panose="020F0502020204030204" pitchFamily="34" charset="0"/>
                          <a:cs typeface="Calibri" panose="020F0502020204030204" pitchFamily="34" charset="0"/>
                        </a:rPr>
                        <a:t>Do:</a:t>
                      </a:r>
                    </a:p>
                  </a:txBody>
                  <a:tcPr/>
                </a:tc>
                <a:tc>
                  <a:txBody>
                    <a:bodyPr/>
                    <a:lstStyle/>
                    <a:p>
                      <a:r>
                        <a:rPr lang="en-GB" b="1" dirty="0">
                          <a:latin typeface="Calibri" panose="020F0502020204030204" pitchFamily="34" charset="0"/>
                          <a:cs typeface="Calibri" panose="020F0502020204030204" pitchFamily="34" charset="0"/>
                        </a:rPr>
                        <a:t>Do not:</a:t>
                      </a:r>
                    </a:p>
                  </a:txBody>
                  <a:tcPr/>
                </a:tc>
                <a:extLst>
                  <a:ext uri="{0D108BD9-81ED-4DB2-BD59-A6C34878D82A}">
                    <a16:rowId xmlns:a16="http://schemas.microsoft.com/office/drawing/2014/main" val="10000"/>
                  </a:ext>
                </a:extLst>
              </a:tr>
              <a:tr h="1397333">
                <a:tc>
                  <a:txBody>
                    <a:bodyPr/>
                    <a:lstStyle/>
                    <a:p>
                      <a:r>
                        <a:rPr lang="en-GB" b="1" dirty="0">
                          <a:latin typeface="Calibri" panose="020F0502020204030204" pitchFamily="34" charset="0"/>
                          <a:cs typeface="Calibri" panose="020F0502020204030204" pitchFamily="34" charset="0"/>
                        </a:rPr>
                        <a:t>4</a:t>
                      </a:r>
                    </a:p>
                  </a:txBody>
                  <a:tcPr/>
                </a:tc>
                <a:tc>
                  <a:txBody>
                    <a:bodyPr/>
                    <a:lstStyle/>
                    <a:p>
                      <a:r>
                        <a:rPr lang="en-GB" sz="1800" b="1" kern="1200" dirty="0">
                          <a:solidFill>
                            <a:schemeClr val="tx1"/>
                          </a:solidFill>
                          <a:latin typeface="Calibri" panose="020F0502020204030204" pitchFamily="34" charset="0"/>
                          <a:ea typeface="+mn-ea"/>
                          <a:cs typeface="Calibri" panose="020F0502020204030204" pitchFamily="34" charset="0"/>
                        </a:rPr>
                        <a:t>Try to get several articles out of your thesis (particularly doctoral ones). </a:t>
                      </a:r>
                      <a:endParaRPr lang="en-GB" b="1" dirty="0">
                        <a:latin typeface="Calibri" panose="020F0502020204030204" pitchFamily="34" charset="0"/>
                        <a:cs typeface="Calibri" panose="020F0502020204030204" pitchFamily="34" charset="0"/>
                      </a:endParaRPr>
                    </a:p>
                  </a:txBody>
                  <a:tcPr/>
                </a:tc>
                <a:tc>
                  <a:txBody>
                    <a:bodyPr/>
                    <a:lstStyle/>
                    <a:p>
                      <a:r>
                        <a:rPr lang="en-GB" sz="1800" b="1" kern="1200" dirty="0">
                          <a:solidFill>
                            <a:schemeClr val="tx1"/>
                          </a:solidFill>
                          <a:latin typeface="Calibri" panose="020F0502020204030204" pitchFamily="34" charset="0"/>
                          <a:ea typeface="+mn-ea"/>
                          <a:cs typeface="Calibri" panose="020F0502020204030204" pitchFamily="34" charset="0"/>
                        </a:rPr>
                        <a:t>So thinly ‘salami slice’ your data that you are sending off a number of rather thin articles; one or two chunky ones are likely to be better received.</a:t>
                      </a:r>
                      <a:endParaRPr lang="en-GB" b="1"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1"/>
                  </a:ext>
                </a:extLst>
              </a:tr>
              <a:tr h="1447800">
                <a:tc>
                  <a:txBody>
                    <a:bodyPr/>
                    <a:lstStyle/>
                    <a:p>
                      <a:r>
                        <a:rPr lang="en-GB" b="1" dirty="0">
                          <a:latin typeface="Calibri" panose="020F0502020204030204" pitchFamily="34" charset="0"/>
                          <a:cs typeface="Calibri" panose="020F0502020204030204" pitchFamily="34" charset="0"/>
                        </a:rPr>
                        <a:t>5</a:t>
                      </a:r>
                    </a:p>
                  </a:txBody>
                  <a:tcPr/>
                </a:tc>
                <a:tc>
                  <a:txBody>
                    <a:bodyPr/>
                    <a:lstStyle/>
                    <a:p>
                      <a:r>
                        <a:rPr lang="en-GB" sz="1800" b="1" kern="1200" dirty="0">
                          <a:solidFill>
                            <a:schemeClr val="tx1"/>
                          </a:solidFill>
                          <a:latin typeface="Calibri" panose="020F0502020204030204" pitchFamily="34" charset="0"/>
                          <a:ea typeface="+mn-ea"/>
                          <a:cs typeface="Calibri" panose="020F0502020204030204" pitchFamily="34" charset="0"/>
                        </a:rPr>
                        <a:t>Ask your supervisor for her/his thoughts on what elements of the thesis are the ones that are likely to most lend themselves to publication.</a:t>
                      </a:r>
                      <a:endParaRPr lang="en-GB" b="1" dirty="0">
                        <a:latin typeface="Calibri" panose="020F0502020204030204" pitchFamily="34" charset="0"/>
                        <a:cs typeface="Calibri" panose="020F0502020204030204" pitchFamily="34" charset="0"/>
                      </a:endParaRPr>
                    </a:p>
                  </a:txBody>
                  <a:tcPr/>
                </a:tc>
                <a:tc>
                  <a:txBody>
                    <a:bodyPr/>
                    <a:lstStyle/>
                    <a:p>
                      <a:r>
                        <a:rPr lang="en-GB" sz="1800" b="1" kern="1200" dirty="0">
                          <a:solidFill>
                            <a:schemeClr val="tx1"/>
                          </a:solidFill>
                          <a:latin typeface="Calibri" panose="020F0502020204030204" pitchFamily="34" charset="0"/>
                          <a:ea typeface="+mn-ea"/>
                          <a:cs typeface="Calibri" panose="020F0502020204030204" pitchFamily="34" charset="0"/>
                        </a:rPr>
                        <a:t>Over-rely on other’s opinions, you’ve worked on this topic for ages so trust your own judgments.</a:t>
                      </a:r>
                      <a:endParaRPr lang="en-GB" b="1"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2"/>
                  </a:ext>
                </a:extLst>
              </a:tr>
              <a:tr h="1537046">
                <a:tc>
                  <a:txBody>
                    <a:bodyPr/>
                    <a:lstStyle/>
                    <a:p>
                      <a:r>
                        <a:rPr lang="en-GB" b="1" dirty="0">
                          <a:latin typeface="Calibri" panose="020F0502020204030204" pitchFamily="34" charset="0"/>
                          <a:cs typeface="Calibri" panose="020F0502020204030204" pitchFamily="34" charset="0"/>
                        </a:rPr>
                        <a:t>6</a:t>
                      </a:r>
                    </a:p>
                  </a:txBody>
                  <a:tcPr/>
                </a:tc>
                <a:tc>
                  <a:txBody>
                    <a:bodyPr/>
                    <a:lstStyle/>
                    <a:p>
                      <a:r>
                        <a:rPr lang="en-GB" sz="1800" b="1" kern="1200" dirty="0">
                          <a:solidFill>
                            <a:schemeClr val="tx1"/>
                          </a:solidFill>
                          <a:latin typeface="Calibri" panose="020F0502020204030204" pitchFamily="34" charset="0"/>
                          <a:ea typeface="+mn-ea"/>
                          <a:cs typeface="Calibri" panose="020F0502020204030204" pitchFamily="34" charset="0"/>
                        </a:rPr>
                        <a:t>Think through the range of publication options: a book, journal articles, articles for less formal publications like trade journals, newspaper / magazine articles. Think through what your key aims are in relation to publication and work out a plan of what is likely to give you most value in terms of output.</a:t>
                      </a:r>
                      <a:endParaRPr lang="en-GB" b="1" dirty="0">
                        <a:latin typeface="Calibri" panose="020F0502020204030204" pitchFamily="34" charset="0"/>
                        <a:cs typeface="Calibri" panose="020F0502020204030204" pitchFamily="34" charset="0"/>
                      </a:endParaRPr>
                    </a:p>
                  </a:txBody>
                  <a:tcPr/>
                </a:tc>
                <a:tc>
                  <a:txBody>
                    <a:bodyPr/>
                    <a:lstStyle/>
                    <a:p>
                      <a:r>
                        <a:rPr lang="en-GB" sz="1800" b="1" kern="1200" dirty="0">
                          <a:solidFill>
                            <a:schemeClr val="tx1"/>
                          </a:solidFill>
                          <a:latin typeface="Calibri" panose="020F0502020204030204" pitchFamily="34" charset="0"/>
                          <a:ea typeface="+mn-ea"/>
                          <a:cs typeface="Calibri" panose="020F0502020204030204" pitchFamily="34" charset="0"/>
                        </a:rPr>
                        <a:t>Be afraid to look at ways of using your thesis data set in diverse ways for different audiences ranging from formal to informal: you can say the same thing more than once to different people. Look for different kinds of journal to publish your ideas.</a:t>
                      </a:r>
                      <a:endParaRPr lang="en-GB" b="1"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3"/>
                  </a:ext>
                </a:extLst>
              </a:tr>
            </a:tbl>
          </a:graphicData>
        </a:graphic>
      </p:graphicFrame>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ppt88DB.tmp</Template>
  <TotalTime>222</TotalTime>
  <Words>2223</Words>
  <Application>Microsoft Office PowerPoint</Application>
  <PresentationFormat>On-screen Show (4:3)</PresentationFormat>
  <Paragraphs>140</Paragraphs>
  <Slides>17</Slides>
  <Notes>7</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17</vt:i4>
      </vt:variant>
    </vt:vector>
  </HeadingPairs>
  <TitlesOfParts>
    <vt:vector size="23" baseType="lpstr">
      <vt:lpstr>Arial</vt:lpstr>
      <vt:lpstr>Calibri</vt:lpstr>
      <vt:lpstr>Wingdings</vt:lpstr>
      <vt:lpstr>LeedsMet template</vt:lpstr>
      <vt:lpstr>1_LeedsMet template</vt:lpstr>
      <vt:lpstr>2_LeedsMet template</vt:lpstr>
      <vt:lpstr> Writing with others, linking conference papers with published outputs and dealing with writer’s block</vt:lpstr>
      <vt:lpstr>The benefits of co-authoring</vt:lpstr>
      <vt:lpstr>Some of the disadvantages of co-authoring</vt:lpstr>
      <vt:lpstr>Some advice on co-authoring</vt:lpstr>
      <vt:lpstr>Linking conference presentations to published outputs</vt:lpstr>
      <vt:lpstr>And conversely, when you’ve published a paper, book for an event!</vt:lpstr>
      <vt:lpstr>PowerPoint Presentation</vt:lpstr>
      <vt:lpstr>From dissertation to publication</vt:lpstr>
      <vt:lpstr>PowerPoint Presentation</vt:lpstr>
      <vt:lpstr>PowerPoint Presentation</vt:lpstr>
      <vt:lpstr>PowerPoint Presentation</vt:lpstr>
      <vt:lpstr>PowerPoint Presentation</vt:lpstr>
      <vt:lpstr>PowerPoint Presentation</vt:lpstr>
      <vt:lpstr>Getting beyond writer’s block</vt:lpstr>
      <vt:lpstr>Five things you can do to make yourself get down to it!</vt:lpstr>
      <vt:lpstr>And a reminder: the ‘ten damn fool questions’ to get you started</vt:lpstr>
      <vt:lpstr>Useful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dissertation to publication:  repurposing your M-level or Doctoral thesis to enhance your publication record</dc:title>
  <dc:creator>2010 Ipod</dc:creator>
  <cp:lastModifiedBy>Phil Race</cp:lastModifiedBy>
  <cp:revision>24</cp:revision>
  <dcterms:created xsi:type="dcterms:W3CDTF">2006-08-16T00:00:00Z</dcterms:created>
  <dcterms:modified xsi:type="dcterms:W3CDTF">2017-03-09T16:24:09Z</dcterms:modified>
</cp:coreProperties>
</file>