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0"/>
  </p:notesMasterIdLst>
  <p:handoutMasterIdLst>
    <p:handoutMasterId r:id="rId31"/>
  </p:handoutMasterIdLst>
  <p:sldIdLst>
    <p:sldId id="684" r:id="rId3"/>
    <p:sldId id="420" r:id="rId4"/>
    <p:sldId id="382" r:id="rId5"/>
    <p:sldId id="681" r:id="rId6"/>
    <p:sldId id="666" r:id="rId7"/>
    <p:sldId id="665" r:id="rId8"/>
    <p:sldId id="667" r:id="rId9"/>
    <p:sldId id="641" r:id="rId10"/>
    <p:sldId id="668" r:id="rId11"/>
    <p:sldId id="669" r:id="rId12"/>
    <p:sldId id="670" r:id="rId13"/>
    <p:sldId id="671" r:id="rId14"/>
    <p:sldId id="672" r:id="rId15"/>
    <p:sldId id="673" r:id="rId16"/>
    <p:sldId id="674" r:id="rId17"/>
    <p:sldId id="678" r:id="rId18"/>
    <p:sldId id="679" r:id="rId19"/>
    <p:sldId id="675" r:id="rId20"/>
    <p:sldId id="677" r:id="rId21"/>
    <p:sldId id="682" r:id="rId22"/>
    <p:sldId id="680" r:id="rId23"/>
    <p:sldId id="636" r:id="rId24"/>
    <p:sldId id="683" r:id="rId25"/>
    <p:sldId id="270" r:id="rId26"/>
    <p:sldId id="271" r:id="rId27"/>
    <p:sldId id="317" r:id="rId28"/>
    <p:sldId id="685"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40"/>
    <a:srgbClr val="800080"/>
    <a:srgbClr val="FF6666"/>
    <a:srgbClr val="0000FF"/>
    <a:srgbClr val="FF0080"/>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2232"/>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6</a:t>
            </a:fld>
            <a:endParaRPr lang="en-GB" dirty="0"/>
          </a:p>
        </p:txBody>
      </p:sp>
    </p:spTree>
    <p:extLst>
      <p:ext uri="{BB962C8B-B14F-4D97-AF65-F5344CB8AC3E}">
        <p14:creationId xmlns:p14="http://schemas.microsoft.com/office/powerpoint/2010/main" val="314844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val="1868195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2230232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1181606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01/03/2017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01/03/2017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01/03/2017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ll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474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01/03/2017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01/03/2017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01/03/2017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01/03/2017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01/03/2017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01/03/2017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01/03/2017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01/03/2017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E2%80%A6.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01/03/2017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6" r:id="rId12"/>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pass.brad.ac.uk/short-guide.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jisc.ac.uk/whatwedo/programmes/usersandinnovation/soundsgood.asp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0" y="1439863"/>
            <a:ext cx="9144000" cy="508548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07287" tIns="53643" rIns="107287" bIns="53643"/>
          <a:lstStyle>
            <a:lvl1pPr marL="179388">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l">
              <a:spcBef>
                <a:spcPct val="20000"/>
              </a:spcBef>
              <a:buFont typeface="Wingdings" charset="0"/>
              <a:buNone/>
            </a:pPr>
            <a:r>
              <a:rPr lang="en-US" sz="2000" dirty="0">
                <a:latin typeface="Verdana" charset="0"/>
              </a:rPr>
              <a:t>1 March 2017: 07:00AM UTC/GMT </a:t>
            </a:r>
          </a:p>
          <a:p>
            <a:pPr>
              <a:spcBef>
                <a:spcPct val="20000"/>
              </a:spcBef>
            </a:pPr>
            <a:r>
              <a:rPr lang="en-US" b="1" dirty="0">
                <a:latin typeface="Verdana" charset="0"/>
              </a:rPr>
              <a:t>Getting Started with Assessment and Feedback in Higher Education</a:t>
            </a:r>
          </a:p>
          <a:p>
            <a:pPr>
              <a:spcBef>
                <a:spcPct val="20000"/>
              </a:spcBef>
            </a:pPr>
            <a:r>
              <a:rPr lang="en-US" sz="1800" dirty="0"/>
              <a:t>Presenter: Sally Brown (</a:t>
            </a:r>
            <a:r>
              <a:rPr lang="en-GB" sz="1800" dirty="0"/>
              <a:t>Emerita Professor, Leeds Beckett University, UK)</a:t>
            </a:r>
          </a:p>
          <a:p>
            <a:pPr>
              <a:spcBef>
                <a:spcPct val="20000"/>
              </a:spcBef>
            </a:pPr>
            <a:r>
              <a:rPr lang="en-US" sz="1800" b="1" dirty="0"/>
              <a:t>Preview session for Assessment in Higher Education Conference 2017</a:t>
            </a:r>
          </a:p>
          <a:p>
            <a:pPr algn="l">
              <a:spcBef>
                <a:spcPts val="1038"/>
              </a:spcBef>
            </a:pPr>
            <a:endParaRPr lang="en-AU" sz="1600" b="1" dirty="0">
              <a:latin typeface="Verdana" charset="0"/>
            </a:endParaRPr>
          </a:p>
          <a:p>
            <a:pPr algn="l">
              <a:spcBef>
                <a:spcPts val="1038"/>
              </a:spcBef>
            </a:pPr>
            <a:endParaRPr lang="en-AU" sz="1600" b="1" dirty="0">
              <a:latin typeface="Verdana" charset="0"/>
            </a:endParaRPr>
          </a:p>
          <a:p>
            <a:pPr algn="l">
              <a:spcBef>
                <a:spcPct val="20000"/>
              </a:spcBef>
              <a:buFont typeface="Wingdings" charset="0"/>
              <a:buNone/>
            </a:pPr>
            <a:endParaRPr lang="en-AU" sz="1600" b="1" dirty="0">
              <a:latin typeface="Verdana" charset="0"/>
            </a:endParaRPr>
          </a:p>
          <a:p>
            <a:pPr algn="l">
              <a:spcBef>
                <a:spcPct val="20000"/>
              </a:spcBef>
              <a:buFont typeface="Wingdings" charset="0"/>
              <a:buNone/>
            </a:pPr>
            <a:r>
              <a:rPr lang="en-AU" sz="1600" b="1" dirty="0">
                <a:latin typeface="Verdana" charset="0"/>
              </a:rPr>
              <a:t>Your Webinar Hosts</a:t>
            </a:r>
          </a:p>
          <a:p>
            <a:pPr algn="l">
              <a:spcBef>
                <a:spcPct val="20000"/>
              </a:spcBef>
              <a:buFont typeface="Wingdings" charset="0"/>
              <a:buNone/>
            </a:pPr>
            <a:r>
              <a:rPr lang="en-AU" sz="1400" dirty="0"/>
              <a:t>Professor Geoff Crisp, </a:t>
            </a:r>
            <a:br>
              <a:rPr lang="en-AU" sz="1400" dirty="0"/>
            </a:br>
            <a:r>
              <a:rPr lang="en-AU" sz="1400" dirty="0"/>
              <a:t>PVC Education, University of New South Wales</a:t>
            </a:r>
          </a:p>
          <a:p>
            <a:pPr algn="l">
              <a:spcBef>
                <a:spcPct val="20000"/>
              </a:spcBef>
              <a:buFont typeface="Wingdings" charset="0"/>
              <a:buNone/>
            </a:pPr>
            <a:r>
              <a:rPr lang="en-AU" sz="1400" dirty="0" err="1"/>
              <a:t>g.crisp</a:t>
            </a:r>
            <a:r>
              <a:rPr lang="en-AU" sz="1400" dirty="0"/>
              <a:t>[at]</a:t>
            </a:r>
            <a:r>
              <a:rPr lang="en-AU" sz="1400" dirty="0" err="1"/>
              <a:t>unsw.edu.au</a:t>
            </a:r>
            <a:endParaRPr lang="en-AU" sz="1400" dirty="0"/>
          </a:p>
          <a:p>
            <a:pPr algn="l">
              <a:spcBef>
                <a:spcPct val="20000"/>
              </a:spcBef>
              <a:buFont typeface="Wingdings" charset="0"/>
              <a:buNone/>
            </a:pPr>
            <a:endParaRPr lang="en-AU" sz="800" dirty="0"/>
          </a:p>
          <a:p>
            <a:pPr algn="l">
              <a:spcBef>
                <a:spcPct val="20000"/>
              </a:spcBef>
              <a:buFont typeface="Wingdings" charset="0"/>
              <a:buNone/>
            </a:pPr>
            <a:r>
              <a:rPr lang="en-AU" sz="1400" dirty="0"/>
              <a:t>Dr Mathew Hillier, </a:t>
            </a:r>
            <a:br>
              <a:rPr lang="en-AU" sz="1400" dirty="0"/>
            </a:br>
            <a:r>
              <a:rPr lang="en-AU" sz="1400" dirty="0"/>
              <a:t>Office of the Vice-Provost Learning &amp; Teaching, </a:t>
            </a:r>
            <a:br>
              <a:rPr lang="en-AU" sz="1400" dirty="0"/>
            </a:br>
            <a:r>
              <a:rPr lang="en-AU" sz="1400" dirty="0"/>
              <a:t>Monash University</a:t>
            </a:r>
          </a:p>
          <a:p>
            <a:pPr algn="l">
              <a:spcBef>
                <a:spcPct val="20000"/>
              </a:spcBef>
              <a:buFont typeface="Wingdings" charset="0"/>
              <a:buNone/>
            </a:pPr>
            <a:r>
              <a:rPr lang="en-AU" sz="1400" dirty="0" err="1"/>
              <a:t>mathew.hillier</a:t>
            </a:r>
            <a:r>
              <a:rPr lang="en-AU" sz="1400" dirty="0"/>
              <a:t>[at]</a:t>
            </a:r>
            <a:r>
              <a:rPr lang="en-AU" sz="1400" dirty="0" err="1"/>
              <a:t>monash.edu</a:t>
            </a:r>
            <a:endParaRPr lang="en-AU" sz="1400" dirty="0"/>
          </a:p>
        </p:txBody>
      </p:sp>
      <p:sp>
        <p:nvSpPr>
          <p:cNvPr id="3" name="Rectangle 1"/>
          <p:cNvSpPr>
            <a:spLocks noChangeArrowheads="1"/>
          </p:cNvSpPr>
          <p:nvPr/>
        </p:nvSpPr>
        <p:spPr bwMode="auto">
          <a:xfrm>
            <a:off x="5118100" y="3774690"/>
            <a:ext cx="3846513" cy="1954981"/>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07275" tIns="53637" rIns="107275" bIns="53637" anchor="ctr">
            <a:spAutoFit/>
          </a:bodyPr>
          <a:lstStyle/>
          <a:p>
            <a:pPr algn="l" defTabSz="1069975">
              <a:spcBef>
                <a:spcPts val="0"/>
              </a:spcBef>
            </a:pPr>
            <a:r>
              <a:rPr lang="en-AU" sz="1200" b="1" dirty="0">
                <a:solidFill>
                  <a:srgbClr val="000000"/>
                </a:solidFill>
                <a:latin typeface="Calibri" charset="0"/>
                <a:cs typeface="Calibri" charset="0"/>
              </a:rPr>
              <a:t>Just to let you know: </a:t>
            </a:r>
          </a:p>
          <a:p>
            <a:pPr algn="l" defTabSz="1069975">
              <a:spcBef>
                <a:spcPts val="0"/>
              </a:spcBef>
            </a:pPr>
            <a:r>
              <a:rPr lang="en-AU" sz="1200" dirty="0">
                <a:solidFill>
                  <a:srgbClr val="000000"/>
                </a:solidFill>
                <a:latin typeface="Calibri" charset="0"/>
                <a:cs typeface="Calibri" charset="0"/>
              </a:rPr>
              <a:t>By participating in the webinar you acknowledge and agree that:</a:t>
            </a:r>
            <a:endParaRPr lang="en-AU" sz="600" dirty="0">
              <a:solidFill>
                <a:srgbClr val="000000"/>
              </a:solidFill>
            </a:endParaRPr>
          </a:p>
          <a:p>
            <a:pPr algn="l" defTabSz="1069975">
              <a:spcBef>
                <a:spcPts val="0"/>
              </a:spcBef>
            </a:pPr>
            <a:r>
              <a:rPr lang="en-AU" sz="1200" dirty="0">
                <a:solidFill>
                  <a:srgbClr val="000000"/>
                </a:solidFill>
                <a:latin typeface="Calibri" charset="0"/>
                <a:cs typeface="Calibri" charset="0"/>
              </a:rPr>
              <a:t>The session may be recorded, including voice and text chat communications (a recording indicator is shown inside the webinar room when this is the case).</a:t>
            </a:r>
          </a:p>
          <a:p>
            <a:pPr algn="l" defTabSz="1069975">
              <a:spcBef>
                <a:spcPts val="0"/>
              </a:spcBef>
            </a:pPr>
            <a:r>
              <a:rPr lang="en-AU" sz="1200" dirty="0">
                <a:solidFill>
                  <a:srgbClr val="000000"/>
                </a:solidFill>
                <a:latin typeface="Calibri" charset="0"/>
                <a:cs typeface="Calibri" charset="0"/>
              </a:rPr>
              <a:t>We may release recordings freely to the public which become part of the public record.</a:t>
            </a:r>
          </a:p>
          <a:p>
            <a:pPr algn="l" defTabSz="1069975">
              <a:spcBef>
                <a:spcPts val="0"/>
              </a:spcBef>
            </a:pPr>
            <a:r>
              <a:rPr lang="en-AU" sz="1200" dirty="0">
                <a:solidFill>
                  <a:srgbClr val="000000"/>
                </a:solidFill>
                <a:latin typeface="Calibri" charset="0"/>
                <a:cs typeface="Calibri" charset="0"/>
              </a:rPr>
              <a:t>We may use session recordings for quality improvement, or as part of further research and publications.</a:t>
            </a:r>
            <a:endParaRPr lang="en-AU" sz="1900" dirty="0">
              <a:solidFill>
                <a:srgbClr val="000000"/>
              </a:solidFill>
            </a:endParaRPr>
          </a:p>
        </p:txBody>
      </p:sp>
      <p:pic>
        <p:nvPicPr>
          <p:cNvPr id="4" name="Picture 2" descr="TA_banne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0"/>
            <a:ext cx="9228138" cy="1439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itle 1"/>
          <p:cNvSpPr txBox="1">
            <a:spLocks/>
          </p:cNvSpPr>
          <p:nvPr/>
        </p:nvSpPr>
        <p:spPr bwMode="auto">
          <a:xfrm>
            <a:off x="0" y="315913"/>
            <a:ext cx="9144000" cy="720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2945" tIns="41473" rIns="82945" bIns="41473"/>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AU" sz="3300">
                <a:solidFill>
                  <a:schemeClr val="bg1"/>
                </a:solidFill>
                <a:latin typeface="Verdana" charset="0"/>
              </a:rPr>
              <a:t>Webinar Series</a:t>
            </a:r>
          </a:p>
        </p:txBody>
      </p:sp>
      <p:grpSp>
        <p:nvGrpSpPr>
          <p:cNvPr id="6" name="Group 14"/>
          <p:cNvGrpSpPr>
            <a:grpSpLocks/>
          </p:cNvGrpSpPr>
          <p:nvPr/>
        </p:nvGrpSpPr>
        <p:grpSpPr bwMode="auto">
          <a:xfrm>
            <a:off x="6551613" y="5746750"/>
            <a:ext cx="2514600" cy="893763"/>
            <a:chOff x="300567" y="3299768"/>
            <a:chExt cx="2723742" cy="893792"/>
          </a:xfrm>
        </p:grpSpPr>
        <p:pic>
          <p:nvPicPr>
            <p:cNvPr id="7" name="Picture 11" descr="ascilite-logo.pn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00567" y="3378220"/>
              <a:ext cx="2608590" cy="815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12"/>
            <p:cNvSpPr>
              <a:spLocks noChangeArrowheads="1"/>
            </p:cNvSpPr>
            <p:nvPr/>
          </p:nvSpPr>
          <p:spPr bwMode="auto">
            <a:xfrm>
              <a:off x="1143346" y="3299768"/>
              <a:ext cx="1880963" cy="338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Bef>
                  <a:spcPct val="20000"/>
                </a:spcBef>
                <a:buFont typeface="Wingdings" charset="0"/>
                <a:buNone/>
              </a:pPr>
              <a:r>
                <a:rPr lang="en-AU" sz="1600" b="1">
                  <a:solidFill>
                    <a:srgbClr val="990033"/>
                  </a:solidFill>
                  <a:latin typeface="Calibri" charset="0"/>
                  <a:cs typeface="Calibri" charset="0"/>
                </a:rPr>
                <a:t> e-Assessment SIG</a:t>
              </a:r>
            </a:p>
          </p:txBody>
        </p:sp>
      </p:grpSp>
      <p:pic>
        <p:nvPicPr>
          <p:cNvPr id="9" name="Picture 8"/>
          <p:cNvPicPr>
            <a:picLocks noChangeAspect="1"/>
          </p:cNvPicPr>
          <p:nvPr/>
        </p:nvPicPr>
        <p:blipFill>
          <a:blip r:embed="rId4"/>
          <a:stretch>
            <a:fillRect/>
          </a:stretch>
        </p:blipFill>
        <p:spPr>
          <a:xfrm>
            <a:off x="286155" y="3308074"/>
            <a:ext cx="4352136" cy="792088"/>
          </a:xfrm>
          <a:prstGeom prst="rect">
            <a:avLst/>
          </a:prstGeom>
        </p:spPr>
      </p:pic>
    </p:spTree>
    <p:extLst>
      <p:ext uri="{BB962C8B-B14F-4D97-AF65-F5344CB8AC3E}">
        <p14:creationId xmlns:p14="http://schemas.microsoft.com/office/powerpoint/2010/main" val="4173516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choices: a fit-for-purpose approach. For each assignment, the assessor needs to decide:</a:t>
            </a:r>
          </a:p>
        </p:txBody>
      </p:sp>
      <p:sp>
        <p:nvSpPr>
          <p:cNvPr id="3" name="Content Placeholder 2"/>
          <p:cNvSpPr>
            <a:spLocks noGrp="1"/>
          </p:cNvSpPr>
          <p:nvPr>
            <p:ph idx="1"/>
          </p:nvPr>
        </p:nvSpPr>
        <p:spPr>
          <a:xfrm>
            <a:off x="468313" y="1412874"/>
            <a:ext cx="8229600" cy="5328493"/>
          </a:xfrm>
        </p:spPr>
        <p:txBody>
          <a:bodyPr/>
          <a:lstStyle/>
          <a:p>
            <a:r>
              <a:rPr lang="en-GB" sz="2100" i="1" dirty="0"/>
              <a:t>Why are you assessing</a:t>
            </a:r>
            <a:r>
              <a:rPr lang="en-GB" sz="2100" dirty="0"/>
              <a:t>: what is the purpose of this assignment? (to build confidence, to ensure standards are met, to help students know what they need to do to improve, to give a final grade?</a:t>
            </a:r>
          </a:p>
          <a:p>
            <a:r>
              <a:rPr lang="en-GB" sz="2100" i="1" dirty="0"/>
              <a:t>What exactly is it being assessed?</a:t>
            </a:r>
            <a:r>
              <a:rPr lang="en-GB" sz="2100" dirty="0"/>
              <a:t> Process or product? Work in progress or final result? Theory and/or practice?</a:t>
            </a:r>
          </a:p>
          <a:p>
            <a:r>
              <a:rPr lang="en-GB" sz="2100" i="1" dirty="0"/>
              <a:t>How should you assess</a:t>
            </a:r>
            <a:r>
              <a:rPr lang="en-GB" sz="2100" dirty="0"/>
              <a:t>: what are the most appropriate approaches and methods to use?  (Exams, MCQs, essays, portfolios, posters, case studies, oral exams, computer simulations, patchwork texts?)</a:t>
            </a:r>
          </a:p>
          <a:p>
            <a:r>
              <a:rPr lang="en-GB" sz="2100" i="1" dirty="0"/>
              <a:t>Who are the best agents for assessment?</a:t>
            </a:r>
            <a:r>
              <a:rPr lang="en-GB" sz="2100" dirty="0"/>
              <a:t> (tutors, peers, students themselves, employers, practice supervisors </a:t>
            </a:r>
            <a:r>
              <a:rPr lang="en-GB" sz="2100" dirty="0" err="1"/>
              <a:t>etc</a:t>
            </a:r>
            <a:r>
              <a:rPr lang="en-GB" sz="2100" dirty="0"/>
              <a:t>) </a:t>
            </a:r>
          </a:p>
          <a:p>
            <a:r>
              <a:rPr lang="en-GB" sz="2100" i="1" dirty="0"/>
              <a:t>When should you be assessing?</a:t>
            </a:r>
            <a:r>
              <a:rPr lang="en-GB" sz="2100" dirty="0"/>
              <a:t> Early on to gauge progress? Mid-point to highlight issues? End point to assure standards have been met? Incrementally to allow a progressive build-up of achievement?</a:t>
            </a:r>
          </a:p>
          <a:p>
            <a:pPr marL="0" indent="0">
              <a:buNone/>
            </a:pPr>
            <a:r>
              <a:rPr lang="en-GB" sz="2100" dirty="0"/>
              <a:t>(Brown, 2016)</a:t>
            </a:r>
          </a:p>
          <a:p>
            <a:endParaRPr lang="en-GB" dirty="0"/>
          </a:p>
        </p:txBody>
      </p:sp>
    </p:spTree>
    <p:extLst>
      <p:ext uri="{BB962C8B-B14F-4D97-AF65-F5344CB8AC3E}">
        <p14:creationId xmlns:p14="http://schemas.microsoft.com/office/powerpoint/2010/main" val="323113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steps in HE assessment</a:t>
            </a:r>
          </a:p>
        </p:txBody>
      </p:sp>
      <p:sp>
        <p:nvSpPr>
          <p:cNvPr id="3" name="Content Placeholder 2"/>
          <p:cNvSpPr>
            <a:spLocks noGrp="1"/>
          </p:cNvSpPr>
          <p:nvPr>
            <p:ph idx="1"/>
          </p:nvPr>
        </p:nvSpPr>
        <p:spPr>
          <a:xfrm>
            <a:off x="468313" y="1412874"/>
            <a:ext cx="8229600" cy="5445125"/>
          </a:xfrm>
        </p:spPr>
        <p:txBody>
          <a:bodyPr/>
          <a:lstStyle/>
          <a:p>
            <a:r>
              <a:rPr lang="en-GB" sz="2200" dirty="0"/>
              <a:t>When designing new assignments, start by scrutinising the course outcomes and make sure you are mapping student performance against what is expected of them (these are usually described as ‘Learning Outcomes’). </a:t>
            </a:r>
          </a:p>
          <a:p>
            <a:r>
              <a:rPr lang="en-GB" sz="2200" dirty="0"/>
              <a:t>From these, it is then possible to determine the criteria for assessment to ensure alignment, coverage and appropriate weighting of marks. </a:t>
            </a:r>
          </a:p>
          <a:p>
            <a:r>
              <a:rPr lang="en-GB" sz="2200" dirty="0"/>
              <a:t>Next it is necessary to check assessment plans against Professional, Subject and Regulatory Bodies, national quality assurance agency and your university’s assessment regulations to ensure compliance with them. </a:t>
            </a:r>
          </a:p>
          <a:p>
            <a:r>
              <a:rPr lang="en-GB" sz="2200" dirty="0"/>
              <a:t>It’s wise to check with more experienced colleagues about any aspects of assessment that you find puzzling or problematic. </a:t>
            </a:r>
          </a:p>
          <a:p>
            <a:endParaRPr lang="en-GB" dirty="0"/>
          </a:p>
        </p:txBody>
      </p:sp>
    </p:spTree>
    <p:extLst>
      <p:ext uri="{BB962C8B-B14F-4D97-AF65-F5344CB8AC3E}">
        <p14:creationId xmlns:p14="http://schemas.microsoft.com/office/powerpoint/2010/main" val="603272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Starting to assess</a:t>
            </a:r>
          </a:p>
        </p:txBody>
      </p:sp>
      <p:sp>
        <p:nvSpPr>
          <p:cNvPr id="3" name="Content Placeholder 2"/>
          <p:cNvSpPr>
            <a:spLocks noGrp="1"/>
          </p:cNvSpPr>
          <p:nvPr>
            <p:ph idx="1"/>
          </p:nvPr>
        </p:nvSpPr>
        <p:spPr>
          <a:xfrm>
            <a:off x="468313" y="1412874"/>
            <a:ext cx="8229600" cy="5184477"/>
          </a:xfrm>
        </p:spPr>
        <p:txBody>
          <a:bodyPr/>
          <a:lstStyle/>
          <a:p>
            <a:pPr lvl="0"/>
            <a:r>
              <a:rPr lang="en-GB" sz="2200" dirty="0"/>
              <a:t>Review assignments against criteria after an initial read through and make really basic judgements: does this match the criteria brilliantly, well, adequately, just about, or not at all? This would enable you to start evaluating within five broad bands, and then marks can be assigned accordingly on a second read. </a:t>
            </a:r>
          </a:p>
          <a:p>
            <a:pPr lvl="0"/>
            <a:r>
              <a:rPr lang="en-GB" sz="2200" dirty="0"/>
              <a:t>When you are doing this for the first time, it's best assess alongside an experienced marker who can show you the ropes and help you build confidence that you are marking to the right standard. </a:t>
            </a:r>
          </a:p>
          <a:p>
            <a:pPr lvl="0"/>
            <a:r>
              <a:rPr lang="en-GB" sz="2200" dirty="0"/>
              <a:t>Aim to show to a more experienced marker early on some examples of your top graded assignments, a couple of reasonable ones in the middle of the mark scale and a couple if you can of work that you think just doesn't merit a pass so you can gauge standards together and check you aren't being over or under generous in your marking. </a:t>
            </a:r>
            <a:br>
              <a:rPr lang="en-GB" sz="2200" dirty="0"/>
            </a:br>
            <a:endParaRPr lang="en-GB" sz="2200" dirty="0"/>
          </a:p>
        </p:txBody>
      </p:sp>
    </p:spTree>
    <p:extLst>
      <p:ext uri="{BB962C8B-B14F-4D97-AF65-F5344CB8AC3E}">
        <p14:creationId xmlns:p14="http://schemas.microsoft.com/office/powerpoint/2010/main" val="721021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Starting to assess contd.</a:t>
            </a:r>
          </a:p>
        </p:txBody>
      </p:sp>
      <p:sp>
        <p:nvSpPr>
          <p:cNvPr id="3" name="Content Placeholder 2"/>
          <p:cNvSpPr>
            <a:spLocks noGrp="1"/>
          </p:cNvSpPr>
          <p:nvPr>
            <p:ph idx="1"/>
          </p:nvPr>
        </p:nvSpPr>
        <p:spPr/>
        <p:txBody>
          <a:bodyPr/>
          <a:lstStyle/>
          <a:p>
            <a:pPr lvl="0"/>
            <a:r>
              <a:rPr lang="en-GB" dirty="0"/>
              <a:t>Don’t expect marks to conform to normal distribution curves unless you have a cohort of thousands. </a:t>
            </a:r>
          </a:p>
          <a:p>
            <a:pPr lvl="0"/>
            <a:r>
              <a:rPr lang="en-GB" dirty="0"/>
              <a:t>Work systematically and logically and don’t work too long when you are tired (experts advise no more than three hour stretches including little breaks);</a:t>
            </a:r>
          </a:p>
          <a:p>
            <a:pPr lvl="0"/>
            <a:r>
              <a:rPr lang="en-GB" dirty="0"/>
              <a:t>As you become more confident, continue to consult peers so you are steadily building shared standards within your subject community (HEA, 2012, </a:t>
            </a:r>
            <a:r>
              <a:rPr lang="en-GB" i="1" dirty="0"/>
              <a:t>op </a:t>
            </a:r>
            <a:r>
              <a:rPr lang="en-GB" i="1" dirty="0" err="1"/>
              <a:t>cit</a:t>
            </a:r>
            <a:r>
              <a:rPr lang="en-GB" dirty="0"/>
              <a:t>).</a:t>
            </a:r>
          </a:p>
          <a:p>
            <a:endParaRPr lang="en-GB" dirty="0"/>
          </a:p>
        </p:txBody>
      </p:sp>
    </p:spTree>
    <p:extLst>
      <p:ext uri="{BB962C8B-B14F-4D97-AF65-F5344CB8AC3E}">
        <p14:creationId xmlns:p14="http://schemas.microsoft.com/office/powerpoint/2010/main" val="1155343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Giving feedback that helps students improve.</a:t>
            </a:r>
          </a:p>
        </p:txBody>
      </p:sp>
      <p:sp>
        <p:nvSpPr>
          <p:cNvPr id="3" name="Content Placeholder 2"/>
          <p:cNvSpPr>
            <a:spLocks noGrp="1"/>
          </p:cNvSpPr>
          <p:nvPr>
            <p:ph idx="1"/>
          </p:nvPr>
        </p:nvSpPr>
        <p:spPr>
          <a:xfrm>
            <a:off x="468313" y="1556792"/>
            <a:ext cx="8229600" cy="5005388"/>
          </a:xfrm>
        </p:spPr>
        <p:txBody>
          <a:bodyPr/>
          <a:lstStyle/>
          <a:p>
            <a:r>
              <a:rPr lang="en-GB" sz="2200" dirty="0"/>
              <a:t>Marking, that is, making judgments on students work that result in a grade letter or number is important, but equally so is giving feedback that changes their practices for the better on future assignments;</a:t>
            </a:r>
          </a:p>
          <a:p>
            <a:pPr lvl="0"/>
            <a:r>
              <a:rPr lang="en-GB" sz="2200" dirty="0"/>
              <a:t>Focus your comments on specific steps students can take to make their work better (so for example, don’t just write References! Beside unreferenced work, but point students towards guidance on how your part of the university prefers articles, books, websites and other publications to be acknowledged and referenced;</a:t>
            </a:r>
          </a:p>
          <a:p>
            <a:pPr lvl="0"/>
            <a:r>
              <a:rPr lang="en-GB" sz="2200" dirty="0"/>
              <a:t>Ensure that the comments you make are sufficient in quantity to enable students to follow what you are advocating, but no extensive that you exhaust yourself and students;</a:t>
            </a:r>
          </a:p>
          <a:p>
            <a:endParaRPr lang="en-GB" dirty="0"/>
          </a:p>
        </p:txBody>
      </p:sp>
    </p:spTree>
    <p:extLst>
      <p:ext uri="{BB962C8B-B14F-4D97-AF65-F5344CB8AC3E}">
        <p14:creationId xmlns:p14="http://schemas.microsoft.com/office/powerpoint/2010/main" val="3308039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Giving feedback well</a:t>
            </a:r>
          </a:p>
        </p:txBody>
      </p:sp>
      <p:sp>
        <p:nvSpPr>
          <p:cNvPr id="3" name="Content Placeholder 2"/>
          <p:cNvSpPr>
            <a:spLocks noGrp="1"/>
          </p:cNvSpPr>
          <p:nvPr>
            <p:ph idx="1"/>
          </p:nvPr>
        </p:nvSpPr>
        <p:spPr/>
        <p:txBody>
          <a:bodyPr/>
          <a:lstStyle/>
          <a:p>
            <a:pPr lvl="0"/>
            <a:r>
              <a:rPr lang="en-GB" sz="2200" dirty="0"/>
              <a:t>Use the format that your university or Faculty expects markers to use for giving feedback (e.g. online, using proformas or rubrics, orally, face-to-face, by email and so on);</a:t>
            </a:r>
          </a:p>
          <a:p>
            <a:pPr lvl="0"/>
            <a:r>
              <a:rPr lang="en-GB" sz="2200" dirty="0"/>
              <a:t>Make sure you mark and return work with feedback within the required turnaround time (which in many universities is 3 weeks);</a:t>
            </a:r>
          </a:p>
          <a:p>
            <a:pPr lvl="0"/>
            <a:r>
              <a:rPr lang="en-GB" sz="2200" dirty="0"/>
              <a:t>Remember always that the recipients of your feedback are real people and consider the impact your critique will have on them. </a:t>
            </a:r>
          </a:p>
          <a:p>
            <a:pPr lvl="0"/>
            <a:r>
              <a:rPr lang="en-GB" sz="2200" dirty="0"/>
              <a:t>It’s important to challenge all students to improve but not to undermine confidence in early-stage learners and those with low self-confidence and esteem. </a:t>
            </a:r>
          </a:p>
          <a:p>
            <a:endParaRPr lang="en-GB" dirty="0"/>
          </a:p>
        </p:txBody>
      </p:sp>
    </p:spTree>
    <p:extLst>
      <p:ext uri="{BB962C8B-B14F-4D97-AF65-F5344CB8AC3E}">
        <p14:creationId xmlns:p14="http://schemas.microsoft.com/office/powerpoint/2010/main" val="2863119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008040"/>
                </a:solidFill>
              </a:rPr>
              <a:t>Activity</a:t>
            </a:r>
            <a:r>
              <a:rPr lang="en-GB" sz="3600" dirty="0"/>
              <a:t> </a:t>
            </a:r>
            <a:br>
              <a:rPr lang="en-GB" dirty="0"/>
            </a:br>
            <a:r>
              <a:rPr lang="en-GB" dirty="0"/>
              <a:t>Assessment task: the brief</a:t>
            </a:r>
          </a:p>
        </p:txBody>
      </p:sp>
      <p:sp>
        <p:nvSpPr>
          <p:cNvPr id="3" name="Content Placeholder 2"/>
          <p:cNvSpPr>
            <a:spLocks noGrp="1"/>
          </p:cNvSpPr>
          <p:nvPr>
            <p:ph idx="1"/>
          </p:nvPr>
        </p:nvSpPr>
        <p:spPr/>
        <p:txBody>
          <a:bodyPr/>
          <a:lstStyle/>
          <a:p>
            <a:pPr marL="0" indent="0">
              <a:buNone/>
            </a:pPr>
            <a:r>
              <a:rPr lang="en-GB" sz="2000" dirty="0"/>
              <a:t>Reflecting on your first semester on the BSc Nursing, write a 500-word (excluding references) critical reflection on one critical incident you have experienced while undertaking your placement on a ward, and for that particular occasion:</a:t>
            </a:r>
          </a:p>
          <a:p>
            <a:pPr lvl="0"/>
            <a:r>
              <a:rPr lang="en-GB" sz="2000" dirty="0"/>
              <a:t>Describe the events as you understood them;</a:t>
            </a:r>
          </a:p>
          <a:p>
            <a:pPr lvl="0"/>
            <a:r>
              <a:rPr lang="en-GB" sz="2000" dirty="0"/>
              <a:t>Describe your feelings about this event;</a:t>
            </a:r>
          </a:p>
          <a:p>
            <a:pPr lvl="0"/>
            <a:r>
              <a:rPr lang="en-GB" sz="2000" dirty="0"/>
              <a:t>Outline what you have learned from this event about yourself and your chosen profession;</a:t>
            </a:r>
          </a:p>
          <a:p>
            <a:pPr lvl="0"/>
            <a:r>
              <a:rPr lang="en-GB" sz="2000" dirty="0"/>
              <a:t>Given a similar situation in the future, what would you do the same and what would you do differently?</a:t>
            </a:r>
          </a:p>
          <a:p>
            <a:pPr lvl="0"/>
            <a:r>
              <a:rPr lang="en-GB" sz="2000" dirty="0"/>
              <a:t>In what ways do the theories you’ve learned on the course help you to make sense of what you’ve observed on placement?</a:t>
            </a:r>
          </a:p>
          <a:p>
            <a:pPr lvl="0"/>
            <a:r>
              <a:rPr lang="en-GB" sz="2000" dirty="0"/>
              <a:t>What do you now feel you need to do to help you be effective as a student and ultimately as a nurse?”</a:t>
            </a:r>
          </a:p>
          <a:p>
            <a:endParaRPr lang="en-GB" dirty="0"/>
          </a:p>
        </p:txBody>
      </p:sp>
    </p:spTree>
    <p:extLst>
      <p:ext uri="{BB962C8B-B14F-4D97-AF65-F5344CB8AC3E}">
        <p14:creationId xmlns:p14="http://schemas.microsoft.com/office/powerpoint/2010/main" val="331733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008040"/>
                </a:solidFill>
              </a:rPr>
              <a:t>Activity </a:t>
            </a:r>
            <a:br>
              <a:rPr lang="en-GB" dirty="0">
                <a:solidFill>
                  <a:srgbClr val="008040"/>
                </a:solidFill>
              </a:rPr>
            </a:br>
            <a:r>
              <a:rPr lang="en-GB" dirty="0"/>
              <a:t>Assessment task: the criteria</a:t>
            </a:r>
          </a:p>
        </p:txBody>
      </p:sp>
      <p:sp>
        <p:nvSpPr>
          <p:cNvPr id="3" name="Content Placeholder 2"/>
          <p:cNvSpPr>
            <a:spLocks noGrp="1"/>
          </p:cNvSpPr>
          <p:nvPr>
            <p:ph idx="1"/>
          </p:nvPr>
        </p:nvSpPr>
        <p:spPr>
          <a:xfrm>
            <a:off x="468313" y="1412875"/>
            <a:ext cx="8229600" cy="4536405"/>
          </a:xfrm>
        </p:spPr>
        <p:txBody>
          <a:bodyPr/>
          <a:lstStyle/>
          <a:p>
            <a:pPr marL="0" indent="0">
              <a:buNone/>
            </a:pPr>
            <a:endParaRPr lang="en-GB" dirty="0"/>
          </a:p>
          <a:p>
            <a:r>
              <a:rPr lang="en-GB" dirty="0"/>
              <a:t>30 marks: </a:t>
            </a:r>
            <a:r>
              <a:rPr lang="en-GB" b="0" dirty="0"/>
              <a:t>Ability to identify a relevant incident within your placement and to address it appropriately by demonstrating a commitment to professional practice.</a:t>
            </a:r>
          </a:p>
          <a:p>
            <a:r>
              <a:rPr lang="en-GB" dirty="0"/>
              <a:t>20 marks: </a:t>
            </a:r>
            <a:r>
              <a:rPr lang="en-GB" b="0" dirty="0"/>
              <a:t>presentation and clarity of writing including grammar, punctuation, spelling and fluency as well as accurate referencing of relevant current literature. </a:t>
            </a:r>
          </a:p>
          <a:p>
            <a:r>
              <a:rPr lang="en-GB" dirty="0"/>
              <a:t>50 marks: </a:t>
            </a:r>
            <a:r>
              <a:rPr lang="en-GB" b="0" dirty="0"/>
              <a:t>The ability to think critically, reflecting both in action (at the time of the incident but drawing on past experience or learning) and on action (after the event, for the purpose of learning more)</a:t>
            </a:r>
          </a:p>
        </p:txBody>
      </p:sp>
    </p:spTree>
    <p:extLst>
      <p:ext uri="{BB962C8B-B14F-4D97-AF65-F5344CB8AC3E}">
        <p14:creationId xmlns:p14="http://schemas.microsoft.com/office/powerpoint/2010/main" val="2102317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4624"/>
            <a:ext cx="7677472" cy="1152128"/>
          </a:xfrm>
        </p:spPr>
        <p:txBody>
          <a:bodyPr/>
          <a:lstStyle/>
          <a:p>
            <a:br>
              <a:rPr lang="en-GB" dirty="0"/>
            </a:br>
            <a:br>
              <a:rPr lang="en-GB" dirty="0"/>
            </a:br>
            <a:r>
              <a:rPr lang="en-GB" sz="3600" dirty="0">
                <a:solidFill>
                  <a:srgbClr val="008040"/>
                </a:solidFill>
              </a:rPr>
              <a:t>Activity</a:t>
            </a:r>
            <a:r>
              <a:rPr lang="en-GB" sz="3600" dirty="0"/>
              <a:t> </a:t>
            </a:r>
            <a:br>
              <a:rPr lang="en-GB" dirty="0"/>
            </a:br>
            <a:r>
              <a:rPr lang="en-GB" dirty="0"/>
              <a:t>Assessment task: </a:t>
            </a:r>
            <a:r>
              <a:rPr lang="en-GB" dirty="0">
                <a:solidFill>
                  <a:srgbClr val="FF0080"/>
                </a:solidFill>
              </a:rPr>
              <a:t>Aru</a:t>
            </a:r>
            <a:r>
              <a:rPr lang="en-GB" dirty="0"/>
              <a:t> (extract)</a:t>
            </a:r>
          </a:p>
        </p:txBody>
      </p:sp>
      <p:sp>
        <p:nvSpPr>
          <p:cNvPr id="3" name="Content Placeholder 2"/>
          <p:cNvSpPr>
            <a:spLocks noGrp="1"/>
          </p:cNvSpPr>
          <p:nvPr>
            <p:ph idx="1"/>
          </p:nvPr>
        </p:nvSpPr>
        <p:spPr>
          <a:xfrm>
            <a:off x="323528" y="1268983"/>
            <a:ext cx="8568951" cy="5400377"/>
          </a:xfrm>
        </p:spPr>
        <p:txBody>
          <a:bodyPr/>
          <a:lstStyle/>
          <a:p>
            <a:pPr marL="0" indent="0">
              <a:buNone/>
            </a:pPr>
            <a:r>
              <a:rPr lang="en-GB" sz="2000" dirty="0"/>
              <a:t>I am doing a nursing degree having spent five years working first as a care assistant and later as a nursing assistant. I'm really enjoying studying at University but I find it really hard, particularly in managing doing the studying alongside looking after my kids and caring for my 90-year-old mum. week I was nursing an old lady on the geriatric ward at St Mary’s.   She was in a very poor way because she was dehydrated and kept blacking out. felt really upset about it as I wouldn’t have let my mum get into that state. You have to encourage them to drink, not just leave a cup of tea in front of them and then take it away when it gets cold. It is very clear when you read about dehydration that when patients don’t drink much they quite often get disorientated and actually get too confused to drink (Campbell, 1971, Norton et al, 1962) That’s how this lady had got and her urine was dark brown. I felt like giving the trolley woman a real ticking off for just taking the full cup away without mentioning it to anyone but I thought that might make trouble. But I did mention it to the senior nurse on duty as I was worried she might get even worse. What I did at the time was to sit down with the lady when the trolley came around and talked to her and pretended to drink myself and she watched me then had little sips herself. </a:t>
            </a:r>
          </a:p>
          <a:p>
            <a:endParaRPr lang="en-GB" sz="2000" dirty="0"/>
          </a:p>
        </p:txBody>
      </p:sp>
    </p:spTree>
    <p:extLst>
      <p:ext uri="{BB962C8B-B14F-4D97-AF65-F5344CB8AC3E}">
        <p14:creationId xmlns:p14="http://schemas.microsoft.com/office/powerpoint/2010/main" val="4246549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22238"/>
            <a:ext cx="7677472" cy="1074513"/>
          </a:xfrm>
        </p:spPr>
        <p:txBody>
          <a:bodyPr/>
          <a:lstStyle/>
          <a:p>
            <a:br>
              <a:rPr lang="en-GB" dirty="0"/>
            </a:br>
            <a:r>
              <a:rPr lang="en-GB" sz="3600" dirty="0">
                <a:solidFill>
                  <a:srgbClr val="008040"/>
                </a:solidFill>
              </a:rPr>
              <a:t>Activity</a:t>
            </a:r>
            <a:r>
              <a:rPr lang="en-GB" sz="3600" dirty="0"/>
              <a:t> </a:t>
            </a:r>
            <a:br>
              <a:rPr lang="en-GB" dirty="0"/>
            </a:br>
            <a:r>
              <a:rPr lang="en-GB" dirty="0"/>
              <a:t>Assessment task: </a:t>
            </a:r>
            <a:r>
              <a:rPr lang="en-GB" dirty="0">
                <a:solidFill>
                  <a:srgbClr val="0000FF"/>
                </a:solidFill>
              </a:rPr>
              <a:t>Tena </a:t>
            </a:r>
          </a:p>
        </p:txBody>
      </p:sp>
      <p:sp>
        <p:nvSpPr>
          <p:cNvPr id="3" name="Content Placeholder 2"/>
          <p:cNvSpPr>
            <a:spLocks noGrp="1"/>
          </p:cNvSpPr>
          <p:nvPr>
            <p:ph idx="1"/>
          </p:nvPr>
        </p:nvSpPr>
        <p:spPr>
          <a:xfrm>
            <a:off x="323528" y="1268983"/>
            <a:ext cx="8424936" cy="5400377"/>
          </a:xfrm>
        </p:spPr>
        <p:txBody>
          <a:bodyPr/>
          <a:lstStyle/>
          <a:p>
            <a:pPr marL="0" indent="0">
              <a:buNone/>
            </a:pPr>
            <a:r>
              <a:rPr lang="en-GB" sz="2000" dirty="0"/>
              <a:t>Working on a geriatric ward has been a real challenge to me as I haven’t spent much time previously around elderly people and in the past I felt somewhat intimidated by the idea, worried about the smells and the confusion.  I started six weeks ago on my placement on a 48-bed ward, with six sections each with eight patients. My duties have involved accompanying the senior nurse on ward rounds, taking regular </a:t>
            </a:r>
            <a:r>
              <a:rPr lang="en-GB" sz="2000" dirty="0" err="1"/>
              <a:t>temperatire</a:t>
            </a:r>
            <a:r>
              <a:rPr lang="en-GB" sz="2000" dirty="0"/>
              <a:t> and blood pressure checks and helping some of the patients to eat and drink, which is crucial to helping them thrive. I was </a:t>
            </a:r>
            <a:r>
              <a:rPr lang="en-GB" sz="2000" dirty="0" err="1"/>
              <a:t>fasinated</a:t>
            </a:r>
            <a:r>
              <a:rPr lang="en-GB" sz="2000" dirty="0"/>
              <a:t> to read an article about the importance of hydration and I learned a great deal from it. Nowadays I always make a mental note to  watch how much each patient is eating and drinking after each meal and reporting it if I feel someone is not getting what they need. I know from looking after my own sick children that it isn’t just a matter of telling them to do it: they often take </a:t>
            </a:r>
            <a:r>
              <a:rPr lang="en-GB" sz="2000" dirty="0" err="1"/>
              <a:t>pursuasion</a:t>
            </a:r>
            <a:r>
              <a:rPr lang="en-GB" sz="2000" dirty="0"/>
              <a:t> to even lift a cup. My own attitude has changed a lot since I started on this ward. I’ve stopped worrying so much about the les pleasant bits, and encouraged by my mentor, started to think of all the </a:t>
            </a:r>
            <a:r>
              <a:rPr lang="en-GB" sz="2000" dirty="0" err="1"/>
              <a:t>pateints</a:t>
            </a:r>
            <a:r>
              <a:rPr lang="en-GB" sz="2000" dirty="0"/>
              <a:t> as </a:t>
            </a:r>
            <a:r>
              <a:rPr lang="en-GB" sz="2000" dirty="0" err="1"/>
              <a:t>indivudals</a:t>
            </a:r>
            <a:r>
              <a:rPr lang="en-GB" sz="2000" dirty="0"/>
              <a:t>, not just ‘Bed 7 by the window’ or ‘the </a:t>
            </a:r>
            <a:r>
              <a:rPr lang="en-GB" sz="2000" dirty="0" err="1"/>
              <a:t>asmatic</a:t>
            </a:r>
            <a:r>
              <a:rPr lang="en-GB" sz="2000" dirty="0"/>
              <a:t> diabetic’. </a:t>
            </a:r>
          </a:p>
          <a:p>
            <a:endParaRPr lang="en-GB" dirty="0"/>
          </a:p>
        </p:txBody>
      </p:sp>
    </p:spTree>
    <p:extLst>
      <p:ext uri="{BB962C8B-B14F-4D97-AF65-F5344CB8AC3E}">
        <p14:creationId xmlns:p14="http://schemas.microsoft.com/office/powerpoint/2010/main" val="181037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496" y="0"/>
            <a:ext cx="8496944" cy="1700808"/>
          </a:xfrm>
          <a:solidFill>
            <a:schemeClr val="bg1"/>
          </a:solidFill>
        </p:spPr>
        <p:txBody>
          <a:bodyPr anchor="ctr"/>
          <a:lstStyle/>
          <a:p>
            <a:pPr algn="ctr"/>
            <a:r>
              <a:rPr lang="en-GB" sz="6000" dirty="0">
                <a:solidFill>
                  <a:srgbClr val="008000"/>
                </a:solidFill>
              </a:rPr>
              <a:t>New to assessing in HE</a:t>
            </a:r>
          </a:p>
        </p:txBody>
      </p:sp>
      <p:sp>
        <p:nvSpPr>
          <p:cNvPr id="3075" name="Rectangle 3"/>
          <p:cNvSpPr>
            <a:spLocks noGrp="1" noChangeArrowheads="1"/>
          </p:cNvSpPr>
          <p:nvPr>
            <p:ph type="subTitle" idx="1"/>
          </p:nvPr>
        </p:nvSpPr>
        <p:spPr>
          <a:xfrm>
            <a:off x="323528" y="1628800"/>
            <a:ext cx="6984776" cy="3528392"/>
          </a:xfrm>
          <a:solidFill>
            <a:srgbClr val="FFFFFF"/>
          </a:solidFill>
        </p:spPr>
        <p:txBody>
          <a:bodyPr/>
          <a:lstStyle/>
          <a:p>
            <a:pPr algn="ctr" eaLnBrk="1" hangingPunct="1">
              <a:defRPr/>
            </a:pPr>
            <a:r>
              <a:rPr lang="en-GB" dirty="0"/>
              <a:t>March 1</a:t>
            </a:r>
            <a:r>
              <a:rPr lang="en-GB" baseline="30000" dirty="0"/>
              <a:t>st</a:t>
            </a:r>
            <a:r>
              <a:rPr lang="en-GB" dirty="0"/>
              <a:t> 2017</a:t>
            </a:r>
          </a:p>
          <a:p>
            <a:pPr algn="ctr" eaLnBrk="1" hangingPunct="1">
              <a:defRPr/>
            </a:pPr>
            <a:r>
              <a:rPr lang="en-GB" sz="2400" b="1" dirty="0"/>
              <a:t>Sally Brown </a:t>
            </a:r>
            <a:r>
              <a:rPr lang="en-GB" sz="2400" dirty="0"/>
              <a:t>NTF, PFHEA, SFSEDA</a:t>
            </a:r>
            <a:endParaRPr lang="en-GB" sz="18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a:t>Emerita Professor, Leeds Beckett University</a:t>
            </a:r>
          </a:p>
          <a:p>
            <a:pPr algn="ctr" eaLnBrk="1" hangingPunct="1">
              <a:defRPr/>
            </a:pPr>
            <a:r>
              <a:rPr lang="en-GB" sz="1800" b="0" dirty="0"/>
              <a:t>Visiting Professor: </a:t>
            </a:r>
          </a:p>
          <a:p>
            <a:pPr algn="ctr" eaLnBrk="1" hangingPunct="1">
              <a:defRPr/>
            </a:pPr>
            <a:r>
              <a:rPr lang="en-GB" sz="1800" b="0" dirty="0"/>
              <a:t>University of Plymouth, </a:t>
            </a:r>
          </a:p>
          <a:p>
            <a:pPr algn="ctr" eaLnBrk="1" hangingPunct="1">
              <a:defRPr/>
            </a:pPr>
            <a:r>
              <a:rPr lang="en-GB" sz="1800" b="0" dirty="0"/>
              <a:t>University of South Wales &amp; </a:t>
            </a:r>
          </a:p>
          <a:p>
            <a:pPr algn="ctr" eaLnBrk="1" hangingPunct="1">
              <a:defRPr/>
            </a:pPr>
            <a:r>
              <a:rPr lang="en-GB" sz="1800" b="0" dirty="0"/>
              <a:t>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pic>
        <p:nvPicPr>
          <p:cNvPr id="2" name="Picture 1"/>
          <p:cNvPicPr>
            <a:picLocks noChangeAspect="1"/>
          </p:cNvPicPr>
          <p:nvPr/>
        </p:nvPicPr>
        <p:blipFill>
          <a:blip r:embed="rId3"/>
          <a:stretch>
            <a:fillRect/>
          </a:stretch>
        </p:blipFill>
        <p:spPr>
          <a:xfrm>
            <a:off x="0" y="5293184"/>
            <a:ext cx="9144000" cy="166420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6254"/>
            <a:ext cx="7605464" cy="1290538"/>
          </a:xfrm>
        </p:spPr>
        <p:txBody>
          <a:bodyPr/>
          <a:lstStyle/>
          <a:p>
            <a:br>
              <a:rPr lang="en-GB" dirty="0"/>
            </a:br>
            <a:br>
              <a:rPr lang="en-GB" dirty="0"/>
            </a:br>
            <a:r>
              <a:rPr lang="en-GB" sz="3600" dirty="0">
                <a:solidFill>
                  <a:srgbClr val="008040"/>
                </a:solidFill>
              </a:rPr>
              <a:t>Activity</a:t>
            </a:r>
            <a:r>
              <a:rPr lang="en-GB" sz="3600" dirty="0"/>
              <a:t> </a:t>
            </a:r>
            <a:br>
              <a:rPr lang="en-GB" dirty="0"/>
            </a:br>
            <a:r>
              <a:rPr lang="en-GB" dirty="0"/>
              <a:t>So what were your thoughts on these </a:t>
            </a:r>
            <a:br>
              <a:rPr lang="en-GB" dirty="0"/>
            </a:br>
            <a:r>
              <a:rPr lang="en-GB" dirty="0"/>
              <a:t>two assignments?</a:t>
            </a:r>
          </a:p>
        </p:txBody>
      </p:sp>
      <p:sp>
        <p:nvSpPr>
          <p:cNvPr id="3" name="Content Placeholder 2"/>
          <p:cNvSpPr>
            <a:spLocks noGrp="1"/>
          </p:cNvSpPr>
          <p:nvPr>
            <p:ph idx="1"/>
          </p:nvPr>
        </p:nvSpPr>
        <p:spPr>
          <a:xfrm>
            <a:off x="395536" y="1772815"/>
            <a:ext cx="8302377" cy="4429547"/>
          </a:xfrm>
        </p:spPr>
        <p:txBody>
          <a:bodyPr/>
          <a:lstStyle/>
          <a:p>
            <a:r>
              <a:rPr lang="en-GB" dirty="0" err="1">
                <a:solidFill>
                  <a:srgbClr val="FF0080"/>
                </a:solidFill>
              </a:rPr>
              <a:t>Aru</a:t>
            </a:r>
            <a:r>
              <a:rPr lang="en-GB" b="0" dirty="0">
                <a:solidFill>
                  <a:srgbClr val="FF0080"/>
                </a:solidFill>
              </a:rPr>
              <a:t> </a:t>
            </a:r>
            <a:r>
              <a:rPr lang="en-GB" b="0" dirty="0"/>
              <a:t>would pass the assignment = </a:t>
            </a:r>
            <a:r>
              <a:rPr lang="en-GB" sz="3600" dirty="0">
                <a:solidFill>
                  <a:srgbClr val="800000"/>
                </a:solidFill>
              </a:rPr>
              <a:t>a</a:t>
            </a:r>
            <a:endParaRPr lang="en-GB" dirty="0">
              <a:solidFill>
                <a:srgbClr val="800000"/>
              </a:solidFill>
            </a:endParaRPr>
          </a:p>
          <a:p>
            <a:r>
              <a:rPr lang="en-GB" dirty="0" err="1">
                <a:solidFill>
                  <a:srgbClr val="0000FF"/>
                </a:solidFill>
              </a:rPr>
              <a:t>Tena</a:t>
            </a:r>
            <a:r>
              <a:rPr lang="en-GB" b="0" dirty="0">
                <a:solidFill>
                  <a:srgbClr val="0000FF"/>
                </a:solidFill>
              </a:rPr>
              <a:t> </a:t>
            </a:r>
            <a:r>
              <a:rPr lang="en-GB" b="0" dirty="0"/>
              <a:t>would pass the assignment = </a:t>
            </a:r>
            <a:r>
              <a:rPr lang="en-GB" sz="3600" dirty="0">
                <a:solidFill>
                  <a:srgbClr val="800000"/>
                </a:solidFill>
              </a:rPr>
              <a:t>b</a:t>
            </a:r>
            <a:endParaRPr lang="en-GB" dirty="0">
              <a:solidFill>
                <a:srgbClr val="800000"/>
              </a:solidFill>
            </a:endParaRPr>
          </a:p>
          <a:p>
            <a:r>
              <a:rPr lang="en-GB" dirty="0"/>
              <a:t>both</a:t>
            </a:r>
            <a:r>
              <a:rPr lang="en-GB" b="0" dirty="0"/>
              <a:t> would pass = </a:t>
            </a:r>
            <a:r>
              <a:rPr lang="en-GB" sz="3600" dirty="0">
                <a:solidFill>
                  <a:srgbClr val="800000"/>
                </a:solidFill>
              </a:rPr>
              <a:t>c</a:t>
            </a:r>
            <a:endParaRPr lang="en-GB" dirty="0">
              <a:solidFill>
                <a:srgbClr val="800000"/>
              </a:solidFill>
            </a:endParaRPr>
          </a:p>
          <a:p>
            <a:r>
              <a:rPr lang="en-GB" dirty="0"/>
              <a:t>neither </a:t>
            </a:r>
            <a:r>
              <a:rPr lang="en-GB" b="0" dirty="0"/>
              <a:t>would pass = </a:t>
            </a:r>
            <a:r>
              <a:rPr lang="en-GB" sz="3600" dirty="0">
                <a:solidFill>
                  <a:srgbClr val="800000"/>
                </a:solidFill>
              </a:rPr>
              <a:t>d</a:t>
            </a:r>
            <a:endParaRPr lang="en-GB" dirty="0">
              <a:solidFill>
                <a:srgbClr val="800000"/>
              </a:solidFill>
            </a:endParaRPr>
          </a:p>
          <a:p>
            <a:r>
              <a:rPr lang="en-GB" dirty="0"/>
              <a:t>undecided</a:t>
            </a:r>
            <a:r>
              <a:rPr lang="en-GB" b="0" dirty="0"/>
              <a:t> = </a:t>
            </a:r>
            <a:r>
              <a:rPr lang="en-GB" sz="3600" dirty="0">
                <a:solidFill>
                  <a:srgbClr val="800000"/>
                </a:solidFill>
              </a:rPr>
              <a:t>e</a:t>
            </a:r>
            <a:endParaRPr lang="en-GB" dirty="0">
              <a:solidFill>
                <a:srgbClr val="800000"/>
              </a:solidFill>
            </a:endParaRPr>
          </a:p>
          <a:p>
            <a:endParaRPr lang="en-GB" dirty="0"/>
          </a:p>
          <a:p>
            <a:pPr marL="0" indent="0">
              <a:buNone/>
            </a:pPr>
            <a:r>
              <a:rPr lang="en-GB" b="0" dirty="0"/>
              <a:t>Type comments in to the text box too!</a:t>
            </a:r>
          </a:p>
        </p:txBody>
      </p:sp>
    </p:spTree>
    <p:extLst>
      <p:ext uri="{BB962C8B-B14F-4D97-AF65-F5344CB8AC3E}">
        <p14:creationId xmlns:p14="http://schemas.microsoft.com/office/powerpoint/2010/main" val="2065535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Reviewing the activity</a:t>
            </a:r>
          </a:p>
        </p:txBody>
      </p:sp>
      <p:sp>
        <p:nvSpPr>
          <p:cNvPr id="3" name="Content Placeholder 2"/>
          <p:cNvSpPr>
            <a:spLocks noGrp="1"/>
          </p:cNvSpPr>
          <p:nvPr>
            <p:ph idx="1"/>
          </p:nvPr>
        </p:nvSpPr>
        <p:spPr>
          <a:xfrm>
            <a:off x="468313" y="1340768"/>
            <a:ext cx="8229600" cy="5328591"/>
          </a:xfrm>
        </p:spPr>
        <p:txBody>
          <a:bodyPr/>
          <a:lstStyle/>
          <a:p>
            <a:r>
              <a:rPr lang="en-GB" sz="2100" dirty="0"/>
              <a:t>The examples have been designed so that neither is either completely disastrous or stupendously good. Aru is fluent and accurate in writing, while Tena’s work is full of errors. Aru uses references (correctly cited) but they are very old and Tena uses none. Both demonstrate honesty and a commitment to professionalism, but the extent differs;</a:t>
            </a:r>
          </a:p>
          <a:p>
            <a:r>
              <a:rPr lang="en-GB" sz="2100" dirty="0"/>
              <a:t>It is likely that markers would give quite diverse marks for these examples depending on their context and experience. </a:t>
            </a:r>
          </a:p>
          <a:p>
            <a:r>
              <a:rPr lang="en-GB" sz="2100" dirty="0"/>
              <a:t>Both have their flaws and these examples demonstrate that assessment is a complex, nuanced and demanding process, requiring the exercise of judgment by the assessors with outcomes that are rarely clear-cut. </a:t>
            </a:r>
          </a:p>
          <a:p>
            <a:r>
              <a:rPr lang="en-GB" sz="2100" dirty="0"/>
              <a:t>It’s important when several people are assessing to ensure inter-assessor reliability and that everyone is marking to the same standard. This can only happen through dialogue and practice. </a:t>
            </a:r>
          </a:p>
        </p:txBody>
      </p:sp>
    </p:spTree>
    <p:extLst>
      <p:ext uri="{BB962C8B-B14F-4D97-AF65-F5344CB8AC3E}">
        <p14:creationId xmlns:p14="http://schemas.microsoft.com/office/powerpoint/2010/main" val="629304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rotWithShape="1">
          <a:blip r:embed="rId3" cstate="screen">
            <a:lum contrast="40000"/>
            <a:extLst>
              <a:ext uri="{28A0092B-C50C-407E-A947-70E740481C1C}">
                <a14:useLocalDpi xmlns:a14="http://schemas.microsoft.com/office/drawing/2010/main"/>
              </a:ext>
            </a:extLst>
          </a:blip>
          <a:srcRect/>
          <a:stretch/>
        </p:blipFill>
        <p:spPr bwMode="auto">
          <a:xfrm>
            <a:off x="35496" y="-131491"/>
            <a:ext cx="9201727" cy="6800851"/>
          </a:xfrm>
          <a:prstGeom prst="rect">
            <a:avLst/>
          </a:prstGeom>
          <a:noFill/>
          <a:ln w="9525">
            <a:noFill/>
            <a:miter lim="800000"/>
            <a:headEnd/>
            <a:tailEnd/>
          </a:ln>
        </p:spPr>
      </p:pic>
    </p:spTree>
    <p:extLst>
      <p:ext uri="{BB962C8B-B14F-4D97-AF65-F5344CB8AC3E}">
        <p14:creationId xmlns:p14="http://schemas.microsoft.com/office/powerpoint/2010/main" val="1685445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concluding thoughts</a:t>
            </a:r>
          </a:p>
        </p:txBody>
      </p:sp>
      <p:sp>
        <p:nvSpPr>
          <p:cNvPr id="3" name="Content Placeholder 2"/>
          <p:cNvSpPr>
            <a:spLocks noGrp="1"/>
          </p:cNvSpPr>
          <p:nvPr>
            <p:ph idx="1"/>
          </p:nvPr>
        </p:nvSpPr>
        <p:spPr/>
        <p:txBody>
          <a:bodyPr/>
          <a:lstStyle/>
          <a:p>
            <a:r>
              <a:rPr lang="en-GB" dirty="0"/>
              <a:t>You are likely to encounter students and colleagues with very different experiences of assessment forms and approaches and no single nation has a monopoly on doing  assessment well;</a:t>
            </a:r>
          </a:p>
          <a:p>
            <a:r>
              <a:rPr lang="en-GB" dirty="0"/>
              <a:t>Assessing and giving feedback  well is tough but becomes more manageable with practice, especially when you work alongside peers;</a:t>
            </a:r>
          </a:p>
          <a:p>
            <a:r>
              <a:rPr lang="en-GB" dirty="0"/>
              <a:t>It is probably the most important job you do for peers, so worth investing time and effort in doing it well.</a:t>
            </a:r>
          </a:p>
        </p:txBody>
      </p:sp>
    </p:spTree>
    <p:extLst>
      <p:ext uri="{BB962C8B-B14F-4D97-AF65-F5344CB8AC3E}">
        <p14:creationId xmlns:p14="http://schemas.microsoft.com/office/powerpoint/2010/main" val="2795765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Some good stuff to read on assessment</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Font typeface="Wingdings" pitchFamily="2" charset="2"/>
              <a:buNone/>
              <a:defRPr/>
            </a:pPr>
            <a:r>
              <a:rPr lang="en-GB" sz="1800" dirty="0" err="1">
                <a:cs typeface="Times New Roman" pitchFamily="18" charset="0"/>
              </a:rPr>
              <a:t>Bloxham</a:t>
            </a:r>
            <a:r>
              <a:rPr lang="en-GB" sz="1800" dirty="0">
                <a:cs typeface="Times New Roman" pitchFamily="18" charset="0"/>
              </a:rPr>
              <a:t>,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None/>
              <a:defRPr/>
            </a:pPr>
            <a:r>
              <a:rPr lang="en-GB" sz="1800" dirty="0" err="1"/>
              <a:t>Boud</a:t>
            </a:r>
            <a:r>
              <a:rPr lang="en-GB" sz="1800" dirty="0"/>
              <a:t>, D. (2007) Reframing assessment as if learning were important. </a:t>
            </a:r>
            <a:r>
              <a:rPr lang="en-GB" sz="1800" i="1" dirty="0"/>
              <a:t>Rethinking assessment in higher education: Learning for the longer term</a:t>
            </a:r>
            <a:r>
              <a:rPr lang="en-GB" sz="1800" dirty="0"/>
              <a:t>, 14-25.</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p>
          <a:p>
            <a:pPr marL="609600" indent="-609600" eaLnBrk="1" hangingPunct="1">
              <a:buNone/>
              <a:defRPr/>
            </a:pPr>
            <a:r>
              <a:rPr lang="en-GB" sz="1800" dirty="0"/>
              <a:t>Brown, S. (2015) </a:t>
            </a:r>
            <a:r>
              <a:rPr lang="en-GB" sz="1800" i="1" dirty="0"/>
              <a:t>Learning , Teaching and Assessment in Higher Education: Global perspectives, </a:t>
            </a:r>
            <a:r>
              <a:rPr lang="en-GB" sz="1800" dirty="0"/>
              <a:t>London, Palgrave. Chapters 7&amp;8</a:t>
            </a:r>
          </a:p>
          <a:p>
            <a:pPr eaLnBrk="1" hangingPunct="1">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marL="609600" indent="-609600" eaLnBrk="1" hangingPunct="1">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More useful reading on assessment</a:t>
            </a:r>
          </a:p>
        </p:txBody>
      </p:sp>
      <p:sp>
        <p:nvSpPr>
          <p:cNvPr id="208899" name="Rectangle 3"/>
          <p:cNvSpPr>
            <a:spLocks noGrp="1" noChangeArrowheads="1"/>
          </p:cNvSpPr>
          <p:nvPr>
            <p:ph type="body" idx="1"/>
          </p:nvPr>
        </p:nvSpPr>
        <p:spPr>
          <a:xfrm>
            <a:off x="467544" y="836712"/>
            <a:ext cx="8208144" cy="5365651"/>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marL="0" indent="0">
              <a:buNone/>
            </a:pPr>
            <a:r>
              <a:rPr lang="en-GB" sz="1800" dirty="0"/>
              <a:t>McDowell, L. (2012) Programme focussed assessment Bradford: Bradford University </a:t>
            </a:r>
            <a:r>
              <a:rPr lang="en-GB" sz="1800" u="sng" dirty="0">
                <a:hlinkClick r:id="rId3"/>
              </a:rPr>
              <a:t>http://www.pass.brad.ac.uk/short-guide.pdf</a:t>
            </a:r>
            <a:endParaRPr lang="en-US" sz="1800" dirty="0"/>
          </a:p>
          <a:p>
            <a:pPr eaLnBrk="1" hangingPunct="1">
              <a:buNone/>
              <a:defRPr/>
            </a:pPr>
            <a:r>
              <a:rPr lang="en-GB" sz="1800" dirty="0"/>
              <a:t>Nicol, D. J. and Macfarlane-Dick, D. (2006) Formative assessment and self-regulated learning: A model and seven principles of good feedback practice, </a:t>
            </a:r>
            <a:r>
              <a:rPr lang="en-GB" sz="1800" i="1" dirty="0"/>
              <a:t>Studies in Higher Education Vol 31(2), 199-218.</a:t>
            </a:r>
          </a:p>
          <a:p>
            <a:pPr eaLnBrk="1" hangingPunct="1">
              <a:buNone/>
              <a:defRPr/>
            </a:pPr>
            <a:r>
              <a:rPr lang="en-GB" sz="1800" dirty="0"/>
              <a:t>PASS project Bradford </a:t>
            </a:r>
            <a:r>
              <a:rPr lang="en-GB" sz="1800" dirty="0">
                <a:hlinkClick r:id="rId4"/>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defRPr/>
            </a:pPr>
            <a:endParaRPr lang="en-GB" sz="18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Yet more useful reading on assessment</a:t>
            </a:r>
          </a:p>
        </p:txBody>
      </p:sp>
      <p:sp>
        <p:nvSpPr>
          <p:cNvPr id="48131" name="Content Placeholder 2"/>
          <p:cNvSpPr>
            <a:spLocks noGrp="1"/>
          </p:cNvSpPr>
          <p:nvPr>
            <p:ph idx="1"/>
          </p:nvPr>
        </p:nvSpPr>
        <p:spPr>
          <a:xfrm>
            <a:off x="468313" y="980728"/>
            <a:ext cx="8229600" cy="5221635"/>
          </a:xfrm>
        </p:spPr>
        <p:txBody>
          <a:bodyPr/>
          <a:lstStyle/>
          <a:p>
            <a:pPr eaLnBrk="1" hangingPunct="1">
              <a:buNone/>
              <a:defRPr/>
            </a:pPr>
            <a:r>
              <a:rPr lang="en-GB" sz="1800" dirty="0" err="1"/>
              <a:t>Rotheram</a:t>
            </a:r>
            <a:r>
              <a:rPr lang="en-GB" sz="1800" dirty="0"/>
              <a:t>, B. (2009) </a:t>
            </a:r>
            <a:r>
              <a:rPr lang="en-GB" sz="1800" i="1" dirty="0"/>
              <a:t>Sounds Good,</a:t>
            </a:r>
            <a:r>
              <a:rPr lang="en-GB" sz="1800" dirty="0"/>
              <a:t> JISC project </a:t>
            </a:r>
            <a:r>
              <a:rPr lang="en-GB" sz="1800" dirty="0">
                <a:hlinkClick r:id="rId3"/>
              </a:rPr>
              <a:t>http://www.jisc.ac.uk/whatwedo/programmes/usersandinnovation/soundsgood.aspx</a:t>
            </a:r>
            <a:r>
              <a:rPr lang="en-GB" sz="1800" dirty="0"/>
              <a:t> </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Sadler, D.R., 2005. Interpretations of criteria‐based assessment and grading in higher education. </a:t>
            </a:r>
            <a:r>
              <a:rPr lang="en-GB" sz="1800" i="1" dirty="0"/>
              <a:t>Assessment &amp; Evaluation in Higher Education</a:t>
            </a:r>
            <a:r>
              <a:rPr lang="en-GB" sz="1800" dirty="0"/>
              <a:t>, </a:t>
            </a:r>
            <a:r>
              <a:rPr lang="en-GB" sz="1800" i="1" dirty="0"/>
              <a:t>30</a:t>
            </a:r>
            <a:r>
              <a:rPr lang="en-GB" sz="1800" dirty="0"/>
              <a:t>(2), pp.175-194</a:t>
            </a:r>
            <a:endParaRPr lang="en-GB" sz="1800" i="1" dirty="0"/>
          </a:p>
          <a:p>
            <a:pPr eaLnBrk="1" hangingPunct="1">
              <a:buNone/>
            </a:pPr>
            <a:r>
              <a:rPr lang="en-GB" sz="1800" dirty="0"/>
              <a:t>Wiggins, G. (1990) </a:t>
            </a:r>
            <a:r>
              <a:rPr lang="en-GB" sz="1800" i="1" dirty="0"/>
              <a:t>The Case for Authentic Assessment</a:t>
            </a:r>
            <a:r>
              <a:rPr lang="en-GB" sz="1800" dirty="0"/>
              <a:t>. ERIC Digest.</a:t>
            </a:r>
          </a:p>
          <a:p>
            <a:pPr eaLnBrk="1" hangingPunct="1">
              <a:buNone/>
            </a:pPr>
            <a:r>
              <a:rPr lang="en-GB" sz="1800" dirty="0"/>
              <a:t>Yorke, M. and </a:t>
            </a:r>
            <a:r>
              <a:rPr lang="en-GB" sz="1800" dirty="0" err="1"/>
              <a:t>Longden</a:t>
            </a:r>
            <a:r>
              <a:rPr lang="en-GB" sz="1800" dirty="0"/>
              <a:t>, B. (2004) </a:t>
            </a:r>
            <a:r>
              <a:rPr lang="en-GB" sz="1800" i="1" dirty="0"/>
              <a:t>Retention and Student Success in Higher Education</a:t>
            </a:r>
            <a:r>
              <a:rPr lang="en-GB" sz="1800" dirty="0"/>
              <a:t>, Maidenhead, Open University Press.</a:t>
            </a:r>
          </a:p>
          <a:p>
            <a:pPr eaLnBrk="1" hangingPunct="1">
              <a:buNone/>
            </a:pPr>
            <a:endParaRPr lang="en-GB" dirty="0"/>
          </a:p>
          <a:p>
            <a:pPr eaLnBrk="1" hangingPunct="1">
              <a:buFont typeface="Wingdings" pitchFamily="2" charset="2"/>
              <a:buNone/>
            </a:pPr>
            <a:endParaRPr lang="en-GB" sz="2000" dirty="0"/>
          </a:p>
          <a:p>
            <a:endParaRPr lang="en-GB"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A_banne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0"/>
            <a:ext cx="9228138" cy="1439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Title 1"/>
          <p:cNvSpPr txBox="1">
            <a:spLocks/>
          </p:cNvSpPr>
          <p:nvPr/>
        </p:nvSpPr>
        <p:spPr bwMode="auto">
          <a:xfrm>
            <a:off x="0" y="315913"/>
            <a:ext cx="9144000" cy="720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2945" tIns="41473" rIns="82945" bIns="41473"/>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AU" sz="3300">
                <a:solidFill>
                  <a:schemeClr val="bg1"/>
                </a:solidFill>
                <a:latin typeface="Verdana" charset="0"/>
              </a:rPr>
              <a:t>Webinar Series</a:t>
            </a:r>
          </a:p>
        </p:txBody>
      </p:sp>
      <p:sp>
        <p:nvSpPr>
          <p:cNvPr id="4" name="Content Placeholder 2"/>
          <p:cNvSpPr txBox="1">
            <a:spLocks/>
          </p:cNvSpPr>
          <p:nvPr/>
        </p:nvSpPr>
        <p:spPr bwMode="auto">
          <a:xfrm>
            <a:off x="0" y="1439863"/>
            <a:ext cx="9144000" cy="5418137"/>
          </a:xfrm>
          <a:prstGeom prst="rect">
            <a:avLst/>
          </a:prstGeom>
          <a:solidFill>
            <a:schemeClr val="bg1"/>
          </a:solidFill>
          <a:ln>
            <a:noFill/>
          </a:ln>
          <a:extLst/>
        </p:spPr>
        <p:txBody>
          <a:bodyPr lIns="107287" tIns="53643" rIns="107287" bIns="53643"/>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l">
              <a:spcBef>
                <a:spcPts val="0"/>
              </a:spcBef>
              <a:spcAft>
                <a:spcPts val="0"/>
              </a:spcAft>
              <a:buFont typeface="Wingdings" charset="0"/>
              <a:buNone/>
              <a:defRPr/>
            </a:pPr>
            <a:endParaRPr lang="en-AU" sz="1000" dirty="0">
              <a:latin typeface="Avenir Book"/>
              <a:cs typeface="Avenir Book"/>
            </a:endParaRPr>
          </a:p>
          <a:p>
            <a:pPr algn="l">
              <a:spcBef>
                <a:spcPts val="0"/>
              </a:spcBef>
              <a:spcAft>
                <a:spcPts val="0"/>
              </a:spcAft>
              <a:buFont typeface="Wingdings" charset="0"/>
              <a:buNone/>
              <a:defRPr/>
            </a:pPr>
            <a:r>
              <a:rPr lang="en-AU" sz="2000" b="1" dirty="0">
                <a:solidFill>
                  <a:srgbClr val="000000"/>
                </a:solidFill>
              </a:rPr>
              <a:t>Webinar Session feedback</a:t>
            </a:r>
          </a:p>
          <a:p>
            <a:pPr algn="l">
              <a:spcBef>
                <a:spcPts val="0"/>
              </a:spcBef>
              <a:spcAft>
                <a:spcPts val="0"/>
              </a:spcAft>
              <a:buFont typeface="Wingdings" charset="0"/>
              <a:buNone/>
              <a:defRPr/>
            </a:pPr>
            <a:endParaRPr lang="en-AU" sz="2000" b="1" dirty="0">
              <a:solidFill>
                <a:srgbClr val="000000"/>
              </a:solidFill>
            </a:endParaRPr>
          </a:p>
          <a:p>
            <a:pPr algn="l">
              <a:spcBef>
                <a:spcPts val="0"/>
              </a:spcBef>
              <a:spcAft>
                <a:spcPts val="0"/>
              </a:spcAft>
              <a:buFont typeface="Wingdings" charset="0"/>
              <a:buNone/>
              <a:defRPr/>
            </a:pPr>
            <a:endParaRPr lang="en-AU" sz="2000" b="1" dirty="0">
              <a:solidFill>
                <a:srgbClr val="000000"/>
              </a:solidFill>
            </a:endParaRPr>
          </a:p>
          <a:p>
            <a:pPr algn="l">
              <a:spcBef>
                <a:spcPts val="0"/>
              </a:spcBef>
              <a:spcAft>
                <a:spcPts val="0"/>
              </a:spcAft>
              <a:buFont typeface="Wingdings" charset="0"/>
              <a:buNone/>
              <a:defRPr/>
            </a:pPr>
            <a:endParaRPr lang="en-AU" sz="2000" b="1" dirty="0">
              <a:solidFill>
                <a:srgbClr val="000000"/>
              </a:solidFill>
            </a:endParaRPr>
          </a:p>
          <a:p>
            <a:pPr algn="l">
              <a:spcBef>
                <a:spcPts val="0"/>
              </a:spcBef>
              <a:spcAft>
                <a:spcPts val="0"/>
              </a:spcAft>
              <a:buFont typeface="Wingdings" charset="0"/>
              <a:buNone/>
              <a:defRPr/>
            </a:pPr>
            <a:endParaRPr lang="en-AU" sz="2000" b="1" dirty="0">
              <a:solidFill>
                <a:srgbClr val="000000"/>
              </a:solidFill>
            </a:endParaRPr>
          </a:p>
          <a:p>
            <a:pPr algn="l">
              <a:spcBef>
                <a:spcPts val="0"/>
              </a:spcBef>
              <a:spcAft>
                <a:spcPts val="0"/>
              </a:spcAft>
              <a:defRPr/>
            </a:pPr>
            <a:r>
              <a:rPr lang="en-AU" sz="1800" b="1" dirty="0">
                <a:solidFill>
                  <a:srgbClr val="000000"/>
                </a:solidFill>
              </a:rPr>
              <a:t>With thanks from your hosts</a:t>
            </a:r>
          </a:p>
          <a:p>
            <a:pPr algn="l">
              <a:spcBef>
                <a:spcPts val="0"/>
              </a:spcBef>
              <a:spcAft>
                <a:spcPts val="0"/>
              </a:spcAft>
              <a:defRPr/>
            </a:pPr>
            <a:endParaRPr lang="en-AU" sz="1100" dirty="0">
              <a:solidFill>
                <a:srgbClr val="000000"/>
              </a:solidFill>
            </a:endParaRPr>
          </a:p>
          <a:p>
            <a:pPr algn="l">
              <a:spcBef>
                <a:spcPts val="0"/>
              </a:spcBef>
              <a:spcAft>
                <a:spcPts val="0"/>
              </a:spcAft>
              <a:defRPr/>
            </a:pPr>
            <a:r>
              <a:rPr lang="en-AU" sz="1800" dirty="0">
                <a:solidFill>
                  <a:srgbClr val="000000"/>
                </a:solidFill>
              </a:rPr>
              <a:t>Professor Geoff Crisp, </a:t>
            </a:r>
            <a:br>
              <a:rPr lang="en-AU" sz="1800" dirty="0">
                <a:solidFill>
                  <a:srgbClr val="000000"/>
                </a:solidFill>
              </a:rPr>
            </a:br>
            <a:r>
              <a:rPr lang="en-AU" sz="1800" dirty="0">
                <a:solidFill>
                  <a:srgbClr val="000000"/>
                </a:solidFill>
              </a:rPr>
              <a:t>PVC Education, University of New South Wales</a:t>
            </a:r>
          </a:p>
          <a:p>
            <a:pPr algn="l">
              <a:spcBef>
                <a:spcPts val="0"/>
              </a:spcBef>
              <a:spcAft>
                <a:spcPts val="0"/>
              </a:spcAft>
              <a:defRPr/>
            </a:pPr>
            <a:r>
              <a:rPr lang="en-AU" sz="1800" dirty="0" err="1">
                <a:solidFill>
                  <a:srgbClr val="000000"/>
                </a:solidFill>
              </a:rPr>
              <a:t>g.crisp</a:t>
            </a:r>
            <a:r>
              <a:rPr lang="en-AU" sz="1800" dirty="0">
                <a:solidFill>
                  <a:srgbClr val="000000"/>
                </a:solidFill>
              </a:rPr>
              <a:t>[at]</a:t>
            </a:r>
            <a:r>
              <a:rPr lang="en-AU" sz="1800" dirty="0" err="1">
                <a:solidFill>
                  <a:srgbClr val="000000"/>
                </a:solidFill>
              </a:rPr>
              <a:t>unsw.edu.au</a:t>
            </a:r>
            <a:endParaRPr lang="en-AU" sz="1800" dirty="0">
              <a:solidFill>
                <a:srgbClr val="000000"/>
              </a:solidFill>
            </a:endParaRPr>
          </a:p>
          <a:p>
            <a:pPr algn="l">
              <a:spcBef>
                <a:spcPts val="0"/>
              </a:spcBef>
              <a:spcAft>
                <a:spcPts val="0"/>
              </a:spcAft>
              <a:defRPr/>
            </a:pPr>
            <a:endParaRPr lang="en-AU" sz="1100" dirty="0">
              <a:solidFill>
                <a:srgbClr val="000000"/>
              </a:solidFill>
            </a:endParaRPr>
          </a:p>
          <a:p>
            <a:pPr algn="l">
              <a:spcBef>
                <a:spcPts val="0"/>
              </a:spcBef>
              <a:spcAft>
                <a:spcPts val="0"/>
              </a:spcAft>
              <a:defRPr/>
            </a:pPr>
            <a:r>
              <a:rPr lang="en-AU" sz="1800" dirty="0">
                <a:solidFill>
                  <a:srgbClr val="000000"/>
                </a:solidFill>
              </a:rPr>
              <a:t>Dr Mathew Hillier, </a:t>
            </a:r>
            <a:br>
              <a:rPr lang="en-AU" sz="1800" dirty="0">
                <a:solidFill>
                  <a:srgbClr val="000000"/>
                </a:solidFill>
              </a:rPr>
            </a:br>
            <a:r>
              <a:rPr lang="en-AU" sz="1800" dirty="0">
                <a:solidFill>
                  <a:srgbClr val="000000"/>
                </a:solidFill>
              </a:rPr>
              <a:t>Office of the Vice-Provost Learning &amp; Teaching</a:t>
            </a:r>
            <a:br>
              <a:rPr lang="en-AU" sz="1800" dirty="0">
                <a:solidFill>
                  <a:srgbClr val="000000"/>
                </a:solidFill>
              </a:rPr>
            </a:br>
            <a:r>
              <a:rPr lang="en-AU" sz="1800" dirty="0">
                <a:solidFill>
                  <a:srgbClr val="000000"/>
                </a:solidFill>
              </a:rPr>
              <a:t>Monash University</a:t>
            </a:r>
          </a:p>
          <a:p>
            <a:pPr algn="l">
              <a:spcBef>
                <a:spcPts val="0"/>
              </a:spcBef>
              <a:spcAft>
                <a:spcPts val="0"/>
              </a:spcAft>
              <a:defRPr/>
            </a:pPr>
            <a:r>
              <a:rPr lang="en-AU" sz="1800" dirty="0" err="1">
                <a:solidFill>
                  <a:srgbClr val="000000"/>
                </a:solidFill>
              </a:rPr>
              <a:t>mathew.hillier</a:t>
            </a:r>
            <a:r>
              <a:rPr lang="en-AU" sz="1800" dirty="0">
                <a:solidFill>
                  <a:srgbClr val="000000"/>
                </a:solidFill>
              </a:rPr>
              <a:t>[at]</a:t>
            </a:r>
            <a:r>
              <a:rPr lang="en-AU" sz="1800" dirty="0" err="1">
                <a:solidFill>
                  <a:srgbClr val="000000"/>
                </a:solidFill>
              </a:rPr>
              <a:t>monash.edu</a:t>
            </a:r>
            <a:endParaRPr lang="en-AU" sz="1800" dirty="0">
              <a:solidFill>
                <a:srgbClr val="000000"/>
              </a:solidFill>
            </a:endParaRPr>
          </a:p>
          <a:p>
            <a:pPr algn="l">
              <a:spcBef>
                <a:spcPts val="0"/>
              </a:spcBef>
              <a:spcAft>
                <a:spcPts val="0"/>
              </a:spcAft>
              <a:defRPr/>
            </a:pPr>
            <a:endParaRPr lang="en-AU" sz="2000" dirty="0">
              <a:solidFill>
                <a:srgbClr val="000000"/>
              </a:solidFill>
            </a:endParaRPr>
          </a:p>
          <a:p>
            <a:pPr algn="l">
              <a:spcBef>
                <a:spcPts val="0"/>
              </a:spcBef>
              <a:spcAft>
                <a:spcPts val="0"/>
              </a:spcAft>
              <a:defRPr/>
            </a:pPr>
            <a:r>
              <a:rPr lang="en-AU" sz="2000" b="1" dirty="0"/>
              <a:t>Recording available </a:t>
            </a:r>
          </a:p>
          <a:p>
            <a:pPr algn="l">
              <a:spcBef>
                <a:spcPts val="0"/>
              </a:spcBef>
              <a:spcAft>
                <a:spcPts val="0"/>
              </a:spcAft>
              <a:defRPr/>
            </a:pPr>
            <a:r>
              <a:rPr lang="en-AU" sz="2000" dirty="0"/>
              <a:t>http://</a:t>
            </a:r>
            <a:r>
              <a:rPr lang="en-AU" sz="2000" dirty="0" err="1"/>
              <a:t>transformingassessment.com</a:t>
            </a:r>
            <a:endParaRPr lang="en-AU" sz="2000" dirty="0">
              <a:solidFill>
                <a:srgbClr val="000000"/>
              </a:solidFill>
            </a:endParaRPr>
          </a:p>
        </p:txBody>
      </p:sp>
      <p:grpSp>
        <p:nvGrpSpPr>
          <p:cNvPr id="5" name="Group 14"/>
          <p:cNvGrpSpPr>
            <a:grpSpLocks/>
          </p:cNvGrpSpPr>
          <p:nvPr/>
        </p:nvGrpSpPr>
        <p:grpSpPr bwMode="auto">
          <a:xfrm>
            <a:off x="6551613" y="5815013"/>
            <a:ext cx="2500312" cy="893762"/>
            <a:chOff x="300567" y="3299768"/>
            <a:chExt cx="2708221" cy="893792"/>
          </a:xfrm>
        </p:grpSpPr>
        <p:pic>
          <p:nvPicPr>
            <p:cNvPr id="6" name="Picture 11" descr="ascilite-logo.pn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00567" y="3378220"/>
              <a:ext cx="2608590" cy="815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Rectangle 12"/>
            <p:cNvSpPr>
              <a:spLocks noChangeArrowheads="1"/>
            </p:cNvSpPr>
            <p:nvPr/>
          </p:nvSpPr>
          <p:spPr bwMode="auto">
            <a:xfrm>
              <a:off x="1127825" y="3299768"/>
              <a:ext cx="1880963" cy="338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spcBef>
                  <a:spcPct val="20000"/>
                </a:spcBef>
                <a:buFont typeface="Wingdings" charset="0"/>
                <a:buNone/>
              </a:pPr>
              <a:r>
                <a:rPr lang="en-AU" sz="1600" b="1">
                  <a:solidFill>
                    <a:srgbClr val="990033"/>
                  </a:solidFill>
                  <a:latin typeface="Calibri" charset="0"/>
                  <a:cs typeface="Calibri" charset="0"/>
                </a:rPr>
                <a:t> e-Assessment SIG</a:t>
              </a:r>
            </a:p>
          </p:txBody>
        </p:sp>
      </p:grpSp>
      <p:pic>
        <p:nvPicPr>
          <p:cNvPr id="8" name="Picture 7"/>
          <p:cNvPicPr>
            <a:picLocks noChangeAspect="1"/>
          </p:cNvPicPr>
          <p:nvPr/>
        </p:nvPicPr>
        <p:blipFill>
          <a:blip r:embed="rId4"/>
          <a:stretch>
            <a:fillRect/>
          </a:stretch>
        </p:blipFill>
        <p:spPr>
          <a:xfrm>
            <a:off x="5004048" y="1556792"/>
            <a:ext cx="3995936" cy="727260"/>
          </a:xfrm>
          <a:prstGeom prst="rect">
            <a:avLst/>
          </a:prstGeom>
        </p:spPr>
      </p:pic>
      <p:sp>
        <p:nvSpPr>
          <p:cNvPr id="9" name="Rectangle 8"/>
          <p:cNvSpPr/>
          <p:nvPr/>
        </p:nvSpPr>
        <p:spPr>
          <a:xfrm>
            <a:off x="4896544" y="2492896"/>
            <a:ext cx="4139952" cy="923330"/>
          </a:xfrm>
          <a:prstGeom prst="rect">
            <a:avLst/>
          </a:prstGeom>
        </p:spPr>
        <p:txBody>
          <a:bodyPr wrap="square">
            <a:spAutoFit/>
          </a:bodyPr>
          <a:lstStyle/>
          <a:p>
            <a:r>
              <a:rPr lang="en-US" sz="1800" dirty="0"/>
              <a:t>Register for AHE2017 </a:t>
            </a:r>
          </a:p>
          <a:p>
            <a:r>
              <a:rPr lang="en-US" sz="1800" dirty="0"/>
              <a:t>https://</a:t>
            </a:r>
            <a:r>
              <a:rPr lang="en-US" sz="1800" dirty="0" err="1"/>
              <a:t>aheconference.com</a:t>
            </a:r>
            <a:r>
              <a:rPr lang="en-US" sz="1800" dirty="0"/>
              <a:t>/</a:t>
            </a:r>
          </a:p>
          <a:p>
            <a:r>
              <a:rPr lang="en-US" sz="1800" dirty="0"/>
              <a:t>6th-internationl-ahe-conference-2017/</a:t>
            </a:r>
          </a:p>
        </p:txBody>
      </p:sp>
    </p:spTree>
    <p:extLst>
      <p:ext uri="{BB962C8B-B14F-4D97-AF65-F5344CB8AC3E}">
        <p14:creationId xmlns:p14="http://schemas.microsoft.com/office/powerpoint/2010/main" val="2818112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xfrm>
            <a:off x="457200" y="338262"/>
            <a:ext cx="7543800" cy="1722586"/>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kern="1200" dirty="0">
                <a:solidFill>
                  <a:srgbClr val="002060"/>
                </a:solidFill>
              </a:rPr>
              <a:t>Hello! </a:t>
            </a:r>
            <a:br>
              <a:rPr lang="en-GB" kern="1200" dirty="0">
                <a:solidFill>
                  <a:srgbClr val="002060"/>
                </a:solidFill>
              </a:rPr>
            </a:br>
            <a:r>
              <a:rPr lang="en-GB" kern="1200" dirty="0">
                <a:solidFill>
                  <a:srgbClr val="002060"/>
                </a:solidFill>
              </a:rPr>
              <a:t>These and other slides will be available on my website at </a:t>
            </a:r>
            <a:r>
              <a:rPr lang="en-GB" kern="1200" dirty="0">
                <a:solidFill>
                  <a:srgbClr val="002060"/>
                </a:solidFill>
                <a:hlinkClick r:id="rId3"/>
              </a:rPr>
              <a:t>http://sally-brown.net</a:t>
            </a:r>
            <a:r>
              <a:rPr lang="en-GB" kern="1200" dirty="0">
                <a:solidFill>
                  <a:srgbClr val="002060"/>
                </a:solidFill>
              </a:rPr>
              <a:t> as Open Educational resources. </a:t>
            </a:r>
          </a:p>
        </p:txBody>
      </p:sp>
      <p:pic>
        <p:nvPicPr>
          <p:cNvPr id="3" name="Picture 2" descr="sally new photo.jpg"/>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059832" y="2328785"/>
            <a:ext cx="3456384" cy="43405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dirty="0"/>
              <a:t>Thanks to Anglia Ruskin University!</a:t>
            </a:r>
          </a:p>
        </p:txBody>
      </p:sp>
      <p:sp>
        <p:nvSpPr>
          <p:cNvPr id="3" name="Content Placeholder 2"/>
          <p:cNvSpPr>
            <a:spLocks noGrp="1"/>
          </p:cNvSpPr>
          <p:nvPr>
            <p:ph idx="1"/>
          </p:nvPr>
        </p:nvSpPr>
        <p:spPr>
          <a:xfrm>
            <a:off x="468313" y="908720"/>
            <a:ext cx="8229600" cy="5293643"/>
          </a:xfrm>
        </p:spPr>
        <p:txBody>
          <a:bodyPr/>
          <a:lstStyle/>
          <a:p>
            <a:r>
              <a:rPr lang="en-GB" dirty="0"/>
              <a:t>The materials in this webinar are based on some in development for Anglia Ruskin University in the UK in a project led by Sharon Waller and delivered by me, Erica Morris and Margaret Price;</a:t>
            </a:r>
          </a:p>
          <a:p>
            <a:r>
              <a:rPr lang="en-GB" dirty="0"/>
              <a:t>You will ultimately be able to find them among the OER resources at </a:t>
            </a:r>
            <a:br>
              <a:rPr lang="en-GB" dirty="0"/>
            </a:br>
            <a:r>
              <a:rPr lang="en-GB" dirty="0">
                <a:solidFill>
                  <a:srgbClr val="800080"/>
                </a:solidFill>
              </a:rPr>
              <a:t>http://www.anglia.ac.uk/anglia-learning-and-teaching/good-teaching-practice-and-innovation/assessment-and-feedback/anglia-assessment-album</a:t>
            </a:r>
          </a:p>
        </p:txBody>
      </p:sp>
      <p:pic>
        <p:nvPicPr>
          <p:cNvPr id="4" name="Picture 3"/>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51520" y="4437112"/>
            <a:ext cx="8604448" cy="2281828"/>
          </a:xfrm>
          <a:prstGeom prst="rect">
            <a:avLst/>
          </a:prstGeom>
        </p:spPr>
      </p:pic>
    </p:spTree>
    <p:extLst>
      <p:ext uri="{BB962C8B-B14F-4D97-AF65-F5344CB8AC3E}">
        <p14:creationId xmlns:p14="http://schemas.microsoft.com/office/powerpoint/2010/main" val="1937574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 assert that doing assessment well is highly important…</a:t>
            </a:r>
          </a:p>
        </p:txBody>
      </p:sp>
      <p:sp>
        <p:nvSpPr>
          <p:cNvPr id="3" name="Content Placeholder 2"/>
          <p:cNvSpPr>
            <a:spLocks noGrp="1"/>
          </p:cNvSpPr>
          <p:nvPr>
            <p:ph idx="1"/>
          </p:nvPr>
        </p:nvSpPr>
        <p:spPr>
          <a:xfrm>
            <a:off x="468313" y="1412874"/>
            <a:ext cx="8229600" cy="5184477"/>
          </a:xfrm>
        </p:spPr>
        <p:txBody>
          <a:bodyPr/>
          <a:lstStyle/>
          <a:p>
            <a:r>
              <a:rPr lang="en-GB" sz="2200" dirty="0"/>
              <a:t>This is not only because it impacts so substantially on student achievements, but because it is an important locus of directing student effort and focus (Price et al, 2012, Brown and Race, 2012). </a:t>
            </a:r>
          </a:p>
          <a:p>
            <a:r>
              <a:rPr lang="en-GB" sz="2200" dirty="0"/>
              <a:t>Students’ lives and careers after graduation can be heavily impacted by poor assessment experiences, and these often link to student drop-out and failure to achieve potential. (Yorke and </a:t>
            </a:r>
            <a:r>
              <a:rPr lang="en-GB" sz="2200" dirty="0" err="1"/>
              <a:t>Longden</a:t>
            </a:r>
            <a:r>
              <a:rPr lang="en-GB" sz="2200" dirty="0"/>
              <a:t>, 2004). </a:t>
            </a:r>
          </a:p>
          <a:p>
            <a:endParaRPr lang="en-GB" sz="2200" dirty="0"/>
          </a:p>
          <a:p>
            <a:r>
              <a:rPr lang="en-GB" sz="2200" dirty="0"/>
              <a:t>Universities therefore have a commitment to students and the new assessors themselves to make the process of learning to assess well as positive and as effective as possible. </a:t>
            </a:r>
          </a:p>
          <a:p>
            <a:r>
              <a:rPr lang="en-GB" sz="2200" dirty="0"/>
              <a:t>Poor quality and unreliable outcomes are the inevitable result of leaving new assessors to learn on-the-job without support. </a:t>
            </a:r>
          </a:p>
        </p:txBody>
      </p:sp>
    </p:spTree>
    <p:extLst>
      <p:ext uri="{BB962C8B-B14F-4D97-AF65-F5344CB8AC3E}">
        <p14:creationId xmlns:p14="http://schemas.microsoft.com/office/powerpoint/2010/main" val="1011639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173954"/>
            <a:ext cx="9099105" cy="6279382"/>
          </a:xfrm>
          <a:prstGeom prst="rect">
            <a:avLst/>
          </a:prstGeom>
        </p:spPr>
      </p:pic>
    </p:spTree>
    <p:extLst>
      <p:ext uri="{BB962C8B-B14F-4D97-AF65-F5344CB8AC3E}">
        <p14:creationId xmlns:p14="http://schemas.microsoft.com/office/powerpoint/2010/main" val="3991669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012" y="122239"/>
            <a:ext cx="7543800" cy="714474"/>
          </a:xfrm>
        </p:spPr>
        <p:txBody>
          <a:bodyPr/>
          <a:lstStyle/>
          <a:p>
            <a:r>
              <a:rPr lang="en-GB" dirty="0"/>
              <a:t>Assessment is a complex task</a:t>
            </a:r>
          </a:p>
        </p:txBody>
      </p:sp>
      <p:sp>
        <p:nvSpPr>
          <p:cNvPr id="3" name="Content Placeholder 2"/>
          <p:cNvSpPr>
            <a:spLocks noGrp="1"/>
          </p:cNvSpPr>
          <p:nvPr>
            <p:ph idx="1"/>
          </p:nvPr>
        </p:nvSpPr>
        <p:spPr>
          <a:xfrm>
            <a:off x="323528" y="980728"/>
            <a:ext cx="6191919" cy="3528392"/>
          </a:xfrm>
        </p:spPr>
        <p:txBody>
          <a:bodyPr/>
          <a:lstStyle/>
          <a:p>
            <a:r>
              <a:rPr lang="en-GB" sz="2300" dirty="0"/>
              <a:t>It takes experience to get it right, so early support is essential to ensure you become competent to assess ;</a:t>
            </a:r>
          </a:p>
          <a:p>
            <a:r>
              <a:rPr lang="en-GB" sz="2300" dirty="0"/>
              <a:t>The HEA ‘A Marked Improvement’ project (HEA, 2012) emphasised the importance of ‘support mechanisms such as mentoring to help staff build confidence in the formation and reliability of their assessment judgments’ (Tenet B6.2);</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581159" y="1440160"/>
            <a:ext cx="2167305" cy="2924944"/>
          </a:xfrm>
          <a:prstGeom prst="rect">
            <a:avLst/>
          </a:prstGeom>
        </p:spPr>
      </p:pic>
      <p:sp>
        <p:nvSpPr>
          <p:cNvPr id="5" name="Rectangle 4"/>
          <p:cNvSpPr/>
          <p:nvPr/>
        </p:nvSpPr>
        <p:spPr>
          <a:xfrm>
            <a:off x="323528" y="4293096"/>
            <a:ext cx="8522772" cy="2462213"/>
          </a:xfrm>
          <a:prstGeom prst="rect">
            <a:avLst/>
          </a:prstGeom>
        </p:spPr>
        <p:txBody>
          <a:bodyPr wrap="square">
            <a:spAutoFit/>
          </a:bodyPr>
          <a:lstStyle/>
          <a:p>
            <a:pPr marL="342900" indent="-342900" eaLnBrk="0" hangingPunct="0">
              <a:spcBef>
                <a:spcPts val="600"/>
              </a:spcBef>
              <a:buClr>
                <a:schemeClr val="tx2"/>
              </a:buClr>
              <a:buSzPct val="70000"/>
              <a:buFont typeface="Wingdings" pitchFamily="2" charset="2"/>
              <a:buChar char="l"/>
            </a:pPr>
            <a:r>
              <a:rPr lang="en-GB" sz="2300" b="1" dirty="0">
                <a:latin typeface="+mn-lt"/>
              </a:rPr>
              <a:t>It’s important to recognise that assessment can never be precise (Tenet 3);</a:t>
            </a:r>
          </a:p>
          <a:p>
            <a:pPr marL="342900" indent="-342900" eaLnBrk="0" hangingPunct="0">
              <a:spcBef>
                <a:spcPts val="600"/>
              </a:spcBef>
              <a:buClr>
                <a:schemeClr val="tx2"/>
              </a:buClr>
              <a:buSzPct val="70000"/>
              <a:buFont typeface="Wingdings" pitchFamily="2" charset="2"/>
              <a:buChar char="l"/>
            </a:pPr>
            <a:r>
              <a:rPr lang="en-GB" sz="2300" b="1" dirty="0">
                <a:latin typeface="+mn-lt"/>
              </a:rPr>
              <a:t>Even highly experienced assessors often fail to agree completely on a mark, so it isn’t sensible to agonise about the margins between 66% and 67%;</a:t>
            </a:r>
          </a:p>
          <a:p>
            <a:pPr marL="342900" indent="-342900" eaLnBrk="0" hangingPunct="0">
              <a:spcBef>
                <a:spcPts val="600"/>
              </a:spcBef>
              <a:buClr>
                <a:schemeClr val="tx2"/>
              </a:buClr>
              <a:buSzPct val="70000"/>
              <a:buFont typeface="Wingdings" pitchFamily="2" charset="2"/>
              <a:buChar char="l"/>
            </a:pPr>
            <a:r>
              <a:rPr lang="en-GB" sz="2300" b="1" dirty="0">
                <a:latin typeface="+mn-lt"/>
              </a:rPr>
              <a:t>Assessment needs to be for not just of learning! </a:t>
            </a:r>
          </a:p>
        </p:txBody>
      </p:sp>
    </p:spTree>
    <p:extLst>
      <p:ext uri="{BB962C8B-B14F-4D97-AF65-F5344CB8AC3E}">
        <p14:creationId xmlns:p14="http://schemas.microsoft.com/office/powerpoint/2010/main" val="843550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620960"/>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sz="3600" dirty="0">
              <a:latin typeface="Arial"/>
              <a:cs typeface="Arial"/>
            </a:endParaRPr>
          </a:p>
        </p:txBody>
      </p:sp>
      <p:sp>
        <p:nvSpPr>
          <p:cNvPr id="48132" name="Freeform 4"/>
          <p:cNvSpPr>
            <a:spLocks/>
          </p:cNvSpPr>
          <p:nvPr/>
        </p:nvSpPr>
        <p:spPr bwMode="auto">
          <a:xfrm>
            <a:off x="4572352" y="476672"/>
            <a:ext cx="3168000" cy="3168000"/>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solidFill>
            <a:srgbClr val="00B050"/>
          </a:solidFill>
          <a:ln w="25400">
            <a:solidFill>
              <a:srgbClr val="000000"/>
            </a:solidFill>
            <a:prstDash val="solid"/>
            <a:round/>
            <a:headEnd/>
            <a:tailEnd/>
          </a:ln>
        </p:spPr>
        <p:txBody>
          <a:bodyPr/>
          <a:lstStyle/>
          <a:p>
            <a:endParaRPr lang="en-GB" sz="4000" dirty="0">
              <a:latin typeface="Arial"/>
              <a:cs typeface="Arial"/>
            </a:endParaRPr>
          </a:p>
        </p:txBody>
      </p:sp>
      <p:sp>
        <p:nvSpPr>
          <p:cNvPr id="48133" name="Text Box 5"/>
          <p:cNvSpPr txBox="1">
            <a:spLocks noChangeArrowheads="1"/>
          </p:cNvSpPr>
          <p:nvPr/>
        </p:nvSpPr>
        <p:spPr bwMode="auto">
          <a:xfrm>
            <a:off x="4644352" y="1292197"/>
            <a:ext cx="2160000" cy="1201146"/>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spcBef>
                <a:spcPct val="50000"/>
              </a:spcBef>
            </a:pPr>
            <a:r>
              <a:rPr lang="en-GB" sz="1800" b="1" dirty="0">
                <a:latin typeface="Arial"/>
                <a:cs typeface="Arial"/>
              </a:rPr>
              <a:t>Emphasises authentic &amp; complex assessment tasks</a:t>
            </a:r>
            <a:endParaRPr lang="en-US" sz="1800" b="1" dirty="0">
              <a:latin typeface="Arial"/>
              <a:cs typeface="Arial"/>
            </a:endParaRPr>
          </a:p>
        </p:txBody>
      </p:sp>
      <p:sp>
        <p:nvSpPr>
          <p:cNvPr id="48135" name="Freeform 7"/>
          <p:cNvSpPr>
            <a:spLocks/>
          </p:cNvSpPr>
          <p:nvPr/>
        </p:nvSpPr>
        <p:spPr bwMode="auto">
          <a:xfrm>
            <a:off x="1415380" y="476941"/>
            <a:ext cx="3168002" cy="3168000"/>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sz="4000" dirty="0">
              <a:latin typeface="Arial"/>
              <a:cs typeface="Arial"/>
            </a:endParaRPr>
          </a:p>
        </p:txBody>
      </p:sp>
      <p:sp>
        <p:nvSpPr>
          <p:cNvPr id="48136" name="Text Box 8"/>
          <p:cNvSpPr txBox="1">
            <a:spLocks noChangeArrowheads="1"/>
          </p:cNvSpPr>
          <p:nvPr/>
        </p:nvSpPr>
        <p:spPr bwMode="auto">
          <a:xfrm>
            <a:off x="2195685" y="1219937"/>
            <a:ext cx="2303491" cy="1200368"/>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r>
              <a:rPr lang="en-GB" sz="1800" b="1" dirty="0">
                <a:latin typeface="Arial"/>
                <a:cs typeface="Arial"/>
              </a:rPr>
              <a:t>Develops students’ abilities to evaluate own progress, direct own learning</a:t>
            </a:r>
            <a:endParaRPr lang="en-US" sz="1800" b="1" dirty="0">
              <a:latin typeface="Arial"/>
              <a:cs typeface="Arial"/>
            </a:endParaRPr>
          </a:p>
        </p:txBody>
      </p:sp>
      <p:sp>
        <p:nvSpPr>
          <p:cNvPr id="48138" name="Freeform 10"/>
          <p:cNvSpPr>
            <a:spLocks/>
          </p:cNvSpPr>
          <p:nvPr/>
        </p:nvSpPr>
        <p:spPr bwMode="auto">
          <a:xfrm>
            <a:off x="910824" y="2004677"/>
            <a:ext cx="3672408" cy="3278184"/>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solidFill>
            <a:schemeClr val="accent6">
              <a:lumMod val="40000"/>
              <a:lumOff val="60000"/>
            </a:schemeClr>
          </a:solidFill>
          <a:ln w="25400">
            <a:solidFill>
              <a:srgbClr val="000000"/>
            </a:solidFill>
            <a:prstDash val="solid"/>
            <a:round/>
            <a:headEnd/>
            <a:tailEnd/>
          </a:ln>
        </p:spPr>
        <p:txBody>
          <a:bodyPr/>
          <a:lstStyle/>
          <a:p>
            <a:endParaRPr lang="en-GB" sz="4000" dirty="0">
              <a:latin typeface="Arial"/>
              <a:cs typeface="Arial"/>
            </a:endParaRPr>
          </a:p>
        </p:txBody>
      </p:sp>
      <p:sp>
        <p:nvSpPr>
          <p:cNvPr id="48139" name="Text Box 11"/>
          <p:cNvSpPr txBox="1">
            <a:spLocks noChangeArrowheads="1"/>
          </p:cNvSpPr>
          <p:nvPr/>
        </p:nvSpPr>
        <p:spPr bwMode="auto">
          <a:xfrm>
            <a:off x="899593" y="2888827"/>
            <a:ext cx="2519399" cy="1476659"/>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r>
              <a:rPr lang="en-GB" sz="1800" b="1" dirty="0">
                <a:latin typeface="Arial"/>
                <a:cs typeface="Arial"/>
              </a:rPr>
              <a:t>Is rich in informal feedback (e.g. peer review of draft writing, collaborative project work)</a:t>
            </a:r>
            <a:endParaRPr lang="en-US" sz="1800" b="1" dirty="0">
              <a:latin typeface="Arial"/>
              <a:cs typeface="Arial"/>
            </a:endParaRPr>
          </a:p>
        </p:txBody>
      </p:sp>
      <p:sp>
        <p:nvSpPr>
          <p:cNvPr id="48141" name="Freeform 13"/>
          <p:cNvSpPr>
            <a:spLocks/>
          </p:cNvSpPr>
          <p:nvPr/>
        </p:nvSpPr>
        <p:spPr bwMode="auto">
          <a:xfrm>
            <a:off x="1403648" y="3645024"/>
            <a:ext cx="3168000" cy="3168352"/>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6666"/>
          </a:solidFill>
          <a:ln w="25400">
            <a:solidFill>
              <a:srgbClr val="000000"/>
            </a:solidFill>
            <a:prstDash val="solid"/>
            <a:round/>
            <a:headEnd/>
            <a:tailEnd/>
          </a:ln>
        </p:spPr>
        <p:txBody>
          <a:bodyPr/>
          <a:lstStyle/>
          <a:p>
            <a:endParaRPr lang="en-GB" sz="4000" dirty="0">
              <a:latin typeface="Arial"/>
              <a:cs typeface="Arial"/>
            </a:endParaRPr>
          </a:p>
        </p:txBody>
      </p:sp>
      <p:sp>
        <p:nvSpPr>
          <p:cNvPr id="48142" name="Text Box 14"/>
          <p:cNvSpPr txBox="1">
            <a:spLocks noChangeArrowheads="1"/>
          </p:cNvSpPr>
          <p:nvPr/>
        </p:nvSpPr>
        <p:spPr bwMode="auto">
          <a:xfrm>
            <a:off x="2270030" y="4725101"/>
            <a:ext cx="2230512" cy="1201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800" b="1" dirty="0">
                <a:latin typeface="Arial"/>
                <a:cs typeface="Arial"/>
              </a:rPr>
              <a:t>Is rich in formal feedback (e.g. tutor comment, self-review logs)</a:t>
            </a:r>
            <a:endParaRPr lang="en-US" sz="1800" b="1" dirty="0">
              <a:latin typeface="Arial"/>
              <a:cs typeface="Arial"/>
            </a:endParaRPr>
          </a:p>
        </p:txBody>
      </p:sp>
      <p:sp>
        <p:nvSpPr>
          <p:cNvPr id="48144" name="Freeform 16"/>
          <p:cNvSpPr>
            <a:spLocks/>
          </p:cNvSpPr>
          <p:nvPr/>
        </p:nvSpPr>
        <p:spPr bwMode="auto">
          <a:xfrm>
            <a:off x="4584700" y="3667372"/>
            <a:ext cx="3165746" cy="3146003"/>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sz="4000" dirty="0">
              <a:latin typeface="Arial"/>
              <a:cs typeface="Arial"/>
            </a:endParaRPr>
          </a:p>
        </p:txBody>
      </p:sp>
      <p:sp>
        <p:nvSpPr>
          <p:cNvPr id="48145" name="Text Box 17"/>
          <p:cNvSpPr txBox="1">
            <a:spLocks noChangeArrowheads="1"/>
          </p:cNvSpPr>
          <p:nvPr/>
        </p:nvSpPr>
        <p:spPr bwMode="auto">
          <a:xfrm>
            <a:off x="4537365" y="4758612"/>
            <a:ext cx="2448152" cy="14781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r>
              <a:rPr lang="en-GB" sz="1800" b="1" dirty="0">
                <a:latin typeface="Arial"/>
                <a:cs typeface="Arial"/>
              </a:rPr>
              <a:t>Offers extensive ‘low stakes’ confidence building opportunities and practice</a:t>
            </a:r>
            <a:endParaRPr lang="en-US" sz="1800" b="1" dirty="0">
              <a:latin typeface="Arial"/>
              <a:cs typeface="Arial"/>
            </a:endParaRPr>
          </a:p>
        </p:txBody>
      </p:sp>
      <p:sp>
        <p:nvSpPr>
          <p:cNvPr id="48147" name="Freeform 19"/>
          <p:cNvSpPr>
            <a:spLocks/>
          </p:cNvSpPr>
          <p:nvPr/>
        </p:nvSpPr>
        <p:spPr bwMode="auto">
          <a:xfrm>
            <a:off x="4574562" y="1988840"/>
            <a:ext cx="3670176" cy="3300498"/>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sz="4000" dirty="0">
              <a:latin typeface="Arial"/>
              <a:cs typeface="Arial"/>
            </a:endParaRPr>
          </a:p>
        </p:txBody>
      </p:sp>
      <p:sp>
        <p:nvSpPr>
          <p:cNvPr id="48148" name="Text Box 20"/>
          <p:cNvSpPr txBox="1">
            <a:spLocks noChangeArrowheads="1"/>
          </p:cNvSpPr>
          <p:nvPr/>
        </p:nvSpPr>
        <p:spPr bwMode="auto">
          <a:xfrm>
            <a:off x="5868903" y="2903321"/>
            <a:ext cx="2197503" cy="1477239"/>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r>
              <a:rPr lang="en-GB" sz="1800" b="1" dirty="0">
                <a:latin typeface="Arial"/>
                <a:cs typeface="Arial"/>
              </a:rPr>
              <a:t>Uses high stakes summative assessment rigorously but sparingly</a:t>
            </a:r>
            <a:endParaRPr lang="en-US" sz="1800" b="1" dirty="0">
              <a:latin typeface="Arial"/>
              <a:cs typeface="Arial"/>
            </a:endParaRPr>
          </a:p>
        </p:txBody>
      </p:sp>
      <p:sp>
        <p:nvSpPr>
          <p:cNvPr id="48149" name="Text Box 21"/>
          <p:cNvSpPr txBox="1">
            <a:spLocks noChangeArrowheads="1"/>
          </p:cNvSpPr>
          <p:nvPr/>
        </p:nvSpPr>
        <p:spPr bwMode="auto">
          <a:xfrm>
            <a:off x="251520" y="224"/>
            <a:ext cx="3325812"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val="1158977565"/>
      </p:ext>
    </p:extLst>
  </p:cSld>
  <p:clrMapOvr>
    <a:masterClrMapping/>
  </p:clrMapOvr>
  <p:transition spd="slow"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Giving prompt, formative and developmental feedback is crucial</a:t>
            </a:r>
          </a:p>
        </p:txBody>
      </p:sp>
      <p:sp>
        <p:nvSpPr>
          <p:cNvPr id="3" name="Content Placeholder 2"/>
          <p:cNvSpPr>
            <a:spLocks noGrp="1"/>
          </p:cNvSpPr>
          <p:nvPr>
            <p:ph idx="1"/>
          </p:nvPr>
        </p:nvSpPr>
        <p:spPr>
          <a:xfrm>
            <a:off x="467544" y="1412874"/>
            <a:ext cx="8230369" cy="5256485"/>
          </a:xfrm>
        </p:spPr>
        <p:txBody>
          <a:bodyPr/>
          <a:lstStyle/>
          <a:p>
            <a:r>
              <a:rPr lang="en-GB" dirty="0"/>
              <a:t>The language and tone of your feedback can make the difference between building or destroying confidence;</a:t>
            </a:r>
          </a:p>
          <a:p>
            <a:r>
              <a:rPr lang="en-GB" dirty="0"/>
              <a:t>Students need to learn from this assignment and move confidently on to the next assignment (Nicol and McFarlane Dick, 2006). </a:t>
            </a:r>
          </a:p>
          <a:p>
            <a:r>
              <a:rPr lang="en-GB" dirty="0"/>
              <a:t>The purpose of feedback is to [give enough information] to help students improve performance and change their practices to ensure they make the grade, rather than criticising them personally, so comments should focus on the work and how to make it better rather than personal comments (</a:t>
            </a:r>
            <a:r>
              <a:rPr lang="en-GB" dirty="0" err="1"/>
              <a:t>Boud</a:t>
            </a:r>
            <a:r>
              <a:rPr lang="en-GB" dirty="0"/>
              <a:t>, 2007);</a:t>
            </a:r>
          </a:p>
          <a:p>
            <a:r>
              <a:rPr lang="en-GB" dirty="0"/>
              <a:t>It needs to be received in sufficient time to impact on the next assignment.</a:t>
            </a:r>
            <a:br>
              <a:rPr lang="en-GB" dirty="0"/>
            </a:br>
            <a:endParaRPr lang="en-GB" dirty="0"/>
          </a:p>
        </p:txBody>
      </p:sp>
    </p:spTree>
    <p:extLst>
      <p:ext uri="{BB962C8B-B14F-4D97-AF65-F5344CB8AC3E}">
        <p14:creationId xmlns:p14="http://schemas.microsoft.com/office/powerpoint/2010/main" val="368172468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2575</Words>
  <Application>Microsoft Office PowerPoint</Application>
  <PresentationFormat>On-screen Show (4:3)</PresentationFormat>
  <Paragraphs>177</Paragraphs>
  <Slides>27</Slides>
  <Notes>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27</vt:i4>
      </vt:variant>
    </vt:vector>
  </HeadingPairs>
  <TitlesOfParts>
    <vt:vector size="39" baseType="lpstr">
      <vt:lpstr>ＭＳ Ｐゴシック</vt:lpstr>
      <vt:lpstr>Arial</vt:lpstr>
      <vt:lpstr>Arial Rounded MT Bold</vt:lpstr>
      <vt:lpstr>Avenir Book</vt:lpstr>
      <vt:lpstr>Calibri</vt:lpstr>
      <vt:lpstr>Comic Sans MS</vt:lpstr>
      <vt:lpstr>Tahoma</vt:lpstr>
      <vt:lpstr>Times New Roman</vt:lpstr>
      <vt:lpstr>Verdana</vt:lpstr>
      <vt:lpstr>Wingdings</vt:lpstr>
      <vt:lpstr>LeedsMet template</vt:lpstr>
      <vt:lpstr>101_Custom Design</vt:lpstr>
      <vt:lpstr>PowerPoint Presentation</vt:lpstr>
      <vt:lpstr>New to assessing in HE</vt:lpstr>
      <vt:lpstr>Hello!  These and other slides will be available on my website at http://sally-brown.net as Open Educational resources. </vt:lpstr>
      <vt:lpstr>Thanks to Anglia Ruskin University!</vt:lpstr>
      <vt:lpstr>I assert that doing assessment well is highly important…</vt:lpstr>
      <vt:lpstr>PowerPoint Presentation</vt:lpstr>
      <vt:lpstr>Assessment is a complex task</vt:lpstr>
      <vt:lpstr>PowerPoint Presentation</vt:lpstr>
      <vt:lpstr>Giving prompt, formative and developmental feedback is crucial</vt:lpstr>
      <vt:lpstr>Making choices: a fit-for-purpose approach. For each assignment, the assessor needs to decide:</vt:lpstr>
      <vt:lpstr>First steps in HE assessment</vt:lpstr>
      <vt:lpstr>Starting to assess</vt:lpstr>
      <vt:lpstr>Starting to assess contd.</vt:lpstr>
      <vt:lpstr>Giving feedback that helps students improve.</vt:lpstr>
      <vt:lpstr>Giving feedback well</vt:lpstr>
      <vt:lpstr>Activity  Assessment task: the brief</vt:lpstr>
      <vt:lpstr>Activity  Assessment task: the criteria</vt:lpstr>
      <vt:lpstr>  Activity  Assessment task: Aru (extract)</vt:lpstr>
      <vt:lpstr> Activity  Assessment task: Tena </vt:lpstr>
      <vt:lpstr>  Activity  So what were your thoughts on these  two assignments?</vt:lpstr>
      <vt:lpstr>Reviewing the activity</vt:lpstr>
      <vt:lpstr>PowerPoint Presentation</vt:lpstr>
      <vt:lpstr>Some concluding thoughts</vt:lpstr>
      <vt:lpstr>Some good stuff to read on assessment</vt:lpstr>
      <vt:lpstr>More useful reading on assessment</vt:lpstr>
      <vt:lpstr>Yet more useful reading on assessment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2017-03-01T06:04:36Z</dcterms:modified>
</cp:coreProperties>
</file>