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2"/>
  </p:notesMasterIdLst>
  <p:handoutMasterIdLst>
    <p:handoutMasterId r:id="rId33"/>
  </p:handoutMasterIdLst>
  <p:sldIdLst>
    <p:sldId id="420" r:id="rId3"/>
    <p:sldId id="529" r:id="rId4"/>
    <p:sldId id="530" r:id="rId5"/>
    <p:sldId id="500" r:id="rId6"/>
    <p:sldId id="441" r:id="rId7"/>
    <p:sldId id="501" r:id="rId8"/>
    <p:sldId id="511" r:id="rId9"/>
    <p:sldId id="512" r:id="rId10"/>
    <p:sldId id="509" r:id="rId11"/>
    <p:sldId id="510" r:id="rId12"/>
    <p:sldId id="505" r:id="rId13"/>
    <p:sldId id="506" r:id="rId14"/>
    <p:sldId id="507" r:id="rId15"/>
    <p:sldId id="508" r:id="rId16"/>
    <p:sldId id="447" r:id="rId17"/>
    <p:sldId id="513" r:id="rId18"/>
    <p:sldId id="514" r:id="rId19"/>
    <p:sldId id="515" r:id="rId20"/>
    <p:sldId id="528" r:id="rId21"/>
    <p:sldId id="517" r:id="rId22"/>
    <p:sldId id="504" r:id="rId23"/>
    <p:sldId id="531" r:id="rId24"/>
    <p:sldId id="532" r:id="rId25"/>
    <p:sldId id="443" r:id="rId26"/>
    <p:sldId id="382" r:id="rId27"/>
    <p:sldId id="270" r:id="rId28"/>
    <p:sldId id="271" r:id="rId29"/>
    <p:sldId id="272" r:id="rId30"/>
    <p:sldId id="317"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302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24</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30/01/2017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30/01/2017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30/01/2017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30/01/2017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30/01/2017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30/01/2017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30/01/2017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30/01/2017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30/01/2017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30/01/2017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30/01/2017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30/01/2017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Streamlining Assessment: the value of giving feedback effectively and efficiently</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Institute of Technology, Blanchardstown</a:t>
            </a:r>
          </a:p>
          <a:p>
            <a:pPr algn="ctr" eaLnBrk="1" hangingPunct="1">
              <a:defRPr/>
            </a:pPr>
            <a:r>
              <a:rPr lang="en-GB" sz="2800" dirty="0"/>
              <a:t>February</a:t>
            </a:r>
            <a:r>
              <a:rPr lang="en-GB" dirty="0">
                <a:solidFill>
                  <a:schemeClr val="tx2">
                    <a:lumMod val="60000"/>
                    <a:lumOff val="40000"/>
                  </a:schemeClr>
                </a:solidFill>
              </a:rPr>
              <a:t> </a:t>
            </a:r>
            <a:r>
              <a:rPr lang="en-GB" sz="2400" dirty="0"/>
              <a:t>2017</a:t>
            </a:r>
            <a:endParaRPr lang="en-GB" sz="1400" dirty="0"/>
          </a:p>
          <a:p>
            <a:pPr algn="ctr" eaLnBrk="1" hangingPunct="1">
              <a:defRPr/>
            </a:pPr>
            <a:r>
              <a:rPr lang="en-GB" sz="2800" b="1" dirty="0"/>
              <a:t>Sally Brown</a:t>
            </a:r>
          </a:p>
          <a:p>
            <a:pPr algn="ctr" eaLnBrk="1" hangingPunct="1">
              <a:defRPr/>
            </a:pPr>
            <a:r>
              <a:rPr lang="en-GB" sz="2800" dirty="0"/>
              <a:t>#</a:t>
            </a:r>
            <a:r>
              <a:rPr lang="en-GB" sz="2800" dirty="0" err="1"/>
              <a:t>ProfSallyBrown</a:t>
            </a:r>
            <a:r>
              <a:rPr lang="en-GB" sz="2800" dirty="0"/>
              <a:t> sally-brown.net</a:t>
            </a:r>
            <a:endParaRPr lang="en-GB" sz="2800" b="1" dirty="0"/>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Rationale for the workshop</a:t>
            </a:r>
          </a:p>
        </p:txBody>
      </p:sp>
      <p:sp>
        <p:nvSpPr>
          <p:cNvPr id="3" name="Content Placeholder 2"/>
          <p:cNvSpPr>
            <a:spLocks noGrp="1"/>
          </p:cNvSpPr>
          <p:nvPr>
            <p:ph idx="1"/>
          </p:nvPr>
        </p:nvSpPr>
        <p:spPr/>
        <p:txBody>
          <a:bodyPr/>
          <a:lstStyle/>
          <a:p>
            <a:pPr>
              <a:buNone/>
            </a:pPr>
            <a:r>
              <a:rPr lang="en-GB" sz="2800" dirty="0"/>
              <a:t>	Assessment impacts highly on student learning, and good assessment and feedback are considered by many to be significant agents in fostering student learning. Student satisfaction data suggests that students are less happy with the assessment elements of programmes than any other area. However, giving prompt and plentiful developmental feedback as many students expect, can be time consuming for staff, and it can be disheartening when students don’t seem to make good use of the feedback given.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062154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5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Planning to strategically enhance your assessment and feedback: </a:t>
            </a:r>
            <a:br>
              <a:rPr lang="en-GB" sz="3200" dirty="0"/>
            </a:br>
            <a:r>
              <a:rPr lang="en-GB" sz="3200" dirty="0"/>
              <a:t>please identify some goals and specify: </a:t>
            </a:r>
          </a:p>
        </p:txBody>
      </p:sp>
      <p:sp>
        <p:nvSpPr>
          <p:cNvPr id="3" name="Content Placeholder 2"/>
          <p:cNvSpPr>
            <a:spLocks noGrp="1"/>
          </p:cNvSpPr>
          <p:nvPr>
            <p:ph idx="1"/>
          </p:nvPr>
        </p:nvSpPr>
        <p:spPr>
          <a:xfrm>
            <a:off x="468313" y="1628799"/>
            <a:ext cx="8229600" cy="4573563"/>
          </a:xfrm>
        </p:spPr>
        <p:txBody>
          <a:bodyPr/>
          <a:lstStyle/>
          <a:p>
            <a:r>
              <a:rPr lang="en-GB" dirty="0"/>
              <a:t>Whether these are short medium or long term?</a:t>
            </a:r>
          </a:p>
          <a:p>
            <a:r>
              <a:rPr lang="en-GB" dirty="0"/>
              <a:t>What your timescale/milestones might be?</a:t>
            </a:r>
          </a:p>
          <a:p>
            <a:r>
              <a:rPr lang="en-GB" dirty="0"/>
              <a:t>Who will take a lead on making them happen?</a:t>
            </a:r>
          </a:p>
          <a:p>
            <a:r>
              <a:rPr lang="en-GB" dirty="0"/>
              <a:t>How you might involve students in making these changes?</a:t>
            </a:r>
          </a:p>
          <a:p>
            <a:r>
              <a:rPr lang="en-GB" dirty="0"/>
              <a:t>What resources and support you need to make them happen?</a:t>
            </a:r>
          </a:p>
          <a:p>
            <a:r>
              <a:rPr lang="en-GB" dirty="0"/>
              <a:t>What might get in the way of you achieving this, and what you can do to mitigate these problems?</a:t>
            </a:r>
          </a:p>
          <a:p>
            <a:r>
              <a:rPr lang="en-GB" dirty="0"/>
              <a:t>How you will know when you have achieved them successfully?</a:t>
            </a:r>
          </a:p>
          <a:p>
            <a:endParaRPr lang="en-GB" dirty="0"/>
          </a:p>
        </p:txBody>
      </p:sp>
    </p:spTree>
    <p:extLst>
      <p:ext uri="{BB962C8B-B14F-4D97-AF65-F5344CB8AC3E}">
        <p14:creationId xmlns:p14="http://schemas.microsoft.com/office/powerpoint/2010/main" val="169037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needs to be manageable for staff and students if it is going to engage students in learning activities;</a:t>
            </a:r>
          </a:p>
          <a:p>
            <a:pPr eaLnBrk="1" hangingPunct="1"/>
            <a:r>
              <a:rPr lang="en-US" dirty="0"/>
              <a:t>No single method of giving feedback is likely to be ubiquitously successful, so it’s worth ringing the changes;</a:t>
            </a:r>
          </a:p>
          <a:p>
            <a:pPr eaLnBrk="1" hangingPunct="1"/>
            <a:r>
              <a:rPr lang="en-US" dirty="0"/>
              <a:t>Students in the early stages of their learning journey are likely to need more support and positive feedback than later, when they are more robust and confident;</a:t>
            </a:r>
          </a:p>
          <a:p>
            <a:pPr eaLnBrk="1" hangingPunct="1"/>
            <a:r>
              <a:rPr lang="en-US" dirty="0"/>
              <a:t>The first six weeks of the first semester are crucial in helping students understand how assessment works;</a:t>
            </a:r>
          </a:p>
          <a:p>
            <a:pPr eaLnBrk="1" hangingPunct="1"/>
            <a:r>
              <a:rPr lang="en-US" dirty="0"/>
              <a:t>Where new routes are taken, it helps to provide a rationale via an assessment strategy or other course documentation, for example explaining that you give extensive generic formative feedback early and idiosyncratic feedback later.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a:t>
            </a:r>
            <a:r>
              <a:rPr lang="en-GB" sz="2800" dirty="0">
                <a:hlinkClick r:id="rId3"/>
              </a:rPr>
              <a:t>http://sally-brown.net</a:t>
            </a:r>
            <a:r>
              <a:rPr lang="en-GB" sz="2800" dirty="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a:t>Assessment Reform Group (1999) </a:t>
            </a:r>
            <a:r>
              <a:rPr lang="en-GB" sz="2000" i="1" dirty="0"/>
              <a:t>Assessment for Learning : Beyond the black box, </a:t>
            </a:r>
            <a:r>
              <a:rPr lang="en-GB" sz="2000" dirty="0"/>
              <a:t>Cambridge UK, University of Cambridge School of Education.</a:t>
            </a:r>
            <a:r>
              <a:rPr lang="en-GB" sz="2000" dirty="0">
                <a:cs typeface="Times New Roman" pitchFamily="18" charset="0"/>
              </a:rPr>
              <a:t> </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Font typeface="Wingdings" pitchFamily="2" charset="2"/>
              <a:buNone/>
              <a:defRPr/>
            </a:pPr>
            <a:r>
              <a:rPr lang="en-GB" sz="2000" dirty="0"/>
              <a:t>Knight, P. and </a:t>
            </a:r>
            <a:r>
              <a:rPr lang="en-GB" sz="2000" dirty="0" err="1"/>
              <a:t>Yorke</a:t>
            </a:r>
            <a:r>
              <a:rPr lang="en-GB" sz="2000" dirty="0"/>
              <a:t>, M. (2003) </a:t>
            </a:r>
            <a:r>
              <a:rPr lang="en-GB" sz="2000" i="1" dirty="0"/>
              <a:t>Assessment, learning and employability</a:t>
            </a:r>
            <a:r>
              <a:rPr lang="en-GB" sz="2000" dirty="0"/>
              <a:t> Maidenhead, UK: SRHE/Open University Press.</a:t>
            </a:r>
          </a:p>
          <a:p>
            <a:pPr eaLnBrk="1" hangingPunct="1">
              <a:buFont typeface="Wingdings" pitchFamily="2" charset="2"/>
              <a:buNone/>
              <a:defRPr/>
            </a:pPr>
            <a:r>
              <a:rPr lang="en-GB" sz="2000" dirty="0" err="1"/>
              <a:t>Mentkowski</a:t>
            </a:r>
            <a:r>
              <a:rPr lang="en-GB" sz="2000" dirty="0"/>
              <a:t>, M. and associates (2000) p.82 </a:t>
            </a:r>
            <a:r>
              <a:rPr lang="en-GB" sz="2000" i="1" dirty="0"/>
              <a:t>Learning that lasts: integrating learning development and performance in college and beyond,</a:t>
            </a:r>
            <a:r>
              <a:rPr lang="en-GB" sz="2000" dirty="0"/>
              <a:t> San Francisco: </a:t>
            </a:r>
            <a:r>
              <a:rPr lang="en-GB" sz="2000" dirty="0" err="1"/>
              <a:t>Jossey</a:t>
            </a:r>
            <a:r>
              <a:rPr lang="en-GB" sz="2000" dirty="0"/>
              <a:t>-Bass.</a:t>
            </a:r>
          </a:p>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2000" dirty="0"/>
              <a:t>Pickford, R. and Brown, S. (2006) </a:t>
            </a:r>
            <a:r>
              <a:rPr lang="en-GB" sz="2000" i="1" dirty="0"/>
              <a:t>Assessing skills and practice,</a:t>
            </a:r>
            <a:r>
              <a:rPr lang="en-GB" sz="2000" dirty="0"/>
              <a:t> London: Routledge. </a:t>
            </a:r>
          </a:p>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 </a:t>
            </a: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51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This workshop will focus on what kinds of feedback work best for students, enabling participants to:</a:t>
            </a:r>
          </a:p>
        </p:txBody>
      </p:sp>
      <p:sp>
        <p:nvSpPr>
          <p:cNvPr id="3" name="Content Placeholder 2"/>
          <p:cNvSpPr>
            <a:spLocks noGrp="1"/>
          </p:cNvSpPr>
          <p:nvPr>
            <p:ph idx="1"/>
          </p:nvPr>
        </p:nvSpPr>
        <p:spPr>
          <a:xfrm>
            <a:off x="468313" y="1268761"/>
            <a:ext cx="8229600" cy="4933602"/>
          </a:xfrm>
        </p:spPr>
        <p:txBody>
          <a:bodyPr/>
          <a:lstStyle/>
          <a:p>
            <a:pPr lvl="0"/>
            <a:r>
              <a:rPr lang="en-GB" sz="2600" dirty="0"/>
              <a:t>Reflect on the importance of assessment, and particularly feedback as integral to learning and in helping students take assessment seriously;</a:t>
            </a:r>
          </a:p>
          <a:p>
            <a:pPr lvl="0"/>
            <a:r>
              <a:rPr lang="en-GB" sz="2600" dirty="0"/>
              <a:t>Consider a range of methods to give students feedback effectively and efficiently which are time efficient for staff and useful to students;</a:t>
            </a:r>
          </a:p>
          <a:p>
            <a:pPr lvl="0"/>
            <a:r>
              <a:rPr lang="en-GB" sz="2600" dirty="0"/>
              <a:t>Explore approaches that maximise the chances of students actually reading and using the feedback they are given;</a:t>
            </a:r>
          </a:p>
          <a:p>
            <a:pPr lvl="0"/>
            <a:r>
              <a:rPr lang="en-GB" sz="2600" dirty="0"/>
              <a:t>Plan a series of enhancements at a local level to improve assessment and feedback in the Faculty.</a:t>
            </a:r>
          </a:p>
          <a:p>
            <a:endParaRPr lang="en-GB"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2585</Words>
  <Application>Microsoft Office PowerPoint</Application>
  <PresentationFormat>On-screen Show (4:3)</PresentationFormat>
  <Paragraphs>209</Paragraphs>
  <Slides>29</Slides>
  <Notes>25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29</vt:i4>
      </vt:variant>
    </vt:vector>
  </HeadingPairs>
  <TitlesOfParts>
    <vt:vector size="39"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Streamlining Assessment: the value of giving feedback effectively and efficiently</vt:lpstr>
      <vt:lpstr>Rationale for the workshop</vt:lpstr>
      <vt:lpstr>This workshop will focus on what kinds of feedback work best for students, enabling participants to:</vt:lpstr>
      <vt:lpstr>Streamlining assessment: why would we wish to do it?</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http://sally-brown.net </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2017-01-30T10:47:12Z</dcterms:modified>
</cp:coreProperties>
</file>