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33"/>
  </p:notesMasterIdLst>
  <p:handoutMasterIdLst>
    <p:handoutMasterId r:id="rId34"/>
  </p:handoutMasterIdLst>
  <p:sldIdLst>
    <p:sldId id="420" r:id="rId5"/>
    <p:sldId id="679" r:id="rId6"/>
    <p:sldId id="640" r:id="rId7"/>
    <p:sldId id="670" r:id="rId8"/>
    <p:sldId id="665" r:id="rId9"/>
    <p:sldId id="671" r:id="rId10"/>
    <p:sldId id="672" r:id="rId11"/>
    <p:sldId id="673" r:id="rId12"/>
    <p:sldId id="674" r:id="rId13"/>
    <p:sldId id="662" r:id="rId14"/>
    <p:sldId id="675" r:id="rId15"/>
    <p:sldId id="681" r:id="rId16"/>
    <p:sldId id="678" r:id="rId17"/>
    <p:sldId id="677" r:id="rId18"/>
    <p:sldId id="663" r:id="rId19"/>
    <p:sldId id="658" r:id="rId20"/>
    <p:sldId id="668" r:id="rId21"/>
    <p:sldId id="669" r:id="rId22"/>
    <p:sldId id="653" r:id="rId23"/>
    <p:sldId id="549" r:id="rId24"/>
    <p:sldId id="636" r:id="rId25"/>
    <p:sldId id="637" r:id="rId26"/>
    <p:sldId id="656" r:id="rId27"/>
    <p:sldId id="382" r:id="rId28"/>
    <p:sldId id="270" r:id="rId29"/>
    <p:sldId id="271" r:id="rId30"/>
    <p:sldId id="272" r:id="rId31"/>
    <p:sldId id="317" r:id="rId3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p:scale>
          <a:sx n="50" d="100"/>
          <a:sy n="50" d="100"/>
        </p:scale>
        <p:origin x="-1134" y="3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10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xmlns="" val="3658795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xmlns="" val="2449239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xmlns="" val="4174778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xmlns="" val="1569049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xmlns=""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3</a:t>
            </a:fld>
            <a:endParaRPr lang="en-GB"/>
          </a:p>
        </p:txBody>
      </p:sp>
    </p:spTree>
    <p:extLst>
      <p:ext uri="{BB962C8B-B14F-4D97-AF65-F5344CB8AC3E}">
        <p14:creationId xmlns:p14="http://schemas.microsoft.com/office/powerpoint/2010/main" xmlns="" val="3441291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5</a:t>
            </a:fld>
            <a:endParaRPr lang="en-GB" dirty="0"/>
          </a:p>
        </p:txBody>
      </p:sp>
    </p:spTree>
    <p:extLst>
      <p:ext uri="{BB962C8B-B14F-4D97-AF65-F5344CB8AC3E}">
        <p14:creationId xmlns:p14="http://schemas.microsoft.com/office/powerpoint/2010/main" xmlns="" val="3148442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extLst>
      <p:ext uri="{BB962C8B-B14F-4D97-AF65-F5344CB8AC3E}">
        <p14:creationId xmlns:p14="http://schemas.microsoft.com/office/powerpoint/2010/main" xmlns="" val="3215969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extLst>
      <p:ext uri="{BB962C8B-B14F-4D97-AF65-F5344CB8AC3E}">
        <p14:creationId xmlns:p14="http://schemas.microsoft.com/office/powerpoint/2010/main" xmlns="" val="385858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a:p>
        </p:txBody>
      </p:sp>
    </p:spTree>
    <p:extLst>
      <p:ext uri="{BB962C8B-B14F-4D97-AF65-F5344CB8AC3E}">
        <p14:creationId xmlns:p14="http://schemas.microsoft.com/office/powerpoint/2010/main" xmlns="" val="2751404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20</a:t>
            </a:fld>
            <a:endParaRPr lang="en-GB"/>
          </a:p>
        </p:txBody>
      </p:sp>
    </p:spTree>
    <p:extLst>
      <p:ext uri="{BB962C8B-B14F-4D97-AF65-F5344CB8AC3E}">
        <p14:creationId xmlns:p14="http://schemas.microsoft.com/office/powerpoint/2010/main" xmlns="" val="2270331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extLst>
      <p:ext uri="{BB962C8B-B14F-4D97-AF65-F5344CB8AC3E}">
        <p14:creationId xmlns:p14="http://schemas.microsoft.com/office/powerpoint/2010/main" xmlns="" val="2230232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23</a:t>
            </a:fld>
            <a:endParaRPr lang="en-US" dirty="0"/>
          </a:p>
        </p:txBody>
      </p:sp>
    </p:spTree>
    <p:extLst>
      <p:ext uri="{BB962C8B-B14F-4D97-AF65-F5344CB8AC3E}">
        <p14:creationId xmlns:p14="http://schemas.microsoft.com/office/powerpoint/2010/main" xmlns="" val="2437472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30/01/2017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30/01/2017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30/01/2017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D1ECA-B9A4-47A1-87EC-BA9C958C3693}" type="datetimeFigureOut">
              <a:rPr lang="en-GB" smtClean="0">
                <a:solidFill>
                  <a:prstClr val="black">
                    <a:tint val="75000"/>
                  </a:prstClr>
                </a:solidFill>
              </a:rPr>
              <a:pPr/>
              <a:t>30/01/2017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97E8D60-9F9C-4B4B-A8FC-65DF457B9F4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xmlns="" val="31519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30/01/2017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30/01/2017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30/01/2017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30/01/2017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30/01/2017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30/01/2017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30/01/2017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30/01/2017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30/01/2017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30/01/2017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57BD1ECA-B9A4-47A1-87EC-BA9C958C3693}" type="datetimeFigureOut">
              <a:rPr lang="en-GB" smtClean="0">
                <a:solidFill>
                  <a:prstClr val="black">
                    <a:tint val="75000"/>
                  </a:prstClr>
                </a:solidFill>
                <a:latin typeface="Calibri"/>
              </a:rPr>
              <a:pPr defTabSz="457200" fontAlgn="auto">
                <a:spcBef>
                  <a:spcPts val="0"/>
                </a:spcBef>
                <a:spcAft>
                  <a:spcPts val="0"/>
                </a:spcAft>
              </a:pPr>
              <a:t>30/01/2017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E97E8D60-9F9C-4B4B-A8FC-65DF457B9F4F}" type="slidenum">
              <a:rPr lang="en-GB" smtClean="0">
                <a:solidFill>
                  <a:prstClr val="black">
                    <a:tint val="75000"/>
                  </a:prstClr>
                </a:solidFill>
                <a:latin typeface="Calibri"/>
              </a:rPr>
              <a:pPr defTabSz="457200" fontAlgn="auto">
                <a:spcBef>
                  <a:spcPts val="0"/>
                </a:spcBef>
                <a:spcAft>
                  <a:spcPts val="0"/>
                </a:spcAft>
              </a:pPr>
              <a:t>‹#›</a:t>
            </a:fld>
            <a:endParaRPr lang="en-GB">
              <a:solidFill>
                <a:prstClr val="black">
                  <a:tint val="75000"/>
                </a:prstClr>
              </a:solidFill>
              <a:latin typeface="Calibri"/>
            </a:endParaRPr>
          </a:p>
        </p:txBody>
      </p:sp>
    </p:spTree>
    <p:extLst>
      <p:ext uri="{BB962C8B-B14F-4D97-AF65-F5344CB8AC3E}">
        <p14:creationId xmlns:p14="http://schemas.microsoft.com/office/powerpoint/2010/main" xmlns="" val="722261338"/>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ass.brad.ac.uk/short-guide.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jisc.ac.uk/whatwedo/programmes/usersandinnovation/soundsgood.aspx" TargetMode="External"/><Relationship Id="rId4" Type="http://schemas.openxmlformats.org/officeDocument/2006/relationships/hyperlink" Target="http://www.pass.brad.ac.uk/"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Designing and managing authentic assessment tasks</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Institute of Technology, Blanchardstown</a:t>
            </a:r>
          </a:p>
          <a:p>
            <a:pPr algn="ctr" eaLnBrk="1" hangingPunct="1">
              <a:defRPr/>
            </a:pPr>
            <a:r>
              <a:rPr lang="en-GB" dirty="0"/>
              <a:t>February, 2017</a:t>
            </a:r>
          </a:p>
          <a:p>
            <a:pPr algn="ctr" eaLnBrk="1" hangingPunct="1">
              <a:defRPr/>
            </a:pPr>
            <a:r>
              <a:rPr lang="en-GB" sz="2400" b="1" dirty="0"/>
              <a:t>Sally Brown </a:t>
            </a:r>
            <a:r>
              <a:rPr lang="en-GB" sz="2400" dirty="0"/>
              <a:t>NTF, PFHEA, SFSEDA</a:t>
            </a:r>
            <a:endParaRPr lang="en-GB" sz="18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xmlns="" val="393067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Review practice: what can we do to build authenticity in to our assessment?</a:t>
            </a:r>
          </a:p>
        </p:txBody>
      </p:sp>
      <p:sp>
        <p:nvSpPr>
          <p:cNvPr id="3" name="Content Placeholder 2"/>
          <p:cNvSpPr>
            <a:spLocks noGrp="1"/>
          </p:cNvSpPr>
          <p:nvPr>
            <p:ph idx="1"/>
          </p:nvPr>
        </p:nvSpPr>
        <p:spPr/>
        <p:txBody>
          <a:bodyPr/>
          <a:lstStyle/>
          <a:p>
            <a:r>
              <a:rPr lang="en-GB" sz="2000" dirty="0"/>
              <a:t>We need to design assignments that stretch students beyond mechanistic tasks and  make assessment fully integral to the learning experience (Sambell et al, 2012).  Such authentic assignments and activities could include:</a:t>
            </a:r>
          </a:p>
          <a:p>
            <a:pPr lvl="0"/>
            <a:r>
              <a:rPr lang="en-GB" sz="2000" dirty="0"/>
              <a:t>Action-orientated tasks, that are underpinned by relevant evidence-based scholarship and where students are learning by doing (Race, 2014);</a:t>
            </a:r>
          </a:p>
          <a:p>
            <a:pPr lvl="0"/>
            <a:r>
              <a:rPr lang="en-GB" sz="2000" dirty="0"/>
              <a:t>Ones that are truly representative of student effort, maximising time-on-task, with marks reflecting the achievement of learning outcomes specified in the programme outlines and which are coherent, constructively aligned (Biggs and Tang, 2007) and challenging;</a:t>
            </a:r>
          </a:p>
          <a:p>
            <a:pPr lvl="0"/>
            <a:r>
              <a:rPr lang="en-GB" sz="2000" dirty="0"/>
              <a:t>Processes that are nuanced, clearly articulated and transparent in demonstrating the way that decisions are reached on assessment grades (QAA, 2014);</a:t>
            </a:r>
          </a:p>
          <a:p>
            <a:r>
              <a:rPr lang="en-GB" sz="2000" dirty="0"/>
              <a:t>Assessment strategies that work at a programme rather than a module level (McDowell, 2012)</a:t>
            </a:r>
          </a:p>
        </p:txBody>
      </p:sp>
    </p:spTree>
    <p:extLst>
      <p:ext uri="{BB962C8B-B14F-4D97-AF65-F5344CB8AC3E}">
        <p14:creationId xmlns:p14="http://schemas.microsoft.com/office/powerpoint/2010/main" xmlns="" val="920332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flipH="1" flipV="1">
            <a:off x="1581666" y="693682"/>
            <a:ext cx="15764" cy="5084407"/>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flipV="1">
            <a:off x="1581665" y="5749711"/>
            <a:ext cx="6952641" cy="28378"/>
          </a:xfrm>
          <a:prstGeom prst="straightConnector1">
            <a:avLst/>
          </a:prstGeom>
          <a:ln w="28575">
            <a:tailEnd type="triangle" w="lg" len="lg"/>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102524" y="722346"/>
            <a:ext cx="1496291"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High </a:t>
            </a:r>
          </a:p>
          <a:p>
            <a:pPr algn="ctr" defTabSz="457200" fontAlgn="auto">
              <a:spcBef>
                <a:spcPts val="0"/>
              </a:spcBef>
              <a:spcAft>
                <a:spcPts val="0"/>
              </a:spcAft>
            </a:pPr>
            <a:r>
              <a:rPr lang="en-GB" sz="1800" b="1" dirty="0">
                <a:solidFill>
                  <a:prstClr val="black"/>
                </a:solidFill>
                <a:latin typeface="Calibri"/>
              </a:rPr>
              <a:t>Authenticity </a:t>
            </a:r>
          </a:p>
        </p:txBody>
      </p:sp>
      <p:sp>
        <p:nvSpPr>
          <p:cNvPr id="10" name="TextBox 9"/>
          <p:cNvSpPr txBox="1"/>
          <p:nvPr/>
        </p:nvSpPr>
        <p:spPr>
          <a:xfrm>
            <a:off x="102524" y="5160422"/>
            <a:ext cx="1496291"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Low </a:t>
            </a:r>
          </a:p>
          <a:p>
            <a:pPr algn="ctr" defTabSz="457200" fontAlgn="auto">
              <a:spcBef>
                <a:spcPts val="0"/>
              </a:spcBef>
              <a:spcAft>
                <a:spcPts val="0"/>
              </a:spcAft>
            </a:pPr>
            <a:r>
              <a:rPr lang="en-GB" sz="1800" b="1" dirty="0">
                <a:solidFill>
                  <a:prstClr val="black"/>
                </a:solidFill>
                <a:latin typeface="Calibri"/>
              </a:rPr>
              <a:t>Authenticity </a:t>
            </a:r>
          </a:p>
        </p:txBody>
      </p:sp>
      <p:sp>
        <p:nvSpPr>
          <p:cNvPr id="11" name="TextBox 10"/>
          <p:cNvSpPr txBox="1"/>
          <p:nvPr/>
        </p:nvSpPr>
        <p:spPr>
          <a:xfrm>
            <a:off x="1382684" y="5806753"/>
            <a:ext cx="1493520"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Easy to </a:t>
            </a:r>
          </a:p>
          <a:p>
            <a:pPr algn="ctr" defTabSz="457200" fontAlgn="auto">
              <a:spcBef>
                <a:spcPts val="0"/>
              </a:spcBef>
              <a:spcAft>
                <a:spcPts val="0"/>
              </a:spcAft>
            </a:pPr>
            <a:r>
              <a:rPr lang="en-GB" sz="1800" b="1" dirty="0">
                <a:solidFill>
                  <a:prstClr val="black"/>
                </a:solidFill>
                <a:latin typeface="Calibri"/>
              </a:rPr>
              <a:t>Manage </a:t>
            </a:r>
          </a:p>
        </p:txBody>
      </p:sp>
      <p:sp>
        <p:nvSpPr>
          <p:cNvPr id="12" name="TextBox 11"/>
          <p:cNvSpPr txBox="1"/>
          <p:nvPr/>
        </p:nvSpPr>
        <p:spPr>
          <a:xfrm>
            <a:off x="7204554" y="5806753"/>
            <a:ext cx="1493520"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Difficult to </a:t>
            </a:r>
          </a:p>
          <a:p>
            <a:pPr algn="ctr" defTabSz="457200" fontAlgn="auto">
              <a:spcBef>
                <a:spcPts val="0"/>
              </a:spcBef>
              <a:spcAft>
                <a:spcPts val="0"/>
              </a:spcAft>
            </a:pPr>
            <a:r>
              <a:rPr lang="en-GB" sz="1800" b="1" dirty="0">
                <a:solidFill>
                  <a:prstClr val="black"/>
                </a:solidFill>
                <a:latin typeface="Calibri"/>
              </a:rPr>
              <a:t>Manage </a:t>
            </a:r>
          </a:p>
        </p:txBody>
      </p:sp>
      <p:sp>
        <p:nvSpPr>
          <p:cNvPr id="15" name="TextBox 14"/>
          <p:cNvSpPr txBox="1"/>
          <p:nvPr/>
        </p:nvSpPr>
        <p:spPr>
          <a:xfrm>
            <a:off x="2687876" y="260648"/>
            <a:ext cx="6456124" cy="892552"/>
          </a:xfrm>
          <a:prstGeom prst="rect">
            <a:avLst/>
          </a:prstGeom>
          <a:noFill/>
        </p:spPr>
        <p:txBody>
          <a:bodyPr wrap="square" rtlCol="0">
            <a:spAutoFit/>
          </a:bodyPr>
          <a:lstStyle/>
          <a:p>
            <a:pPr defTabSz="457200" fontAlgn="auto">
              <a:spcBef>
                <a:spcPts val="0"/>
              </a:spcBef>
              <a:spcAft>
                <a:spcPts val="0"/>
              </a:spcAft>
            </a:pPr>
            <a:r>
              <a:rPr lang="en-GB" sz="2600" b="1" dirty="0">
                <a:solidFill>
                  <a:schemeClr val="tx2"/>
                </a:solidFill>
                <a:latin typeface="+mj-lt"/>
                <a:ea typeface="+mj-ea"/>
                <a:cs typeface="+mj-cs"/>
              </a:rPr>
              <a:t>Mapping authenticity against manageability in assessment</a:t>
            </a:r>
          </a:p>
        </p:txBody>
      </p:sp>
    </p:spTree>
    <p:extLst>
      <p:ext uri="{BB962C8B-B14F-4D97-AF65-F5344CB8AC3E}">
        <p14:creationId xmlns:p14="http://schemas.microsoft.com/office/powerpoint/2010/main" xmlns="" val="4130265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Making authentic choices: how can we build in authentic assessment? We can use</a:t>
            </a:r>
          </a:p>
        </p:txBody>
      </p:sp>
      <p:sp>
        <p:nvSpPr>
          <p:cNvPr id="3" name="Content Placeholder 2"/>
          <p:cNvSpPr>
            <a:spLocks noGrp="1"/>
          </p:cNvSpPr>
          <p:nvPr>
            <p:ph idx="1"/>
          </p:nvPr>
        </p:nvSpPr>
        <p:spPr/>
        <p:txBody>
          <a:bodyPr/>
          <a:lstStyle/>
          <a:p>
            <a:pPr lvl="0"/>
            <a:r>
              <a:rPr lang="en-GB" dirty="0"/>
              <a:t>Team assignments where students work together and independently in a productive, effective and professional way to meet a team goal or achieve a shared objective?</a:t>
            </a:r>
          </a:p>
          <a:p>
            <a:pPr lvl="0"/>
            <a:r>
              <a:rPr lang="en-GB" dirty="0"/>
              <a:t>Live projects which require students to gain, develop and demonstrate an understanding of the importance of leadership skills;</a:t>
            </a:r>
          </a:p>
          <a:p>
            <a:pPr lvl="0"/>
            <a:r>
              <a:rPr lang="en-GB" dirty="0"/>
              <a:t>Information acquisition and management tasks where they actively access alternative or additional resources from a variety of sources in a wide -range of media;</a:t>
            </a:r>
          </a:p>
          <a:p>
            <a:r>
              <a:rPr lang="en-GB" dirty="0"/>
              <a:t>Multi-element composite tasks such as </a:t>
            </a:r>
            <a:r>
              <a:rPr lang="en-GB" dirty="0" err="1"/>
              <a:t>ePortfolios</a:t>
            </a:r>
            <a:r>
              <a:rPr lang="en-GB" dirty="0"/>
              <a:t>, (Stefani et al, 2007) which enable students to demonstrate not just final outcomes but also the processes by which these have been achieved</a:t>
            </a:r>
          </a:p>
        </p:txBody>
      </p:sp>
    </p:spTree>
    <p:extLst>
      <p:ext uri="{BB962C8B-B14F-4D97-AF65-F5344CB8AC3E}">
        <p14:creationId xmlns:p14="http://schemas.microsoft.com/office/powerpoint/2010/main" xmlns="" val="1746953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Some further </a:t>
            </a:r>
            <a:r>
              <a:rPr lang="en-GB" dirty="0" smtClean="0"/>
              <a:t>examples </a:t>
            </a:r>
            <a:r>
              <a:rPr lang="en-GB" dirty="0"/>
              <a:t>of authentic assessment tasks</a:t>
            </a:r>
          </a:p>
        </p:txBody>
      </p:sp>
      <p:sp>
        <p:nvSpPr>
          <p:cNvPr id="3" name="Content Placeholder 2"/>
          <p:cNvSpPr>
            <a:spLocks noGrp="1"/>
          </p:cNvSpPr>
          <p:nvPr>
            <p:ph idx="1"/>
          </p:nvPr>
        </p:nvSpPr>
        <p:spPr/>
        <p:txBody>
          <a:bodyPr/>
          <a:lstStyle/>
          <a:p>
            <a:pPr lvl="0"/>
            <a:r>
              <a:rPr lang="en-GB" dirty="0"/>
              <a:t>Research projects, working alongside their lecturers on genuine data collection tasks which result in advances in knowledge and practice relevant to work-based contexts;</a:t>
            </a:r>
          </a:p>
          <a:p>
            <a:pPr lvl="0"/>
            <a:r>
              <a:rPr lang="en-GB" dirty="0"/>
              <a:t>Activities that involve students assessing their peers and themselves both as a means of better understanding what is required in terms of standards of performance (</a:t>
            </a:r>
            <a:r>
              <a:rPr lang="en-GB" dirty="0" err="1"/>
              <a:t>Falchikov</a:t>
            </a:r>
            <a:r>
              <a:rPr lang="en-GB" dirty="0"/>
              <a:t>, 2004) and as processes that involve the development of assessment literacy (Price et al, 2012);</a:t>
            </a:r>
          </a:p>
          <a:p>
            <a:r>
              <a:rPr lang="en-GB" dirty="0"/>
              <a:t>Tasks where the means of presentation of the outcomes form key parts of the assignment, involving them in developing a range of means of communication, e.g. Audio/video packs, teaching packs, social</a:t>
            </a:r>
          </a:p>
        </p:txBody>
      </p:sp>
    </p:spTree>
    <p:extLst>
      <p:ext uri="{BB962C8B-B14F-4D97-AF65-F5344CB8AC3E}">
        <p14:creationId xmlns:p14="http://schemas.microsoft.com/office/powerpoint/2010/main" xmlns="" val="3858095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260648"/>
            <a:ext cx="7749480"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Ensuring assessment focuses efforts and promotes engagement means including reference </a:t>
            </a:r>
            <a:r>
              <a:rPr lang="en-GB" dirty="0" smtClean="0"/>
              <a:t>to:</a:t>
            </a:r>
            <a:endParaRPr lang="en-GB" dirty="0"/>
          </a:p>
        </p:txBody>
      </p:sp>
      <p:sp>
        <p:nvSpPr>
          <p:cNvPr id="4" name="Content Placeholder 3"/>
          <p:cNvSpPr>
            <a:spLocks noGrp="1"/>
          </p:cNvSpPr>
          <p:nvPr>
            <p:ph idx="1"/>
          </p:nvPr>
        </p:nvSpPr>
        <p:spPr>
          <a:xfrm>
            <a:off x="1" y="1124744"/>
            <a:ext cx="8892480" cy="5077619"/>
          </a:xfrm>
        </p:spPr>
        <p:txBody>
          <a:bodyPr/>
          <a:lstStyle/>
          <a:p>
            <a:pPr lvl="0"/>
            <a:r>
              <a:rPr lang="en-US" sz="2200" dirty="0"/>
              <a:t>methodologies: which methods and approaches are most appropriate and efficient for the arts and design context?</a:t>
            </a:r>
            <a:endParaRPr lang="en-GB" sz="2200" dirty="0"/>
          </a:p>
          <a:p>
            <a:pPr lvl="0"/>
            <a:r>
              <a:rPr lang="en-US" sz="2200" dirty="0"/>
              <a:t>agency: who should be undertaking assessment? Tutors, peers, students themselves, employers and clients can all participate in student assessment to good effect, but which is right for particular assessment activities?</a:t>
            </a:r>
            <a:endParaRPr lang="en-GB" sz="2200" dirty="0"/>
          </a:p>
          <a:p>
            <a:pPr lvl="0"/>
            <a:r>
              <a:rPr lang="en-US" sz="2200" dirty="0"/>
              <a:t>timing: end point and continuous assessment can both be valuable, when should we assess students to maximise impact on student learning? </a:t>
            </a:r>
            <a:endParaRPr lang="en-GB" sz="2200" dirty="0"/>
          </a:p>
          <a:p>
            <a:pPr lvl="0"/>
            <a:r>
              <a:rPr lang="en-US" sz="2200" dirty="0"/>
              <a:t>orientation: to what extent in each task would we wish to focus particularly on process or outcomes, or both?</a:t>
            </a:r>
            <a:endParaRPr lang="en-GB" sz="2200" dirty="0"/>
          </a:p>
          <a:p>
            <a:pPr lvl="0"/>
            <a:r>
              <a:rPr lang="en-US" sz="2200" dirty="0"/>
              <a:t>inclusivity: how can we enable all students to achieve their highest personal potential?</a:t>
            </a:r>
            <a:endParaRPr lang="en-GB" sz="2200" dirty="0"/>
          </a:p>
          <a:p>
            <a:r>
              <a:rPr lang="en-US" sz="2200" dirty="0"/>
              <a:t>efficiency: what can we do to make assessment fully embedded in learning for students?</a:t>
            </a:r>
            <a:endParaRPr lang="en-GB" sz="2200" dirty="0"/>
          </a:p>
        </p:txBody>
      </p:sp>
    </p:spTree>
    <p:extLst>
      <p:ext uri="{BB962C8B-B14F-4D97-AF65-F5344CB8AC3E}">
        <p14:creationId xmlns:p14="http://schemas.microsoft.com/office/powerpoint/2010/main" xmlns="" val="3004801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sz="2600" dirty="0"/>
              <a:t>Students need to be exposed to, and gain experience in making judgements about, </a:t>
            </a:r>
            <a:r>
              <a:rPr lang="en-GB" sz="2600" dirty="0">
                <a:solidFill>
                  <a:srgbClr val="7030A0"/>
                </a:solidFill>
              </a:rPr>
              <a:t>a variety of works of different quality</a:t>
            </a:r>
            <a:r>
              <a:rPr lang="en-GB" sz="2600" dirty="0"/>
              <a:t>... They need planned rather than random exposure to exemplars, and experience in </a:t>
            </a:r>
            <a:r>
              <a:rPr lang="en-GB" sz="2600" dirty="0">
                <a:solidFill>
                  <a:srgbClr val="7030A0"/>
                </a:solidFill>
              </a:rPr>
              <a:t>making judgements </a:t>
            </a:r>
            <a:r>
              <a:rPr lang="en-GB" sz="2600" dirty="0"/>
              <a:t>about quality. They need to create </a:t>
            </a:r>
            <a:r>
              <a:rPr lang="en-GB" sz="2600" dirty="0">
                <a:solidFill>
                  <a:srgbClr val="7030A0"/>
                </a:solidFill>
              </a:rPr>
              <a:t>verbalised </a:t>
            </a:r>
            <a:r>
              <a:rPr lang="en-GB" sz="2600" dirty="0"/>
              <a:t>rationales and accounts of how various works could have been done better. Finally, they need to engage in evaluative </a:t>
            </a:r>
            <a:r>
              <a:rPr lang="en-GB" sz="2600" dirty="0">
                <a:solidFill>
                  <a:srgbClr val="7030A0"/>
                </a:solidFill>
              </a:rPr>
              <a:t>conversations</a:t>
            </a:r>
            <a:r>
              <a:rPr lang="en-GB" sz="2600" dirty="0"/>
              <a:t> with teachers and other students. </a:t>
            </a:r>
          </a:p>
          <a:p>
            <a:pPr marL="0" indent="0">
              <a:buNone/>
            </a:pPr>
            <a:endParaRPr lang="en-GB" sz="2600" dirty="0"/>
          </a:p>
        </p:txBody>
      </p:sp>
    </p:spTree>
    <p:extLst>
      <p:ext uri="{BB962C8B-B14F-4D97-AF65-F5344CB8AC3E}">
        <p14:creationId xmlns:p14="http://schemas.microsoft.com/office/powerpoint/2010/main" xmlns="" val="2132582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Work at a programme level, rather than having assessment occur in module-shaped silos?</a:t>
            </a:r>
          </a:p>
          <a:p>
            <a:r>
              <a:rPr lang="en-GB" sz="2600" dirty="0"/>
              <a:t>Maximise fast, formative feedback opportunities without driving your markers into the ground?</a:t>
            </a:r>
          </a:p>
          <a:p>
            <a:r>
              <a:rPr lang="en-GB" sz="2600" dirty="0"/>
              <a:t>Support student transition and retention by making assessment integral to learning? </a:t>
            </a:r>
          </a:p>
          <a:p>
            <a:r>
              <a:rPr lang="en-GB" sz="2600" dirty="0"/>
              <a:t>Enable the development of digital literacy by providing tasks that use social and digital media?</a:t>
            </a:r>
          </a:p>
          <a:p>
            <a:r>
              <a:rPr lang="en-GB" sz="2600" dirty="0"/>
              <a:t>Make the process of assessing and being assessed enjoyable for staff and students?</a:t>
            </a:r>
          </a:p>
          <a:p>
            <a:r>
              <a:rPr lang="en-GB" sz="2600" dirty="0"/>
              <a:t>Assure the standards of assessment against national and PSRB benchmarks?</a:t>
            </a:r>
          </a:p>
        </p:txBody>
      </p:sp>
    </p:spTree>
    <p:extLst>
      <p:ext uri="{BB962C8B-B14F-4D97-AF65-F5344CB8AC3E}">
        <p14:creationId xmlns:p14="http://schemas.microsoft.com/office/powerpoint/2010/main" xmlns="" val="2194904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600" dirty="0"/>
              <a:t>Provide incremental assessment opportunities?</a:t>
            </a:r>
          </a:p>
          <a:p>
            <a:r>
              <a:rPr lang="en-GB" sz="2600" dirty="0"/>
              <a:t>Use assessment activities that can engage students and be integral to learning?</a:t>
            </a:r>
          </a:p>
          <a:p>
            <a:r>
              <a:rPr lang="en-GB" sz="2600" dirty="0"/>
              <a:t>Constructively align (Biggs 2003) assignments with planned learning outcomes and the curriculum taught?</a:t>
            </a:r>
          </a:p>
          <a:p>
            <a:r>
              <a:rPr lang="en-GB" sz="2600" dirty="0"/>
              <a:t>Provide realistic tasks: students are likely to put more energy into assignments they see as authentic and worth bothering with?</a:t>
            </a:r>
          </a:p>
          <a:p>
            <a:r>
              <a:rPr lang="en-GB" sz="2600" dirty="0"/>
              <a:t>Maximise the dialogic opportunities of student feedback?</a:t>
            </a:r>
          </a:p>
          <a:p>
            <a:endParaRPr lang="en-GB" sz="2600" dirty="0"/>
          </a:p>
        </p:txBody>
      </p:sp>
    </p:spTree>
    <p:extLst>
      <p:ext uri="{BB962C8B-B14F-4D97-AF65-F5344CB8AC3E}">
        <p14:creationId xmlns:p14="http://schemas.microsoft.com/office/powerpoint/2010/main" xmlns="" val="1635676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Encouraging students to recognise and use the feedback we provide for them</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xmlns="" val="58893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This workshop is designed to help experienced tertiary teachers think about how you can</a:t>
            </a:r>
          </a:p>
        </p:txBody>
      </p:sp>
      <p:sp>
        <p:nvSpPr>
          <p:cNvPr id="3" name="Content Placeholder 2"/>
          <p:cNvSpPr>
            <a:spLocks noGrp="1"/>
          </p:cNvSpPr>
          <p:nvPr>
            <p:ph idx="1"/>
          </p:nvPr>
        </p:nvSpPr>
        <p:spPr/>
        <p:txBody>
          <a:bodyPr/>
          <a:lstStyle/>
          <a:p>
            <a:r>
              <a:rPr lang="en-GB" dirty="0"/>
              <a:t>Make assignments meaningful for your students in a context where  cohort sizes are rising;</a:t>
            </a:r>
          </a:p>
        </p:txBody>
      </p:sp>
    </p:spTree>
    <p:extLst>
      <p:ext uri="{BB962C8B-B14F-4D97-AF65-F5344CB8AC3E}">
        <p14:creationId xmlns:p14="http://schemas.microsoft.com/office/powerpoint/2010/main" xmlns="" val="3262747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2800" b="1" dirty="0">
                <a:solidFill>
                  <a:schemeClr val="tx2"/>
                </a:solidFill>
              </a:rPr>
              <a:t>Do your international students understand </a:t>
            </a:r>
            <a:r>
              <a:rPr lang="en-GB" sz="2800" b="1" dirty="0" smtClean="0">
                <a:solidFill>
                  <a:schemeClr val="tx2"/>
                </a:solidFill>
              </a:rPr>
              <a:t>diverse assessment </a:t>
            </a:r>
            <a:r>
              <a:rPr lang="en-GB" sz="2800" b="1" dirty="0">
                <a:solidFill>
                  <a:schemeClr val="tx2"/>
                </a:solidFill>
              </a:rPr>
              <a:t>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xmlns="" val="1685445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Peter Hartley’s NTFS Bradford-led project on Programme Level Assessment</a:t>
            </a:r>
          </a:p>
        </p:txBody>
      </p:sp>
      <p:sp>
        <p:nvSpPr>
          <p:cNvPr id="3" name="Content Placeholder 2"/>
          <p:cNvSpPr>
            <a:spLocks noGrp="1"/>
          </p:cNvSpPr>
          <p:nvPr>
            <p:ph idx="1"/>
          </p:nvPr>
        </p:nvSpPr>
        <p:spPr>
          <a:xfrm>
            <a:off x="468313" y="1196752"/>
            <a:ext cx="8229600" cy="5661248"/>
          </a:xfrm>
        </p:spPr>
        <p:txBody>
          <a:bodyPr/>
          <a:lstStyle/>
          <a:p>
            <a:pPr>
              <a:buNone/>
            </a:pPr>
            <a:r>
              <a:rPr lang="en-GB" sz="2600" dirty="0"/>
              <a:t>It set out to focus on redressing problems including:</a:t>
            </a:r>
          </a:p>
          <a:p>
            <a:r>
              <a:rPr lang="en-GB" sz="2600" dirty="0"/>
              <a:t> not </a:t>
            </a:r>
            <a:r>
              <a:rPr lang="en-US" sz="2600" dirty="0"/>
              <a:t>assessing learning outcomes holistically at a programme level;</a:t>
            </a:r>
          </a:p>
          <a:p>
            <a:r>
              <a:rPr lang="en-US" sz="2600" dirty="0"/>
              <a:t>the </a:t>
            </a:r>
            <a:r>
              <a:rPr lang="en-US" sz="2600" dirty="0" err="1"/>
              <a:t>atomisation</a:t>
            </a:r>
            <a:r>
              <a:rPr lang="en-US" sz="2600" dirty="0"/>
              <a:t> of assessment, often resulting in too much summative and not enough formative feedback and over-standardisation in regulations.</a:t>
            </a:r>
          </a:p>
          <a:p>
            <a:pPr>
              <a:buNone/>
            </a:pPr>
            <a:r>
              <a:rPr lang="en-US" sz="2600" dirty="0"/>
              <a:t>This results in students and staff failing to see the links between disparate elements of the programme, over-assessment and multiple assignments using repetitive formats. </a:t>
            </a:r>
          </a:p>
          <a:p>
            <a:pPr>
              <a:buNone/>
            </a:pPr>
            <a:r>
              <a:rPr lang="en-US" sz="2600" dirty="0"/>
              <a:t>Modules were often too short for complex learning and this tended to lead to surface learning and </a:t>
            </a:r>
            <a:r>
              <a:rPr lang="en-GB" sz="2600" dirty="0"/>
              <a:t>‘</a:t>
            </a:r>
            <a:r>
              <a:rPr lang="en-US" sz="2600" dirty="0"/>
              <a:t>tick-box mentality.</a:t>
            </a:r>
            <a:endParaRPr lang="en-GB" sz="2600" dirty="0"/>
          </a:p>
          <a:p>
            <a:endParaRPr lang="en-GB" sz="2600" dirty="0"/>
          </a:p>
        </p:txBody>
      </p:sp>
    </p:spTree>
    <p:extLst>
      <p:ext uri="{BB962C8B-B14F-4D97-AF65-F5344CB8AC3E}">
        <p14:creationId xmlns:p14="http://schemas.microsoft.com/office/powerpoint/2010/main" xmlns="" val="4143934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764704"/>
            <a:ext cx="8629680" cy="5361459"/>
          </a:xfrm>
        </p:spPr>
        <p:txBody>
          <a:bodyPr/>
          <a:lstStyle/>
          <a:p>
            <a:pPr eaLnBrk="1" hangingPunct="1"/>
            <a:r>
              <a:rPr lang="en-US" sz="2800" dirty="0"/>
              <a:t>Authentic </a:t>
            </a:r>
            <a:r>
              <a:rPr lang="en-US" sz="2800" dirty="0" smtClean="0"/>
              <a:t>assessment </a:t>
            </a:r>
            <a:r>
              <a:rPr lang="en-US" sz="2800" dirty="0"/>
              <a:t>can be a powerful means of focusing student effort and enhancing achievement if it is well designed and constructively aligned (Biggs and Tang, 2007);</a:t>
            </a:r>
          </a:p>
          <a:p>
            <a:pPr eaLnBrk="1" hangingPunct="1"/>
            <a:r>
              <a:rPr lang="en-US" sz="2800" dirty="0"/>
              <a:t>Students in the early stages of their learning journey are likely to need more support and positive feedback than later, when they are more robust and confident;</a:t>
            </a:r>
          </a:p>
          <a:p>
            <a:pPr eaLnBrk="1" hangingPunct="1"/>
            <a:r>
              <a:rPr lang="en-US" sz="2800" dirty="0"/>
              <a:t>The first six weeks of the first semester are crucial in helping students understand how assessment works;</a:t>
            </a:r>
          </a:p>
          <a:p>
            <a:pPr eaLnBrk="1" hangingPunct="1"/>
            <a:r>
              <a:rPr lang="en-US" sz="2800" dirty="0"/>
              <a:t>No single method of assessment or giving feedback is likely to be ubiquitously successful, so it’s worth using a variety of approaches which mirror lifelike contexts.</a:t>
            </a:r>
          </a:p>
        </p:txBody>
      </p:sp>
    </p:spTree>
    <p:extLst>
      <p:ext uri="{BB962C8B-B14F-4D97-AF65-F5344CB8AC3E}">
        <p14:creationId xmlns:p14="http://schemas.microsoft.com/office/powerpoint/2010/main" xmlns="" val="3054509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(1)</a:t>
            </a:r>
          </a:p>
        </p:txBody>
      </p:sp>
      <p:sp>
        <p:nvSpPr>
          <p:cNvPr id="207875" name="Rectangle 3"/>
          <p:cNvSpPr>
            <a:spLocks noGrp="1" noChangeArrowheads="1"/>
          </p:cNvSpPr>
          <p:nvPr>
            <p:ph type="body" idx="1"/>
          </p:nvPr>
        </p:nvSpPr>
        <p:spPr>
          <a:xfrm>
            <a:off x="466829" y="922338"/>
            <a:ext cx="8425651"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(3)</a:t>
            </a:r>
          </a:p>
        </p:txBody>
      </p:sp>
      <p:sp>
        <p:nvSpPr>
          <p:cNvPr id="43011" name="Rectangle 3"/>
          <p:cNvSpPr>
            <a:spLocks noGrp="1" noChangeArrowheads="1"/>
          </p:cNvSpPr>
          <p:nvPr>
            <p:ph type="body" idx="1"/>
          </p:nvPr>
        </p:nvSpPr>
        <p:spPr>
          <a:xfrm>
            <a:off x="142844" y="836712"/>
            <a:ext cx="8750331" cy="554503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GB" sz="2000" dirty="0"/>
              <a:t>McDowell, L. and Brown, S. (1998) Assessing students: cheating and plagiarism, Newcastle: Red Guide 10/11 University of Northumbria.</a:t>
            </a:r>
          </a:p>
          <a:p>
            <a:pPr marL="0" indent="0" eaLnBrk="1" hangingPunct="1">
              <a:buFont typeface="Wingdings" pitchFamily="2" charset="2"/>
              <a:buNone/>
              <a:defRPr/>
            </a:pPr>
            <a:r>
              <a:rPr lang="en-GB" sz="2000" dirty="0"/>
              <a:t>McDowell, L. (2012) Programme focussed assessment Bradford: Bradford University </a:t>
            </a:r>
            <a:r>
              <a:rPr lang="en-GB" sz="2000" dirty="0">
                <a:hlinkClick r:id="rId3"/>
              </a:rPr>
              <a:t>http://www.pass.brad.ac.uk/short-guide.pdf</a:t>
            </a:r>
            <a:endParaRPr lang="en-US" sz="2000" dirty="0"/>
          </a:p>
          <a:p>
            <a:pPr eaLnBrk="1" hangingPunct="1">
              <a:buFont typeface="Wingdings" pitchFamily="2" charset="2"/>
              <a:buNone/>
              <a:defRPr/>
            </a:pPr>
            <a:r>
              <a:rPr lang="en-GB" sz="2000" dirty="0"/>
              <a:t>Meyer, J.H.F. and Land, R. (2003) ‘Threshold Concepts and Troublesome Knowledge 1 – Linkages to Ways of Thinking and Practising within the Disciplines’ in C. Rust (ed.) Improving Student Learning – Ten years on.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Studies in Higher Education </a:t>
            </a:r>
            <a:r>
              <a:rPr lang="en-GB" sz="2000" dirty="0" err="1"/>
              <a:t>Vol</a:t>
            </a:r>
            <a:r>
              <a:rPr lang="en-GB" sz="2000" dirty="0"/>
              <a:t> 31(2), 199-218.</a:t>
            </a:r>
          </a:p>
          <a:p>
            <a:pPr eaLnBrk="1" hangingPunct="1">
              <a:buFont typeface="Wingdings" pitchFamily="2" charset="2"/>
              <a:buNone/>
              <a:defRPr/>
            </a:pPr>
            <a:r>
              <a:rPr lang="en-GB" sz="2000" dirty="0"/>
              <a:t>PASS project Bradford </a:t>
            </a:r>
            <a:r>
              <a:rPr lang="en-GB" sz="2000" dirty="0">
                <a:hlinkClick r:id="rId4"/>
              </a:rPr>
              <a:t>http://www.pass.brad.ac.uk/</a:t>
            </a:r>
            <a:r>
              <a:rPr lang="en-GB" sz="2000" dirty="0"/>
              <a:t> Accessed November 2013.</a:t>
            </a:r>
          </a:p>
          <a:p>
            <a:pPr eaLnBrk="1" hangingPunct="1">
              <a:buFont typeface="Wingdings" pitchFamily="2" charset="2"/>
              <a:buNone/>
              <a:defRPr/>
            </a:pPr>
            <a:r>
              <a:rPr lang="en-GB" sz="2000" dirty="0"/>
              <a:t>Pickford, R. and Brown, S. (2006) Assessing skills and practice, London: Routledge. </a:t>
            </a:r>
          </a:p>
          <a:p>
            <a:pPr eaLnBrk="1" hangingPunct="1">
              <a:buFont typeface="Wingdings" pitchFamily="2" charset="2"/>
              <a:buNone/>
              <a:defRPr/>
            </a:pPr>
            <a:r>
              <a:rPr lang="en-GB" sz="2000" dirty="0" err="1"/>
              <a:t>Rotheram</a:t>
            </a:r>
            <a:r>
              <a:rPr lang="en-GB" sz="2000" dirty="0"/>
              <a:t>, B. (2009) Sounds Good, JISC project </a:t>
            </a:r>
            <a:r>
              <a:rPr lang="en-GB" sz="2000" dirty="0">
                <a:hlinkClick r:id="rId5"/>
              </a:rPr>
              <a:t>http://www.jisc.ac.uk/whatwedo/programmes/usersandinnovation/soundsgood.aspx</a:t>
            </a:r>
            <a:r>
              <a:rPr lang="en-GB" sz="2000" dirty="0"/>
              <a:t> </a:t>
            </a:r>
          </a:p>
          <a:p>
            <a:pPr eaLnBrk="1" hangingPunct="1">
              <a:buFont typeface="Wingdings" pitchFamily="2" charset="2"/>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(4)</a:t>
            </a:r>
          </a:p>
        </p:txBody>
      </p:sp>
      <p:sp>
        <p:nvSpPr>
          <p:cNvPr id="48131" name="Content Placeholder 2"/>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GB" sz="2000" dirty="0"/>
              <a:t>Race P. (2015) The lecturer’s toolkit (4th edition), London: Routledge.</a:t>
            </a:r>
          </a:p>
          <a:p>
            <a:pPr eaLnBrk="1" hangingPunct="1">
              <a:buFont typeface="Wingdings" pitchFamily="2" charset="2"/>
              <a:buNone/>
              <a:defRPr/>
            </a:pPr>
            <a:r>
              <a:rPr lang="en-GB" sz="2000" dirty="0"/>
              <a:t>Rust, C., Price, M. and O’Donovan, B. (2003) Improving students’ learning by developing their understanding of assessment criteria and processes, Assessment and Evaluation in Higher Education. 28 (2), 147-164.</a:t>
            </a:r>
          </a:p>
          <a:p>
            <a:pPr eaLnBrk="1" hangingPunct="1">
              <a:buFont typeface="Wingdings" pitchFamily="2" charset="2"/>
              <a:buNone/>
              <a:defRPr/>
            </a:pPr>
            <a:r>
              <a:rPr lang="en-GB" sz="2000" dirty="0"/>
              <a:t>Ryan, J. (2000) A Guide to Teaching International Students, Oxford Centre for Staff and Learning Development.</a:t>
            </a:r>
          </a:p>
          <a:p>
            <a:pPr eaLnBrk="1" hangingPunct="1">
              <a:buFont typeface="Wingdings" pitchFamily="2" charset="2"/>
              <a:buNone/>
              <a:defRPr/>
            </a:pPr>
            <a:r>
              <a:rPr lang="en-GB" sz="2000" dirty="0"/>
              <a:t>Sadler, D. Royce (2010) Beyond feedback: developing student capability in complex appraisal,</a:t>
            </a:r>
            <a:br>
              <a:rPr lang="en-GB" sz="2000" dirty="0"/>
            </a:br>
            <a:r>
              <a:rPr lang="en-GB" sz="2000" dirty="0"/>
              <a:t>Assessment &amp; Evaluation in Higher Education, 35: 5, 535-550.</a:t>
            </a:r>
          </a:p>
          <a:p>
            <a:pPr eaLnBrk="1" hangingPunct="1">
              <a:buFont typeface="Wingdings" pitchFamily="2" charset="2"/>
              <a:buNone/>
              <a:defRPr/>
            </a:pPr>
            <a:r>
              <a:rPr lang="en-GB" sz="2000" dirty="0"/>
              <a:t>Sadler, D.R., 2005. Interpretations of criteria‐based assessment and grading in higher education. Assessment &amp; Evaluation in Higher Education, 30(2), pp.175-194</a:t>
            </a:r>
          </a:p>
          <a:p>
            <a:pPr eaLnBrk="1" hangingPunct="1">
              <a:buFont typeface="Wingdings" pitchFamily="2" charset="2"/>
              <a:buNone/>
              <a:defRPr/>
            </a:pPr>
            <a:r>
              <a:rPr lang="en-GB" sz="2000" dirty="0"/>
              <a:t>Sambell, K, Brown, S. and Graham, L. (2017) Professionalism in practice: key directions in higher education learning, teaching and assessment, London: Palgrave-MacMillan.</a:t>
            </a:r>
          </a:p>
          <a:p>
            <a:pPr eaLnBrk="1" hangingPunct="1">
              <a:buFont typeface="Wingdings" pitchFamily="2" charset="2"/>
              <a:buNone/>
              <a:defRPr/>
            </a:pPr>
            <a:r>
              <a:rPr lang="en-GB" sz="2000" dirty="0"/>
              <a:t>Wiggins, G. (1990) The Case for Authentic Assessment. ERIC Digest.</a:t>
            </a:r>
          </a:p>
          <a:p>
            <a:pPr eaLnBrk="1" hangingPunct="1">
              <a:buFont typeface="Wingdings" pitchFamily="2" charset="2"/>
              <a:buNone/>
              <a:defRPr/>
            </a:pPr>
            <a:r>
              <a:rPr lang="en-GB" sz="2000" dirty="0"/>
              <a:t>Yorke, M. (1999) Leaving Early: Undergraduate Non-completion in Higher Education, London: Routledge.</a:t>
            </a:r>
          </a:p>
          <a:p>
            <a:pPr eaLnBrk="1" hangingPunct="1">
              <a:buFont typeface="Wingdings" pitchFamily="2" charset="2"/>
              <a:buNone/>
              <a:defRPr/>
            </a:pPr>
            <a:endParaRPr lang="en-GB" sz="2000" dirty="0"/>
          </a:p>
          <a:p>
            <a:pPr eaLnBrk="1" hangingPunct="1">
              <a:defRPr/>
            </a:pP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xmlns="" val="864936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is authentic assessment?</a:t>
            </a:r>
          </a:p>
        </p:txBody>
      </p:sp>
      <p:sp>
        <p:nvSpPr>
          <p:cNvPr id="3" name="Content Placeholder 2"/>
          <p:cNvSpPr>
            <a:spLocks noGrp="1"/>
          </p:cNvSpPr>
          <p:nvPr>
            <p:ph idx="1"/>
          </p:nvPr>
        </p:nvSpPr>
        <p:spPr/>
        <p:txBody>
          <a:bodyPr/>
          <a:lstStyle/>
          <a:p>
            <a:r>
              <a:rPr lang="en-GB" sz="2800" dirty="0"/>
              <a:t>Authentic assessment sends signals to students which direct them towards the kinds of learning goals and processes that are representative of meaningful learning in their subject area. </a:t>
            </a:r>
          </a:p>
          <a:p>
            <a:r>
              <a:rPr lang="en-GB" sz="2800" dirty="0"/>
              <a:t>It uses a range of methods and approaches that  get students working hard on activities relevant to their life and career plans on graduation; </a:t>
            </a:r>
          </a:p>
          <a:p>
            <a:r>
              <a:rPr lang="en-GB" sz="2800" dirty="0"/>
              <a:t>Authentic summative assessment tasks are designed to ensure that students learn what they need to learn in recognisably appropriate ways.</a:t>
            </a:r>
          </a:p>
          <a:p>
            <a:endParaRPr lang="en-GB" sz="2800" dirty="0"/>
          </a:p>
        </p:txBody>
      </p:sp>
    </p:spTree>
    <p:extLst>
      <p:ext uri="{BB962C8B-B14F-4D97-AF65-F5344CB8AC3E}">
        <p14:creationId xmlns:p14="http://schemas.microsoft.com/office/powerpoint/2010/main" xmlns="" val="155463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xmlns="" val="3991669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xmlns="" val="3796261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from the work they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xmlns="" val="2299573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xmlns="" val="2635968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xmlns="" val="404386465"/>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2627</Words>
  <Application>Microsoft Office PowerPoint</Application>
  <PresentationFormat>On-screen Show (4:3)</PresentationFormat>
  <Paragraphs>156</Paragraphs>
  <Slides>28</Slides>
  <Notes>14</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LeedsMet template</vt:lpstr>
      <vt:lpstr>101_Custom Design</vt:lpstr>
      <vt:lpstr>Office Theme</vt:lpstr>
      <vt:lpstr>1_Office Theme</vt:lpstr>
      <vt:lpstr>Designing and managing authentic assessment tasks</vt:lpstr>
      <vt:lpstr>This workshop is designed to help experienced tertiary teachers think about how you can</vt:lpstr>
      <vt:lpstr>Authentic assessment implies using assessment for learning (Sambell et al, 2012)</vt:lpstr>
      <vt:lpstr>What is authentic assessment?</vt:lpstr>
      <vt:lpstr>Slide 5</vt:lpstr>
      <vt:lpstr>The benefits of authentic assessment can be significant for all stakeholders.</vt:lpstr>
      <vt:lpstr>Wiggins (1990) says assessment can be regarded as authentic if we can draw valid inferences from the work they produce</vt:lpstr>
      <vt:lpstr>We often assess what is easy to assess, or proxies of what’s been learned, rather than the learning itself</vt:lpstr>
      <vt:lpstr>How can authentic assessment engage students?</vt:lpstr>
      <vt:lpstr>Questions employers might ask that might help us frame some of our assignments</vt:lpstr>
      <vt:lpstr>Review practice: what can we do to build authenticity in to our assessment?</vt:lpstr>
      <vt:lpstr>Slide 12</vt:lpstr>
      <vt:lpstr>Making authentic choices: how can we build in authentic assessment? We can use</vt:lpstr>
      <vt:lpstr>Some further examples of authentic assessment tasks</vt:lpstr>
      <vt:lpstr>Ensuring assessment focuses efforts and promotes engagement means including reference to:</vt:lpstr>
      <vt:lpstr>The importance of dialogic feedback (Sadler)</vt:lpstr>
      <vt:lpstr>Checklist: to what extent does your assessment strategy: </vt:lpstr>
      <vt:lpstr>And…</vt:lpstr>
      <vt:lpstr>Encouraging students to recognise and use the feedback we provide for them</vt:lpstr>
      <vt:lpstr>Do your international students understand diverse assessment approaches?</vt:lpstr>
      <vt:lpstr>Slide 21</vt:lpstr>
      <vt:lpstr>Peter Hartley’s NTFS Bradford-led project on Programme Level Assessment</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2017-01-31T08:54:08Z</dcterms:modified>
</cp:coreProperties>
</file>