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41"/>
  </p:notesMasterIdLst>
  <p:handoutMasterIdLst>
    <p:handoutMasterId r:id="rId42"/>
  </p:handoutMasterIdLst>
  <p:sldIdLst>
    <p:sldId id="420" r:id="rId4"/>
    <p:sldId id="638" r:id="rId5"/>
    <p:sldId id="659" r:id="rId6"/>
    <p:sldId id="660" r:id="rId7"/>
    <p:sldId id="639" r:id="rId8"/>
    <p:sldId id="657" r:id="rId9"/>
    <p:sldId id="640" r:id="rId10"/>
    <p:sldId id="641" r:id="rId11"/>
    <p:sldId id="629" r:id="rId12"/>
    <p:sldId id="630" r:id="rId13"/>
    <p:sldId id="642" r:id="rId14"/>
    <p:sldId id="643" r:id="rId15"/>
    <p:sldId id="644" r:id="rId16"/>
    <p:sldId id="645" r:id="rId17"/>
    <p:sldId id="646" r:id="rId18"/>
    <p:sldId id="647" r:id="rId19"/>
    <p:sldId id="658" r:id="rId20"/>
    <p:sldId id="649" r:id="rId21"/>
    <p:sldId id="648" r:id="rId22"/>
    <p:sldId id="650" r:id="rId23"/>
    <p:sldId id="651" r:id="rId24"/>
    <p:sldId id="653" r:id="rId25"/>
    <p:sldId id="549" r:id="rId26"/>
    <p:sldId id="636" r:id="rId27"/>
    <p:sldId id="622" r:id="rId28"/>
    <p:sldId id="626" r:id="rId29"/>
    <p:sldId id="637" r:id="rId30"/>
    <p:sldId id="632" r:id="rId31"/>
    <p:sldId id="635" r:id="rId32"/>
    <p:sldId id="589" r:id="rId33"/>
    <p:sldId id="656" r:id="rId34"/>
    <p:sldId id="382" r:id="rId35"/>
    <p:sldId id="270" r:id="rId36"/>
    <p:sldId id="271" r:id="rId37"/>
    <p:sldId id="272" r:id="rId38"/>
    <p:sldId id="317" r:id="rId39"/>
    <p:sldId id="661" r:id="rId4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47" d="100"/>
          <a:sy n="47" d="100"/>
        </p:scale>
        <p:origin x="-1224" y="-84"/>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xmlns="" val="2230232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dirty="0"/>
          </a:p>
        </p:txBody>
      </p:sp>
    </p:spTree>
    <p:extLst>
      <p:ext uri="{BB962C8B-B14F-4D97-AF65-F5344CB8AC3E}">
        <p14:creationId xmlns:p14="http://schemas.microsoft.com/office/powerpoint/2010/main" xmlns="" val="99198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extLst>
      <p:ext uri="{BB962C8B-B14F-4D97-AF65-F5344CB8AC3E}">
        <p14:creationId xmlns:p14="http://schemas.microsoft.com/office/powerpoint/2010/main" xmlns="" val="4279416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28</a:t>
            </a:fld>
            <a:endParaRPr lang="en-US" dirty="0"/>
          </a:p>
        </p:txBody>
      </p:sp>
    </p:spTree>
    <p:extLst>
      <p:ext uri="{BB962C8B-B14F-4D97-AF65-F5344CB8AC3E}">
        <p14:creationId xmlns:p14="http://schemas.microsoft.com/office/powerpoint/2010/main" xmlns="" val="2557027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29</a:t>
            </a:fld>
            <a:endParaRPr lang="en-US"/>
          </a:p>
        </p:txBody>
      </p:sp>
    </p:spTree>
    <p:extLst>
      <p:ext uri="{BB962C8B-B14F-4D97-AF65-F5344CB8AC3E}">
        <p14:creationId xmlns:p14="http://schemas.microsoft.com/office/powerpoint/2010/main" xmlns="" val="2927789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31</a:t>
            </a:fld>
            <a:endParaRPr lang="en-US" dirty="0"/>
          </a:p>
        </p:txBody>
      </p:sp>
    </p:spTree>
    <p:extLst>
      <p:ext uri="{BB962C8B-B14F-4D97-AF65-F5344CB8AC3E}">
        <p14:creationId xmlns:p14="http://schemas.microsoft.com/office/powerpoint/2010/main" xmlns="" val="2437472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xmlns="" val="3658795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xmlns="" val="2449239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xmlns="" val="41747787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xmlns="" val="1569049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7</a:t>
            </a:fld>
            <a:endParaRPr lang="en-GB"/>
          </a:p>
        </p:txBody>
      </p:sp>
    </p:spTree>
    <p:extLst>
      <p:ext uri="{BB962C8B-B14F-4D97-AF65-F5344CB8AC3E}">
        <p14:creationId xmlns:p14="http://schemas.microsoft.com/office/powerpoint/2010/main" xmlns="" val="34412919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xmlns=""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extLst>
      <p:ext uri="{BB962C8B-B14F-4D97-AF65-F5344CB8AC3E}">
        <p14:creationId xmlns:p14="http://schemas.microsoft.com/office/powerpoint/2010/main" xmlns="" val="1868195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9</a:t>
            </a:fld>
            <a:endParaRPr lang="en-US" dirty="0"/>
          </a:p>
        </p:txBody>
      </p:sp>
    </p:spTree>
    <p:extLst>
      <p:ext uri="{BB962C8B-B14F-4D97-AF65-F5344CB8AC3E}">
        <p14:creationId xmlns:p14="http://schemas.microsoft.com/office/powerpoint/2010/main" xmlns="" val="244311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10</a:t>
            </a:fld>
            <a:endParaRPr lang="en-US" dirty="0"/>
          </a:p>
        </p:txBody>
      </p:sp>
    </p:spTree>
    <p:extLst>
      <p:ext uri="{BB962C8B-B14F-4D97-AF65-F5344CB8AC3E}">
        <p14:creationId xmlns:p14="http://schemas.microsoft.com/office/powerpoint/2010/main" xmlns="" val="3487732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12</a:t>
            </a:fld>
            <a:endParaRPr lang="en-GB"/>
          </a:p>
        </p:txBody>
      </p:sp>
    </p:spTree>
    <p:extLst>
      <p:ext uri="{BB962C8B-B14F-4D97-AF65-F5344CB8AC3E}">
        <p14:creationId xmlns:p14="http://schemas.microsoft.com/office/powerpoint/2010/main" xmlns="" val="1144231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20</a:t>
            </a:fld>
            <a:endParaRPr lang="en-US"/>
          </a:p>
        </p:txBody>
      </p:sp>
    </p:spTree>
    <p:extLst>
      <p:ext uri="{BB962C8B-B14F-4D97-AF65-F5344CB8AC3E}">
        <p14:creationId xmlns:p14="http://schemas.microsoft.com/office/powerpoint/2010/main" xmlns="" val="26291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21</a:t>
            </a:fld>
            <a:endParaRPr lang="en-US"/>
          </a:p>
        </p:txBody>
      </p:sp>
    </p:spTree>
    <p:extLst>
      <p:ext uri="{BB962C8B-B14F-4D97-AF65-F5344CB8AC3E}">
        <p14:creationId xmlns:p14="http://schemas.microsoft.com/office/powerpoint/2010/main" xmlns="" val="839978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23</a:t>
            </a:fld>
            <a:endParaRPr lang="en-GB"/>
          </a:p>
        </p:txBody>
      </p:sp>
    </p:spTree>
    <p:extLst>
      <p:ext uri="{BB962C8B-B14F-4D97-AF65-F5344CB8AC3E}">
        <p14:creationId xmlns:p14="http://schemas.microsoft.com/office/powerpoint/2010/main" xmlns=""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13/01/2017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13/01/2017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13/01/2017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13/01/2017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13/01/2017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13/01/2017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13/01/2017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13/01/2017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13/01/2017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13/01/2017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13/01/2017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13/01/2017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13/01/2017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Planning to improve feedback and assessment</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University</a:t>
            </a:r>
          </a:p>
          <a:p>
            <a:pPr algn="ctr" eaLnBrk="1" hangingPunct="1">
              <a:defRPr/>
            </a:pPr>
            <a:r>
              <a:rPr lang="en-GB" dirty="0"/>
              <a:t>18</a:t>
            </a:r>
            <a:r>
              <a:rPr lang="en-GB" baseline="30000" dirty="0"/>
              <a:t>th</a:t>
            </a:r>
            <a:r>
              <a:rPr lang="en-GB" dirty="0"/>
              <a:t> January, 2017</a:t>
            </a:r>
          </a:p>
          <a:p>
            <a:pPr algn="ctr" eaLnBrk="1" hangingPunct="1">
              <a:defRPr/>
            </a:pPr>
            <a:r>
              <a:rPr lang="en-GB" sz="2400" b="1" dirty="0"/>
              <a:t>Sally Brown </a:t>
            </a:r>
            <a:r>
              <a:rPr lang="en-GB" sz="2400" dirty="0"/>
              <a:t>NTF, PFHEA, SFSEDA</a:t>
            </a:r>
          </a:p>
          <a:p>
            <a:pPr algn="ctr" eaLnBrk="1" hangingPunct="1">
              <a:defRPr/>
            </a:pPr>
            <a:endParaRPr lang="en-GB" sz="1800" b="1" dirty="0"/>
          </a:p>
          <a:p>
            <a:pPr algn="ctr" eaLnBrk="1" hangingPunct="1">
              <a:defRPr/>
            </a:pPr>
            <a:r>
              <a:rPr lang="en-GB" sz="1800" b="1" dirty="0"/>
              <a:t>@</a:t>
            </a:r>
            <a:r>
              <a:rPr lang="en-GB" sz="1800" b="1" dirty="0" err="1" smtClean="0"/>
              <a:t>ProfSallyBrown</a:t>
            </a:r>
            <a:r>
              <a:rPr lang="en-GB" sz="1800" b="1" dirty="0" smtClean="0"/>
              <a:t>  </a:t>
            </a:r>
            <a:r>
              <a:rPr lang="en-GB" sz="1800" dirty="0" smtClean="0"/>
              <a:t> </a:t>
            </a:r>
            <a:r>
              <a:rPr lang="en-GB" sz="1800" dirty="0"/>
              <a:t>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a:t>6. 	Assessment expectations should be made </a:t>
            </a:r>
            <a:r>
              <a:rPr lang="en-GB" dirty="0">
                <a:solidFill>
                  <a:schemeClr val="tx2">
                    <a:lumMod val="40000"/>
                    <a:lumOff val="60000"/>
                  </a:schemeClr>
                </a:solidFill>
              </a:rPr>
              <a:t>visible</a:t>
            </a:r>
            <a:r>
              <a:rPr lang="en-GB" dirty="0">
                <a:solidFill>
                  <a:srgbClr val="7030A0"/>
                </a:solidFill>
              </a:rPr>
              <a:t> </a:t>
            </a:r>
            <a:r>
              <a:rPr lang="en-GB" dirty="0"/>
              <a:t>to students as far as possible;</a:t>
            </a:r>
          </a:p>
          <a:p>
            <a:pPr marL="538163" indent="-538163" eaLnBrk="1" hangingPunct="1">
              <a:buFont typeface="Wingdings" pitchFamily="2" charset="2"/>
              <a:buNone/>
              <a:defRPr/>
            </a:pPr>
            <a:r>
              <a:rPr lang="en-GB" dirty="0"/>
              <a:t>7. 	Tasks should involve the </a:t>
            </a:r>
            <a:r>
              <a:rPr lang="en-GB" dirty="0">
                <a:solidFill>
                  <a:schemeClr val="tx2">
                    <a:lumMod val="40000"/>
                    <a:lumOff val="60000"/>
                  </a:schemeClr>
                </a:solidFill>
              </a:rPr>
              <a:t>active engagement </a:t>
            </a:r>
            <a:r>
              <a:rPr lang="en-GB" dirty="0"/>
              <a:t>of students developing the capacity to find things out for themselves and learn independently;</a:t>
            </a:r>
          </a:p>
          <a:p>
            <a:pPr marL="538163" indent="-538163" eaLnBrk="1" hangingPunct="1">
              <a:buFont typeface="Wingdings" pitchFamily="2" charset="2"/>
              <a:buNone/>
              <a:defRPr/>
            </a:pPr>
            <a:r>
              <a:rPr lang="en-GB" dirty="0"/>
              <a:t>8. 	Tasks should be </a:t>
            </a:r>
            <a:r>
              <a:rPr lang="en-GB" dirty="0">
                <a:solidFill>
                  <a:schemeClr val="tx2">
                    <a:lumMod val="40000"/>
                    <a:lumOff val="60000"/>
                  </a:schemeClr>
                </a:solidFill>
              </a:rPr>
              <a:t>authentic</a:t>
            </a:r>
            <a:r>
              <a:rPr lang="en-GB" dirty="0"/>
              <a:t>; worthwhile, relevant and offering students some level of control over their work;</a:t>
            </a:r>
          </a:p>
          <a:p>
            <a:pPr marL="538163" indent="-538163" eaLnBrk="1" hangingPunct="1">
              <a:buFont typeface="Wingdings" pitchFamily="2" charset="2"/>
              <a:buNone/>
              <a:defRPr/>
            </a:pPr>
            <a:r>
              <a:rPr lang="en-GB" dirty="0"/>
              <a:t>9. 	Tasks are </a:t>
            </a:r>
            <a:r>
              <a:rPr lang="en-GB" dirty="0">
                <a:solidFill>
                  <a:schemeClr val="tx2">
                    <a:lumMod val="40000"/>
                    <a:lumOff val="60000"/>
                  </a:schemeClr>
                </a:solidFill>
              </a:rPr>
              <a:t>fit for purpose </a:t>
            </a:r>
            <a:r>
              <a:rPr lang="en-GB" dirty="0"/>
              <a:t>and align with important learning outcomes;</a:t>
            </a:r>
          </a:p>
          <a:p>
            <a:pPr marL="538163" indent="-538163" eaLnBrk="1" hangingPunct="1">
              <a:buFont typeface="Wingdings" pitchFamily="2" charset="2"/>
              <a:buNone/>
              <a:defRPr/>
            </a:pPr>
            <a:r>
              <a:rPr lang="en-GB" dirty="0"/>
              <a:t>10. 	Assessment should be used to </a:t>
            </a:r>
            <a:r>
              <a:rPr lang="en-GB" dirty="0">
                <a:solidFill>
                  <a:schemeClr val="tx2">
                    <a:lumMod val="40000"/>
                    <a:lumOff val="60000"/>
                  </a:schemeClr>
                </a:solidFill>
              </a:rPr>
              <a:t>evaluate teaching </a:t>
            </a:r>
            <a:r>
              <a:rPr lang="en-GB" dirty="0"/>
              <a:t>as well as student learning.</a:t>
            </a:r>
          </a:p>
          <a:p>
            <a:pPr eaLnBrk="1" hangingPunct="1">
              <a:buFont typeface="Wingdings" pitchFamily="2" charset="2"/>
              <a:buNone/>
              <a:defRPr/>
            </a:pPr>
            <a:r>
              <a:rPr lang="en-GB" i="1" dirty="0"/>
              <a:t>(Bloxham and Boyd)</a:t>
            </a:r>
          </a:p>
        </p:txBody>
      </p:sp>
    </p:spTree>
    <p:extLst>
      <p:ext uri="{BB962C8B-B14F-4D97-AF65-F5344CB8AC3E}">
        <p14:creationId xmlns:p14="http://schemas.microsoft.com/office/powerpoint/2010/main" xmlns="" val="2953217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34364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fit-for-purpose assessment methods &amp; approaches: 10 questions</a:t>
            </a:r>
            <a:br>
              <a:rPr lang="en-GB" sz="3200" b="1" dirty="0">
                <a:solidFill>
                  <a:srgbClr val="002060"/>
                </a:solidFill>
              </a:rPr>
            </a:br>
            <a:endParaRPr lang="en-GB" sz="3200" b="1"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514350" indent="-514350">
              <a:buClr>
                <a:srgbClr val="0070C0"/>
              </a:buClr>
              <a:buSzPct val="100000"/>
              <a:buFont typeface="+mj-lt"/>
              <a:buAutoNum type="arabicPeriod"/>
            </a:pPr>
            <a:r>
              <a:rPr lang="en-GB" sz="2400" b="1" dirty="0"/>
              <a:t>Are your assignments fully and constructively aligned with your learning outcomes?</a:t>
            </a:r>
          </a:p>
          <a:p>
            <a:pPr marL="514350" indent="-514350">
              <a:buClr>
                <a:srgbClr val="0070C0"/>
              </a:buClr>
              <a:buSzPct val="100000"/>
              <a:buFont typeface="+mj-lt"/>
              <a:buAutoNum type="arabicPeriod"/>
            </a:pPr>
            <a:r>
              <a:rPr lang="en-GB" sz="2400" b="1" dirty="0"/>
              <a:t>Do they comply with your university requirements in terms of format, number, word limits etc?</a:t>
            </a:r>
          </a:p>
          <a:p>
            <a:pPr marL="514350" indent="-514350">
              <a:buClr>
                <a:srgbClr val="0070C0"/>
              </a:buClr>
              <a:buSzPct val="100000"/>
              <a:buFont typeface="+mj-lt"/>
              <a:buAutoNum type="arabicPeriod"/>
            </a:pPr>
            <a:r>
              <a:rPr lang="en-GB" sz="2400" b="1" dirty="0"/>
              <a:t>Are summative assessments undertaken throughout the course, or is everything ‘sudden death’ end-point? </a:t>
            </a:r>
          </a:p>
          <a:p>
            <a:pPr marL="514350" indent="-514350">
              <a:buClr>
                <a:srgbClr val="0070C0"/>
              </a:buClr>
              <a:buSzPct val="100000"/>
              <a:buFont typeface="+mj-lt"/>
              <a:buAutoNum type="arabicPeriod"/>
            </a:pPr>
            <a:r>
              <a:rPr lang="en-GB" sz="2400" b="1" dirty="0"/>
              <a:t>Is there excessive bunching of assignments in different modules that is highly stressful for students and unmanageable for staff?</a:t>
            </a:r>
          </a:p>
          <a:p>
            <a:pPr marL="514350" indent="-514350">
              <a:buClr>
                <a:srgbClr val="0070C0"/>
              </a:buClr>
              <a:buSzPct val="100000"/>
              <a:buFont typeface="+mj-lt"/>
              <a:buAutoNum type="arabicPeriod"/>
            </a:pPr>
            <a:r>
              <a:rPr lang="en-GB" sz="2400" b="1" dirty="0"/>
              <a:t>Are there plenty of opportunities for formative assessment, especially early on in the programme?</a:t>
            </a:r>
          </a:p>
        </p:txBody>
      </p:sp>
    </p:spTree>
    <p:extLst>
      <p:ext uri="{BB962C8B-B14F-4D97-AF65-F5344CB8AC3E}">
        <p14:creationId xmlns:p14="http://schemas.microsoft.com/office/powerpoint/2010/main" xmlns="" val="3265288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xfrm>
            <a:off x="457200" y="0"/>
            <a:ext cx="8229600"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rgbClr val="0070C0"/>
              </a:buClr>
              <a:buSzPct val="100000"/>
              <a:buFont typeface="+mj-lt"/>
              <a:buAutoNum type="arabicPeriod" startAt="6"/>
            </a:pPr>
            <a:r>
              <a:rPr lang="en-GB" sz="2400" b="1" dirty="0"/>
              <a:t>Are students over-assessed? </a:t>
            </a:r>
          </a:p>
          <a:p>
            <a:pPr marL="457200" indent="-457200" fontAlgn="base">
              <a:spcBef>
                <a:spcPts val="600"/>
              </a:spcBef>
              <a:spcAft>
                <a:spcPct val="0"/>
              </a:spcAft>
              <a:buClr>
                <a:srgbClr val="0070C0"/>
              </a:buClr>
              <a:buSzPct val="100000"/>
              <a:buFont typeface="+mj-lt"/>
              <a:buAutoNum type="arabicPeriod" startAt="6"/>
            </a:pPr>
            <a:r>
              <a:rPr lang="en-GB" sz="2400" b="1" dirty="0"/>
              <a:t>Do staff have time to mark the assessments in time for moderation etc.?</a:t>
            </a:r>
          </a:p>
          <a:p>
            <a:pPr marL="457200" indent="-457200" fontAlgn="base">
              <a:spcBef>
                <a:spcPts val="600"/>
              </a:spcBef>
              <a:spcAft>
                <a:spcPct val="0"/>
              </a:spcAft>
              <a:buClr>
                <a:srgbClr val="0070C0"/>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rgbClr val="0070C0"/>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rgbClr val="0070C0"/>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xmlns="" val="2225812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xmlns="" val="87261708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xmlns="" val="392526923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xmlns="" val="123906718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xmlns="" val="230609242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xmlns="" val="2132582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Five things students really hate about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xmlns="" val="201367669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xmlns="" val="61128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Focus of this workshop</a:t>
            </a:r>
          </a:p>
        </p:txBody>
      </p:sp>
      <p:sp>
        <p:nvSpPr>
          <p:cNvPr id="3" name="Content Placeholder 2"/>
          <p:cNvSpPr>
            <a:spLocks noGrp="1"/>
          </p:cNvSpPr>
          <p:nvPr>
            <p:ph idx="1"/>
          </p:nvPr>
        </p:nvSpPr>
        <p:spPr>
          <a:xfrm>
            <a:off x="179512" y="1268760"/>
            <a:ext cx="8712968" cy="4933603"/>
          </a:xfrm>
        </p:spPr>
        <p:txBody>
          <a:bodyPr/>
          <a:lstStyle/>
          <a:p>
            <a:r>
              <a:rPr lang="en-GB" dirty="0"/>
              <a:t>Assessment and feedback NSS scores at Edinburgh university tend to be below the sector average and in many cases are getting worse year on year (with some honourable exceptions);</a:t>
            </a:r>
          </a:p>
          <a:p>
            <a:r>
              <a:rPr lang="en-GB" dirty="0"/>
              <a:t>While assessment and feedback scores tend to be worse in most HEIs than other areas, these are still below average for the sector;</a:t>
            </a:r>
          </a:p>
          <a:p>
            <a:r>
              <a:rPr lang="en-GB" dirty="0"/>
              <a:t>NSS scores, whether we like it or not, are likely to increase in the impact they have on the way any university is perceived, particularly after the implementation of TEF;</a:t>
            </a:r>
          </a:p>
          <a:p>
            <a:r>
              <a:rPr lang="en-GB" dirty="0"/>
              <a:t>Enhancing assessment and feedback needs to be an urgent priority for ECA where NSS scores were disappointing in 2016, and plans to use the VLE for assessment and feedback are in train. </a:t>
            </a:r>
          </a:p>
        </p:txBody>
      </p:sp>
    </p:spTree>
    <p:extLst>
      <p:ext uri="{BB962C8B-B14F-4D97-AF65-F5344CB8AC3E}">
        <p14:creationId xmlns:p14="http://schemas.microsoft.com/office/powerpoint/2010/main" xmlns="" val="3872832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Cheats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a:p>
            <a:r>
              <a:rPr lang="en-GB" sz="2600" dirty="0"/>
              <a:t>Assessment should use formats that fit the purpose and the context.</a:t>
            </a:r>
          </a:p>
        </p:txBody>
      </p:sp>
    </p:spTree>
    <p:extLst>
      <p:ext uri="{BB962C8B-B14F-4D97-AF65-F5344CB8AC3E}">
        <p14:creationId xmlns:p14="http://schemas.microsoft.com/office/powerpoint/2010/main" xmlns="" val="1071056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Can we provide opportunities for staged assessment?</a:t>
            </a:r>
          </a:p>
        </p:txBody>
      </p:sp>
      <p:sp>
        <p:nvSpPr>
          <p:cNvPr id="46083" name="Rectangle 3"/>
          <p:cNvSpPr>
            <a:spLocks noGrp="1" noChangeArrowheads="1"/>
          </p:cNvSpPr>
          <p:nvPr>
            <p:ph type="body" idx="1"/>
          </p:nvPr>
        </p:nvSpPr>
        <p:spPr>
          <a:xfrm>
            <a:off x="457200" y="1556791"/>
            <a:ext cx="8229600" cy="4751933"/>
          </a:xfr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400" b="1" dirty="0"/>
              <a:t>Consider allowing resubmissions of work as part of a planned programme early on;</a:t>
            </a:r>
          </a:p>
          <a:p>
            <a:pPr fontAlgn="base">
              <a:spcBef>
                <a:spcPts val="600"/>
              </a:spcBef>
              <a:spcAft>
                <a:spcPct val="0"/>
              </a:spcAft>
              <a:buClr>
                <a:schemeClr val="tx2"/>
              </a:buClr>
              <a:buSzPct val="70000"/>
              <a:buFont typeface="Wingdings" pitchFamily="2" charset="2"/>
              <a:buChar char="l"/>
            </a:pPr>
            <a:r>
              <a:rPr lang="en-GB" sz="2400" b="1" dirty="0"/>
              <a:t>Students often feel they could do better once they have seen the formative feedback and would like the chance to have another go; </a:t>
            </a:r>
          </a:p>
          <a:p>
            <a:pPr fontAlgn="base">
              <a:spcBef>
                <a:spcPts val="600"/>
              </a:spcBef>
              <a:spcAft>
                <a:spcPct val="0"/>
              </a:spcAft>
              <a:buClr>
                <a:schemeClr val="tx2"/>
              </a:buClr>
              <a:buSzPct val="70000"/>
              <a:buFont typeface="Wingdings" pitchFamily="2" charset="2"/>
              <a:buChar char="l"/>
            </a:pPr>
            <a:r>
              <a:rPr lang="en-GB" sz="2400" b="1" dirty="0"/>
              <a:t>Particularly at the early stages of a programme, we can consider offering them the chance to use formative feedback productively; </a:t>
            </a:r>
          </a:p>
          <a:p>
            <a:pPr fontAlgn="base">
              <a:spcBef>
                <a:spcPts val="600"/>
              </a:spcBef>
              <a:spcAft>
                <a:spcPct val="0"/>
              </a:spcAft>
              <a:buClr>
                <a:schemeClr val="tx2"/>
              </a:buClr>
              <a:buSzPct val="70000"/>
              <a:buFont typeface="Wingdings" pitchFamily="2" charset="2"/>
              <a:buChar char="l"/>
            </a:pPr>
            <a:r>
              <a:rPr lang="en-GB" sz="2400" b="1" dirty="0"/>
              <a:t>Feedback often involves a change of orientation, not just the remediation of errors. </a:t>
            </a:r>
          </a:p>
        </p:txBody>
      </p:sp>
    </p:spTree>
    <p:extLst>
      <p:ext uri="{BB962C8B-B14F-4D97-AF65-F5344CB8AC3E}">
        <p14:creationId xmlns:p14="http://schemas.microsoft.com/office/powerpoint/2010/main" xmlns="" val="3499434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xmlns="" val="588930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4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400" b="1" dirty="0"/>
              <a:t>Are the assignments built around a curriculum international in scope and content? Are tasks and case studies globally orientated?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xmlns="" val="1685445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thoughts on assessment and feedback</a:t>
            </a:r>
          </a:p>
        </p:txBody>
      </p:sp>
      <p:sp>
        <p:nvSpPr>
          <p:cNvPr id="3" name="Content Placeholder 2"/>
          <p:cNvSpPr>
            <a:spLocks noGrp="1"/>
          </p:cNvSpPr>
          <p:nvPr>
            <p:ph idx="1"/>
          </p:nvPr>
        </p:nvSpPr>
        <p:spPr/>
        <p:txBody>
          <a:bodyPr/>
          <a:lstStyle/>
          <a:p>
            <a:pPr eaLnBrk="1" fontAlgn="t" hangingPunct="1"/>
            <a:r>
              <a:rPr lang="en-US" dirty="0"/>
              <a:t>Academic staff frequently use a fairly limited range of assessment and feedback methods for individuals and groups, but international pedagogic research suggests that diversity benefits students greatly. </a:t>
            </a:r>
            <a:endParaRPr lang="en-GB" dirty="0"/>
          </a:p>
          <a:p>
            <a:pPr eaLnBrk="1" fontAlgn="auto" hangingPunct="1"/>
            <a:r>
              <a:rPr lang="en-US" dirty="0"/>
              <a:t>To maximise the benefits of formative feedback, a range of streamlined approaches including statement banks and computer based assessments can supplement traditional forms.</a:t>
            </a:r>
          </a:p>
          <a:p>
            <a:pPr eaLnBrk="1" fontAlgn="auto" hangingPunct="1"/>
            <a:r>
              <a:rPr lang="en-US" dirty="0"/>
              <a:t>Students do not always recognize or use feedback well, but assessment dialogues can enhance learning</a:t>
            </a:r>
            <a:r>
              <a:rPr lang="en-US" b="0" dirty="0"/>
              <a:t>.</a:t>
            </a:r>
            <a:endParaRPr lang="en-GB" b="0" dirty="0"/>
          </a:p>
          <a:p>
            <a:endParaRPr lang="en-GB" dirty="0"/>
          </a:p>
        </p:txBody>
      </p:sp>
    </p:spTree>
    <p:extLst>
      <p:ext uri="{BB962C8B-B14F-4D97-AF65-F5344CB8AC3E}">
        <p14:creationId xmlns:p14="http://schemas.microsoft.com/office/powerpoint/2010/main" xmlns="" val="961281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xmlns="" val="3903459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Peter Hartley’s NTFS Bradford-led project on Programme Level Assessment</a:t>
            </a:r>
          </a:p>
        </p:txBody>
      </p:sp>
      <p:sp>
        <p:nvSpPr>
          <p:cNvPr id="3" name="Content Placeholder 2"/>
          <p:cNvSpPr>
            <a:spLocks noGrp="1"/>
          </p:cNvSpPr>
          <p:nvPr>
            <p:ph idx="1"/>
          </p:nvPr>
        </p:nvSpPr>
        <p:spPr/>
        <p:txBody>
          <a:bodyPr/>
          <a:lstStyle/>
          <a:p>
            <a:pPr>
              <a:buNone/>
            </a:pPr>
            <a:r>
              <a:rPr lang="en-GB" dirty="0"/>
              <a:t>It set out to focus on redressing problems including:</a:t>
            </a:r>
          </a:p>
          <a:p>
            <a:r>
              <a:rPr lang="en-GB" dirty="0"/>
              <a:t> not </a:t>
            </a:r>
            <a:r>
              <a:rPr lang="en-US" dirty="0"/>
              <a:t>assessing learning outcomes holistically at a programme level;</a:t>
            </a:r>
          </a:p>
          <a:p>
            <a:r>
              <a:rPr lang="en-US" dirty="0"/>
              <a:t>the </a:t>
            </a:r>
            <a:r>
              <a:rPr lang="en-US" dirty="0" err="1"/>
              <a:t>atomisation</a:t>
            </a:r>
            <a:r>
              <a:rPr lang="en-US" dirty="0"/>
              <a:t> of assessment, often resulting in too much summative and not enough formative feedback and over-standardisation in regulations.</a:t>
            </a:r>
          </a:p>
          <a:p>
            <a:pPr>
              <a:buNone/>
            </a:pPr>
            <a:r>
              <a:rPr lang="en-US" dirty="0"/>
              <a:t>This results in students and staff failing to see the links between disparate elements of the programme, over-assessment and multiple assignments using repetitive formats. </a:t>
            </a:r>
          </a:p>
          <a:p>
            <a:pPr>
              <a:buNone/>
            </a:pPr>
            <a:r>
              <a:rPr lang="en-US" dirty="0"/>
              <a:t>Modules were often too short for complex learning and this tended to lead to surface learning and </a:t>
            </a:r>
            <a:r>
              <a:rPr lang="en-GB" dirty="0"/>
              <a:t>‘</a:t>
            </a:r>
            <a:r>
              <a:rPr lang="en-US" dirty="0"/>
              <a:t>tick-box mentality.</a:t>
            </a:r>
            <a:endParaRPr lang="en-GB" dirty="0"/>
          </a:p>
          <a:p>
            <a:endParaRPr lang="en-GB" dirty="0"/>
          </a:p>
        </p:txBody>
      </p:sp>
    </p:spTree>
    <p:extLst>
      <p:ext uri="{BB962C8B-B14F-4D97-AF65-F5344CB8AC3E}">
        <p14:creationId xmlns:p14="http://schemas.microsoft.com/office/powerpoint/2010/main" xmlns="" val="4143934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a:t>Strategies to implement assessment for learning in universities</a:t>
            </a:r>
          </a:p>
        </p:txBody>
      </p:sp>
      <p:sp>
        <p:nvSpPr>
          <p:cNvPr id="3" name="Content Placeholder 2"/>
          <p:cNvSpPr>
            <a:spLocks noGrp="1"/>
          </p:cNvSpPr>
          <p:nvPr>
            <p:ph idx="1"/>
          </p:nvPr>
        </p:nvSpPr>
        <p:spPr/>
        <p:txBody>
          <a:bodyPr>
            <a:normAutofit/>
          </a:bodyPr>
          <a:lstStyle/>
          <a:p>
            <a:pPr>
              <a:buNone/>
            </a:pPr>
            <a:r>
              <a:rPr lang="en-GB" dirty="0"/>
              <a:t>Course leaders and others can impact positively on the assessment context by:</a:t>
            </a:r>
          </a:p>
          <a:p>
            <a:r>
              <a:rPr lang="en-GB" dirty="0"/>
              <a:t>Reviewing student experiences of assessment and feedback, (not just through NSS) and seeking opportunities for enhancement;</a:t>
            </a:r>
          </a:p>
          <a:p>
            <a:r>
              <a:rPr lang="en-GB" dirty="0"/>
              <a:t>Providing opportunities for colleagues to share their own good practice together with staff development on innovations (what can you learn from colleagues here who have improved assessment and feedback scores in recent years?). </a:t>
            </a:r>
            <a:endParaRPr lang="en-GB" dirty="0">
              <a:solidFill>
                <a:srgbClr val="FF0000"/>
              </a:solidFill>
            </a:endParaRPr>
          </a:p>
        </p:txBody>
      </p:sp>
    </p:spTree>
    <p:extLst>
      <p:ext uri="{BB962C8B-B14F-4D97-AF65-F5344CB8AC3E}">
        <p14:creationId xmlns:p14="http://schemas.microsoft.com/office/powerpoint/2010/main" xmlns="" val="493519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xmlns="" val="408566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the particular assessment and feedback pinch points in Edinburgh College of Art?</a:t>
            </a:r>
          </a:p>
        </p:txBody>
      </p:sp>
      <p:sp>
        <p:nvSpPr>
          <p:cNvPr id="3" name="Content Placeholder 2"/>
          <p:cNvSpPr>
            <a:spLocks noGrp="1"/>
          </p:cNvSpPr>
          <p:nvPr>
            <p:ph idx="1"/>
          </p:nvPr>
        </p:nvSpPr>
        <p:spPr/>
        <p:txBody>
          <a:bodyPr/>
          <a:lstStyle/>
          <a:p>
            <a:r>
              <a:rPr lang="en-GB" dirty="0"/>
              <a:t>The need to provide feedback promptly with detailed, clear and developmental comments;</a:t>
            </a:r>
          </a:p>
          <a:p>
            <a:r>
              <a:rPr lang="en-GB" dirty="0"/>
              <a:t>Students are seeking more feedback on assignments other than essays (e.g. exams);</a:t>
            </a:r>
          </a:p>
          <a:p>
            <a:r>
              <a:rPr lang="en-GB" dirty="0"/>
              <a:t>Organisation and management of assessment seems to have had some glitches (e.g. sudden changes to marking criteria);</a:t>
            </a:r>
          </a:p>
          <a:p>
            <a:r>
              <a:rPr lang="en-GB" dirty="0"/>
              <a:t>Lack of clarity about criteria, grade boundaries and how marks are derived;</a:t>
            </a:r>
          </a:p>
          <a:p>
            <a:r>
              <a:rPr lang="en-GB" dirty="0"/>
              <a:t>The tone, language and perceived subjectivity of </a:t>
            </a:r>
            <a:r>
              <a:rPr lang="en-GB" dirty="0" err="1"/>
              <a:t>crits</a:t>
            </a:r>
            <a:r>
              <a:rPr lang="en-GB" dirty="0"/>
              <a:t> is sometimes problematic;</a:t>
            </a:r>
          </a:p>
          <a:p>
            <a:r>
              <a:rPr lang="en-GB" dirty="0"/>
              <a:t>Some concerns about fairness of assessment and perceptions that hard work is not recognised.</a:t>
            </a:r>
          </a:p>
        </p:txBody>
      </p:sp>
    </p:spTree>
    <p:extLst>
      <p:ext uri="{BB962C8B-B14F-4D97-AF65-F5344CB8AC3E}">
        <p14:creationId xmlns:p14="http://schemas.microsoft.com/office/powerpoint/2010/main" xmlns="" val="1131863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can be a powerful means of focusing student effort and enhancing achievement if it is well designed and constructively aligned (Biggs and Tang, 2007);</a:t>
            </a:r>
          </a:p>
          <a:p>
            <a:pPr eaLnBrk="1" hangingPunct="1"/>
            <a:r>
              <a:rPr lang="en-US" dirty="0"/>
              <a:t>Students in the early stages of their learning journey are likely to need more support and positive feedback than later, when they are more robust and confident;</a:t>
            </a:r>
          </a:p>
          <a:p>
            <a:pPr eaLnBrk="1" hangingPunct="1"/>
            <a:r>
              <a:rPr lang="en-US" dirty="0"/>
              <a:t>The first six weeks of the first semester are crucial in helping students understand how assessment works;</a:t>
            </a:r>
          </a:p>
          <a:p>
            <a:pPr eaLnBrk="1" hangingPunct="1"/>
            <a:r>
              <a:rPr lang="en-US" dirty="0"/>
              <a:t>No single method of assessment or giving feedback is likely to be ubiquitously successful, so it’s worth using a variety of approaches;</a:t>
            </a:r>
          </a:p>
          <a:p>
            <a:pPr eaLnBrk="1" hangingPunct="1"/>
            <a:r>
              <a:rPr lang="en-US" dirty="0"/>
              <a:t>Assessment needs to be manageable for staff and students if it is going to engage students in learning activities. </a:t>
            </a:r>
          </a:p>
        </p:txBody>
      </p:sp>
    </p:spTree>
    <p:extLst>
      <p:ext uri="{BB962C8B-B14F-4D97-AF65-F5344CB8AC3E}">
        <p14:creationId xmlns:p14="http://schemas.microsoft.com/office/powerpoint/2010/main" xmlns="" val="30545097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useful references on teaching, learning and assessment in Art and Design</a:t>
            </a:r>
          </a:p>
        </p:txBody>
      </p:sp>
      <p:sp>
        <p:nvSpPr>
          <p:cNvPr id="3" name="Content Placeholder 2"/>
          <p:cNvSpPr>
            <a:spLocks noGrp="1"/>
          </p:cNvSpPr>
          <p:nvPr>
            <p:ph idx="1"/>
          </p:nvPr>
        </p:nvSpPr>
        <p:spPr>
          <a:xfrm>
            <a:off x="468312" y="1268760"/>
            <a:ext cx="8675687" cy="4933603"/>
          </a:xfrm>
        </p:spPr>
        <p:txBody>
          <a:bodyPr/>
          <a:lstStyle/>
          <a:p>
            <a:pPr marL="533400" indent="-533400">
              <a:buNone/>
            </a:pPr>
            <a:r>
              <a:rPr lang="en-GB" sz="2000" dirty="0"/>
              <a:t>Boling, E., </a:t>
            </a:r>
            <a:r>
              <a:rPr lang="en-GB" sz="2000" dirty="0" err="1"/>
              <a:t>Schwier</a:t>
            </a:r>
            <a:r>
              <a:rPr lang="en-GB" sz="2000" dirty="0"/>
              <a:t>, R.A., </a:t>
            </a:r>
            <a:r>
              <a:rPr lang="en-GB" sz="2000" dirty="0" err="1"/>
              <a:t>Gray</a:t>
            </a:r>
            <a:r>
              <a:rPr lang="en-GB" sz="2000" dirty="0"/>
              <a:t>, C.M., Smith, K.M. and Campbell, K. eds., (2016) </a:t>
            </a:r>
            <a:r>
              <a:rPr lang="en-GB" sz="2000" i="1" dirty="0"/>
              <a:t>Studio Teaching in Higher Education: Selected Design Cases</a:t>
            </a:r>
            <a:r>
              <a:rPr lang="en-GB" sz="2000" dirty="0"/>
              <a:t>. Routledge.</a:t>
            </a:r>
          </a:p>
          <a:p>
            <a:pPr marL="533400" indent="-533400">
              <a:buNone/>
            </a:pPr>
            <a:r>
              <a:rPr lang="en-GB" sz="2000" dirty="0"/>
              <a:t>Orr, S.(2007) Assessment practices in art and design. </a:t>
            </a:r>
            <a:r>
              <a:rPr lang="en-GB" sz="2000" i="1" dirty="0"/>
              <a:t>Art, Design &amp; Communication in Higher Education</a:t>
            </a:r>
            <a:r>
              <a:rPr lang="en-GB" sz="2000" dirty="0"/>
              <a:t>, </a:t>
            </a:r>
            <a:r>
              <a:rPr lang="en-GB" sz="2000" i="1" dirty="0"/>
              <a:t>5</a:t>
            </a:r>
            <a:r>
              <a:rPr lang="en-GB" sz="2000" dirty="0"/>
              <a:t>(2), pp.79-81.</a:t>
            </a:r>
          </a:p>
          <a:p>
            <a:pPr marL="533400" indent="-533400">
              <a:buNone/>
            </a:pPr>
            <a:r>
              <a:rPr lang="en-GB" sz="2000" dirty="0"/>
              <a:t>Orr, S. (2010) Collaborating or fighting for the marks? Students’ experiences of group work assessment in the creative arts. </a:t>
            </a:r>
            <a:r>
              <a:rPr lang="en-GB" sz="2000" i="1" dirty="0"/>
              <a:t>Assessment &amp; Evaluation in Higher Education</a:t>
            </a:r>
            <a:r>
              <a:rPr lang="en-GB" sz="2000" dirty="0"/>
              <a:t>, </a:t>
            </a:r>
            <a:r>
              <a:rPr lang="en-GB" sz="2000" i="1" dirty="0"/>
              <a:t>35</a:t>
            </a:r>
            <a:r>
              <a:rPr lang="en-GB" sz="2000" dirty="0"/>
              <a:t>(3), pp.301-313.</a:t>
            </a:r>
          </a:p>
          <a:p>
            <a:pPr marL="533400" indent="-533400">
              <a:buNone/>
            </a:pPr>
            <a:r>
              <a:rPr lang="en-GB" sz="2000" dirty="0"/>
              <a:t>Orr, S. (2010) We kind of try to merge our own experience with the objectivity of the criteria: The role of connoisseurship and tacit practice in undergraduate fine art assessment. </a:t>
            </a:r>
            <a:r>
              <a:rPr lang="en-GB" sz="2000" i="1" dirty="0"/>
              <a:t>Art, Design &amp; Communication in Higher Education</a:t>
            </a:r>
            <a:r>
              <a:rPr lang="en-GB" sz="2000" dirty="0"/>
              <a:t>, </a:t>
            </a:r>
            <a:r>
              <a:rPr lang="en-GB" sz="2000" i="1" dirty="0"/>
              <a:t>9</a:t>
            </a:r>
            <a:r>
              <a:rPr lang="en-GB" sz="2000" dirty="0"/>
              <a:t>(1), pp.5-19.</a:t>
            </a:r>
          </a:p>
          <a:p>
            <a:pPr marL="533400" indent="-533400">
              <a:buNone/>
            </a:pPr>
            <a:r>
              <a:rPr lang="en-GB" sz="2000" dirty="0"/>
              <a:t>Vaughan, S., Austerlitz, N., Blythman, M., Grove-White, A., Jones, B.A., Jones, C.A., Morgan, S., Orr, S. and </a:t>
            </a:r>
            <a:r>
              <a:rPr lang="en-GB" sz="2000" dirty="0" err="1"/>
              <a:t>Shreeve</a:t>
            </a:r>
            <a:r>
              <a:rPr lang="en-GB" sz="2000" dirty="0"/>
              <a:t>, A. (2008) Mind the gap: Expectations, ambiguity and pedagogy within art and design higher education. </a:t>
            </a:r>
            <a:r>
              <a:rPr lang="en-GB" sz="2000" i="1" dirty="0"/>
              <a:t>The student experience in art and design higher education: Drivers for change</a:t>
            </a:r>
            <a:r>
              <a:rPr lang="en-GB" sz="2000" dirty="0"/>
              <a:t>, pp.125-148.</a:t>
            </a:r>
          </a:p>
        </p:txBody>
      </p:sp>
    </p:spTree>
    <p:extLst>
      <p:ext uri="{BB962C8B-B14F-4D97-AF65-F5344CB8AC3E}">
        <p14:creationId xmlns:p14="http://schemas.microsoft.com/office/powerpoint/2010/main" xmlns="" val="713356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challenges for ECA: How to:</a:t>
            </a:r>
          </a:p>
        </p:txBody>
      </p:sp>
      <p:sp>
        <p:nvSpPr>
          <p:cNvPr id="3" name="Content Placeholder 2"/>
          <p:cNvSpPr>
            <a:spLocks noGrp="1"/>
          </p:cNvSpPr>
          <p:nvPr>
            <p:ph idx="1"/>
          </p:nvPr>
        </p:nvSpPr>
        <p:spPr/>
        <p:txBody>
          <a:bodyPr/>
          <a:lstStyle/>
          <a:p>
            <a:r>
              <a:rPr lang="en-GB" dirty="0"/>
              <a:t>Give feedback in ways that students recognise it as such;</a:t>
            </a:r>
          </a:p>
          <a:p>
            <a:r>
              <a:rPr lang="en-GB" dirty="0"/>
              <a:t>Make sure assessment is demonstrably fair and there is no evidence of favouritism in situations where anonymity isn’t easy;</a:t>
            </a:r>
          </a:p>
          <a:p>
            <a:r>
              <a:rPr lang="en-GB" dirty="0"/>
              <a:t>Give help to struggling students on how to get better grades;</a:t>
            </a:r>
          </a:p>
          <a:p>
            <a:r>
              <a:rPr lang="en-GB" dirty="0"/>
              <a:t>Give really constructive feedback with plenty of clear explanations;</a:t>
            </a:r>
          </a:p>
          <a:p>
            <a:r>
              <a:rPr lang="en-GB" dirty="0"/>
              <a:t>Build students’ confidence in their own work;</a:t>
            </a:r>
          </a:p>
          <a:p>
            <a:r>
              <a:rPr lang="en-GB" dirty="0"/>
              <a:t>Help students feel that assessment really contributes to learning.</a:t>
            </a:r>
          </a:p>
          <a:p>
            <a:endParaRPr lang="en-GB" dirty="0"/>
          </a:p>
        </p:txBody>
      </p:sp>
    </p:spTree>
    <p:extLst>
      <p:ext uri="{BB962C8B-B14F-4D97-AF65-F5344CB8AC3E}">
        <p14:creationId xmlns:p14="http://schemas.microsoft.com/office/powerpoint/2010/main" xmlns="" val="76540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needs to be done?</a:t>
            </a:r>
          </a:p>
        </p:txBody>
      </p:sp>
      <p:sp>
        <p:nvSpPr>
          <p:cNvPr id="3" name="Content Placeholder 2"/>
          <p:cNvSpPr>
            <a:spLocks noGrp="1"/>
          </p:cNvSpPr>
          <p:nvPr>
            <p:ph idx="1"/>
          </p:nvPr>
        </p:nvSpPr>
        <p:spPr/>
        <p:txBody>
          <a:bodyPr/>
          <a:lstStyle/>
          <a:p>
            <a:r>
              <a:rPr lang="en-GB" dirty="0"/>
              <a:t>It is possible to improve NSS scores on assessment and feedback and many universities are working hard on this;</a:t>
            </a:r>
          </a:p>
          <a:p>
            <a:r>
              <a:rPr lang="en-GB" dirty="0"/>
              <a:t>Improving the quality, amount, scope, language and nature of feedback is the most powerful means of improving students’ perceptions of assessment;</a:t>
            </a:r>
          </a:p>
          <a:p>
            <a:r>
              <a:rPr lang="en-GB" dirty="0"/>
              <a:t>Alongside this, a course-wide review of assessment, from planning, implementation, moderation and evaluation is essential;</a:t>
            </a:r>
          </a:p>
          <a:p>
            <a:r>
              <a:rPr lang="en-GB" dirty="0"/>
              <a:t>There are no quick fixes but there can be some quick wins;</a:t>
            </a:r>
          </a:p>
          <a:p>
            <a:r>
              <a:rPr lang="en-GB" dirty="0"/>
              <a:t>Students care deeply about justice, integrity and respect in relation to assessment.</a:t>
            </a:r>
          </a:p>
        </p:txBody>
      </p:sp>
    </p:spTree>
    <p:extLst>
      <p:ext uri="{BB962C8B-B14F-4D97-AF65-F5344CB8AC3E}">
        <p14:creationId xmlns:p14="http://schemas.microsoft.com/office/powerpoint/2010/main" xmlns="" val="124756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assessment context has changed</a:t>
            </a:r>
          </a:p>
        </p:txBody>
      </p:sp>
      <p:sp>
        <p:nvSpPr>
          <p:cNvPr id="3" name="Content Placeholder 2"/>
          <p:cNvSpPr>
            <a:spLocks noGrp="1"/>
          </p:cNvSpPr>
          <p:nvPr>
            <p:ph idx="1"/>
          </p:nvPr>
        </p:nvSpPr>
        <p:spPr/>
        <p:txBody>
          <a:bodyPr/>
          <a:lstStyle/>
          <a:p>
            <a:r>
              <a:rPr lang="en-GB" dirty="0"/>
              <a:t>Three decades of international research into assessment and feedback in higher education has given us a sound evidence-based foundation for us to use in designing assessment strategies;</a:t>
            </a:r>
          </a:p>
          <a:p>
            <a:r>
              <a:rPr lang="en-GB" dirty="0"/>
              <a:t>There is always a trade-off between making assessment manageable in terms of staff time and energy, and the 21</a:t>
            </a:r>
            <a:r>
              <a:rPr lang="en-GB" baseline="30000" dirty="0"/>
              <a:t>st</a:t>
            </a:r>
            <a:r>
              <a:rPr lang="en-GB" dirty="0"/>
              <a:t> century expectation that assessment must be </a:t>
            </a:r>
            <a:r>
              <a:rPr lang="en-GB" i="1" dirty="0"/>
              <a:t>for </a:t>
            </a:r>
            <a:r>
              <a:rPr lang="en-GB" dirty="0"/>
              <a:t>not just </a:t>
            </a:r>
            <a:r>
              <a:rPr lang="en-GB" i="1" dirty="0"/>
              <a:t>of</a:t>
            </a:r>
            <a:r>
              <a:rPr lang="en-GB" dirty="0"/>
              <a:t> learning;</a:t>
            </a:r>
          </a:p>
          <a:p>
            <a:r>
              <a:rPr lang="en-GB" dirty="0"/>
              <a:t>In assessment and feedback, it isn’t enough to simply keep doing what you’ve always done, since expectations are constantly increasing and your competitors are steadily improving.</a:t>
            </a:r>
          </a:p>
        </p:txBody>
      </p:sp>
    </p:spTree>
    <p:extLst>
      <p:ext uri="{BB962C8B-B14F-4D97-AF65-F5344CB8AC3E}">
        <p14:creationId xmlns:p14="http://schemas.microsoft.com/office/powerpoint/2010/main" xmlns="" val="542116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Using assessment for learning </a:t>
            </a:r>
            <a:br>
              <a:rPr lang="en-GB" sz="3200" kern="1200" dirty="0">
                <a:solidFill>
                  <a:srgbClr val="002060"/>
                </a:solidFill>
              </a:rPr>
            </a:br>
            <a:r>
              <a:rPr lang="en-GB" sz="3200" kern="1200" dirty="0">
                <a:solidFill>
                  <a:srgbClr val="002060"/>
                </a:solidFill>
              </a:rPr>
              <a:t>(Sambell et al, 2012)</a:t>
            </a:r>
          </a:p>
        </p:txBody>
      </p:sp>
      <p:sp>
        <p:nvSpPr>
          <p:cNvPr id="22531" name="Content Placeholder 2"/>
          <p:cNvSpPr>
            <a:spLocks noGrp="1"/>
          </p:cNvSpPr>
          <p:nvPr>
            <p:ph idx="1"/>
          </p:nvPr>
        </p:nvSpPr>
        <p:spPr/>
        <p:txBody>
          <a:bodyPr/>
          <a:lstStyle/>
          <a:p>
            <a:pPr eaLnBrk="1" hangingPunct="1"/>
            <a:r>
              <a:rPr lang="en-US" sz="2400" b="1" dirty="0"/>
              <a:t>Assessment that is meaningful to students can provide them with a framework for activity;</a:t>
            </a:r>
          </a:p>
          <a:p>
            <a:pPr eaLnBrk="1" hangingPunct="1"/>
            <a:r>
              <a:rPr lang="en-US" sz="2400" b="1" dirty="0"/>
              <a:t>“Students can escape bad teaching but they can’t escape bad assessment” (</a:t>
            </a:r>
            <a:r>
              <a:rPr lang="en-US" sz="2400" b="1" dirty="0" err="1"/>
              <a:t>Boud</a:t>
            </a:r>
            <a:r>
              <a:rPr lang="en-US" sz="2400" b="1" dirty="0"/>
              <a:t>, 1995);</a:t>
            </a:r>
          </a:p>
          <a:p>
            <a:pPr eaLnBrk="1" hangingPunct="1"/>
            <a:r>
              <a:rPr lang="en-US" sz="2400" b="1" dirty="0"/>
              <a:t>Where assessment is fully part of the learning process and integrated within it, the act of being assessed can help students make sense of their learning;</a:t>
            </a:r>
          </a:p>
          <a:p>
            <a:pPr eaLnBrk="1" hangingPunct="1"/>
            <a:r>
              <a:rPr lang="en-GB" sz="2400" b="1" dirty="0"/>
              <a:t>Assessment should be formative, informative, developmental and remediable.</a:t>
            </a:r>
          </a:p>
          <a:p>
            <a:pPr eaLnBrk="1" hangingPunct="1"/>
            <a:endParaRPr lang="en-US" sz="2400" dirty="0"/>
          </a:p>
        </p:txBody>
      </p:sp>
    </p:spTree>
    <p:extLst>
      <p:ext uri="{BB962C8B-B14F-4D97-AF65-F5344CB8AC3E}">
        <p14:creationId xmlns:p14="http://schemas.microsoft.com/office/powerpoint/2010/main" xmlns="" val="86493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p14="http://schemas.microsoft.com/office/powerpoint/2010/main" xmlns="" val="1158977565"/>
      </p:ext>
    </p:extLst>
  </p:cSld>
  <p:clrMapOvr>
    <a:masterClrMapping/>
  </p:clrMapOvr>
  <p:transition spd="slow" advTm="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xmlns="" val="2184732905"/>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3228</Words>
  <Application>Microsoft Office PowerPoint</Application>
  <PresentationFormat>On-screen Show (4:3)</PresentationFormat>
  <Paragraphs>216</Paragraphs>
  <Slides>37</Slides>
  <Notes>20</Notes>
  <HiddenSlides>0</HiddenSlides>
  <MMClips>0</MMClips>
  <ScaleCrop>false</ScaleCrop>
  <HeadingPairs>
    <vt:vector size="4" baseType="variant">
      <vt:variant>
        <vt:lpstr>Theme</vt:lpstr>
      </vt:variant>
      <vt:variant>
        <vt:i4>3</vt:i4>
      </vt:variant>
      <vt:variant>
        <vt:lpstr>Slide Titles</vt:lpstr>
      </vt:variant>
      <vt:variant>
        <vt:i4>37</vt:i4>
      </vt:variant>
    </vt:vector>
  </HeadingPairs>
  <TitlesOfParts>
    <vt:vector size="40" baseType="lpstr">
      <vt:lpstr>LeedsMet template</vt:lpstr>
      <vt:lpstr>101_Custom Design</vt:lpstr>
      <vt:lpstr>Office Theme</vt:lpstr>
      <vt:lpstr>Planning to improve feedback and assessment</vt:lpstr>
      <vt:lpstr>Focus of this workshop</vt:lpstr>
      <vt:lpstr>What are the particular assessment and feedback pinch points in Edinburgh College of Art?</vt:lpstr>
      <vt:lpstr>Some challenges for ECA: How to:</vt:lpstr>
      <vt:lpstr>What needs to be done?</vt:lpstr>
      <vt:lpstr>The assessment context has changed</vt:lpstr>
      <vt:lpstr>Using assessment for learning  (Sambell et al, 2012)</vt:lpstr>
      <vt:lpstr>Slide 8</vt:lpstr>
      <vt:lpstr>Assessment for learning</vt:lpstr>
      <vt:lpstr>Assessment for learning</vt:lpstr>
      <vt:lpstr>Designing fit-for-purpose assessment methods &amp; approaches: 10 questions </vt:lpstr>
      <vt:lpstr>And the next five:</vt:lpstr>
      <vt:lpstr>Good feedback:  (after Brown, S. (2015), Assessment, learning and teaching in higher education: global perspectives, London: Palgrave-MacMillan)</vt:lpstr>
      <vt:lpstr>Good feedback:</vt:lpstr>
      <vt:lpstr>Good feedback:</vt:lpstr>
      <vt:lpstr>Good feedback:</vt:lpstr>
      <vt:lpstr>The importance of dialogic feedback (Sadler)</vt:lpstr>
      <vt:lpstr>Five things students really hate about feedback</vt:lpstr>
      <vt:lpstr>Things students really hate about poor feedback</vt:lpstr>
      <vt:lpstr>Making assessment work well</vt:lpstr>
      <vt:lpstr>Can we provide opportunities for staged assessment?</vt:lpstr>
      <vt:lpstr>Encouraging students to recognise and use the feedback we provide for them</vt:lpstr>
      <vt:lpstr>Do your international students understand UK assessment approaches?</vt:lpstr>
      <vt:lpstr>Slide 24</vt:lpstr>
      <vt:lpstr>Some thoughts on assessment and feedback</vt:lpstr>
      <vt:lpstr>Assessment literacy: students do better if they can: </vt:lpstr>
      <vt:lpstr>Peter Hartley’s NTFS Bradford-led project on Programme Level Assessment</vt:lpstr>
      <vt:lpstr>Strategies to implement assessment for learning in universities</vt:lpstr>
      <vt:lpstr>Making assessment work well</vt:lpstr>
      <vt:lpstr>To better engage learners through feedback and assessment we can:</vt:lpstr>
      <vt:lpstr>Conclusions</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lpstr>Some useful references on teaching, learning and assessment in Art and Design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2017-01-13T18:33:25Z</dcterms:modified>
</cp:coreProperties>
</file>