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49"/>
  </p:notesMasterIdLst>
  <p:handoutMasterIdLst>
    <p:handoutMasterId r:id="rId50"/>
  </p:handoutMasterIdLst>
  <p:sldIdLst>
    <p:sldId id="420" r:id="rId3"/>
    <p:sldId id="482" r:id="rId4"/>
    <p:sldId id="467" r:id="rId5"/>
    <p:sldId id="453" r:id="rId6"/>
    <p:sldId id="452" r:id="rId7"/>
    <p:sldId id="446" r:id="rId8"/>
    <p:sldId id="447" r:id="rId9"/>
    <p:sldId id="448" r:id="rId10"/>
    <p:sldId id="495" r:id="rId11"/>
    <p:sldId id="484" r:id="rId12"/>
    <p:sldId id="485" r:id="rId13"/>
    <p:sldId id="486" r:id="rId14"/>
    <p:sldId id="487" r:id="rId15"/>
    <p:sldId id="506" r:id="rId16"/>
    <p:sldId id="489" r:id="rId17"/>
    <p:sldId id="505" r:id="rId18"/>
    <p:sldId id="475" r:id="rId19"/>
    <p:sldId id="503" r:id="rId20"/>
    <p:sldId id="490" r:id="rId21"/>
    <p:sldId id="460" r:id="rId22"/>
    <p:sldId id="462" r:id="rId23"/>
    <p:sldId id="480" r:id="rId24"/>
    <p:sldId id="481" r:id="rId25"/>
    <p:sldId id="507" r:id="rId26"/>
    <p:sldId id="508" r:id="rId27"/>
    <p:sldId id="509" r:id="rId28"/>
    <p:sldId id="510" r:id="rId29"/>
    <p:sldId id="511" r:id="rId30"/>
    <p:sldId id="512" r:id="rId31"/>
    <p:sldId id="513" r:id="rId32"/>
    <p:sldId id="514" r:id="rId33"/>
    <p:sldId id="515" r:id="rId34"/>
    <p:sldId id="516" r:id="rId35"/>
    <p:sldId id="517" r:id="rId36"/>
    <p:sldId id="501" r:id="rId37"/>
    <p:sldId id="518" r:id="rId38"/>
    <p:sldId id="519" r:id="rId39"/>
    <p:sldId id="520" r:id="rId40"/>
    <p:sldId id="521" r:id="rId41"/>
    <p:sldId id="524" r:id="rId42"/>
    <p:sldId id="527" r:id="rId43"/>
    <p:sldId id="526" r:id="rId44"/>
    <p:sldId id="463" r:id="rId45"/>
    <p:sldId id="464" r:id="rId46"/>
    <p:sldId id="465" r:id="rId47"/>
    <p:sldId id="466" r:id="rId48"/>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00" autoAdjust="0"/>
    <p:restoredTop sz="97458" autoAdjust="0"/>
  </p:normalViewPr>
  <p:slideViewPr>
    <p:cSldViewPr>
      <p:cViewPr varScale="1">
        <p:scale>
          <a:sx n="70" d="100"/>
          <a:sy n="70" d="100"/>
        </p:scale>
        <p:origin x="1308" y="66"/>
      </p:cViewPr>
      <p:guideLst>
        <p:guide orient="horz" pos="2160"/>
        <p:guide pos="2880"/>
      </p:guideLst>
    </p:cSldViewPr>
  </p:slideViewPr>
  <p:outlineViewPr>
    <p:cViewPr>
      <p:scale>
        <a:sx n="33" d="100"/>
        <a:sy n="33" d="100"/>
      </p:scale>
      <p:origin x="48" y="12630"/>
    </p:cViewPr>
  </p:outlineViewPr>
  <p:notesTextViewPr>
    <p:cViewPr>
      <p:scale>
        <a:sx n="100" d="100"/>
        <a:sy n="100" d="100"/>
      </p:scale>
      <p:origin x="0" y="0"/>
    </p:cViewPr>
  </p:notesTextViewPr>
  <p:sorterViewPr>
    <p:cViewPr varScale="1">
      <p:scale>
        <a:sx n="1" d="1"/>
        <a:sy n="1" d="1"/>
      </p:scale>
      <p:origin x="0" y="-12192"/>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handoutMaster" Target="handoutMasters/handoutMaster1.xml"/><Relationship Id="rId55"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8" Type="http://schemas.openxmlformats.org/officeDocument/2006/relationships/slide" Target="slides/slide6.xml"/><Relationship Id="rId51" Type="http://schemas.openxmlformats.org/officeDocument/2006/relationships/commentAuthors" Target="commentAuthors.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7415933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8632966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3BBDE169-4458-4750-A78F-DBEF90C1B855}" type="slidenum">
              <a:rPr lang="en-US" smtClean="0"/>
              <a:pPr/>
              <a:t>12</a:t>
            </a:fld>
            <a:endParaRPr lang="en-US"/>
          </a:p>
        </p:txBody>
      </p:sp>
      <p:sp>
        <p:nvSpPr>
          <p:cNvPr id="62467" name="Slide Image Placeholder 1"/>
          <p:cNvSpPr>
            <a:spLocks noGrp="1" noRot="1" noChangeAspect="1" noTextEdit="1"/>
          </p:cNvSpPr>
          <p:nvPr>
            <p:ph type="sldImg"/>
          </p:nvPr>
        </p:nvSpPr>
        <p:spPr>
          <a:ln/>
        </p:spPr>
      </p:sp>
      <p:sp>
        <p:nvSpPr>
          <p:cNvPr id="62468" name="Notes Placeholder 2"/>
          <p:cNvSpPr>
            <a:spLocks noGrp="1"/>
          </p:cNvSpPr>
          <p:nvPr>
            <p:ph type="body" idx="1"/>
          </p:nvPr>
        </p:nvSpPr>
        <p:spPr>
          <a:noFill/>
          <a:ln/>
        </p:spPr>
        <p:txBody>
          <a:bodyPr/>
          <a:lstStyle/>
          <a:p>
            <a:pPr eaLnBrk="1" hangingPunct="1"/>
            <a:endParaRPr lang="en-US"/>
          </a:p>
        </p:txBody>
      </p:sp>
      <p:sp>
        <p:nvSpPr>
          <p:cNvPr id="62469"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03CF8BA1-76B0-487E-A3A6-A7B182AFCF50}" type="slidenum">
              <a:rPr lang="en-US" sz="1200"/>
              <a:pPr algn="r"/>
              <a:t>12</a:t>
            </a:fld>
            <a:endParaRPr lang="en-US" sz="1200"/>
          </a:p>
        </p:txBody>
      </p:sp>
    </p:spTree>
    <p:extLst>
      <p:ext uri="{BB962C8B-B14F-4D97-AF65-F5344CB8AC3E}">
        <p14:creationId xmlns:p14="http://schemas.microsoft.com/office/powerpoint/2010/main" val="1209727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8B05B98A-C0DE-41DD-8959-9A4D5FDEE361}" type="slidenum">
              <a:rPr lang="en-US" smtClean="0"/>
              <a:pPr/>
              <a:t>13</a:t>
            </a:fld>
            <a:endParaRPr lang="en-US"/>
          </a:p>
        </p:txBody>
      </p:sp>
      <p:sp>
        <p:nvSpPr>
          <p:cNvPr id="63491" name="Slide Image Placeholder 1"/>
          <p:cNvSpPr>
            <a:spLocks noGrp="1" noRot="1" noChangeAspect="1" noTextEdit="1"/>
          </p:cNvSpPr>
          <p:nvPr>
            <p:ph type="sldImg"/>
          </p:nvPr>
        </p:nvSpPr>
        <p:spPr>
          <a:ln/>
        </p:spPr>
      </p:sp>
      <p:sp>
        <p:nvSpPr>
          <p:cNvPr id="63492" name="Notes Placeholder 2"/>
          <p:cNvSpPr>
            <a:spLocks noGrp="1"/>
          </p:cNvSpPr>
          <p:nvPr>
            <p:ph type="body" idx="1"/>
          </p:nvPr>
        </p:nvSpPr>
        <p:spPr>
          <a:noFill/>
          <a:ln/>
        </p:spPr>
        <p:txBody>
          <a:bodyPr/>
          <a:lstStyle/>
          <a:p>
            <a:pPr eaLnBrk="1" hangingPunct="1"/>
            <a:endParaRPr lang="en-US"/>
          </a:p>
        </p:txBody>
      </p:sp>
      <p:sp>
        <p:nvSpPr>
          <p:cNvPr id="63493"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EEDFF0F2-B7BB-4F03-8B33-97F5FCE13D2E}" type="slidenum">
              <a:rPr lang="en-US" sz="1200"/>
              <a:pPr algn="r"/>
              <a:t>13</a:t>
            </a:fld>
            <a:endParaRPr lang="en-US" sz="1200"/>
          </a:p>
        </p:txBody>
      </p:sp>
    </p:spTree>
    <p:extLst>
      <p:ext uri="{BB962C8B-B14F-4D97-AF65-F5344CB8AC3E}">
        <p14:creationId xmlns:p14="http://schemas.microsoft.com/office/powerpoint/2010/main" val="41968275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1AF750D6-F3EA-479D-8C7A-9CADCAF191C8}" type="slidenum">
              <a:rPr lang="en-US" smtClean="0"/>
              <a:pPr/>
              <a:t>15</a:t>
            </a:fld>
            <a:endParaRPr lang="en-US"/>
          </a:p>
        </p:txBody>
      </p:sp>
      <p:sp>
        <p:nvSpPr>
          <p:cNvPr id="67587" name="Slide Image Placeholder 1"/>
          <p:cNvSpPr>
            <a:spLocks noGrp="1" noRot="1" noChangeAspect="1" noTextEdit="1"/>
          </p:cNvSpPr>
          <p:nvPr>
            <p:ph type="sldImg"/>
          </p:nvPr>
        </p:nvSpPr>
        <p:spPr>
          <a:ln/>
        </p:spPr>
      </p:sp>
      <p:sp>
        <p:nvSpPr>
          <p:cNvPr id="67588" name="Notes Placeholder 2"/>
          <p:cNvSpPr>
            <a:spLocks noGrp="1"/>
          </p:cNvSpPr>
          <p:nvPr>
            <p:ph type="body" idx="1"/>
          </p:nvPr>
        </p:nvSpPr>
        <p:spPr>
          <a:noFill/>
          <a:ln/>
        </p:spPr>
        <p:txBody>
          <a:bodyPr/>
          <a:lstStyle/>
          <a:p>
            <a:pPr eaLnBrk="1" hangingPunct="1"/>
            <a:endParaRPr lang="en-US"/>
          </a:p>
        </p:txBody>
      </p:sp>
      <p:sp>
        <p:nvSpPr>
          <p:cNvPr id="67589"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BE139A3-407D-43F0-AF6C-8CD56A617952}" type="slidenum">
              <a:rPr lang="en-US" sz="1200"/>
              <a:pPr algn="r"/>
              <a:t>15</a:t>
            </a:fld>
            <a:endParaRPr lang="en-US" sz="1200"/>
          </a:p>
        </p:txBody>
      </p:sp>
    </p:spTree>
    <p:extLst>
      <p:ext uri="{BB962C8B-B14F-4D97-AF65-F5344CB8AC3E}">
        <p14:creationId xmlns:p14="http://schemas.microsoft.com/office/powerpoint/2010/main" val="15518357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A6AF1EB3-E790-40A2-AF3E-3729E83EC063}" type="slidenum">
              <a:rPr lang="en-GB" smtClean="0"/>
              <a:pPr>
                <a:defRPr/>
              </a:pPr>
              <a:t>18</a:t>
            </a:fld>
            <a:endParaRPr lang="en-GB"/>
          </a:p>
        </p:txBody>
      </p:sp>
    </p:spTree>
    <p:extLst>
      <p:ext uri="{BB962C8B-B14F-4D97-AF65-F5344CB8AC3E}">
        <p14:creationId xmlns:p14="http://schemas.microsoft.com/office/powerpoint/2010/main" val="26702568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19</a:t>
            </a:fld>
            <a:endParaRPr lang="en-US" dirty="0"/>
          </a:p>
        </p:txBody>
      </p:sp>
    </p:spTree>
    <p:extLst>
      <p:ext uri="{BB962C8B-B14F-4D97-AF65-F5344CB8AC3E}">
        <p14:creationId xmlns:p14="http://schemas.microsoft.com/office/powerpoint/2010/main" val="28937318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dirty="0"/>
          </a:p>
        </p:txBody>
      </p:sp>
      <p:sp>
        <p:nvSpPr>
          <p:cNvPr id="64516" name="Slide Number Placeholder 3"/>
          <p:cNvSpPr>
            <a:spLocks noGrp="1"/>
          </p:cNvSpPr>
          <p:nvPr>
            <p:ph type="sldNum" sz="quarter" idx="5"/>
          </p:nvPr>
        </p:nvSpPr>
        <p:spPr>
          <a:noFill/>
        </p:spPr>
        <p:txBody>
          <a:bodyPr/>
          <a:lstStyle/>
          <a:p>
            <a:fld id="{B5110CAC-9BDA-418C-86D4-CB1AFFCA47F0}" type="slidenum">
              <a:rPr lang="en-US" smtClean="0"/>
              <a:pPr/>
              <a:t>20</a:t>
            </a:fld>
            <a:endParaRPr lang="en-US" dirty="0"/>
          </a:p>
        </p:txBody>
      </p:sp>
    </p:spTree>
    <p:extLst>
      <p:ext uri="{BB962C8B-B14F-4D97-AF65-F5344CB8AC3E}">
        <p14:creationId xmlns:p14="http://schemas.microsoft.com/office/powerpoint/2010/main" val="27594896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21</a:t>
            </a:fld>
            <a:endParaRPr lang="en-US" dirty="0"/>
          </a:p>
        </p:txBody>
      </p:sp>
    </p:spTree>
    <p:extLst>
      <p:ext uri="{BB962C8B-B14F-4D97-AF65-F5344CB8AC3E}">
        <p14:creationId xmlns:p14="http://schemas.microsoft.com/office/powerpoint/2010/main" val="33928607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24</a:t>
            </a:fld>
            <a:endParaRPr lang="en-US" dirty="0"/>
          </a:p>
        </p:txBody>
      </p:sp>
    </p:spTree>
    <p:extLst>
      <p:ext uri="{BB962C8B-B14F-4D97-AF65-F5344CB8AC3E}">
        <p14:creationId xmlns:p14="http://schemas.microsoft.com/office/powerpoint/2010/main" val="15569312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a:p>
        </p:txBody>
      </p:sp>
      <p:sp>
        <p:nvSpPr>
          <p:cNvPr id="59396" name="Slide Number Placeholder 3"/>
          <p:cNvSpPr>
            <a:spLocks noGrp="1"/>
          </p:cNvSpPr>
          <p:nvPr>
            <p:ph type="sldNum" sz="quarter" idx="5"/>
          </p:nvPr>
        </p:nvSpPr>
        <p:spPr>
          <a:noFill/>
        </p:spPr>
        <p:txBody>
          <a:bodyPr/>
          <a:lstStyle/>
          <a:p>
            <a:fld id="{81FE0BC9-5BEA-4693-B320-E9EC31A39C34}" type="slidenum">
              <a:rPr lang="en-US" smtClean="0"/>
              <a:pPr/>
              <a:t>25</a:t>
            </a:fld>
            <a:endParaRPr lang="en-US"/>
          </a:p>
        </p:txBody>
      </p:sp>
    </p:spTree>
    <p:extLst>
      <p:ext uri="{BB962C8B-B14F-4D97-AF65-F5344CB8AC3E}">
        <p14:creationId xmlns:p14="http://schemas.microsoft.com/office/powerpoint/2010/main" val="38259761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a:p>
        </p:txBody>
      </p:sp>
      <p:sp>
        <p:nvSpPr>
          <p:cNvPr id="59396" name="Slide Number Placeholder 3"/>
          <p:cNvSpPr>
            <a:spLocks noGrp="1"/>
          </p:cNvSpPr>
          <p:nvPr>
            <p:ph type="sldNum" sz="quarter" idx="5"/>
          </p:nvPr>
        </p:nvSpPr>
        <p:spPr>
          <a:noFill/>
        </p:spPr>
        <p:txBody>
          <a:bodyPr/>
          <a:lstStyle/>
          <a:p>
            <a:fld id="{4B61A48A-3F71-4BCF-A16A-D6E63D9BBD81}" type="slidenum">
              <a:rPr lang="en-US" smtClean="0"/>
              <a:pPr/>
              <a:t>26</a:t>
            </a:fld>
            <a:endParaRPr lang="en-US"/>
          </a:p>
        </p:txBody>
      </p:sp>
    </p:spTree>
    <p:extLst>
      <p:ext uri="{BB962C8B-B14F-4D97-AF65-F5344CB8AC3E}">
        <p14:creationId xmlns:p14="http://schemas.microsoft.com/office/powerpoint/2010/main" val="15302290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a:t>
            </a:fld>
            <a:endParaRPr lang="en-US" dirty="0"/>
          </a:p>
        </p:txBody>
      </p:sp>
    </p:spTree>
    <p:extLst>
      <p:ext uri="{BB962C8B-B14F-4D97-AF65-F5344CB8AC3E}">
        <p14:creationId xmlns:p14="http://schemas.microsoft.com/office/powerpoint/2010/main" val="69161633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ln/>
        </p:spPr>
        <p:txBody>
          <a:bodyPr/>
          <a:lstStyle/>
          <a:p>
            <a:endParaRPr lang="en-US"/>
          </a:p>
        </p:txBody>
      </p:sp>
      <p:sp>
        <p:nvSpPr>
          <p:cNvPr id="66564" name="Slide Number Placeholder 3"/>
          <p:cNvSpPr>
            <a:spLocks noGrp="1"/>
          </p:cNvSpPr>
          <p:nvPr>
            <p:ph type="sldNum" sz="quarter" idx="5"/>
          </p:nvPr>
        </p:nvSpPr>
        <p:spPr>
          <a:noFill/>
        </p:spPr>
        <p:txBody>
          <a:bodyPr/>
          <a:lstStyle/>
          <a:p>
            <a:fld id="{9FC9312F-456D-49D8-BFEE-3A8DA400570D}" type="slidenum">
              <a:rPr lang="en-US" smtClean="0"/>
              <a:pPr/>
              <a:t>27</a:t>
            </a:fld>
            <a:endParaRPr lang="en-US"/>
          </a:p>
        </p:txBody>
      </p:sp>
    </p:spTree>
    <p:extLst>
      <p:ext uri="{BB962C8B-B14F-4D97-AF65-F5344CB8AC3E}">
        <p14:creationId xmlns:p14="http://schemas.microsoft.com/office/powerpoint/2010/main" val="35411119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p:spPr>
        <p:txBody>
          <a:bodyPr/>
          <a:lstStyle/>
          <a:p>
            <a:endParaRPr lang="en-US"/>
          </a:p>
        </p:txBody>
      </p:sp>
      <p:sp>
        <p:nvSpPr>
          <p:cNvPr id="67588" name="Slide Number Placeholder 3"/>
          <p:cNvSpPr>
            <a:spLocks noGrp="1"/>
          </p:cNvSpPr>
          <p:nvPr>
            <p:ph type="sldNum" sz="quarter" idx="5"/>
          </p:nvPr>
        </p:nvSpPr>
        <p:spPr>
          <a:noFill/>
        </p:spPr>
        <p:txBody>
          <a:bodyPr/>
          <a:lstStyle/>
          <a:p>
            <a:fld id="{679C7F4A-B15A-4BDE-8576-E4B1FC9DEB9F}" type="slidenum">
              <a:rPr lang="en-US" smtClean="0"/>
              <a:pPr/>
              <a:t>28</a:t>
            </a:fld>
            <a:endParaRPr lang="en-US"/>
          </a:p>
        </p:txBody>
      </p:sp>
    </p:spTree>
    <p:extLst>
      <p:ext uri="{BB962C8B-B14F-4D97-AF65-F5344CB8AC3E}">
        <p14:creationId xmlns:p14="http://schemas.microsoft.com/office/powerpoint/2010/main" val="181782722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a:p>
        </p:txBody>
      </p:sp>
      <p:sp>
        <p:nvSpPr>
          <p:cNvPr id="64516" name="Slide Number Placeholder 3"/>
          <p:cNvSpPr>
            <a:spLocks noGrp="1"/>
          </p:cNvSpPr>
          <p:nvPr>
            <p:ph type="sldNum" sz="quarter" idx="5"/>
          </p:nvPr>
        </p:nvSpPr>
        <p:spPr>
          <a:noFill/>
        </p:spPr>
        <p:txBody>
          <a:bodyPr/>
          <a:lstStyle/>
          <a:p>
            <a:fld id="{56E23A86-C95C-4586-B5CC-14E5E3383775}" type="slidenum">
              <a:rPr lang="en-US" smtClean="0"/>
              <a:pPr/>
              <a:t>29</a:t>
            </a:fld>
            <a:endParaRPr lang="en-US"/>
          </a:p>
        </p:txBody>
      </p:sp>
    </p:spTree>
    <p:extLst>
      <p:ext uri="{BB962C8B-B14F-4D97-AF65-F5344CB8AC3E}">
        <p14:creationId xmlns:p14="http://schemas.microsoft.com/office/powerpoint/2010/main" val="71934264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a:p>
        </p:txBody>
      </p:sp>
      <p:sp>
        <p:nvSpPr>
          <p:cNvPr id="65540" name="Slide Number Placeholder 3"/>
          <p:cNvSpPr>
            <a:spLocks noGrp="1"/>
          </p:cNvSpPr>
          <p:nvPr>
            <p:ph type="sldNum" sz="quarter" idx="5"/>
          </p:nvPr>
        </p:nvSpPr>
        <p:spPr>
          <a:noFill/>
        </p:spPr>
        <p:txBody>
          <a:bodyPr/>
          <a:lstStyle/>
          <a:p>
            <a:fld id="{F17A75F1-232C-43A3-8AF3-7BE9D1FC4D68}" type="slidenum">
              <a:rPr lang="en-US" smtClean="0"/>
              <a:pPr/>
              <a:t>30</a:t>
            </a:fld>
            <a:endParaRPr lang="en-US"/>
          </a:p>
        </p:txBody>
      </p:sp>
    </p:spTree>
    <p:extLst>
      <p:ext uri="{BB962C8B-B14F-4D97-AF65-F5344CB8AC3E}">
        <p14:creationId xmlns:p14="http://schemas.microsoft.com/office/powerpoint/2010/main" val="380046086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a:p>
        </p:txBody>
      </p:sp>
      <p:sp>
        <p:nvSpPr>
          <p:cNvPr id="60420" name="Slide Number Placeholder 3"/>
          <p:cNvSpPr>
            <a:spLocks noGrp="1"/>
          </p:cNvSpPr>
          <p:nvPr>
            <p:ph type="sldNum" sz="quarter" idx="5"/>
          </p:nvPr>
        </p:nvSpPr>
        <p:spPr>
          <a:noFill/>
        </p:spPr>
        <p:txBody>
          <a:bodyPr/>
          <a:lstStyle/>
          <a:p>
            <a:fld id="{982AA6D0-6B4C-4A32-92C5-F2962674EDBC}" type="slidenum">
              <a:rPr lang="en-US" smtClean="0"/>
              <a:pPr/>
              <a:t>31</a:t>
            </a:fld>
            <a:endParaRPr lang="en-US"/>
          </a:p>
        </p:txBody>
      </p:sp>
    </p:spTree>
    <p:extLst>
      <p:ext uri="{BB962C8B-B14F-4D97-AF65-F5344CB8AC3E}">
        <p14:creationId xmlns:p14="http://schemas.microsoft.com/office/powerpoint/2010/main" val="158045086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endParaRPr lang="en-US"/>
          </a:p>
        </p:txBody>
      </p:sp>
      <p:sp>
        <p:nvSpPr>
          <p:cNvPr id="61444" name="Slide Number Placeholder 3"/>
          <p:cNvSpPr>
            <a:spLocks noGrp="1"/>
          </p:cNvSpPr>
          <p:nvPr>
            <p:ph type="sldNum" sz="quarter" idx="5"/>
          </p:nvPr>
        </p:nvSpPr>
        <p:spPr>
          <a:noFill/>
        </p:spPr>
        <p:txBody>
          <a:bodyPr/>
          <a:lstStyle/>
          <a:p>
            <a:fld id="{43030A29-2FF2-4849-BC08-464BB9184BA9}" type="slidenum">
              <a:rPr lang="en-US" smtClean="0"/>
              <a:pPr/>
              <a:t>32</a:t>
            </a:fld>
            <a:endParaRPr lang="en-US"/>
          </a:p>
        </p:txBody>
      </p:sp>
    </p:spTree>
    <p:extLst>
      <p:ext uri="{BB962C8B-B14F-4D97-AF65-F5344CB8AC3E}">
        <p14:creationId xmlns:p14="http://schemas.microsoft.com/office/powerpoint/2010/main" val="290685417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endParaRPr lang="en-US"/>
          </a:p>
        </p:txBody>
      </p:sp>
      <p:sp>
        <p:nvSpPr>
          <p:cNvPr id="62468" name="Slide Number Placeholder 3"/>
          <p:cNvSpPr>
            <a:spLocks noGrp="1"/>
          </p:cNvSpPr>
          <p:nvPr>
            <p:ph type="sldNum" sz="quarter" idx="5"/>
          </p:nvPr>
        </p:nvSpPr>
        <p:spPr>
          <a:noFill/>
        </p:spPr>
        <p:txBody>
          <a:bodyPr/>
          <a:lstStyle/>
          <a:p>
            <a:fld id="{09EE743B-BCBB-4D5A-9BE7-018FDD5951E3}" type="slidenum">
              <a:rPr lang="en-US" smtClean="0"/>
              <a:pPr/>
              <a:t>33</a:t>
            </a:fld>
            <a:endParaRPr lang="en-US"/>
          </a:p>
        </p:txBody>
      </p:sp>
    </p:spTree>
    <p:extLst>
      <p:ext uri="{BB962C8B-B14F-4D97-AF65-F5344CB8AC3E}">
        <p14:creationId xmlns:p14="http://schemas.microsoft.com/office/powerpoint/2010/main" val="279361875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endParaRPr lang="en-US"/>
          </a:p>
        </p:txBody>
      </p:sp>
      <p:sp>
        <p:nvSpPr>
          <p:cNvPr id="63492" name="Slide Number Placeholder 3"/>
          <p:cNvSpPr>
            <a:spLocks noGrp="1"/>
          </p:cNvSpPr>
          <p:nvPr>
            <p:ph type="sldNum" sz="quarter" idx="5"/>
          </p:nvPr>
        </p:nvSpPr>
        <p:spPr>
          <a:noFill/>
        </p:spPr>
        <p:txBody>
          <a:bodyPr/>
          <a:lstStyle/>
          <a:p>
            <a:fld id="{F974168B-209A-4CE7-99D1-F6F83119C102}" type="slidenum">
              <a:rPr lang="en-US" smtClean="0"/>
              <a:pPr/>
              <a:t>34</a:t>
            </a:fld>
            <a:endParaRPr lang="en-US"/>
          </a:p>
        </p:txBody>
      </p:sp>
    </p:spTree>
    <p:extLst>
      <p:ext uri="{BB962C8B-B14F-4D97-AF65-F5344CB8AC3E}">
        <p14:creationId xmlns:p14="http://schemas.microsoft.com/office/powerpoint/2010/main" val="45576844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35</a:t>
            </a:fld>
            <a:endParaRPr lang="en-US"/>
          </a:p>
        </p:txBody>
      </p:sp>
    </p:spTree>
    <p:extLst>
      <p:ext uri="{BB962C8B-B14F-4D97-AF65-F5344CB8AC3E}">
        <p14:creationId xmlns:p14="http://schemas.microsoft.com/office/powerpoint/2010/main" val="339701717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p:spPr>
        <p:txBody>
          <a:bodyPr/>
          <a:lstStyle/>
          <a:p>
            <a:endParaRPr lang="en-US"/>
          </a:p>
        </p:txBody>
      </p:sp>
      <p:sp>
        <p:nvSpPr>
          <p:cNvPr id="68612" name="Slide Number Placeholder 3"/>
          <p:cNvSpPr>
            <a:spLocks noGrp="1"/>
          </p:cNvSpPr>
          <p:nvPr>
            <p:ph type="sldNum" sz="quarter" idx="5"/>
          </p:nvPr>
        </p:nvSpPr>
        <p:spPr>
          <a:noFill/>
        </p:spPr>
        <p:txBody>
          <a:bodyPr/>
          <a:lstStyle/>
          <a:p>
            <a:fld id="{0EB60148-128B-4993-8FF5-59D31705D307}" type="slidenum">
              <a:rPr lang="en-US" smtClean="0"/>
              <a:pPr/>
              <a:t>36</a:t>
            </a:fld>
            <a:endParaRPr lang="en-US"/>
          </a:p>
        </p:txBody>
      </p:sp>
    </p:spTree>
    <p:extLst>
      <p:ext uri="{BB962C8B-B14F-4D97-AF65-F5344CB8AC3E}">
        <p14:creationId xmlns:p14="http://schemas.microsoft.com/office/powerpoint/2010/main" val="33541461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5</a:t>
            </a:fld>
            <a:endParaRPr lang="en-US" dirty="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336040802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a:p>
        </p:txBody>
      </p:sp>
      <p:sp>
        <p:nvSpPr>
          <p:cNvPr id="69636" name="Slide Number Placeholder 3"/>
          <p:cNvSpPr>
            <a:spLocks noGrp="1"/>
          </p:cNvSpPr>
          <p:nvPr>
            <p:ph type="sldNum" sz="quarter" idx="5"/>
          </p:nvPr>
        </p:nvSpPr>
        <p:spPr>
          <a:noFill/>
        </p:spPr>
        <p:txBody>
          <a:bodyPr/>
          <a:lstStyle/>
          <a:p>
            <a:fld id="{16FDC876-E357-472B-9611-7E94F120484E}" type="slidenum">
              <a:rPr lang="en-US" smtClean="0"/>
              <a:pPr/>
              <a:t>37</a:t>
            </a:fld>
            <a:endParaRPr lang="en-US"/>
          </a:p>
        </p:txBody>
      </p:sp>
    </p:spTree>
    <p:extLst>
      <p:ext uri="{BB962C8B-B14F-4D97-AF65-F5344CB8AC3E}">
        <p14:creationId xmlns:p14="http://schemas.microsoft.com/office/powerpoint/2010/main" val="23472980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p:spPr>
        <p:txBody>
          <a:bodyPr/>
          <a:lstStyle/>
          <a:p>
            <a:endParaRPr lang="en-US"/>
          </a:p>
        </p:txBody>
      </p:sp>
      <p:sp>
        <p:nvSpPr>
          <p:cNvPr id="70660" name="Slide Number Placeholder 3"/>
          <p:cNvSpPr>
            <a:spLocks noGrp="1"/>
          </p:cNvSpPr>
          <p:nvPr>
            <p:ph type="sldNum" sz="quarter" idx="5"/>
          </p:nvPr>
        </p:nvSpPr>
        <p:spPr>
          <a:noFill/>
        </p:spPr>
        <p:txBody>
          <a:bodyPr/>
          <a:lstStyle/>
          <a:p>
            <a:fld id="{D5CD037E-64C4-4B61-8879-39ECC509A407}" type="slidenum">
              <a:rPr lang="en-US" smtClean="0"/>
              <a:pPr/>
              <a:t>38</a:t>
            </a:fld>
            <a:endParaRPr lang="en-US"/>
          </a:p>
        </p:txBody>
      </p:sp>
    </p:spTree>
    <p:extLst>
      <p:ext uri="{BB962C8B-B14F-4D97-AF65-F5344CB8AC3E}">
        <p14:creationId xmlns:p14="http://schemas.microsoft.com/office/powerpoint/2010/main" val="244700143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p:spPr>
        <p:txBody>
          <a:bodyPr/>
          <a:lstStyle/>
          <a:p>
            <a:endParaRPr lang="en-US"/>
          </a:p>
        </p:txBody>
      </p:sp>
      <p:sp>
        <p:nvSpPr>
          <p:cNvPr id="71684" name="Slide Number Placeholder 3"/>
          <p:cNvSpPr>
            <a:spLocks noGrp="1"/>
          </p:cNvSpPr>
          <p:nvPr>
            <p:ph type="sldNum" sz="quarter" idx="5"/>
          </p:nvPr>
        </p:nvSpPr>
        <p:spPr>
          <a:noFill/>
        </p:spPr>
        <p:txBody>
          <a:bodyPr/>
          <a:lstStyle/>
          <a:p>
            <a:fld id="{365D9500-7478-45C9-B3D3-2927BB55A942}" type="slidenum">
              <a:rPr lang="en-US" smtClean="0"/>
              <a:pPr/>
              <a:t>39</a:t>
            </a:fld>
            <a:endParaRPr lang="en-US"/>
          </a:p>
        </p:txBody>
      </p:sp>
    </p:spTree>
    <p:extLst>
      <p:ext uri="{BB962C8B-B14F-4D97-AF65-F5344CB8AC3E}">
        <p14:creationId xmlns:p14="http://schemas.microsoft.com/office/powerpoint/2010/main" val="19230474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a:p>
        </p:txBody>
      </p:sp>
      <p:sp>
        <p:nvSpPr>
          <p:cNvPr id="72708" name="Slide Number Placeholder 3"/>
          <p:cNvSpPr>
            <a:spLocks noGrp="1"/>
          </p:cNvSpPr>
          <p:nvPr>
            <p:ph type="sldNum" sz="quarter" idx="5"/>
          </p:nvPr>
        </p:nvSpPr>
        <p:spPr>
          <a:noFill/>
        </p:spPr>
        <p:txBody>
          <a:bodyPr/>
          <a:lstStyle/>
          <a:p>
            <a:fld id="{854DB17F-3A80-4791-BC31-BA1854998452}" type="slidenum">
              <a:rPr lang="en-US" smtClean="0"/>
              <a:pPr/>
              <a:t>40</a:t>
            </a:fld>
            <a:endParaRPr lang="en-US"/>
          </a:p>
        </p:txBody>
      </p:sp>
    </p:spTree>
    <p:extLst>
      <p:ext uri="{BB962C8B-B14F-4D97-AF65-F5344CB8AC3E}">
        <p14:creationId xmlns:p14="http://schemas.microsoft.com/office/powerpoint/2010/main" val="186678283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42</a:t>
            </a:fld>
            <a:endParaRPr lang="en-US" dirty="0"/>
          </a:p>
        </p:txBody>
      </p:sp>
    </p:spTree>
    <p:extLst>
      <p:ext uri="{BB962C8B-B14F-4D97-AF65-F5344CB8AC3E}">
        <p14:creationId xmlns:p14="http://schemas.microsoft.com/office/powerpoint/2010/main" val="175203708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43</a:t>
            </a:fld>
            <a:endParaRPr lang="en-US"/>
          </a:p>
        </p:txBody>
      </p:sp>
    </p:spTree>
    <p:extLst>
      <p:ext uri="{BB962C8B-B14F-4D97-AF65-F5344CB8AC3E}">
        <p14:creationId xmlns:p14="http://schemas.microsoft.com/office/powerpoint/2010/main" val="85025416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44</a:t>
            </a:fld>
            <a:endParaRPr lang="en-US"/>
          </a:p>
        </p:txBody>
      </p:sp>
    </p:spTree>
    <p:extLst>
      <p:ext uri="{BB962C8B-B14F-4D97-AF65-F5344CB8AC3E}">
        <p14:creationId xmlns:p14="http://schemas.microsoft.com/office/powerpoint/2010/main" val="145405055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45</a:t>
            </a:fld>
            <a:endParaRPr lang="en-US"/>
          </a:p>
        </p:txBody>
      </p:sp>
    </p:spTree>
    <p:extLst>
      <p:ext uri="{BB962C8B-B14F-4D97-AF65-F5344CB8AC3E}">
        <p14:creationId xmlns:p14="http://schemas.microsoft.com/office/powerpoint/2010/main" val="295973982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46</a:t>
            </a:fld>
            <a:endParaRPr lang="en-US"/>
          </a:p>
        </p:txBody>
      </p:sp>
    </p:spTree>
    <p:extLst>
      <p:ext uri="{BB962C8B-B14F-4D97-AF65-F5344CB8AC3E}">
        <p14:creationId xmlns:p14="http://schemas.microsoft.com/office/powerpoint/2010/main" val="10037195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6</a:t>
            </a:fld>
            <a:endParaRPr lang="en-US" dirty="0"/>
          </a:p>
        </p:txBody>
      </p:sp>
    </p:spTree>
    <p:extLst>
      <p:ext uri="{BB962C8B-B14F-4D97-AF65-F5344CB8AC3E}">
        <p14:creationId xmlns:p14="http://schemas.microsoft.com/office/powerpoint/2010/main" val="2576322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dirty="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7</a:t>
            </a:fld>
            <a:endParaRPr lang="en-US" dirty="0"/>
          </a:p>
        </p:txBody>
      </p:sp>
    </p:spTree>
    <p:extLst>
      <p:ext uri="{BB962C8B-B14F-4D97-AF65-F5344CB8AC3E}">
        <p14:creationId xmlns:p14="http://schemas.microsoft.com/office/powerpoint/2010/main" val="14639929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dirty="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8</a:t>
            </a:fld>
            <a:endParaRPr lang="en-US" dirty="0"/>
          </a:p>
        </p:txBody>
      </p:sp>
    </p:spTree>
    <p:extLst>
      <p:ext uri="{BB962C8B-B14F-4D97-AF65-F5344CB8AC3E}">
        <p14:creationId xmlns:p14="http://schemas.microsoft.com/office/powerpoint/2010/main" val="5674285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9</a:t>
            </a:fld>
            <a:endParaRPr lang="en-US" dirty="0"/>
          </a:p>
        </p:txBody>
      </p:sp>
    </p:spTree>
    <p:extLst>
      <p:ext uri="{BB962C8B-B14F-4D97-AF65-F5344CB8AC3E}">
        <p14:creationId xmlns:p14="http://schemas.microsoft.com/office/powerpoint/2010/main" val="21210937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1B4A8355-6CED-46FA-95B5-811F1F72AC4C}" type="slidenum">
              <a:rPr lang="en-US" smtClean="0"/>
              <a:pPr/>
              <a:t>10</a:t>
            </a:fld>
            <a:endParaRPr lang="en-US"/>
          </a:p>
        </p:txBody>
      </p:sp>
      <p:sp>
        <p:nvSpPr>
          <p:cNvPr id="60419" name="Slide Image Placeholder 1"/>
          <p:cNvSpPr>
            <a:spLocks noGrp="1" noRot="1" noChangeAspect="1" noTextEdit="1"/>
          </p:cNvSpPr>
          <p:nvPr>
            <p:ph type="sldImg"/>
          </p:nvPr>
        </p:nvSpPr>
        <p:spPr>
          <a:ln/>
        </p:spPr>
      </p:sp>
      <p:sp>
        <p:nvSpPr>
          <p:cNvPr id="60420" name="Notes Placeholder 2"/>
          <p:cNvSpPr>
            <a:spLocks noGrp="1"/>
          </p:cNvSpPr>
          <p:nvPr>
            <p:ph type="body" idx="1"/>
          </p:nvPr>
        </p:nvSpPr>
        <p:spPr>
          <a:noFill/>
          <a:ln/>
        </p:spPr>
        <p:txBody>
          <a:bodyPr/>
          <a:lstStyle/>
          <a:p>
            <a:endParaRPr lang="en-US"/>
          </a:p>
        </p:txBody>
      </p:sp>
      <p:sp>
        <p:nvSpPr>
          <p:cNvPr id="60421"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797A5476-295C-4F37-9D9E-889D798F1D04}" type="slidenum">
              <a:rPr lang="en-US" sz="1200"/>
              <a:pPr algn="r"/>
              <a:t>10</a:t>
            </a:fld>
            <a:endParaRPr lang="en-US" sz="1200"/>
          </a:p>
        </p:txBody>
      </p:sp>
    </p:spTree>
    <p:extLst>
      <p:ext uri="{BB962C8B-B14F-4D97-AF65-F5344CB8AC3E}">
        <p14:creationId xmlns:p14="http://schemas.microsoft.com/office/powerpoint/2010/main" val="27065142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7B92CFA9-88C9-45B4-85AD-FD67D300F702}" type="slidenum">
              <a:rPr lang="en-US" smtClean="0"/>
              <a:pPr/>
              <a:t>11</a:t>
            </a:fld>
            <a:endParaRPr lang="en-US"/>
          </a:p>
        </p:txBody>
      </p:sp>
      <p:sp>
        <p:nvSpPr>
          <p:cNvPr id="61443" name="Slide Image Placeholder 1"/>
          <p:cNvSpPr>
            <a:spLocks noGrp="1" noRot="1" noChangeAspect="1" noTextEdit="1"/>
          </p:cNvSpPr>
          <p:nvPr>
            <p:ph type="sldImg"/>
          </p:nvPr>
        </p:nvSpPr>
        <p:spPr>
          <a:ln/>
        </p:spPr>
      </p:sp>
      <p:sp>
        <p:nvSpPr>
          <p:cNvPr id="61444" name="Notes Placeholder 2"/>
          <p:cNvSpPr>
            <a:spLocks noGrp="1"/>
          </p:cNvSpPr>
          <p:nvPr>
            <p:ph type="body" idx="1"/>
          </p:nvPr>
        </p:nvSpPr>
        <p:spPr>
          <a:noFill/>
          <a:ln/>
        </p:spPr>
        <p:txBody>
          <a:bodyPr/>
          <a:lstStyle/>
          <a:p>
            <a:pPr eaLnBrk="1" hangingPunct="1"/>
            <a:endParaRPr lang="en-US"/>
          </a:p>
        </p:txBody>
      </p:sp>
      <p:sp>
        <p:nvSpPr>
          <p:cNvPr id="61445"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D84E925-665F-4C66-B196-6E0239591013}" type="slidenum">
              <a:rPr lang="en-US" sz="1200"/>
              <a:pPr algn="r"/>
              <a:t>11</a:t>
            </a:fld>
            <a:endParaRPr lang="en-US" sz="1200"/>
          </a:p>
        </p:txBody>
      </p:sp>
    </p:spTree>
    <p:extLst>
      <p:ext uri="{BB962C8B-B14F-4D97-AF65-F5344CB8AC3E}">
        <p14:creationId xmlns:p14="http://schemas.microsoft.com/office/powerpoint/2010/main" val="22832035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18/09/2016</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18/09/2016</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18/09/2016</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18/09/2016</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18/09/2016</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18/09/2016</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18/09/2016</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18/09/2016</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18/09/2016</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18/09/2016</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18/09/2016</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18/09/2016</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34.xml"/><Relationship Id="rId1" Type="http://schemas.openxmlformats.org/officeDocument/2006/relationships/slideLayout" Target="../slideLayouts/slideLayout6.xml"/><Relationship Id="rId4" Type="http://schemas.openxmlformats.org/officeDocument/2006/relationships/image" Target="../media/image1.jpeg"/></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eaLnBrk="1" hangingPunct="1"/>
            <a:r>
              <a:rPr lang="en-GB" sz="4400" dirty="0"/>
              <a:t>Fit-for-purpose assessment : designing assessment to promote student learning</a:t>
            </a:r>
            <a:endParaRPr lang="en-GB" sz="4000" b="0" dirty="0"/>
          </a:p>
        </p:txBody>
      </p:sp>
      <p:sp>
        <p:nvSpPr>
          <p:cNvPr id="3075" name="Rectangle 3"/>
          <p:cNvSpPr>
            <a:spLocks noGrp="1" noChangeArrowheads="1"/>
          </p:cNvSpPr>
          <p:nvPr>
            <p:ph type="subTitle" idx="1"/>
          </p:nvPr>
        </p:nvSpPr>
        <p:spPr>
          <a:xfrm>
            <a:off x="827088" y="2928934"/>
            <a:ext cx="6248400" cy="3429004"/>
          </a:xfrm>
        </p:spPr>
        <p:txBody>
          <a:bodyPr/>
          <a:lstStyle/>
          <a:p>
            <a:pPr algn="ctr" eaLnBrk="1" hangingPunct="1">
              <a:defRPr/>
            </a:pPr>
            <a:r>
              <a:rPr lang="en-GB" dirty="0">
                <a:solidFill>
                  <a:schemeClr val="tx2">
                    <a:lumMod val="60000"/>
                    <a:lumOff val="40000"/>
                  </a:schemeClr>
                </a:solidFill>
              </a:rPr>
              <a:t>Harper Adams University</a:t>
            </a:r>
          </a:p>
          <a:p>
            <a:pPr algn="ctr" eaLnBrk="1" hangingPunct="1">
              <a:defRPr/>
            </a:pPr>
            <a:r>
              <a:rPr lang="en-GB" dirty="0">
                <a:solidFill>
                  <a:schemeClr val="tx2">
                    <a:lumMod val="60000"/>
                    <a:lumOff val="40000"/>
                  </a:schemeClr>
                </a:solidFill>
              </a:rPr>
              <a:t>Learning and Teaching Conference</a:t>
            </a:r>
          </a:p>
          <a:p>
            <a:pPr algn="ctr" eaLnBrk="1" hangingPunct="1">
              <a:defRPr/>
            </a:pPr>
            <a:r>
              <a:rPr lang="en-GB" sz="2400" dirty="0"/>
              <a:t>21 September 2016</a:t>
            </a:r>
            <a:endParaRPr lang="en-GB" sz="1400" dirty="0"/>
          </a:p>
          <a:p>
            <a:pPr algn="ctr" eaLnBrk="1" hangingPunct="1">
              <a:defRPr/>
            </a:pPr>
            <a:r>
              <a:rPr lang="en-GB" sz="2800" b="1" dirty="0"/>
              <a:t>Sally Brown</a:t>
            </a:r>
          </a:p>
          <a:p>
            <a:pPr algn="ctr" eaLnBrk="1" hangingPunct="1">
              <a:defRPr/>
            </a:pPr>
            <a:r>
              <a:rPr lang="en-GB" sz="2400" dirty="0"/>
              <a:t>PFHEA, SFSEDA, NTF</a:t>
            </a:r>
            <a:endParaRPr lang="en-GB" sz="2400" b="1" dirty="0"/>
          </a:p>
          <a:p>
            <a:pPr algn="ctr" eaLnBrk="1" hangingPunct="1">
              <a:defRPr/>
            </a:pPr>
            <a:r>
              <a:rPr lang="en-GB" sz="2000" dirty="0"/>
              <a:t>Emerita Professor, Leeds Beckett University</a:t>
            </a:r>
          </a:p>
          <a:p>
            <a:pPr algn="ctr" eaLnBrk="1" hangingPunct="1">
              <a:defRPr/>
            </a:pPr>
            <a:r>
              <a:rPr lang="en-GB" sz="2000" dirty="0"/>
              <a:t>Visiting Professor: University of Plymouth, Liverpool John Moores University and University of South Wales.</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US" dirty="0"/>
              <a:t>My fit-for-purpose model of assessment: the key questions</a:t>
            </a:r>
          </a:p>
        </p:txBody>
      </p:sp>
      <p:sp>
        <p:nvSpPr>
          <p:cNvPr id="19459" name="Rectangle 3"/>
          <p:cNvSpPr>
            <a:spLocks noGrp="1" noChangeArrowheads="1"/>
          </p:cNvSpPr>
          <p:nvPr>
            <p:ph type="body" idx="4294967295"/>
          </p:nvPr>
        </p:nvSpPr>
        <p:spPr>
          <a:noFill/>
        </p:spPr>
        <p:txBody>
          <a:bodyPr lIns="92075" tIns="46038" rIns="92075" bIns="46038"/>
          <a:lstStyle/>
          <a:p>
            <a:r>
              <a:rPr lang="en-US" dirty="0"/>
              <a:t>Why are we assessing?</a:t>
            </a:r>
          </a:p>
          <a:p>
            <a:r>
              <a:rPr lang="en-US" dirty="0"/>
              <a:t>What is it we are actually assessing?</a:t>
            </a:r>
          </a:p>
          <a:p>
            <a:r>
              <a:rPr lang="en-US" dirty="0"/>
              <a:t>How are we assessing?</a:t>
            </a:r>
          </a:p>
          <a:p>
            <a:r>
              <a:rPr lang="en-US" dirty="0"/>
              <a:t>Who is best placed to assess?</a:t>
            </a:r>
          </a:p>
          <a:p>
            <a:r>
              <a:rPr lang="en-US" dirty="0"/>
              <a:t>When should we assess?</a:t>
            </a:r>
          </a:p>
        </p:txBody>
      </p:sp>
    </p:spTree>
    <p:extLst>
      <p:ext uri="{BB962C8B-B14F-4D97-AF65-F5344CB8AC3E}">
        <p14:creationId xmlns:p14="http://schemas.microsoft.com/office/powerpoint/2010/main" val="30237718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idx="4294967295"/>
          </p:nvPr>
        </p:nvSpPr>
        <p:spPr>
          <a:xfrm>
            <a:off x="685800" y="304801"/>
            <a:ext cx="7848600" cy="112393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US" dirty="0"/>
              <a:t>Purposes: the reasons for assessment: </a:t>
            </a:r>
            <a:br>
              <a:rPr lang="en-US" dirty="0"/>
            </a:br>
            <a:r>
              <a:rPr lang="en-US" dirty="0"/>
              <a:t>may include:</a:t>
            </a:r>
          </a:p>
        </p:txBody>
      </p:sp>
      <p:sp>
        <p:nvSpPr>
          <p:cNvPr id="20483" name="Rectangle 3"/>
          <p:cNvSpPr>
            <a:spLocks noGrp="1" noChangeArrowheads="1"/>
          </p:cNvSpPr>
          <p:nvPr>
            <p:ph type="body" idx="4294967295"/>
          </p:nvPr>
        </p:nvSpPr>
        <p:spPr>
          <a:xfrm>
            <a:off x="914400" y="1484784"/>
            <a:ext cx="7239000" cy="4992216"/>
          </a:xfrm>
          <a:noFill/>
        </p:spPr>
        <p:txBody>
          <a:bodyPr lIns="92075" tIns="46038" rIns="92075" bIns="46038"/>
          <a:lstStyle/>
          <a:p>
            <a:pPr eaLnBrk="1" hangingPunct="1"/>
            <a:r>
              <a:rPr lang="en-US" sz="2600" dirty="0"/>
              <a:t>Enabling students to get the measure of their achievement; </a:t>
            </a:r>
          </a:p>
          <a:p>
            <a:pPr eaLnBrk="1" hangingPunct="1"/>
            <a:r>
              <a:rPr lang="en-US" sz="2600" dirty="0"/>
              <a:t>Helping them consolidate their learning;</a:t>
            </a:r>
          </a:p>
          <a:p>
            <a:pPr eaLnBrk="1" hangingPunct="1"/>
            <a:r>
              <a:rPr lang="en-US" sz="2600" dirty="0"/>
              <a:t>Providing feedback so they can improve and remedy any deficiencies;</a:t>
            </a:r>
          </a:p>
          <a:p>
            <a:pPr eaLnBrk="1" hangingPunct="1"/>
            <a:r>
              <a:rPr lang="en-US" sz="2600" dirty="0"/>
              <a:t>motivating students to engage in their learning;</a:t>
            </a:r>
          </a:p>
          <a:p>
            <a:pPr eaLnBrk="1" hangingPunct="1"/>
            <a:r>
              <a:rPr lang="en-US" sz="2600" dirty="0"/>
              <a:t>providing them with opportunities to relate theory and practice, especially in HE and FE.</a:t>
            </a:r>
          </a:p>
        </p:txBody>
      </p:sp>
    </p:spTree>
    <p:extLst>
      <p:ext uri="{BB962C8B-B14F-4D97-AF65-F5344CB8AC3E}">
        <p14:creationId xmlns:p14="http://schemas.microsoft.com/office/powerpoint/2010/main" val="33090556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US" dirty="0"/>
              <a:t>more purposes...</a:t>
            </a:r>
          </a:p>
        </p:txBody>
      </p:sp>
      <p:sp>
        <p:nvSpPr>
          <p:cNvPr id="21507" name="Rectangle 3"/>
          <p:cNvSpPr>
            <a:spLocks noGrp="1" noChangeArrowheads="1"/>
          </p:cNvSpPr>
          <p:nvPr>
            <p:ph type="body" idx="4294967295"/>
          </p:nvPr>
        </p:nvSpPr>
        <p:spPr>
          <a:xfrm>
            <a:off x="642938" y="1285875"/>
            <a:ext cx="8001000" cy="4217988"/>
          </a:xfrm>
          <a:noFill/>
        </p:spPr>
        <p:txBody>
          <a:bodyPr lIns="92075" tIns="46038" rIns="92075" bIns="46038"/>
          <a:lstStyle/>
          <a:p>
            <a:pPr eaLnBrk="1" hangingPunct="1"/>
            <a:r>
              <a:rPr lang="en-US" sz="2600" dirty="0"/>
              <a:t>Helping students make sensible choices about option alternatives and directions for further study;</a:t>
            </a:r>
          </a:p>
          <a:p>
            <a:pPr eaLnBrk="1" hangingPunct="1"/>
            <a:r>
              <a:rPr lang="en-US" sz="2600" dirty="0"/>
              <a:t>demonstrating student employability;</a:t>
            </a:r>
          </a:p>
          <a:p>
            <a:pPr eaLnBrk="1" hangingPunct="1"/>
            <a:r>
              <a:rPr lang="en-US" sz="2600" dirty="0"/>
              <a:t>providing assurance of fitness to practice (in HE);</a:t>
            </a:r>
          </a:p>
          <a:p>
            <a:pPr eaLnBrk="1" hangingPunct="1"/>
            <a:r>
              <a:rPr lang="en-US" sz="2600" dirty="0"/>
              <a:t>giving feedback to teachers on effectiveness;</a:t>
            </a:r>
          </a:p>
          <a:p>
            <a:pPr eaLnBrk="1" hangingPunct="1"/>
            <a:r>
              <a:rPr lang="en-US" sz="2600" dirty="0"/>
              <a:t>providing statistics for internal and external agencies.</a:t>
            </a:r>
          </a:p>
          <a:p>
            <a:pPr eaLnBrk="1" hangingPunct="1"/>
            <a:endParaRPr lang="en-US" sz="2600" dirty="0"/>
          </a:p>
        </p:txBody>
      </p:sp>
    </p:spTree>
    <p:extLst>
      <p:ext uri="{BB962C8B-B14F-4D97-AF65-F5344CB8AC3E}">
        <p14:creationId xmlns:p14="http://schemas.microsoft.com/office/powerpoint/2010/main" val="25623269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p:txBody>
          <a:bodyPr>
            <a:normAutofit/>
          </a:bodyPr>
          <a:lstStyle/>
          <a:p>
            <a:pPr eaLnBrk="1" hangingPunct="1"/>
            <a:r>
              <a:rPr lang="en-US" dirty="0"/>
              <a:t>Orientation: choosing what we assess</a:t>
            </a:r>
          </a:p>
        </p:txBody>
      </p:sp>
      <p:sp>
        <p:nvSpPr>
          <p:cNvPr id="22531" name="Rectangle 3"/>
          <p:cNvSpPr>
            <a:spLocks noGrp="1" noChangeArrowheads="1"/>
          </p:cNvSpPr>
          <p:nvPr>
            <p:ph type="body" idx="4294967295"/>
          </p:nvPr>
        </p:nvSpPr>
        <p:spPr/>
        <p:txBody>
          <a:bodyPr/>
          <a:lstStyle/>
          <a:p>
            <a:pPr eaLnBrk="1" hangingPunct="1"/>
            <a:r>
              <a:rPr lang="en-US" dirty="0"/>
              <a:t>product or process?</a:t>
            </a:r>
          </a:p>
          <a:p>
            <a:pPr eaLnBrk="1" hangingPunct="1"/>
            <a:r>
              <a:rPr lang="en-US" dirty="0"/>
              <a:t>theory or practice (HE particularly); </a:t>
            </a:r>
          </a:p>
          <a:p>
            <a:pPr eaLnBrk="1" hangingPunct="1"/>
            <a:r>
              <a:rPr lang="en-US" dirty="0"/>
              <a:t>knowledge, skills and attitude (all sectors)?</a:t>
            </a:r>
          </a:p>
          <a:p>
            <a:pPr eaLnBrk="1" hangingPunct="1"/>
            <a:r>
              <a:rPr lang="en-US" dirty="0"/>
              <a:t>subject knowledge or application?</a:t>
            </a:r>
          </a:p>
          <a:p>
            <a:pPr eaLnBrk="1" hangingPunct="1"/>
            <a:r>
              <a:rPr lang="en-US" dirty="0"/>
              <a:t>what we’ve always assessed?</a:t>
            </a:r>
          </a:p>
          <a:p>
            <a:pPr eaLnBrk="1" hangingPunct="1"/>
            <a:r>
              <a:rPr lang="en-US" dirty="0"/>
              <a:t>what it’s easy to assess?</a:t>
            </a:r>
          </a:p>
        </p:txBody>
      </p:sp>
    </p:spTree>
    <p:extLst>
      <p:ext uri="{BB962C8B-B14F-4D97-AF65-F5344CB8AC3E}">
        <p14:creationId xmlns:p14="http://schemas.microsoft.com/office/powerpoint/2010/main" val="25712196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How: methods and approaches of assessment</a:t>
            </a:r>
          </a:p>
        </p:txBody>
      </p:sp>
      <p:sp>
        <p:nvSpPr>
          <p:cNvPr id="3" name="Content Placeholder 2"/>
          <p:cNvSpPr>
            <a:spLocks noGrp="1"/>
          </p:cNvSpPr>
          <p:nvPr>
            <p:ph idx="1"/>
          </p:nvPr>
        </p:nvSpPr>
        <p:spPr/>
        <p:txBody>
          <a:bodyPr/>
          <a:lstStyle/>
          <a:p>
            <a:r>
              <a:rPr lang="en-GB" dirty="0"/>
              <a:t>We need to choose authentic and appropriate means of assessing;</a:t>
            </a:r>
          </a:p>
          <a:p>
            <a:r>
              <a:rPr lang="en-GB" dirty="0"/>
              <a:t>Unseen exams, reports and essays are overused and there are many more methods in use in different universities in the UK and internationally which may be more fit-for-purpose;</a:t>
            </a:r>
          </a:p>
          <a:p>
            <a:r>
              <a:rPr lang="en-GB" dirty="0"/>
              <a:t>These include in-seminar assessments, posters, assessed blogs, portfolios, case studies, </a:t>
            </a:r>
            <a:r>
              <a:rPr lang="en-GB" dirty="0" err="1"/>
              <a:t>vivas</a:t>
            </a:r>
            <a:r>
              <a:rPr lang="en-GB" dirty="0"/>
              <a:t>, short answer tests, multiple choice and other CAA tests, reflective accounts, logs, projects, presentations, learning packages, annotated bibliographies, in-tray exercises, live briefs, and many more.</a:t>
            </a:r>
          </a:p>
        </p:txBody>
      </p:sp>
    </p:spTree>
    <p:extLst>
      <p:ext uri="{BB962C8B-B14F-4D97-AF65-F5344CB8AC3E}">
        <p14:creationId xmlns:p14="http://schemas.microsoft.com/office/powerpoint/2010/main" val="6166385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idx="4294967295"/>
          </p:nvPr>
        </p:nvSpPr>
        <p:spPr>
          <a:noFill/>
        </p:spPr>
        <p:txBody>
          <a:bodyPr lIns="92075" tIns="46038" rIns="92075" bIns="46038">
            <a:normAutofit/>
          </a:bodyPr>
          <a:lstStyle/>
          <a:p>
            <a:pPr eaLnBrk="1" hangingPunct="1"/>
            <a:r>
              <a:rPr lang="en-US" dirty="0"/>
              <a:t>Agency: choosing who is best placed to assess</a:t>
            </a:r>
          </a:p>
        </p:txBody>
      </p:sp>
      <p:sp>
        <p:nvSpPr>
          <p:cNvPr id="27651" name="Rectangle 3"/>
          <p:cNvSpPr>
            <a:spLocks noGrp="1" noChangeArrowheads="1"/>
          </p:cNvSpPr>
          <p:nvPr>
            <p:ph type="body" idx="4294967295"/>
          </p:nvPr>
        </p:nvSpPr>
        <p:spPr>
          <a:noFill/>
        </p:spPr>
        <p:txBody>
          <a:bodyPr lIns="92075" tIns="46038" rIns="92075" bIns="46038"/>
          <a:lstStyle/>
          <a:p>
            <a:pPr eaLnBrk="1" hangingPunct="1"/>
            <a:r>
              <a:rPr lang="en-US"/>
              <a:t>tutor assessment</a:t>
            </a:r>
          </a:p>
          <a:p>
            <a:pPr eaLnBrk="1" hangingPunct="1"/>
            <a:r>
              <a:rPr lang="en-US"/>
              <a:t>self-assessment</a:t>
            </a:r>
          </a:p>
          <a:p>
            <a:pPr eaLnBrk="1" hangingPunct="1"/>
            <a:r>
              <a:rPr lang="en-US"/>
              <a:t>peer assessment, (either inter or intra peer)</a:t>
            </a:r>
          </a:p>
          <a:p>
            <a:pPr eaLnBrk="1" hangingPunct="1"/>
            <a:r>
              <a:rPr lang="en-US"/>
              <a:t>employers, practice tutors and line managers</a:t>
            </a:r>
          </a:p>
          <a:p>
            <a:pPr eaLnBrk="1" hangingPunct="1"/>
            <a:r>
              <a:rPr lang="en-US"/>
              <a:t>client assessment</a:t>
            </a:r>
          </a:p>
        </p:txBody>
      </p:sp>
    </p:spTree>
    <p:extLst>
      <p:ext uri="{BB962C8B-B14F-4D97-AF65-F5344CB8AC3E}">
        <p14:creationId xmlns:p14="http://schemas.microsoft.com/office/powerpoint/2010/main" val="37949309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When: timing is crucial</a:t>
            </a:r>
          </a:p>
        </p:txBody>
      </p:sp>
      <p:sp>
        <p:nvSpPr>
          <p:cNvPr id="3" name="Content Placeholder 2"/>
          <p:cNvSpPr>
            <a:spLocks noGrp="1"/>
          </p:cNvSpPr>
          <p:nvPr>
            <p:ph idx="1"/>
          </p:nvPr>
        </p:nvSpPr>
        <p:spPr/>
        <p:txBody>
          <a:bodyPr/>
          <a:lstStyle/>
          <a:p>
            <a:r>
              <a:rPr lang="en-GB" dirty="0"/>
              <a:t>If all assessment is left to the end of the programme or the end of module, there is a high risk of failure and under-performance;</a:t>
            </a:r>
          </a:p>
          <a:p>
            <a:r>
              <a:rPr lang="en-GB" dirty="0"/>
              <a:t>Incremental activities leading to a </a:t>
            </a:r>
            <a:r>
              <a:rPr lang="en-GB" dirty="0" err="1"/>
              <a:t>culminative</a:t>
            </a:r>
            <a:r>
              <a:rPr lang="en-GB" dirty="0"/>
              <a:t>/ capstone assignment or multiple small assignments can help to avoid ‘sudden death’;</a:t>
            </a:r>
          </a:p>
          <a:p>
            <a:r>
              <a:rPr lang="en-GB" dirty="0"/>
              <a:t>We should aim to avoid assessing students only when it fits our systems and instead strive to assess students as they become ready.</a:t>
            </a:r>
          </a:p>
        </p:txBody>
      </p:sp>
    </p:spTree>
    <p:extLst>
      <p:ext uri="{BB962C8B-B14F-4D97-AF65-F5344CB8AC3E}">
        <p14:creationId xmlns:p14="http://schemas.microsoft.com/office/powerpoint/2010/main" val="28264621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7166"/>
            <a:ext cx="7427168" cy="106047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Designing fit for purpose assessment methods &amp; approaches: 10 questions </a:t>
            </a:r>
          </a:p>
        </p:txBody>
      </p:sp>
      <p:sp>
        <p:nvSpPr>
          <p:cNvPr id="3" name="Content Placeholder 2"/>
          <p:cNvSpPr>
            <a:spLocks noGrp="1"/>
          </p:cNvSpPr>
          <p:nvPr>
            <p:ph idx="1"/>
          </p:nvPr>
        </p:nvSpPr>
        <p:spPr/>
        <p:txBody>
          <a:bodyPr>
            <a:normAutofit/>
          </a:bodyPr>
          <a:lstStyle/>
          <a:p>
            <a:pPr marL="457200" indent="-457200">
              <a:buClr>
                <a:schemeClr val="tx2">
                  <a:lumMod val="75000"/>
                </a:schemeClr>
              </a:buClr>
              <a:buSzPct val="100000"/>
              <a:buFont typeface="+mj-lt"/>
              <a:buAutoNum type="arabicPeriod"/>
            </a:pPr>
            <a:r>
              <a:rPr lang="en-GB" sz="2400" b="1" dirty="0"/>
              <a:t>Are your assignments fully and constructively aligned with your learning outcomes?</a:t>
            </a:r>
          </a:p>
          <a:p>
            <a:pPr marL="457200" indent="-457200">
              <a:buClr>
                <a:schemeClr val="tx2">
                  <a:lumMod val="75000"/>
                </a:schemeClr>
              </a:buClr>
              <a:buSzPct val="100000"/>
              <a:buFont typeface="+mj-lt"/>
              <a:buAutoNum type="arabicPeriod"/>
            </a:pPr>
            <a:r>
              <a:rPr lang="en-GB" sz="2400" b="1" dirty="0"/>
              <a:t>Do they comply with Harper Adams requirements in terms of number, word limits etc?</a:t>
            </a:r>
          </a:p>
          <a:p>
            <a:pPr marL="457200" indent="-457200">
              <a:buClr>
                <a:schemeClr val="tx2">
                  <a:lumMod val="75000"/>
                </a:schemeClr>
              </a:buClr>
              <a:buSzPct val="100000"/>
              <a:buFont typeface="+mj-lt"/>
              <a:buAutoNum type="arabicPeriod"/>
            </a:pPr>
            <a:r>
              <a:rPr lang="en-GB" sz="2400" b="1" dirty="0"/>
              <a:t>Are summative assessments undertaken throughout the course, or is everything ‘sudden death’ end-point? </a:t>
            </a:r>
          </a:p>
          <a:p>
            <a:pPr marL="457200" indent="-457200">
              <a:buClr>
                <a:schemeClr val="tx2">
                  <a:lumMod val="75000"/>
                </a:schemeClr>
              </a:buClr>
              <a:buSzPct val="100000"/>
              <a:buFont typeface="+mj-lt"/>
              <a:buAutoNum type="arabicPeriod"/>
            </a:pPr>
            <a:r>
              <a:rPr lang="en-GB" sz="2400" b="1" dirty="0"/>
              <a:t>Is there excessive bunching of assignments in different modules that is highly stressful for students and unmanageable staff?</a:t>
            </a:r>
          </a:p>
          <a:p>
            <a:pPr marL="457200" indent="-457200">
              <a:buClr>
                <a:schemeClr val="tx2">
                  <a:lumMod val="75000"/>
                </a:schemeClr>
              </a:buClr>
              <a:buSzPct val="100000"/>
              <a:buFont typeface="+mj-lt"/>
              <a:buAutoNum type="arabicPeriod"/>
            </a:pPr>
            <a:r>
              <a:rPr lang="en-GB" sz="2400" b="1" dirty="0"/>
              <a:t>Are there plenty of opportunities for formative assessment, especially early on?</a:t>
            </a:r>
          </a:p>
        </p:txBody>
      </p:sp>
    </p:spTree>
    <p:extLst>
      <p:ext uri="{BB962C8B-B14F-4D97-AF65-F5344CB8AC3E}">
        <p14:creationId xmlns:p14="http://schemas.microsoft.com/office/powerpoint/2010/main" val="18106606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And the next five:</a:t>
            </a:r>
          </a:p>
        </p:txBody>
      </p:sp>
      <p:sp>
        <p:nvSpPr>
          <p:cNvPr id="19459" name="Content Placeholder 4"/>
          <p:cNvSpPr>
            <a:spLocks noGrp="1"/>
          </p:cNvSpPr>
          <p:nvPr>
            <p:ph idx="1"/>
          </p:nvPr>
        </p:nvSpPr>
        <p:spPr>
          <a:xfrm>
            <a:off x="457200" y="1371600"/>
            <a:ext cx="8229600" cy="4754563"/>
          </a:xfrm>
          <a:noFill/>
          <a:ln w="9525">
            <a:noFill/>
            <a:miter lim="800000"/>
            <a:headEnd/>
            <a:tailEnd/>
          </a:ln>
        </p:spPr>
        <p:txBody>
          <a:bodyPr vert="horz" wrap="square" lIns="91440" tIns="45720" rIns="91440" bIns="45720" numCol="1" anchor="t" anchorCtr="0" compatLnSpc="1">
            <a:prstTxWarp prst="textNoShape">
              <a:avLst/>
            </a:prstTxWarp>
            <a:normAutofit/>
          </a:bodyPr>
          <a:lstStyle/>
          <a:p>
            <a:pPr marL="457200" indent="-457200" fontAlgn="base">
              <a:spcBef>
                <a:spcPts val="600"/>
              </a:spcBef>
              <a:spcAft>
                <a:spcPct val="0"/>
              </a:spcAft>
              <a:buClr>
                <a:schemeClr val="tx2"/>
              </a:buClr>
              <a:buSzPct val="100000"/>
              <a:buFont typeface="+mj-lt"/>
              <a:buAutoNum type="arabicPeriod" startAt="6"/>
            </a:pPr>
            <a:r>
              <a:rPr lang="en-GB" sz="2400" b="1" dirty="0"/>
              <a:t>Are students over-assessed? </a:t>
            </a:r>
          </a:p>
          <a:p>
            <a:pPr marL="457200" indent="-457200" fontAlgn="base">
              <a:spcBef>
                <a:spcPts val="600"/>
              </a:spcBef>
              <a:spcAft>
                <a:spcPct val="0"/>
              </a:spcAft>
              <a:buClr>
                <a:schemeClr val="tx2"/>
              </a:buClr>
              <a:buSzPct val="100000"/>
              <a:buFont typeface="+mj-lt"/>
              <a:buAutoNum type="arabicPeriod" startAt="6"/>
            </a:pPr>
            <a:r>
              <a:rPr lang="en-GB" sz="2400" b="1" dirty="0"/>
              <a:t>Do staff have time to mark the assessments in time for exam boards etc?</a:t>
            </a:r>
          </a:p>
          <a:p>
            <a:pPr marL="457200" indent="-457200" fontAlgn="base">
              <a:spcBef>
                <a:spcPts val="600"/>
              </a:spcBef>
              <a:spcAft>
                <a:spcPct val="0"/>
              </a:spcAft>
              <a:buClr>
                <a:schemeClr val="tx2"/>
              </a:buClr>
              <a:buSzPct val="100000"/>
              <a:buFont typeface="+mj-lt"/>
              <a:buAutoNum type="arabicPeriod" startAt="6"/>
            </a:pPr>
            <a:r>
              <a:rPr lang="en-GB" sz="2400" b="1" dirty="0"/>
              <a:t>When you have introduced innovative assignments, have they been introduced instead of existing ones or simply added to the assessment diet?</a:t>
            </a:r>
          </a:p>
          <a:p>
            <a:pPr marL="457200" indent="-457200" fontAlgn="base">
              <a:spcBef>
                <a:spcPts val="600"/>
              </a:spcBef>
              <a:spcAft>
                <a:spcPct val="0"/>
              </a:spcAft>
              <a:buClr>
                <a:schemeClr val="tx2"/>
              </a:buClr>
              <a:buSzPct val="100000"/>
              <a:buFont typeface="+mj-lt"/>
              <a:buAutoNum type="arabicPeriod" startAt="6"/>
            </a:pPr>
            <a:r>
              <a:rPr lang="en-GB" sz="2400" b="1" dirty="0"/>
              <a:t>Are students encouraged to make good use of the feedback they receive?</a:t>
            </a:r>
          </a:p>
          <a:p>
            <a:pPr marL="457200" indent="-457200" fontAlgn="base">
              <a:spcBef>
                <a:spcPts val="600"/>
              </a:spcBef>
              <a:spcAft>
                <a:spcPct val="0"/>
              </a:spcAft>
              <a:buClr>
                <a:schemeClr val="tx2"/>
              </a:buClr>
              <a:buSzPct val="100000"/>
              <a:buFont typeface="+mj-lt"/>
              <a:buAutoNum type="arabicPeriod" startAt="6"/>
            </a:pPr>
            <a:r>
              <a:rPr lang="en-GB" sz="2400" b="1" dirty="0"/>
              <a:t>Do the students perceive your assessment diet to be fair and providing meaningful recognition of their achievements?</a:t>
            </a:r>
          </a:p>
        </p:txBody>
      </p:sp>
    </p:spTree>
    <p:extLst>
      <p:ext uri="{BB962C8B-B14F-4D97-AF65-F5344CB8AC3E}">
        <p14:creationId xmlns:p14="http://schemas.microsoft.com/office/powerpoint/2010/main" val="33731836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74638"/>
            <a:ext cx="7742094" cy="114300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Assessment literacy: students do better if they can: </a:t>
            </a:r>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normAutofit lnSpcReduction="10000"/>
          </a:bodyPr>
          <a:lstStyle/>
          <a:p>
            <a:r>
              <a:rPr lang="en-GB" sz="2600" b="1" dirty="0"/>
              <a:t>Make sense of key terms such as criteria, weightings, and level;</a:t>
            </a:r>
          </a:p>
          <a:p>
            <a:r>
              <a:rPr lang="en-GB" sz="2600" b="1" dirty="0"/>
              <a:t>Encounter a variety of assessment methods (e.g. presentations, portfolios, posters, assessed web participation, practicals, vivas etc) and get practice in using them;</a:t>
            </a:r>
          </a:p>
          <a:p>
            <a:r>
              <a:rPr lang="en-GB" sz="2600" b="1" dirty="0"/>
              <a:t>Be strategic in their behaviours, putting more work into aspects of an assignment with high weightings, interrogating criteria to find out what is really required and so on;</a:t>
            </a:r>
          </a:p>
          <a:p>
            <a:r>
              <a:rPr lang="en-GB" sz="2600" b="1" dirty="0"/>
              <a:t>Gain clarity on how the assessment regulations work in their HEI, including issues concerning submission, resubmission, pass marks, condonement etc.</a:t>
            </a:r>
          </a:p>
        </p:txBody>
      </p:sp>
    </p:spTree>
    <p:extLst>
      <p:ext uri="{BB962C8B-B14F-4D97-AF65-F5344CB8AC3E}">
        <p14:creationId xmlns:p14="http://schemas.microsoft.com/office/powerpoint/2010/main" val="7465724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Rationale</a:t>
            </a:r>
          </a:p>
        </p:txBody>
      </p:sp>
      <p:sp>
        <p:nvSpPr>
          <p:cNvPr id="3" name="Content Placeholder 2"/>
          <p:cNvSpPr>
            <a:spLocks noGrp="1"/>
          </p:cNvSpPr>
          <p:nvPr>
            <p:ph idx="1"/>
          </p:nvPr>
        </p:nvSpPr>
        <p:spPr/>
        <p:txBody>
          <a:bodyPr/>
          <a:lstStyle/>
          <a:p>
            <a:pPr marL="0" indent="0">
              <a:buNone/>
            </a:pPr>
            <a:r>
              <a:rPr lang="en-GB" dirty="0"/>
              <a:t>In this workshop, we will explore the five key factors that need to be taken into account when designing effective assessment which fosters student engagement and learning: purpose (why?), 'focus (what?) methodologies &amp; approaches (how?), agency (who?) and timing (when?). </a:t>
            </a:r>
          </a:p>
          <a:p>
            <a:pPr marL="0" indent="0">
              <a:buNone/>
            </a:pPr>
            <a:r>
              <a:rPr lang="en-GB" dirty="0"/>
              <a:t>By the end of the workshop, participants will have had opportunities to consider how a concerted and holistic approach to assessment can help it to constructively align to learning outcomes and programme delivery, so that students value the process rather than just focusing on the resultant marks, as well as to identify some actions that could be taken to enhance assessment practice.</a:t>
            </a:r>
          </a:p>
        </p:txBody>
      </p:sp>
    </p:spTree>
    <p:extLst>
      <p:ext uri="{BB962C8B-B14F-4D97-AF65-F5344CB8AC3E}">
        <p14:creationId xmlns:p14="http://schemas.microsoft.com/office/powerpoint/2010/main" val="31725614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122238"/>
            <a:ext cx="7787208" cy="714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Putting this in to practice. We need to:</a:t>
            </a:r>
          </a:p>
        </p:txBody>
      </p:sp>
      <p:sp>
        <p:nvSpPr>
          <p:cNvPr id="19459" name="Rectangle 3"/>
          <p:cNvSpPr>
            <a:spLocks noGrp="1" noChangeArrowheads="1"/>
          </p:cNvSpPr>
          <p:nvPr>
            <p:ph type="body" idx="1"/>
          </p:nvPr>
        </p:nvSpPr>
        <p:spPr>
          <a:xfrm>
            <a:off x="179388" y="908050"/>
            <a:ext cx="8713787" cy="5400675"/>
          </a:xfrm>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endParaRPr lang="en-GB" sz="2600" dirty="0"/>
          </a:p>
          <a:p>
            <a:pPr marL="360000">
              <a:lnSpc>
                <a:spcPct val="100000"/>
              </a:lnSpc>
              <a:spcBef>
                <a:spcPts val="600"/>
              </a:spcBef>
            </a:pPr>
            <a:r>
              <a:rPr lang="en-GB" sz="2600" dirty="0"/>
              <a:t>design a purposeful and rationalised assessment strategy that involves a diverse range of methods of assessment, that makes best use of a range of assessors and is timely in its execution;</a:t>
            </a:r>
          </a:p>
          <a:p>
            <a:pPr marL="360000">
              <a:lnSpc>
                <a:spcPct val="100000"/>
              </a:lnSpc>
              <a:spcBef>
                <a:spcPts val="600"/>
              </a:spcBef>
            </a:pPr>
            <a:r>
              <a:rPr lang="en-GB" sz="2600" dirty="0"/>
              <a:t>consider when designing assessment tasks how any students might be disadvantaged;</a:t>
            </a:r>
          </a:p>
          <a:p>
            <a:pPr marL="360000">
              <a:lnSpc>
                <a:spcPct val="100000"/>
              </a:lnSpc>
              <a:spcBef>
                <a:spcPts val="600"/>
              </a:spcBef>
            </a:pPr>
            <a:r>
              <a:rPr lang="en-GB" sz="2600" dirty="0"/>
              <a:t>maximise the opportunities for each student to achieve at the highest possible level;</a:t>
            </a:r>
          </a:p>
          <a:p>
            <a:pPr marL="360000">
              <a:lnSpc>
                <a:spcPct val="100000"/>
              </a:lnSpc>
              <a:spcBef>
                <a:spcPts val="600"/>
              </a:spcBef>
            </a:pPr>
            <a:r>
              <a:rPr lang="en-GB" sz="2600" dirty="0"/>
              <a:t>ensure the assurance of appropriate standards for all students.</a:t>
            </a:r>
            <a:br>
              <a:rPr lang="en-GB" sz="2600" dirty="0"/>
            </a:br>
            <a:endParaRPr lang="en-GB" sz="2600" dirty="0"/>
          </a:p>
        </p:txBody>
      </p:sp>
    </p:spTree>
    <p:extLst>
      <p:ext uri="{BB962C8B-B14F-4D97-AF65-F5344CB8AC3E}">
        <p14:creationId xmlns:p14="http://schemas.microsoft.com/office/powerpoint/2010/main" val="4833263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a:t>These and other slides will be available on my website at http://sally-brown.net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extLst>
      <p:ext uri="{BB962C8B-B14F-4D97-AF65-F5344CB8AC3E}">
        <p14:creationId xmlns:p14="http://schemas.microsoft.com/office/powerpoint/2010/main" val="20587713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GB" dirty="0"/>
              <a:t>Streamlining assessment: giving feedback effectively and efficiently</a:t>
            </a:r>
          </a:p>
        </p:txBody>
      </p:sp>
      <p:sp>
        <p:nvSpPr>
          <p:cNvPr id="4" name="Subtitle 3"/>
          <p:cNvSpPr>
            <a:spLocks noGrp="1"/>
          </p:cNvSpPr>
          <p:nvPr>
            <p:ph type="subTitle" idx="1"/>
          </p:nvPr>
        </p:nvSpPr>
        <p:spPr>
          <a:xfrm>
            <a:off x="395536" y="2924944"/>
            <a:ext cx="6912768" cy="3240360"/>
          </a:xfrm>
        </p:spPr>
        <p:txBody>
          <a:bodyPr/>
          <a:lstStyle/>
          <a:p>
            <a:pPr algn="ctr" eaLnBrk="1" hangingPunct="1">
              <a:defRPr/>
            </a:pPr>
            <a:r>
              <a:rPr lang="en-GB" sz="2000" dirty="0">
                <a:solidFill>
                  <a:schemeClr val="tx2">
                    <a:lumMod val="60000"/>
                    <a:lumOff val="40000"/>
                  </a:schemeClr>
                </a:solidFill>
              </a:rPr>
              <a:t>Harper Adams University</a:t>
            </a:r>
          </a:p>
          <a:p>
            <a:pPr algn="ctr" eaLnBrk="1" hangingPunct="1">
              <a:defRPr/>
            </a:pPr>
            <a:r>
              <a:rPr lang="en-GB" sz="2000" dirty="0">
                <a:solidFill>
                  <a:schemeClr val="tx2">
                    <a:lumMod val="60000"/>
                    <a:lumOff val="40000"/>
                  </a:schemeClr>
                </a:solidFill>
              </a:rPr>
              <a:t>Learning and Teaching Conference</a:t>
            </a:r>
          </a:p>
          <a:p>
            <a:pPr algn="ctr" eaLnBrk="1" hangingPunct="1">
              <a:defRPr/>
            </a:pPr>
            <a:r>
              <a:rPr lang="en-GB" sz="2000" dirty="0"/>
              <a:t>21 September 2016</a:t>
            </a:r>
          </a:p>
          <a:p>
            <a:pPr algn="ctr" eaLnBrk="1" hangingPunct="1">
              <a:defRPr/>
            </a:pPr>
            <a:r>
              <a:rPr lang="en-GB" sz="2000" dirty="0"/>
              <a:t>Sally Brown</a:t>
            </a:r>
          </a:p>
          <a:p>
            <a:pPr algn="ctr" eaLnBrk="1" hangingPunct="1">
              <a:defRPr/>
            </a:pPr>
            <a:r>
              <a:rPr lang="en-GB" sz="2000" dirty="0"/>
              <a:t>PFHEA, SFSEDA, NTF</a:t>
            </a:r>
          </a:p>
          <a:p>
            <a:pPr algn="ctr" eaLnBrk="1" hangingPunct="1">
              <a:defRPr/>
            </a:pPr>
            <a:r>
              <a:rPr lang="en-GB" sz="2000" dirty="0"/>
              <a:t>Emerita Professor, Leeds Beckett University</a:t>
            </a:r>
          </a:p>
          <a:p>
            <a:pPr algn="ctr" eaLnBrk="1" hangingPunct="1">
              <a:defRPr/>
            </a:pPr>
            <a:r>
              <a:rPr lang="en-GB" sz="2000" dirty="0"/>
              <a:t>Visiting Professor: University of Plymouth, Liverpool John </a:t>
            </a:r>
            <a:r>
              <a:rPr lang="en-GB" sz="2000" dirty="0" err="1"/>
              <a:t>Moores</a:t>
            </a:r>
            <a:r>
              <a:rPr lang="en-GB" sz="2000" dirty="0"/>
              <a:t> University and University of South Wales.</a:t>
            </a:r>
          </a:p>
          <a:p>
            <a:endParaRPr lang="en-GB" dirty="0"/>
          </a:p>
        </p:txBody>
      </p:sp>
    </p:spTree>
    <p:extLst>
      <p:ext uri="{BB962C8B-B14F-4D97-AF65-F5344CB8AC3E}">
        <p14:creationId xmlns:p14="http://schemas.microsoft.com/office/powerpoint/2010/main" val="30820687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Rationale</a:t>
            </a:r>
          </a:p>
        </p:txBody>
      </p:sp>
      <p:sp>
        <p:nvSpPr>
          <p:cNvPr id="3" name="Content Placeholder 2"/>
          <p:cNvSpPr>
            <a:spLocks noGrp="1"/>
          </p:cNvSpPr>
          <p:nvPr>
            <p:ph idx="1"/>
          </p:nvPr>
        </p:nvSpPr>
        <p:spPr/>
        <p:txBody>
          <a:bodyPr/>
          <a:lstStyle/>
          <a:p>
            <a:pPr marL="0" indent="0">
              <a:buNone/>
            </a:pPr>
            <a:r>
              <a:rPr lang="en-GB" dirty="0"/>
              <a:t>While giving feedback is the most time-consuming (and sometimes frustrating) aspect of many lecturers' lives, it is absolutely crucial to student retention and success. In this workshop, we will explore at least six ways in which assessment can be made efficient, while still helping students formatively to improve the quality of their work. </a:t>
            </a:r>
          </a:p>
          <a:p>
            <a:pPr marL="0" indent="0">
              <a:buNone/>
            </a:pPr>
            <a:r>
              <a:rPr lang="en-GB" dirty="0"/>
              <a:t>By the end of the workshop, participants will have had opportunities to​ review a range of individual and generic techniques to speed up giving feedback, especially in the crucial first crucial semester of the First year and to discuss the value of the approaches discussed.</a:t>
            </a:r>
          </a:p>
          <a:p>
            <a:endParaRPr lang="en-GB" dirty="0"/>
          </a:p>
        </p:txBody>
      </p:sp>
    </p:spTree>
    <p:extLst>
      <p:ext uri="{BB962C8B-B14F-4D97-AF65-F5344CB8AC3E}">
        <p14:creationId xmlns:p14="http://schemas.microsoft.com/office/powerpoint/2010/main" val="27812664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Efficient assessment: we need to:</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Stop marking, start assessing! </a:t>
            </a:r>
          </a:p>
          <a:p>
            <a:r>
              <a:rPr lang="en-GB" sz="2600" dirty="0"/>
              <a:t>Explore ways to maximise student ‘time on task’ (Gibbs) and minimise staff drudgery;</a:t>
            </a:r>
          </a:p>
          <a:p>
            <a:r>
              <a:rPr lang="en-GB" sz="2600" dirty="0"/>
              <a:t>Remember that feedback is crucial to student learning but tends to be the most time-consuming aspect of assessment: we need to explore ways of giving feedback effectively and efficiently.</a:t>
            </a:r>
          </a:p>
        </p:txBody>
      </p:sp>
    </p:spTree>
    <p:extLst>
      <p:ext uri="{BB962C8B-B14F-4D97-AF65-F5344CB8AC3E}">
        <p14:creationId xmlns:p14="http://schemas.microsoft.com/office/powerpoint/2010/main" val="23025527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a:t>Looking at the alternatives</a:t>
            </a:r>
          </a:p>
        </p:txBody>
      </p:sp>
      <p:sp>
        <p:nvSpPr>
          <p:cNvPr id="18435"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Each of the following methods aims to make giving feedback to students more effective and efficient.</a:t>
            </a:r>
          </a:p>
          <a:p>
            <a:r>
              <a:rPr lang="en-GB" sz="2600" dirty="0"/>
              <a:t>Any single method used exclusively is unlikely to be acceptable to students;</a:t>
            </a:r>
          </a:p>
          <a:p>
            <a:r>
              <a:rPr lang="en-GB" sz="2600" dirty="0"/>
              <a:t>It’s a good idea to ring the changes so that your means of assessment provides a variety of different kinds of feedback.</a:t>
            </a:r>
          </a:p>
        </p:txBody>
      </p:sp>
    </p:spTree>
    <p:extLst>
      <p:ext uri="{BB962C8B-B14F-4D97-AF65-F5344CB8AC3E}">
        <p14:creationId xmlns:p14="http://schemas.microsoft.com/office/powerpoint/2010/main" val="41452625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04800" y="609600"/>
            <a:ext cx="8534400" cy="1143000"/>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Giving feedback more effectively </a:t>
            </a:r>
            <a:br>
              <a:rPr lang="en-GB" sz="3200" dirty="0"/>
            </a:br>
            <a:r>
              <a:rPr lang="en-GB" sz="3200" dirty="0"/>
              <a:t>&amp; efficiently, we can:</a:t>
            </a:r>
          </a:p>
        </p:txBody>
      </p:sp>
      <p:sp>
        <p:nvSpPr>
          <p:cNvPr id="18435" name="Rectangle 3"/>
          <p:cNvSpPr>
            <a:spLocks noGrp="1" noChangeArrowheads="1"/>
          </p:cNvSpPr>
          <p:nvPr>
            <p:ph type="body" idx="1"/>
          </p:nvPr>
        </p:nvSpPr>
        <p:spPr>
          <a:xfrm>
            <a:off x="381000" y="1981200"/>
            <a:ext cx="8382000" cy="411480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Feedback orally to groups of students;</a:t>
            </a:r>
          </a:p>
          <a:p>
            <a:r>
              <a:rPr lang="en-GB" sz="2600" dirty="0"/>
              <a:t>Write an assignment report;</a:t>
            </a:r>
          </a:p>
          <a:p>
            <a:r>
              <a:rPr lang="en-GB" sz="2600" dirty="0"/>
              <a:t>Use model answers;</a:t>
            </a:r>
          </a:p>
          <a:p>
            <a:r>
              <a:rPr lang="en-GB" sz="2600" dirty="0"/>
              <a:t>Use assignment return sheets;</a:t>
            </a:r>
          </a:p>
          <a:p>
            <a:r>
              <a:rPr lang="en-GB" sz="2600" dirty="0"/>
              <a:t>Use statement banks;</a:t>
            </a:r>
          </a:p>
          <a:p>
            <a:r>
              <a:rPr lang="en-GB" sz="2600" dirty="0"/>
              <a:t>Involve students in their own assessment;</a:t>
            </a:r>
          </a:p>
          <a:p>
            <a:r>
              <a:rPr lang="en-GB" sz="2600" dirty="0"/>
              <a:t>Use technologies for delivering and managing assessment.</a:t>
            </a:r>
          </a:p>
          <a:p>
            <a:endParaRPr lang="en-GB" sz="2600" dirty="0"/>
          </a:p>
        </p:txBody>
      </p:sp>
    </p:spTree>
    <p:extLst>
      <p:ext uri="{BB962C8B-B14F-4D97-AF65-F5344CB8AC3E}">
        <p14:creationId xmlns:p14="http://schemas.microsoft.com/office/powerpoint/2010/main" val="26397996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a:t>Feeding back orally to groups of students: why?</a:t>
            </a:r>
          </a:p>
        </p:txBody>
      </p:sp>
      <p:sp>
        <p:nvSpPr>
          <p:cNvPr id="25603"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Face-to-face feedback uses tone of voice, emphasis, body language;</a:t>
            </a:r>
          </a:p>
          <a:p>
            <a:r>
              <a:rPr lang="en-GB" sz="2600" dirty="0"/>
              <a:t>Students learn from feedback to each others’ work;</a:t>
            </a:r>
          </a:p>
          <a:p>
            <a:r>
              <a:rPr lang="en-GB" sz="2600" dirty="0"/>
              <a:t>Students can ask questions;</a:t>
            </a:r>
          </a:p>
          <a:p>
            <a:r>
              <a:rPr lang="en-GB" sz="2600" dirty="0"/>
              <a:t>Makes feedback a shared experience.</a:t>
            </a:r>
          </a:p>
          <a:p>
            <a:endParaRPr lang="en-GB" sz="2600" dirty="0"/>
          </a:p>
        </p:txBody>
      </p:sp>
    </p:spTree>
    <p:extLst>
      <p:ext uri="{BB962C8B-B14F-4D97-AF65-F5344CB8AC3E}">
        <p14:creationId xmlns:p14="http://schemas.microsoft.com/office/powerpoint/2010/main" val="535678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a:t>Feeding back orally to groups of students: how?</a:t>
            </a:r>
          </a:p>
        </p:txBody>
      </p:sp>
      <p:sp>
        <p:nvSpPr>
          <p:cNvPr id="26627"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Staff mark assignments with minimal in-text comment and provide grades/marks as normal;</a:t>
            </a:r>
          </a:p>
          <a:p>
            <a:r>
              <a:rPr lang="en-GB" sz="2600" dirty="0"/>
              <a:t>At the start of a lecture or seminar, the tutor provides an overview of class performance and orally </a:t>
            </a:r>
            <a:r>
              <a:rPr lang="en-GB" sz="2600" dirty="0" err="1"/>
              <a:t>remediates</a:t>
            </a:r>
            <a:r>
              <a:rPr lang="en-GB" sz="2600" dirty="0"/>
              <a:t> errors ,clarifies misunderstandings, and praises good practice;</a:t>
            </a:r>
          </a:p>
          <a:p>
            <a:r>
              <a:rPr lang="en-GB" sz="2600" dirty="0"/>
              <a:t>Students have a chance to ask and answer questions;</a:t>
            </a:r>
          </a:p>
          <a:p>
            <a:r>
              <a:rPr lang="en-GB" sz="2600" dirty="0"/>
              <a:t>An audio file can be made available on the VLE.</a:t>
            </a:r>
          </a:p>
        </p:txBody>
      </p:sp>
    </p:spTree>
    <p:extLst>
      <p:ext uri="{BB962C8B-B14F-4D97-AF65-F5344CB8AC3E}">
        <p14:creationId xmlns:p14="http://schemas.microsoft.com/office/powerpoint/2010/main" val="21285936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Written assignment reports: why?</a:t>
            </a:r>
          </a:p>
        </p:txBody>
      </p:sp>
      <p:sp>
        <p:nvSpPr>
          <p:cNvPr id="23555" name="Rectangle 3"/>
          <p:cNvSpPr>
            <a:spLocks noGrp="1" noChangeArrowheads="1"/>
          </p:cNvSpPr>
          <p:nvPr>
            <p:ph type="body" idx="1"/>
          </p:nvPr>
        </p:nvSpPr>
        <p:spPr>
          <a:xfrm>
            <a:off x="457200" y="1571625"/>
            <a:ext cx="8305800" cy="452437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Provides feedback to a group as a whole;</a:t>
            </a:r>
          </a:p>
          <a:p>
            <a:r>
              <a:rPr lang="en-GB" sz="2600" dirty="0"/>
              <a:t>Allows students to know how they are doing by comparison with the rest of the course;</a:t>
            </a:r>
          </a:p>
          <a:p>
            <a:r>
              <a:rPr lang="en-GB" sz="2600" dirty="0"/>
              <a:t>Offers a chance to illustrate good practice;</a:t>
            </a:r>
          </a:p>
          <a:p>
            <a:r>
              <a:rPr lang="en-GB" sz="2600" dirty="0"/>
              <a:t>Minimal comments can be put on scripts;</a:t>
            </a:r>
          </a:p>
          <a:p>
            <a:r>
              <a:rPr lang="en-GB" sz="2600" dirty="0"/>
              <a:t>Generic reports can be delivered quickly electronically before moderation.</a:t>
            </a:r>
          </a:p>
        </p:txBody>
      </p:sp>
    </p:spTree>
    <p:extLst>
      <p:ext uri="{BB962C8B-B14F-4D97-AF65-F5344CB8AC3E}">
        <p14:creationId xmlns:p14="http://schemas.microsoft.com/office/powerpoint/2010/main" val="32906201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dirty="0"/>
              <a:t>Why is assessment such a big issue?</a:t>
            </a:r>
          </a:p>
        </p:txBody>
      </p:sp>
      <p:sp>
        <p:nvSpPr>
          <p:cNvPr id="14339" name="Rectangle 3"/>
          <p:cNvSpPr>
            <a:spLocks noGrp="1" noChangeArrowheads="1"/>
          </p:cNvSpPr>
          <p:nvPr>
            <p:ph type="body" idx="4294967295"/>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Good feedback and assessment practices are essential to student learning;</a:t>
            </a:r>
          </a:p>
          <a:p>
            <a:r>
              <a:rPr lang="en-GB" sz="2600" dirty="0"/>
              <a:t>NSS and other student satisfaction surveys frequently highlight significant dissatisfaction around these issues (and this will impact on TEF);</a:t>
            </a:r>
          </a:p>
          <a:p>
            <a:r>
              <a:rPr lang="en-GB" sz="2600" dirty="0"/>
              <a:t>In tough times, staff often find the pressure of achieving fast and formative feedback a heavy chore, especially when cohorts are large;</a:t>
            </a:r>
          </a:p>
          <a:p>
            <a:r>
              <a:rPr lang="en-GB" sz="2600" dirty="0"/>
              <a:t>A key locus for engagement is assessment, since assignments give students cues about what we value, and they tend to regard marks like money.</a:t>
            </a:r>
          </a:p>
        </p:txBody>
      </p:sp>
    </p:spTree>
    <p:extLst>
      <p:ext uri="{BB962C8B-B14F-4D97-AF65-F5344CB8AC3E}">
        <p14:creationId xmlns:p14="http://schemas.microsoft.com/office/powerpoint/2010/main" val="6797169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85800" y="457200"/>
            <a:ext cx="7772400" cy="757238"/>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Assignment reports: how?</a:t>
            </a:r>
          </a:p>
        </p:txBody>
      </p:sp>
      <p:sp>
        <p:nvSpPr>
          <p:cNvPr id="24579" name="Rectangle 3"/>
          <p:cNvSpPr>
            <a:spLocks noGrp="1" noChangeArrowheads="1"/>
          </p:cNvSpPr>
          <p:nvPr>
            <p:ph type="body" idx="1"/>
          </p:nvPr>
        </p:nvSpPr>
        <p:spPr>
          <a:xfrm>
            <a:off x="609600" y="1285875"/>
            <a:ext cx="7848600" cy="473392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Staff mark assignments with minimal in-text comment and provide grades/marks as normal;</a:t>
            </a:r>
          </a:p>
          <a:p>
            <a:r>
              <a:rPr lang="en-GB" sz="2600"/>
              <a:t>Notes are made of similar points from several students’ work;</a:t>
            </a:r>
          </a:p>
          <a:p>
            <a:r>
              <a:rPr lang="en-GB" sz="2600"/>
              <a:t>A report is compiled which identifies examples of good practice, areas where a number of students made similar errors and additional reading suggestions.</a:t>
            </a:r>
          </a:p>
        </p:txBody>
      </p:sp>
    </p:spTree>
    <p:extLst>
      <p:ext uri="{BB962C8B-B14F-4D97-AF65-F5344CB8AC3E}">
        <p14:creationId xmlns:p14="http://schemas.microsoft.com/office/powerpoint/2010/main" val="319400063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85800" y="142875"/>
            <a:ext cx="7772400" cy="837853"/>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Using ‘expanded’ model answers: why?</a:t>
            </a:r>
          </a:p>
        </p:txBody>
      </p:sp>
      <p:sp>
        <p:nvSpPr>
          <p:cNvPr id="19459" name="Rectangle 3"/>
          <p:cNvSpPr>
            <a:spLocks noGrp="1" noChangeArrowheads="1"/>
          </p:cNvSpPr>
          <p:nvPr>
            <p:ph type="body" idx="1"/>
          </p:nvPr>
        </p:nvSpPr>
        <p:spPr>
          <a:xfrm>
            <a:off x="685800" y="1268760"/>
            <a:ext cx="7772400" cy="482724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They give students a good idea of what can be expected of them;</a:t>
            </a:r>
          </a:p>
          <a:p>
            <a:r>
              <a:rPr lang="en-GB" sz="2600" dirty="0"/>
              <a:t>It is sometimes easier to show students than tell them what we are after;</a:t>
            </a:r>
          </a:p>
          <a:p>
            <a:r>
              <a:rPr lang="en-GB" sz="2600" dirty="0"/>
              <a:t>They can be time efficient; </a:t>
            </a:r>
          </a:p>
          <a:p>
            <a:r>
              <a:rPr lang="en-GB" sz="2600" dirty="0"/>
              <a:t>They show how solutions have been reached;</a:t>
            </a:r>
          </a:p>
          <a:p>
            <a:r>
              <a:rPr lang="en-GB" sz="2600" dirty="0"/>
              <a:t>They demonstrate good practice;</a:t>
            </a:r>
          </a:p>
          <a:p>
            <a:r>
              <a:rPr lang="en-GB" sz="2600" dirty="0"/>
              <a:t>The commentary can indicate why an answer is good.</a:t>
            </a:r>
          </a:p>
          <a:p>
            <a:endParaRPr lang="en-GB" sz="2600" dirty="0"/>
          </a:p>
          <a:p>
            <a:endParaRPr lang="en-GB" sz="2600" dirty="0"/>
          </a:p>
        </p:txBody>
      </p:sp>
    </p:spTree>
    <p:extLst>
      <p:ext uri="{BB962C8B-B14F-4D97-AF65-F5344CB8AC3E}">
        <p14:creationId xmlns:p14="http://schemas.microsoft.com/office/powerpoint/2010/main" val="38649850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Using model answers: how?</a:t>
            </a:r>
          </a:p>
        </p:txBody>
      </p:sp>
      <p:sp>
        <p:nvSpPr>
          <p:cNvPr id="20483" name="Rectangle 3"/>
          <p:cNvSpPr>
            <a:spLocks noGrp="1" noChangeArrowheads="1"/>
          </p:cNvSpPr>
          <p:nvPr>
            <p:ph type="body" idx="1"/>
          </p:nvPr>
        </p:nvSpPr>
        <p:spPr>
          <a:xfrm>
            <a:off x="468313" y="1196975"/>
            <a:ext cx="8280400" cy="489902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Staff preparing an assignment can draft a model answer;</a:t>
            </a:r>
          </a:p>
          <a:p>
            <a:r>
              <a:rPr lang="en-GB" sz="2600"/>
              <a:t>Student work (or extracts from several student’s answers) can be anonymised and (with permission) used as a model;</a:t>
            </a:r>
          </a:p>
          <a:p>
            <a:r>
              <a:rPr lang="en-GB" sz="2600"/>
              <a:t>Text can be placed on page with explanatory comments appended (‘exploded text’);</a:t>
            </a:r>
          </a:p>
          <a:p>
            <a:r>
              <a:rPr lang="en-GB" sz="2600"/>
              <a:t>However, caution should be exercised in order to lead students to think only one approach is acceptable.</a:t>
            </a:r>
          </a:p>
        </p:txBody>
      </p:sp>
    </p:spTree>
    <p:extLst>
      <p:ext uri="{BB962C8B-B14F-4D97-AF65-F5344CB8AC3E}">
        <p14:creationId xmlns:p14="http://schemas.microsoft.com/office/powerpoint/2010/main" val="40283287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304800" y="260648"/>
            <a:ext cx="8458200" cy="86409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Assignment return sheets: why?</a:t>
            </a:r>
          </a:p>
        </p:txBody>
      </p:sp>
      <p:sp>
        <p:nvSpPr>
          <p:cNvPr id="21507" name="Rectangle 3"/>
          <p:cNvSpPr>
            <a:spLocks noGrp="1" noChangeArrowheads="1"/>
          </p:cNvSpPr>
          <p:nvPr>
            <p:ph type="body" idx="1"/>
          </p:nvPr>
        </p:nvSpPr>
        <p:spPr>
          <a:xfrm>
            <a:off x="250825" y="1268761"/>
            <a:ext cx="8713788" cy="482724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err="1"/>
              <a:t>Proformas</a:t>
            </a:r>
            <a:r>
              <a:rPr lang="en-GB" sz="2600" dirty="0"/>
              <a:t> save assessors writing the same thing repeatedly;</a:t>
            </a:r>
          </a:p>
          <a:p>
            <a:r>
              <a:rPr lang="en-GB" sz="2600" dirty="0"/>
              <a:t>Helps to keep assessors’ comments on track;</a:t>
            </a:r>
          </a:p>
          <a:p>
            <a:r>
              <a:rPr lang="en-GB" sz="2600" dirty="0"/>
              <a:t>Shows how criteria match up to performance and how marks are derived;</a:t>
            </a:r>
          </a:p>
          <a:p>
            <a:r>
              <a:rPr lang="en-GB" sz="2600" dirty="0"/>
              <a:t>Helps students to see what is valued;</a:t>
            </a:r>
          </a:p>
          <a:p>
            <a:r>
              <a:rPr lang="en-GB" sz="2600" dirty="0"/>
              <a:t>Provides a useful written record.</a:t>
            </a:r>
          </a:p>
          <a:p>
            <a:endParaRPr lang="en-GB" sz="2600" dirty="0"/>
          </a:p>
        </p:txBody>
      </p:sp>
    </p:spTree>
    <p:extLst>
      <p:ext uri="{BB962C8B-B14F-4D97-AF65-F5344CB8AC3E}">
        <p14:creationId xmlns:p14="http://schemas.microsoft.com/office/powerpoint/2010/main" val="325595996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Assignment return sheets: how?</a:t>
            </a:r>
          </a:p>
        </p:txBody>
      </p:sp>
      <p:sp>
        <p:nvSpPr>
          <p:cNvPr id="2253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Criteria presented in assignment brief can be utilised in a proforma;</a:t>
            </a:r>
          </a:p>
          <a:p>
            <a:r>
              <a:rPr lang="en-GB" sz="2600"/>
              <a:t>Variations in weighting can be clearly identified;</a:t>
            </a:r>
          </a:p>
          <a:p>
            <a:r>
              <a:rPr lang="en-GB" sz="2600"/>
              <a:t>A Likert scale or boxes can be used to speed tutor’s responses;</a:t>
            </a:r>
          </a:p>
          <a:p>
            <a:r>
              <a:rPr lang="en-GB" sz="2600"/>
              <a:t>Space can be provided for individual comments.</a:t>
            </a:r>
          </a:p>
        </p:txBody>
      </p:sp>
    </p:spTree>
    <p:extLst>
      <p:ext uri="{BB962C8B-B14F-4D97-AF65-F5344CB8AC3E}">
        <p14:creationId xmlns:p14="http://schemas.microsoft.com/office/powerpoint/2010/main" val="343704707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57158" y="1124747"/>
          <a:ext cx="8262974" cy="5304650"/>
        </p:xfrm>
        <a:graphic>
          <a:graphicData uri="http://schemas.openxmlformats.org/drawingml/2006/table">
            <a:tbl>
              <a:tblPr/>
              <a:tblGrid>
                <a:gridCol w="571504">
                  <a:extLst>
                    <a:ext uri="{9D8B030D-6E8A-4147-A177-3AD203B41FA5}">
                      <a16:colId xmlns:a16="http://schemas.microsoft.com/office/drawing/2014/main" val="20000"/>
                    </a:ext>
                  </a:extLst>
                </a:gridCol>
                <a:gridCol w="1785950">
                  <a:extLst>
                    <a:ext uri="{9D8B030D-6E8A-4147-A177-3AD203B41FA5}">
                      <a16:colId xmlns:a16="http://schemas.microsoft.com/office/drawing/2014/main" val="20001"/>
                    </a:ext>
                  </a:extLst>
                </a:gridCol>
                <a:gridCol w="846710">
                  <a:extLst>
                    <a:ext uri="{9D8B030D-6E8A-4147-A177-3AD203B41FA5}">
                      <a16:colId xmlns:a16="http://schemas.microsoft.com/office/drawing/2014/main" val="20002"/>
                    </a:ext>
                  </a:extLst>
                </a:gridCol>
                <a:gridCol w="3518936">
                  <a:extLst>
                    <a:ext uri="{9D8B030D-6E8A-4147-A177-3AD203B41FA5}">
                      <a16:colId xmlns:a16="http://schemas.microsoft.com/office/drawing/2014/main" val="20003"/>
                    </a:ext>
                  </a:extLst>
                </a:gridCol>
                <a:gridCol w="1539874">
                  <a:extLst>
                    <a:ext uri="{9D8B030D-6E8A-4147-A177-3AD203B41FA5}">
                      <a16:colId xmlns:a16="http://schemas.microsoft.com/office/drawing/2014/main" val="20004"/>
                    </a:ext>
                  </a:extLst>
                </a:gridCol>
              </a:tblGrid>
              <a:tr h="840411">
                <a:tc>
                  <a:txBody>
                    <a:bodyPr/>
                    <a:lstStyle/>
                    <a:p>
                      <a:pPr algn="ctr">
                        <a:lnSpc>
                          <a:spcPct val="115000"/>
                        </a:lnSpc>
                        <a:spcAft>
                          <a:spcPts val="0"/>
                        </a:spcAft>
                      </a:pPr>
                      <a:r>
                        <a:rPr lang="en-GB" sz="1400" b="1" dirty="0">
                          <a:latin typeface="+mn-lt"/>
                          <a:ea typeface="Calibri"/>
                          <a:cs typeface="Times New Roman"/>
                        </a:rPr>
                        <a:t>Criterion no</a:t>
                      </a: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Criterion</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Mark</a:t>
                      </a:r>
                    </a:p>
                    <a:p>
                      <a:pPr algn="ctr">
                        <a:lnSpc>
                          <a:spcPct val="115000"/>
                        </a:lnSpc>
                        <a:spcAft>
                          <a:spcPts val="0"/>
                        </a:spcAft>
                      </a:pPr>
                      <a:r>
                        <a:rPr lang="en-GB" sz="1400" b="1" dirty="0">
                          <a:latin typeface="+mn-lt"/>
                          <a:ea typeface="Calibri"/>
                          <a:cs typeface="Times New Roman"/>
                        </a:rPr>
                        <a:t> (0-5</a:t>
                      </a:r>
                      <a:r>
                        <a:rPr lang="en-GB" sz="1400" b="1" baseline="0" dirty="0">
                          <a:latin typeface="+mn-lt"/>
                          <a:ea typeface="Calibri"/>
                          <a:cs typeface="Times New Roman"/>
                        </a:rPr>
                        <a:t> marks)</a:t>
                      </a:r>
                      <a:endParaRPr lang="en-GB" sz="1400" b="1" dirty="0">
                        <a:latin typeface="+mn-lt"/>
                        <a:ea typeface="Calibri"/>
                        <a:cs typeface="Times New Roman"/>
                      </a:endParaRP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Tutor</a:t>
                      </a:r>
                      <a:r>
                        <a:rPr lang="en-GB" sz="1400" b="1" baseline="0" dirty="0">
                          <a:latin typeface="+mn-lt"/>
                          <a:ea typeface="Calibri"/>
                          <a:cs typeface="Times New Roman"/>
                        </a:rPr>
                        <a:t> c</a:t>
                      </a:r>
                      <a:r>
                        <a:rPr lang="en-GB" sz="1400" b="1" dirty="0">
                          <a:latin typeface="+mn-lt"/>
                          <a:ea typeface="Calibri"/>
                          <a:cs typeface="Times New Roman"/>
                        </a:rPr>
                        <a:t>omments and suggestions for further work</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Student response</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618488">
                <a:tc>
                  <a:txBody>
                    <a:bodyPr/>
                    <a:lstStyle/>
                    <a:p>
                      <a:pPr algn="ctr">
                        <a:lnSpc>
                          <a:spcPct val="115000"/>
                        </a:lnSpc>
                        <a:spcAft>
                          <a:spcPts val="0"/>
                        </a:spcAft>
                      </a:pPr>
                      <a:r>
                        <a:rPr lang="en-GB" sz="1400" b="1">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present information clearly logically, accurately and fluently</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3</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This work is written reasonably fluently</a:t>
                      </a:r>
                      <a:r>
                        <a:rPr lang="en-GB" sz="1400" b="1" baseline="0" dirty="0">
                          <a:latin typeface="+mn-lt"/>
                          <a:ea typeface="Calibri"/>
                          <a:cs typeface="Times New Roman"/>
                        </a:rPr>
                        <a:t> but there are some typos that would not slip in if spell checker used properly. Also note you don’t use the definite and indefinite articles (‘a’ and ‘the’ appropriately: please refer to the language guidance 17.3 on the VLE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a:latin typeface="Blackadder ITC" pitchFamily="82" charset="0"/>
                          <a:ea typeface="Batang" pitchFamily="18" charset="-127"/>
                          <a:cs typeface="Times New Roman"/>
                        </a:rPr>
                        <a:t>This is something I’ve had problems with over the years but am still working on it</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150369">
                <a:tc>
                  <a:txBody>
                    <a:bodyPr/>
                    <a:lstStyle/>
                    <a:p>
                      <a:pPr algn="ctr">
                        <a:lnSpc>
                          <a:spcPct val="115000"/>
                        </a:lnSpc>
                        <a:spcAft>
                          <a:spcPts val="0"/>
                        </a:spcAft>
                      </a:pPr>
                      <a:r>
                        <a:rPr lang="en-GB" sz="1400" b="1" dirty="0">
                          <a:latin typeface="+mn-lt"/>
                          <a:ea typeface="Calibri"/>
                          <a:cs typeface="Times New Roman"/>
                        </a:rPr>
                        <a:t>2</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choose</a:t>
                      </a:r>
                      <a:r>
                        <a:rPr lang="en-GB" sz="1400" b="1" baseline="0" dirty="0">
                          <a:latin typeface="+mn-lt"/>
                          <a:ea typeface="Calibri"/>
                          <a:cs typeface="Times New Roman"/>
                        </a:rPr>
                        <a:t> and use appropriate software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5</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Made excellent choices and used it well to suit the context of the problem being addressed</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a:latin typeface="Blackadder ITC" pitchFamily="82" charset="0"/>
                          <a:ea typeface="Batang" pitchFamily="18" charset="-127"/>
                          <a:cs typeface="Times New Roman"/>
                        </a:rPr>
                        <a:t>Thank you</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695382">
                <a:tc>
                  <a:txBody>
                    <a:bodyPr/>
                    <a:lstStyle/>
                    <a:p>
                      <a:pPr algn="ctr">
                        <a:lnSpc>
                          <a:spcPct val="115000"/>
                        </a:lnSpc>
                        <a:spcAft>
                          <a:spcPts val="0"/>
                        </a:spcAft>
                      </a:pPr>
                      <a:r>
                        <a:rPr lang="en-GB" sz="1400" b="1" dirty="0">
                          <a:latin typeface="+mn-lt"/>
                          <a:ea typeface="Calibri"/>
                          <a:cs typeface="Times New Roman"/>
                        </a:rPr>
                        <a:t>3</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use a range of reference materials and cite them appropriately </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Cited only one reference and did</a:t>
                      </a:r>
                      <a:r>
                        <a:rPr lang="en-GB" sz="1400" b="1" baseline="0" dirty="0">
                          <a:latin typeface="+mn-lt"/>
                          <a:ea typeface="Calibri"/>
                          <a:cs typeface="Times New Roman"/>
                        </a:rPr>
                        <a:t> so inaccurately</a:t>
                      </a:r>
                    </a:p>
                    <a:p>
                      <a:pPr>
                        <a:lnSpc>
                          <a:spcPct val="115000"/>
                        </a:lnSpc>
                        <a:spcAft>
                          <a:spcPts val="0"/>
                        </a:spcAft>
                      </a:pPr>
                      <a:r>
                        <a:rPr lang="en-GB" sz="1400" b="1" baseline="0" dirty="0">
                          <a:latin typeface="+mn-lt"/>
                          <a:ea typeface="Calibri"/>
                          <a:cs typeface="Times New Roman"/>
                        </a:rPr>
                        <a:t>Please refer to the ifs referencing guide on the VLE and ensure that you provide all the information required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a:latin typeface="Blackadder ITC" pitchFamily="82" charset="0"/>
                          <a:ea typeface="Batang" pitchFamily="18" charset="-127"/>
                          <a:cs typeface="Times New Roman"/>
                        </a:rPr>
                        <a:t>I've checked it out and see where I was going wrong</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endParaRPr>
          </a:p>
        </p:txBody>
      </p:sp>
      <p:sp>
        <p:nvSpPr>
          <p:cNvPr id="6" name="Title 5"/>
          <p:cNvSpPr>
            <a:spLocks noGrp="1"/>
          </p:cNvSpPr>
          <p:nvPr>
            <p:ph type="title"/>
          </p:nvPr>
        </p:nvSpPr>
        <p:spPr>
          <a:xfrm>
            <a:off x="457200" y="249238"/>
            <a:ext cx="7543800" cy="659481"/>
          </a:xfrm>
          <a:noFill/>
          <a:ln>
            <a:noFill/>
          </a:ln>
        </p:spPr>
        <p:txBody>
          <a:bodyPr vert="horz" wrap="square" lIns="91440" tIns="45720" rIns="91440" bIns="45720" numCol="1" anchor="b" anchorCtr="0" compatLnSpc="1">
            <a:prstTxWarp prst="textNoShape">
              <a:avLst/>
            </a:prstTxWarp>
          </a:bodyPr>
          <a:lstStyle/>
          <a:p>
            <a:r>
              <a:rPr lang="en-GB" sz="3200" dirty="0"/>
              <a:t>Sample assignment return </a:t>
            </a:r>
            <a:r>
              <a:rPr lang="en-GB" sz="3200" dirty="0" err="1"/>
              <a:t>proforma</a:t>
            </a:r>
            <a:endParaRPr lang="en-GB" sz="3200" dirty="0"/>
          </a:p>
        </p:txBody>
      </p:sp>
    </p:spTree>
    <p:extLst>
      <p:ext uri="{BB962C8B-B14F-4D97-AF65-F5344CB8AC3E}">
        <p14:creationId xmlns:p14="http://schemas.microsoft.com/office/powerpoint/2010/main" val="289203236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Statement banks: why?</a:t>
            </a:r>
          </a:p>
        </p:txBody>
      </p:sp>
      <p:sp>
        <p:nvSpPr>
          <p:cNvPr id="2765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Harnesses a resource of comments you already use;</a:t>
            </a:r>
          </a:p>
          <a:p>
            <a:r>
              <a:rPr lang="en-GB" sz="2600"/>
              <a:t>Avoids writing same comments repeatedly;</a:t>
            </a:r>
          </a:p>
          <a:p>
            <a:r>
              <a:rPr lang="en-GB" sz="2600"/>
              <a:t>Allows you to give individual comments additionally to the students who really need them;</a:t>
            </a:r>
          </a:p>
          <a:p>
            <a:r>
              <a:rPr lang="en-GB" sz="2600"/>
              <a:t>Can be automated with use of technology.</a:t>
            </a:r>
          </a:p>
          <a:p>
            <a:endParaRPr lang="en-GB" sz="2600"/>
          </a:p>
        </p:txBody>
      </p:sp>
    </p:spTree>
    <p:extLst>
      <p:ext uri="{BB962C8B-B14F-4D97-AF65-F5344CB8AC3E}">
        <p14:creationId xmlns:p14="http://schemas.microsoft.com/office/powerpoint/2010/main" val="18399761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Statement banks: how?</a:t>
            </a:r>
          </a:p>
        </p:txBody>
      </p:sp>
      <p:sp>
        <p:nvSpPr>
          <p:cNvPr id="28675" name="Rectangle 3"/>
          <p:cNvSpPr>
            <a:spLocks noGrp="1" noChangeArrowheads="1"/>
          </p:cNvSpPr>
          <p:nvPr>
            <p:ph type="body" idx="1"/>
          </p:nvPr>
        </p:nvSpPr>
        <p:spPr>
          <a:xfrm>
            <a:off x="468313" y="1052736"/>
            <a:ext cx="8229600" cy="5149627"/>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Tutor identifies a range of regularly used comments written on students’ work;</a:t>
            </a:r>
          </a:p>
          <a:p>
            <a:r>
              <a:rPr lang="en-GB" sz="2600" dirty="0"/>
              <a:t>These are collated and numbered;</a:t>
            </a:r>
          </a:p>
          <a:p>
            <a:r>
              <a:rPr lang="en-GB" sz="2600" dirty="0"/>
              <a:t>Tutor marks work and writes numbers on text of assignment where specific comments apply, or provides a written (or emailed) detailed commentary which pulls together the appropriate items into continuous prose;</a:t>
            </a:r>
          </a:p>
          <a:p>
            <a:r>
              <a:rPr lang="en-GB" sz="2600" dirty="0"/>
              <a:t>Moodle and other platforms can do much of the drudgery in terms of collating marks, returning work etc. Assignment Handler can return comments and only release marks when students have commented.</a:t>
            </a:r>
          </a:p>
        </p:txBody>
      </p:sp>
    </p:spTree>
    <p:extLst>
      <p:ext uri="{BB962C8B-B14F-4D97-AF65-F5344CB8AC3E}">
        <p14:creationId xmlns:p14="http://schemas.microsoft.com/office/powerpoint/2010/main" val="109946053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381000" y="214313"/>
            <a:ext cx="8382000" cy="107156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Computer-assisted assessment: why?</a:t>
            </a:r>
          </a:p>
        </p:txBody>
      </p:sp>
      <p:sp>
        <p:nvSpPr>
          <p:cNvPr id="2969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Enables feedback to be given regularly and incrementally;</a:t>
            </a:r>
          </a:p>
          <a:p>
            <a:r>
              <a:rPr lang="en-GB" sz="2600" dirty="0"/>
              <a:t>Saves tutor time for large cohorts and repeated classes;</a:t>
            </a:r>
          </a:p>
          <a:p>
            <a:r>
              <a:rPr lang="en-GB" sz="2600" dirty="0"/>
              <a:t>Can allow instant (or rapid) on screen feedback to e.g. MCQ options;</a:t>
            </a:r>
          </a:p>
          <a:p>
            <a:r>
              <a:rPr lang="en-GB" sz="2600" dirty="0"/>
              <a:t>Saves drudgery, (but not a quick fix);</a:t>
            </a:r>
          </a:p>
          <a:p>
            <a:r>
              <a:rPr lang="en-GB" sz="2600" dirty="0"/>
              <a:t>Is really worth while for large cohorts and where content doesn’t alter fast.</a:t>
            </a:r>
          </a:p>
        </p:txBody>
      </p:sp>
    </p:spTree>
    <p:extLst>
      <p:ext uri="{BB962C8B-B14F-4D97-AF65-F5344CB8AC3E}">
        <p14:creationId xmlns:p14="http://schemas.microsoft.com/office/powerpoint/2010/main" val="156073281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122239"/>
            <a:ext cx="7543800" cy="930498"/>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Computer-assisted assignments: how?</a:t>
            </a:r>
          </a:p>
        </p:txBody>
      </p:sp>
      <p:sp>
        <p:nvSpPr>
          <p:cNvPr id="30723" name="Rectangle 3"/>
          <p:cNvSpPr>
            <a:spLocks noGrp="1" noChangeArrowheads="1"/>
          </p:cNvSpPr>
          <p:nvPr>
            <p:ph type="body" idx="1"/>
          </p:nvPr>
        </p:nvSpPr>
        <p:spPr>
          <a:xfrm>
            <a:off x="179388" y="1268761"/>
            <a:ext cx="8785225" cy="489709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Designing them should not be a cottage industry!</a:t>
            </a:r>
          </a:p>
          <a:p>
            <a:r>
              <a:rPr lang="en-GB" sz="2600" dirty="0"/>
              <a:t>Training and support both in designing questions and applying the relevant technology are essential;</a:t>
            </a:r>
          </a:p>
          <a:p>
            <a:r>
              <a:rPr lang="en-GB" sz="2600" dirty="0"/>
              <a:t>Testing and piloting of CAA items is also imperative;</a:t>
            </a:r>
          </a:p>
          <a:p>
            <a:r>
              <a:rPr lang="en-GB" sz="2600" dirty="0"/>
              <a:t>We can make use of existing test packages (e.g. from publishers), colleagues with expertise and advice from software companies (e.g. Moodle, </a:t>
            </a:r>
            <a:r>
              <a:rPr lang="en-GB" sz="2600" dirty="0" err="1"/>
              <a:t>Turnitin</a:t>
            </a:r>
            <a:r>
              <a:rPr lang="en-GB" sz="2600" dirty="0"/>
              <a:t>, </a:t>
            </a:r>
            <a:r>
              <a:rPr lang="en-GB" sz="2600" dirty="0" err="1"/>
              <a:t>QuestionMark</a:t>
            </a:r>
            <a:r>
              <a:rPr lang="en-GB" sz="2600" dirty="0"/>
              <a:t>). </a:t>
            </a:r>
          </a:p>
          <a:p>
            <a:endParaRPr lang="en-GB" sz="2600" dirty="0"/>
          </a:p>
        </p:txBody>
      </p:sp>
    </p:spTree>
    <p:extLst>
      <p:ext uri="{BB962C8B-B14F-4D97-AF65-F5344CB8AC3E}">
        <p14:creationId xmlns:p14="http://schemas.microsoft.com/office/powerpoint/2010/main" val="6500323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What really impacts on learning?</a:t>
            </a:r>
            <a:endParaRPr lang="en-US" sz="3200" dirty="0"/>
          </a:p>
        </p:txBody>
      </p:sp>
      <p:sp>
        <p:nvSpPr>
          <p:cNvPr id="18435" name="Rectangle 3"/>
          <p:cNvSpPr>
            <a:spLocks noGrp="1" noChangeArrowheads="1"/>
          </p:cNvSpPr>
          <p:nvPr>
            <p:ph type="body" idx="1"/>
          </p:nvPr>
        </p:nvSpPr>
        <p:spPr>
          <a:xfrm>
            <a:off x="468313" y="980728"/>
            <a:ext cx="8229600" cy="5221635"/>
          </a:xfrm>
        </p:spPr>
        <p:txBody>
          <a:bodyPr/>
          <a:lstStyle/>
          <a:p>
            <a:r>
              <a:rPr lang="en-GB" sz="2600" dirty="0"/>
              <a:t>Concentrating on giving students detailed and developmental formative feedback is the single most useful thing we can do for our students, particularly those from disadvantaged backgrounds. </a:t>
            </a:r>
          </a:p>
          <a:p>
            <a:r>
              <a:rPr lang="en-GB" sz="2600" dirty="0"/>
              <a:t>Summative assessment may have to be rethought to make it fit for purpose;</a:t>
            </a:r>
          </a:p>
          <a:p>
            <a:r>
              <a:rPr lang="en-GB" sz="2600" dirty="0"/>
              <a:t>To do these things may require considerable imagination and re-engineering, not just of our assessment processes but also of curriculum design as a whole if we are to move from considering delivering content the most important thing we do.</a:t>
            </a:r>
          </a:p>
          <a:p>
            <a:endParaRPr lang="en-US" dirty="0"/>
          </a:p>
        </p:txBody>
      </p:sp>
    </p:spTree>
    <p:extLst>
      <p:ext uri="{BB962C8B-B14F-4D97-AF65-F5344CB8AC3E}">
        <p14:creationId xmlns:p14="http://schemas.microsoft.com/office/powerpoint/2010/main" val="51191125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GB" sz="3200" dirty="0"/>
              <a:t>Use CAA </a:t>
            </a:r>
            <a:r>
              <a:rPr lang="en-GB" sz="3200" i="1" dirty="0"/>
              <a:t>for</a:t>
            </a:r>
            <a:r>
              <a:rPr lang="en-GB" sz="3200" dirty="0"/>
              <a:t> rather than </a:t>
            </a:r>
            <a:r>
              <a:rPr lang="en-GB" sz="3200" i="1" dirty="0"/>
              <a:t>of</a:t>
            </a:r>
            <a:r>
              <a:rPr lang="en-GB" sz="3200" dirty="0"/>
              <a:t> learning</a:t>
            </a:r>
          </a:p>
        </p:txBody>
      </p:sp>
      <p:sp>
        <p:nvSpPr>
          <p:cNvPr id="31747" name="Rectangle 3"/>
          <p:cNvSpPr>
            <a:spLocks noGrp="1" noChangeArrowheads="1"/>
          </p:cNvSpPr>
          <p:nvPr>
            <p:ph type="body" idx="1"/>
          </p:nvPr>
        </p:nvSpPr>
        <p:spPr/>
        <p:txBody>
          <a:bodyPr/>
          <a:lstStyle/>
          <a:p>
            <a:pPr marL="609600" indent="-609600" eaLnBrk="1" hangingPunct="1"/>
            <a:r>
              <a:rPr lang="en-GB" dirty="0"/>
              <a:t>We can employ computer-assisted formative assessment with responses to student work automatically generated by email; </a:t>
            </a:r>
          </a:p>
          <a:p>
            <a:pPr marL="609600" indent="-609600" eaLnBrk="1" hangingPunct="1"/>
            <a:r>
              <a:rPr lang="en-GB" dirty="0"/>
              <a:t>Students seem to really like having the chance to find out how they are doing, and attempt tests several times in an environment where no one else is watching how they do; </a:t>
            </a:r>
          </a:p>
          <a:p>
            <a:pPr marL="609600" indent="-609600" eaLnBrk="1" hangingPunct="1"/>
            <a:r>
              <a:rPr lang="en-GB" dirty="0"/>
              <a:t>We can monitor what is going on across a cohort, so we can concentrate our energies either on students who are repeatedly doing badly or those who are not engaging at all in the activity; Note that Computer-supported assessment can include use of audio feedback via digital sound files, video commentaries and other means of using course Virtual Learning Environments.</a:t>
            </a:r>
          </a:p>
          <a:p>
            <a:pPr marL="609600" indent="-609600" eaLnBrk="1" hangingPunct="1"/>
            <a:endParaRPr lang="en-GB" sz="2800" dirty="0"/>
          </a:p>
        </p:txBody>
      </p:sp>
    </p:spTree>
    <p:extLst>
      <p:ext uri="{BB962C8B-B14F-4D97-AF65-F5344CB8AC3E}">
        <p14:creationId xmlns:p14="http://schemas.microsoft.com/office/powerpoint/2010/main" val="211535427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Conclusions</a:t>
            </a:r>
          </a:p>
        </p:txBody>
      </p:sp>
      <p:sp>
        <p:nvSpPr>
          <p:cNvPr id="3" name="Content Placeholder 2"/>
          <p:cNvSpPr>
            <a:spLocks noGrp="1"/>
          </p:cNvSpPr>
          <p:nvPr>
            <p:ph idx="1"/>
          </p:nvPr>
        </p:nvSpPr>
        <p:spPr/>
        <p:txBody>
          <a:bodyPr/>
          <a:lstStyle/>
          <a:p>
            <a:r>
              <a:rPr lang="en-GB" dirty="0"/>
              <a:t>Students want and need fast, informative, transformative feedback to help them gauge their progress and continuously improve;</a:t>
            </a:r>
          </a:p>
          <a:p>
            <a:r>
              <a:rPr lang="en-GB" dirty="0"/>
              <a:t>Traditional hand-marked assessment with large groups is slow and may be largely ignored;</a:t>
            </a:r>
          </a:p>
          <a:p>
            <a:r>
              <a:rPr lang="en-GB" dirty="0"/>
              <a:t>Quick and helpful feedback is really helpful to students so we need seriously to rethink approaches that don’t deliver this.</a:t>
            </a:r>
          </a:p>
        </p:txBody>
      </p:sp>
    </p:spTree>
    <p:extLst>
      <p:ext uri="{BB962C8B-B14F-4D97-AF65-F5344CB8AC3E}">
        <p14:creationId xmlns:p14="http://schemas.microsoft.com/office/powerpoint/2010/main" val="14065981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a:t>These and other slides will be available on my website at </a:t>
            </a:r>
            <a:r>
              <a:rPr lang="en-GB" sz="2800" dirty="0">
                <a:hlinkClick r:id="rId3"/>
              </a:rPr>
              <a:t>http://sally-brown.net</a:t>
            </a:r>
            <a:r>
              <a:rPr lang="en-GB" sz="2800" dirty="0"/>
              <a:t> </a:t>
            </a:r>
          </a:p>
        </p:txBody>
      </p:sp>
      <p:pic>
        <p:nvPicPr>
          <p:cNvPr id="3" name="Picture 2" descr="sally new photo.jpg"/>
          <p:cNvPicPr>
            <a:picLocks noChangeAspect="1"/>
          </p:cNvPicPr>
          <p:nvPr/>
        </p:nvPicPr>
        <p:blipFill>
          <a:blip r:embed="rId4" cstate="email"/>
          <a:stretch>
            <a:fillRect/>
          </a:stretch>
        </p:blipFill>
        <p:spPr>
          <a:xfrm>
            <a:off x="2627784" y="1268760"/>
            <a:ext cx="3723878" cy="4965171"/>
          </a:xfrm>
          <a:prstGeom prst="rect">
            <a:avLst/>
          </a:prstGeom>
        </p:spPr>
      </p:pic>
    </p:spTree>
    <p:extLst>
      <p:ext uri="{BB962C8B-B14F-4D97-AF65-F5344CB8AC3E}">
        <p14:creationId xmlns:p14="http://schemas.microsoft.com/office/powerpoint/2010/main" val="135842317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p:spPr>
        <p:txBody>
          <a:bodyPr anchor="ctr"/>
          <a:lstStyle/>
          <a:p>
            <a:pPr eaLnBrk="1" hangingPunct="1"/>
            <a:r>
              <a:rPr lang="en-GB" sz="3200" dirty="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1800" dirty="0"/>
              <a:t>Assessment Reform Group (1999) </a:t>
            </a:r>
            <a:r>
              <a:rPr lang="en-GB" sz="1800" i="1" dirty="0"/>
              <a:t>Assessment for Learning : Beyond the black box, </a:t>
            </a:r>
            <a:r>
              <a:rPr lang="en-GB" sz="1800" dirty="0"/>
              <a:t>Cambridge UK, University of Cambridge School of Education.</a:t>
            </a:r>
            <a:r>
              <a:rPr lang="en-GB" sz="1800" dirty="0">
                <a:cs typeface="Times New Roman" pitchFamily="18" charset="0"/>
              </a:rPr>
              <a:t> </a:t>
            </a:r>
          </a:p>
          <a:p>
            <a:pPr marL="609600" indent="-609600" eaLnBrk="1" hangingPunct="1">
              <a:buFont typeface="Wingdings" pitchFamily="2" charset="2"/>
              <a:buNone/>
              <a:defRPr/>
            </a:pPr>
            <a:r>
              <a:rPr lang="en-GB" sz="1800" dirty="0">
                <a:cs typeface="Times New Roman" pitchFamily="18" charset="0"/>
              </a:rPr>
              <a:t>Biggs, J. and Tang, C. (2007) </a:t>
            </a:r>
            <a:r>
              <a:rPr lang="en-GB" sz="1800" i="1" dirty="0">
                <a:cs typeface="Times New Roman" pitchFamily="18" charset="0"/>
              </a:rPr>
              <a:t>Teaching for Quality Learning at University, </a:t>
            </a:r>
            <a:r>
              <a:rPr lang="en-GB" sz="1800" dirty="0">
                <a:cs typeface="Times New Roman" pitchFamily="18" charset="0"/>
              </a:rPr>
              <a:t>Maidenhead: Open University Press.</a:t>
            </a:r>
          </a:p>
          <a:p>
            <a:pPr marL="609600" indent="-609600" eaLnBrk="1" hangingPunct="1">
              <a:buFont typeface="Wingdings" pitchFamily="2" charset="2"/>
              <a:buNone/>
              <a:defRPr/>
            </a:pPr>
            <a:r>
              <a:rPr lang="en-GB" sz="1800" dirty="0">
                <a:cs typeface="Times New Roman" pitchFamily="18" charset="0"/>
              </a:rPr>
              <a:t>Bloxham, S. and Boyd, P. (2007) </a:t>
            </a:r>
            <a:r>
              <a:rPr lang="en-GB" sz="1800" i="1" dirty="0">
                <a:cs typeface="Times New Roman" pitchFamily="18" charset="0"/>
              </a:rPr>
              <a:t>Developing effective assessment in higher education: a practical guide</a:t>
            </a:r>
            <a:r>
              <a:rPr lang="en-GB" sz="1800" dirty="0">
                <a:cs typeface="Times New Roman" pitchFamily="18" charset="0"/>
              </a:rPr>
              <a:t>, Maidenhead, Open University Press.</a:t>
            </a:r>
          </a:p>
          <a:p>
            <a:pPr marL="609600" indent="-609600" eaLnBrk="1" hangingPunct="1">
              <a:buFont typeface="Wingdings" pitchFamily="2" charset="2"/>
              <a:buNone/>
              <a:defRPr/>
            </a:pPr>
            <a:r>
              <a:rPr lang="en-GB" sz="1800" dirty="0">
                <a:cs typeface="Times New Roman" pitchFamily="18" charset="0"/>
              </a:rPr>
              <a:t>Brown, S. Rust, C. &amp; Gibbs, G. (1994) </a:t>
            </a:r>
            <a:r>
              <a:rPr lang="en-GB" sz="1800" i="1" dirty="0">
                <a:cs typeface="Times New Roman" pitchFamily="18" charset="0"/>
              </a:rPr>
              <a:t>Strategies for Diversifying Assessment,</a:t>
            </a:r>
            <a:r>
              <a:rPr lang="en-GB" sz="1800" dirty="0">
                <a:cs typeface="Times New Roman" pitchFamily="18" charset="0"/>
              </a:rPr>
              <a:t> Oxford: Oxford Centre for Staff Development. </a:t>
            </a:r>
          </a:p>
          <a:p>
            <a:pPr marL="609600" indent="-609600" eaLnBrk="1" hangingPunct="1">
              <a:buFont typeface="Wingdings" pitchFamily="2" charset="2"/>
              <a:buNone/>
              <a:defRPr/>
            </a:pPr>
            <a:r>
              <a:rPr lang="en-GB" sz="1800" dirty="0"/>
              <a:t>Boud, D. (1995) </a:t>
            </a:r>
            <a:r>
              <a:rPr lang="en-GB" sz="1800" i="1" dirty="0"/>
              <a:t>Enhancing learning through self-assessment,</a:t>
            </a:r>
            <a:r>
              <a:rPr lang="en-GB" sz="1800" dirty="0"/>
              <a:t> London: Routledge.</a:t>
            </a:r>
          </a:p>
          <a:p>
            <a:pPr marL="609600" indent="-609600" eaLnBrk="1" hangingPunct="1">
              <a:buFont typeface="Wingdings" pitchFamily="2" charset="2"/>
              <a:buNone/>
              <a:defRPr/>
            </a:pPr>
            <a:r>
              <a:rPr lang="en-GB" sz="1800" dirty="0"/>
              <a:t>Brown, S. and </a:t>
            </a:r>
            <a:r>
              <a:rPr lang="en-GB" sz="1800" dirty="0" err="1"/>
              <a:t>Glasner</a:t>
            </a:r>
            <a:r>
              <a:rPr lang="en-GB" sz="1800" dirty="0"/>
              <a:t>, A. (eds.) (1999) </a:t>
            </a:r>
            <a:r>
              <a:rPr lang="en-GB" sz="1800" i="1" dirty="0"/>
              <a:t>Assessment Matters in Higher Education, Choosing and Using Diverse Approaches</a:t>
            </a:r>
            <a:r>
              <a:rPr lang="en-GB" sz="1800" dirty="0"/>
              <a:t>, Maidenhead: Open University Press.</a:t>
            </a:r>
          </a:p>
          <a:p>
            <a:pPr marL="609600" indent="-609600" eaLnBrk="1" hangingPunct="1">
              <a:buFont typeface="Wingdings" pitchFamily="2" charset="2"/>
              <a:buNone/>
              <a:defRPr/>
            </a:pPr>
            <a:r>
              <a:rPr lang="en-GB" sz="1800" dirty="0"/>
              <a:t>Brown, S. and Knight, P. (1994) </a:t>
            </a:r>
            <a:r>
              <a:rPr lang="en-GB" sz="1800" i="1" dirty="0"/>
              <a:t>Assessing Learners in Higher Education</a:t>
            </a:r>
            <a:r>
              <a:rPr lang="en-GB" sz="1800" dirty="0"/>
              <a:t>, London: Kogan Page.</a:t>
            </a:r>
            <a:endParaRPr lang="en-US" sz="1800" dirty="0"/>
          </a:p>
          <a:p>
            <a:pPr marL="609600" indent="-609600" eaLnBrk="1" hangingPunct="1">
              <a:buNone/>
              <a:defRPr/>
            </a:pPr>
            <a:r>
              <a:rPr lang="en-US" sz="1800" dirty="0"/>
              <a:t>Brown, S. and Race, P. (2012) </a:t>
            </a:r>
            <a:r>
              <a:rPr lang="en-GB" sz="1800" i="1" dirty="0"/>
              <a:t>Using effective assessment to promote learning </a:t>
            </a:r>
            <a:r>
              <a:rPr lang="en-GB" sz="1800" dirty="0"/>
              <a:t>in Hunt, L. and Chambers, D. (2012) </a:t>
            </a:r>
            <a:r>
              <a:rPr lang="en-GB" sz="1800" i="1" dirty="0"/>
              <a:t>University Teaching in Focus, Victoria, Australia, Acer Press. P74-91</a:t>
            </a:r>
            <a:endParaRPr lang="en-GB" sz="1800" dirty="0"/>
          </a:p>
          <a:p>
            <a:pPr marL="609600" indent="-609600" eaLnBrk="1" hangingPunct="1">
              <a:defRPr/>
            </a:pPr>
            <a:endParaRPr lang="en-GB" sz="1800" dirty="0"/>
          </a:p>
          <a:p>
            <a:pPr eaLnBrk="1" hangingPunct="1">
              <a:lnSpc>
                <a:spcPct val="90000"/>
              </a:lnSpc>
              <a:buNone/>
              <a:defRPr/>
            </a:pPr>
            <a:endParaRPr lang="en-GB" sz="1800" dirty="0"/>
          </a:p>
        </p:txBody>
      </p:sp>
    </p:spTree>
    <p:extLst>
      <p:ext uri="{BB962C8B-B14F-4D97-AF65-F5344CB8AC3E}">
        <p14:creationId xmlns:p14="http://schemas.microsoft.com/office/powerpoint/2010/main" val="77482766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Useful references 2</a:t>
            </a:r>
          </a:p>
        </p:txBody>
      </p:sp>
      <p:sp>
        <p:nvSpPr>
          <p:cNvPr id="208899" name="Rectangle 3"/>
          <p:cNvSpPr>
            <a:spLocks noGrp="1" noChangeArrowheads="1"/>
          </p:cNvSpPr>
          <p:nvPr>
            <p:ph type="body" idx="1"/>
          </p:nvPr>
        </p:nvSpPr>
        <p:spPr>
          <a:xfrm>
            <a:off x="250825" y="981075"/>
            <a:ext cx="8424863" cy="5221288"/>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1800" dirty="0"/>
              <a:t>Carless, D., </a:t>
            </a:r>
            <a:r>
              <a:rPr lang="en-US" sz="1800" dirty="0" err="1"/>
              <a:t>Joughin</a:t>
            </a:r>
            <a:r>
              <a:rPr lang="en-US" sz="1800" dirty="0"/>
              <a:t>, G., </a:t>
            </a:r>
            <a:r>
              <a:rPr lang="en-US" sz="1800" dirty="0" err="1"/>
              <a:t>Ngar</a:t>
            </a:r>
            <a:r>
              <a:rPr lang="en-US" sz="1800" dirty="0"/>
              <a:t>-Fun Liu </a:t>
            </a:r>
            <a:r>
              <a:rPr lang="en-US" sz="1800" i="1" dirty="0"/>
              <a:t>et al</a:t>
            </a:r>
            <a:r>
              <a:rPr lang="en-US" sz="1800" dirty="0"/>
              <a:t> (2006) </a:t>
            </a:r>
            <a:r>
              <a:rPr lang="en-US" sz="1800" i="1" dirty="0"/>
              <a:t>How Assessment supports learning: Learning orientated assessment in action </a:t>
            </a:r>
            <a:r>
              <a:rPr lang="en-US" sz="1800" dirty="0"/>
              <a:t>Hong Kong: Hong Kong University Press.</a:t>
            </a:r>
          </a:p>
          <a:p>
            <a:pPr eaLnBrk="1" hangingPunct="1">
              <a:buFont typeface="Wingdings" pitchFamily="2" charset="2"/>
              <a:buNone/>
              <a:defRPr/>
            </a:pPr>
            <a:r>
              <a:rPr lang="en-GB" sz="1800" dirty="0"/>
              <a:t>Carroll, J. and Ryan, J. (2005) </a:t>
            </a:r>
            <a:r>
              <a:rPr lang="en-GB" sz="1800" i="1" dirty="0"/>
              <a:t>Teaching International students: improving learning for all. </a:t>
            </a:r>
            <a:r>
              <a:rPr lang="en-GB" sz="1800" dirty="0"/>
              <a:t>London: Routledge SEDA series.</a:t>
            </a:r>
          </a:p>
          <a:p>
            <a:pPr eaLnBrk="1" hangingPunct="1">
              <a:buNone/>
              <a:defRPr/>
            </a:pPr>
            <a:r>
              <a:rPr lang="en-GB" sz="1800" dirty="0" err="1"/>
              <a:t>Crosling</a:t>
            </a:r>
            <a:r>
              <a:rPr lang="en-GB" sz="1800" dirty="0"/>
              <a:t>, G., Thomas, L. and </a:t>
            </a:r>
            <a:r>
              <a:rPr lang="en-GB" sz="1800" dirty="0" err="1"/>
              <a:t>Heagney</a:t>
            </a:r>
            <a:r>
              <a:rPr lang="en-GB" sz="1800" dirty="0"/>
              <a:t>, M. (2008) </a:t>
            </a:r>
            <a:r>
              <a:rPr lang="en-GB" sz="1800" i="1" dirty="0"/>
              <a:t>Improving student retention in Higher Education,</a:t>
            </a:r>
            <a:r>
              <a:rPr lang="en-GB" sz="1800" dirty="0"/>
              <a:t> London and New York: Routledge </a:t>
            </a:r>
          </a:p>
          <a:p>
            <a:pPr marL="609600" indent="-609600" eaLnBrk="1" hangingPunct="1">
              <a:buFont typeface="Wingdings" pitchFamily="2" charset="2"/>
              <a:buNone/>
              <a:defRPr/>
            </a:pPr>
            <a:r>
              <a:rPr lang="en-GB" sz="1800" dirty="0"/>
              <a:t>Crooks, T. (1988) </a:t>
            </a:r>
            <a:r>
              <a:rPr lang="en-GB" sz="1800" i="1" dirty="0"/>
              <a:t>Assessing student performance, </a:t>
            </a:r>
            <a:r>
              <a:rPr lang="en-GB" sz="1800" dirty="0"/>
              <a:t>HERDSA Green Guide No 8 HERDSA (reprinted 1994).</a:t>
            </a:r>
          </a:p>
          <a:p>
            <a:pPr marL="609600" indent="-609600" eaLnBrk="1" hangingPunct="1">
              <a:buFont typeface="Wingdings" pitchFamily="2" charset="2"/>
              <a:buNone/>
              <a:defRPr/>
            </a:pPr>
            <a:r>
              <a:rPr lang="en-GB" sz="1800" dirty="0" err="1"/>
              <a:t>Falchikov</a:t>
            </a:r>
            <a:r>
              <a:rPr lang="en-GB" sz="1800" dirty="0"/>
              <a:t>, N. (2004) </a:t>
            </a:r>
            <a:r>
              <a:rPr lang="en-GB" sz="1800" i="1" dirty="0"/>
              <a:t>Improving Assessment through Student Involvement: Practical Solutions for Aiding Learning in Higher and Further Education,</a:t>
            </a:r>
            <a:r>
              <a:rPr lang="en-GB" sz="1800" dirty="0"/>
              <a:t> London: Routledge.</a:t>
            </a:r>
          </a:p>
          <a:p>
            <a:pPr marL="609600" indent="-609600" eaLnBrk="1" hangingPunct="1">
              <a:buFont typeface="Wingdings" pitchFamily="2" charset="2"/>
              <a:buNone/>
              <a:defRPr/>
            </a:pPr>
            <a:r>
              <a:rPr lang="en-GB" sz="1800" dirty="0"/>
              <a:t>Gibbs, G. (1999) </a:t>
            </a:r>
            <a:r>
              <a:rPr lang="en-GB" sz="1800" i="1" dirty="0"/>
              <a:t>Using assessment strategically to change the way students learn</a:t>
            </a:r>
            <a:r>
              <a:rPr lang="en-GB" sz="1800" dirty="0"/>
              <a:t>, in Brown S. &amp; </a:t>
            </a:r>
            <a:r>
              <a:rPr lang="en-GB" sz="1800" dirty="0" err="1"/>
              <a:t>Glasner</a:t>
            </a:r>
            <a:r>
              <a:rPr lang="en-GB" sz="1800" dirty="0"/>
              <a:t>, A. (eds.), </a:t>
            </a:r>
            <a:r>
              <a:rPr lang="en-GB" sz="1800" i="1" dirty="0"/>
              <a:t>Assessment Matters in Higher Education: Choosing and Using Diverse Approaches, </a:t>
            </a:r>
            <a:r>
              <a:rPr lang="en-GB" sz="1800" dirty="0"/>
              <a:t>Maidenhead: SRHE/Open University Press.</a:t>
            </a:r>
          </a:p>
          <a:p>
            <a:pPr marL="609600" indent="-609600" eaLnBrk="1" hangingPunct="1">
              <a:buFont typeface="Wingdings" pitchFamily="2" charset="2"/>
              <a:buNone/>
              <a:defRPr/>
            </a:pPr>
            <a:r>
              <a:rPr lang="en-GB" sz="1800" dirty="0"/>
              <a:t>Higher Education Academy (2012) </a:t>
            </a:r>
            <a:r>
              <a:rPr lang="en-GB" sz="1800" i="1" dirty="0"/>
              <a:t>A marked improvement; transforming assessment in higher education</a:t>
            </a:r>
            <a:r>
              <a:rPr lang="en-GB" sz="1800" dirty="0"/>
              <a:t>, York: HEA.</a:t>
            </a:r>
          </a:p>
          <a:p>
            <a:pPr eaLnBrk="1" hangingPunct="1">
              <a:defRPr/>
            </a:pPr>
            <a:endParaRPr lang="en-GB" sz="1800" dirty="0"/>
          </a:p>
          <a:p>
            <a:pPr eaLnBrk="1" hangingPunct="1">
              <a:defRPr/>
            </a:pPr>
            <a:endParaRPr lang="en-GB" sz="1800" dirty="0"/>
          </a:p>
          <a:p>
            <a:pPr eaLnBrk="1" hangingPunct="1">
              <a:defRPr/>
            </a:pPr>
            <a:endParaRPr lang="en-GB" sz="1800" dirty="0"/>
          </a:p>
          <a:p>
            <a:pPr eaLnBrk="1" hangingPunct="1">
              <a:defRPr/>
            </a:pPr>
            <a:endParaRPr lang="en-GB" sz="1800" dirty="0"/>
          </a:p>
        </p:txBody>
      </p:sp>
    </p:spTree>
    <p:extLst>
      <p:ext uri="{BB962C8B-B14F-4D97-AF65-F5344CB8AC3E}">
        <p14:creationId xmlns:p14="http://schemas.microsoft.com/office/powerpoint/2010/main" val="375773346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Useful references 3</a:t>
            </a:r>
          </a:p>
        </p:txBody>
      </p:sp>
      <p:sp>
        <p:nvSpPr>
          <p:cNvPr id="43011" name="Rectangle 3"/>
          <p:cNvSpPr>
            <a:spLocks noGrp="1" noChangeArrowheads="1"/>
          </p:cNvSpPr>
          <p:nvPr>
            <p:ph type="body" idx="1"/>
          </p:nvPr>
        </p:nvSpPr>
        <p:spPr>
          <a:xfrm>
            <a:off x="142844" y="1052737"/>
            <a:ext cx="8750331" cy="5329014"/>
          </a:xfrm>
        </p:spPr>
        <p:txBody>
          <a:bodyPr/>
          <a:lstStyle/>
          <a:p>
            <a:pPr marL="609600" indent="-609600" eaLnBrk="1" hangingPunct="1">
              <a:buFont typeface="Wingdings" pitchFamily="2" charset="2"/>
              <a:buNone/>
              <a:defRPr/>
            </a:pPr>
            <a:r>
              <a:rPr lang="en-GB" sz="1800" dirty="0"/>
              <a:t>Knight, P. and </a:t>
            </a:r>
            <a:r>
              <a:rPr lang="en-GB" sz="1800" dirty="0" err="1"/>
              <a:t>Yorke</a:t>
            </a:r>
            <a:r>
              <a:rPr lang="en-GB" sz="1800" dirty="0"/>
              <a:t>, M. (2003) </a:t>
            </a:r>
            <a:r>
              <a:rPr lang="en-GB" sz="1800" i="1" dirty="0"/>
              <a:t>Assessment, learning and employability</a:t>
            </a:r>
            <a:r>
              <a:rPr lang="en-GB" sz="1800" dirty="0"/>
              <a:t> Maidenhead, UK: SRHE/Open University Press.</a:t>
            </a:r>
          </a:p>
          <a:p>
            <a:pPr eaLnBrk="1" hangingPunct="1">
              <a:buFont typeface="Wingdings" pitchFamily="2" charset="2"/>
              <a:buNone/>
              <a:defRPr/>
            </a:pPr>
            <a:r>
              <a:rPr lang="en-GB" sz="1800" dirty="0" err="1"/>
              <a:t>Mentkowski</a:t>
            </a:r>
            <a:r>
              <a:rPr lang="en-GB" sz="1800" dirty="0"/>
              <a:t>, M. and associates (2000) p.82 </a:t>
            </a:r>
            <a:r>
              <a:rPr lang="en-GB" sz="1800" i="1" dirty="0"/>
              <a:t>Learning that lasts: integrating learning development and performance in college and beyond,</a:t>
            </a:r>
            <a:r>
              <a:rPr lang="en-GB" sz="1800" dirty="0"/>
              <a:t> San Francisco: </a:t>
            </a:r>
            <a:r>
              <a:rPr lang="en-GB" sz="1800" dirty="0" err="1"/>
              <a:t>Jossey</a:t>
            </a:r>
            <a:r>
              <a:rPr lang="en-GB" sz="1800" dirty="0"/>
              <a:t>-Bass.</a:t>
            </a:r>
          </a:p>
          <a:p>
            <a:pPr eaLnBrk="1" hangingPunct="1">
              <a:buFont typeface="Wingdings" pitchFamily="2" charset="2"/>
              <a:buNone/>
              <a:defRPr/>
            </a:pPr>
            <a:r>
              <a:rPr lang="en-GB" sz="1800" dirty="0"/>
              <a:t>McDowell, L. and Brown, S. (1998) </a:t>
            </a:r>
            <a:r>
              <a:rPr lang="en-GB" sz="1800" i="1" dirty="0"/>
              <a:t>Assessing students: cheating and plagiarism</a:t>
            </a:r>
            <a:r>
              <a:rPr lang="en-GB" sz="1800" dirty="0"/>
              <a:t>, Newcastle: Red Guide 10/11 University of Northumbria.</a:t>
            </a:r>
            <a:endParaRPr lang="en-US" sz="1800" dirty="0"/>
          </a:p>
          <a:p>
            <a:pPr eaLnBrk="1" hangingPunct="1">
              <a:buFont typeface="Wingdings" pitchFamily="2" charset="2"/>
              <a:buNone/>
              <a:defRPr/>
            </a:pPr>
            <a:r>
              <a:rPr lang="en-GB" sz="1800" dirty="0" err="1"/>
              <a:t>Nicol</a:t>
            </a:r>
            <a:r>
              <a:rPr lang="en-GB" sz="1800" dirty="0"/>
              <a:t>, D. J. and Macfarlane-Dick, D. (2006) Formative assessment and self-regulated learning: A model and seven principles of good feedback practice, </a:t>
            </a:r>
            <a:r>
              <a:rPr lang="en-GB" sz="1800" i="1" dirty="0"/>
              <a:t>Studies in Higher Education </a:t>
            </a:r>
            <a:r>
              <a:rPr lang="en-GB" sz="1800" i="1" dirty="0" err="1"/>
              <a:t>Vol</a:t>
            </a:r>
            <a:r>
              <a:rPr lang="en-GB" sz="1800" i="1" dirty="0"/>
              <a:t> 31(2), 199-218.</a:t>
            </a:r>
          </a:p>
          <a:p>
            <a:pPr eaLnBrk="1" hangingPunct="1">
              <a:buNone/>
              <a:defRPr/>
            </a:pPr>
            <a:r>
              <a:rPr lang="en-GB" sz="1800" dirty="0"/>
              <a:t>PASS project Bradford </a:t>
            </a:r>
            <a:r>
              <a:rPr lang="en-GB" sz="1800" dirty="0">
                <a:hlinkClick r:id="rId3"/>
              </a:rPr>
              <a:t>http://www.pass.brad.ac.uk/</a:t>
            </a:r>
            <a:r>
              <a:rPr lang="en-GB" sz="1800" dirty="0"/>
              <a:t> Accessed November 2013.</a:t>
            </a:r>
          </a:p>
          <a:p>
            <a:pPr eaLnBrk="1" hangingPunct="1">
              <a:buNone/>
              <a:defRPr/>
            </a:pPr>
            <a:r>
              <a:rPr lang="en-GB" sz="1800" dirty="0"/>
              <a:t>Pickford, R. and Brown, S. (2006) </a:t>
            </a:r>
            <a:r>
              <a:rPr lang="en-GB" sz="1800" i="1" dirty="0"/>
              <a:t>Assessing skills and practice,</a:t>
            </a:r>
            <a:r>
              <a:rPr lang="en-GB" sz="1800" dirty="0"/>
              <a:t> London: Routledge. </a:t>
            </a:r>
          </a:p>
          <a:p>
            <a:pPr eaLnBrk="1" hangingPunct="1">
              <a:buNone/>
              <a:defRPr/>
            </a:pPr>
            <a:endParaRPr lang="en-GB" sz="1800" dirty="0"/>
          </a:p>
          <a:p>
            <a:pPr eaLnBrk="1" hangingPunct="1">
              <a:lnSpc>
                <a:spcPct val="90000"/>
              </a:lnSpc>
              <a:buFont typeface="Wingdings" pitchFamily="2" charset="2"/>
              <a:buNone/>
              <a:defRPr/>
            </a:pPr>
            <a:endParaRPr lang="en-GB" sz="1800" dirty="0"/>
          </a:p>
        </p:txBody>
      </p:sp>
    </p:spTree>
    <p:extLst>
      <p:ext uri="{BB962C8B-B14F-4D97-AF65-F5344CB8AC3E}">
        <p14:creationId xmlns:p14="http://schemas.microsoft.com/office/powerpoint/2010/main" val="98589630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Useful references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1800" dirty="0"/>
              <a:t>Race, P. (2001) </a:t>
            </a:r>
            <a:r>
              <a:rPr lang="en-GB" sz="1800" i="1" dirty="0"/>
              <a:t>A Briefing on Self, Peer &amp; Group Assessment,</a:t>
            </a:r>
            <a:r>
              <a:rPr lang="en-GB" sz="1800" dirty="0"/>
              <a:t> in LTSN Generic Centre Assessment Series No 9, LTSN York.</a:t>
            </a:r>
          </a:p>
          <a:p>
            <a:pPr eaLnBrk="1" hangingPunct="1">
              <a:buFont typeface="Wingdings" pitchFamily="2" charset="2"/>
              <a:buNone/>
            </a:pPr>
            <a:r>
              <a:rPr lang="en-GB" sz="1800" dirty="0"/>
              <a:t>Race P. (2015) </a:t>
            </a:r>
            <a:r>
              <a:rPr lang="en-GB" sz="1800" i="1" dirty="0"/>
              <a:t>The lecturer’s toolkit (4</a:t>
            </a:r>
            <a:r>
              <a:rPr lang="en-GB" sz="1800" i="1" baseline="30000" dirty="0"/>
              <a:t>th</a:t>
            </a:r>
            <a:r>
              <a:rPr lang="en-GB" sz="1800" i="1" dirty="0"/>
              <a:t> edition),</a:t>
            </a:r>
            <a:r>
              <a:rPr lang="en-GB" sz="1800" dirty="0"/>
              <a:t> London: Routledge.</a:t>
            </a:r>
          </a:p>
          <a:p>
            <a:pPr eaLnBrk="1" hangingPunct="1">
              <a:buFont typeface="Wingdings" pitchFamily="2" charset="2"/>
              <a:buNone/>
            </a:pPr>
            <a:r>
              <a:rPr lang="en-GB" sz="1800" dirty="0"/>
              <a:t>Rust, C., Price, M. and O’Donovan, B. (2003) Improving students’ learning by developing their understanding of assessment criteria and processes</a:t>
            </a:r>
            <a:r>
              <a:rPr lang="en-GB" sz="1800" i="1" dirty="0"/>
              <a:t>, Assessment and Evaluation in Higher Education. 28 (2), 147-164.</a:t>
            </a:r>
          </a:p>
          <a:p>
            <a:pPr eaLnBrk="1" hangingPunct="1">
              <a:buFont typeface="Wingdings" pitchFamily="2" charset="2"/>
              <a:buNone/>
            </a:pPr>
            <a:r>
              <a:rPr lang="en-GB" sz="1800" dirty="0"/>
              <a:t>Ryan, J. (2000) </a:t>
            </a:r>
            <a:r>
              <a:rPr lang="en-GB" sz="1800" i="1" dirty="0"/>
              <a:t>A Guide to Teaching International Students,</a:t>
            </a:r>
            <a:r>
              <a:rPr lang="en-GB" sz="1800" dirty="0"/>
              <a:t> Oxford Centre for Staff and Learning Development</a:t>
            </a:r>
          </a:p>
          <a:p>
            <a:pPr eaLnBrk="1" hangingPunct="1">
              <a:buFont typeface="Wingdings" pitchFamily="2" charset="2"/>
              <a:buNone/>
            </a:pPr>
            <a:r>
              <a:rPr lang="en-GB" sz="1800" dirty="0"/>
              <a:t>Stefani, L. and Carroll, J. (2001) </a:t>
            </a:r>
            <a:r>
              <a:rPr lang="en-GB" sz="1800" i="1" dirty="0"/>
              <a:t>A Briefing on Plagiarism </a:t>
            </a:r>
            <a:r>
              <a:rPr lang="en-GB" sz="1800" dirty="0"/>
              <a:t>http://www.ltsn.ac.uk/application.asp?app=resources.asp&amp;process=full_record&amp;section=generic&amp;id=10</a:t>
            </a:r>
          </a:p>
          <a:p>
            <a:pPr eaLnBrk="1" hangingPunct="1">
              <a:buNone/>
            </a:pPr>
            <a:r>
              <a:rPr lang="en-GB" sz="1800" dirty="0"/>
              <a:t>Sadler, D. Royce (2010) Beyond feedback: developing student capability in complex appraisal,</a:t>
            </a:r>
            <a:br>
              <a:rPr lang="en-GB" sz="1800" dirty="0"/>
            </a:br>
            <a:r>
              <a:rPr lang="en-GB" sz="1800" i="1" dirty="0"/>
              <a:t>Assessment &amp; Evaluation in Higher Education, 35: 5, 535-550</a:t>
            </a:r>
          </a:p>
          <a:p>
            <a:pPr eaLnBrk="1" hangingPunct="1">
              <a:buNone/>
            </a:pPr>
            <a:r>
              <a:rPr lang="en-GB" sz="1800" dirty="0"/>
              <a:t>Yorke, M. (1999) </a:t>
            </a:r>
            <a:r>
              <a:rPr lang="en-GB" sz="1800" i="1" dirty="0"/>
              <a:t>Leaving Early: Undergraduate Non-completion in Higher Education,</a:t>
            </a:r>
            <a:r>
              <a:rPr lang="en-GB" sz="1800" dirty="0"/>
              <a:t> London: Routledge.</a:t>
            </a:r>
          </a:p>
          <a:p>
            <a:pPr eaLnBrk="1" hangingPunct="1">
              <a:buFont typeface="Wingdings" pitchFamily="2" charset="2"/>
              <a:buNone/>
            </a:pPr>
            <a:endParaRPr lang="en-GB" sz="1800" dirty="0"/>
          </a:p>
          <a:p>
            <a:endParaRPr lang="en-GB" sz="1800" dirty="0"/>
          </a:p>
        </p:txBody>
      </p:sp>
    </p:spTree>
    <p:extLst>
      <p:ext uri="{BB962C8B-B14F-4D97-AF65-F5344CB8AC3E}">
        <p14:creationId xmlns:p14="http://schemas.microsoft.com/office/powerpoint/2010/main" val="39584026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p:spPr>
        <p:txBody>
          <a:bodyPr/>
          <a:lstStyle/>
          <a:p>
            <a:r>
              <a:rPr lang="en-GB" sz="3200" dirty="0">
                <a:solidFill>
                  <a:srgbClr val="002060"/>
                </a:solidFill>
              </a:rPr>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dirty="0"/>
              <a:t>Formative assessment is primarily concerned with feedback aimed at prompting improvement, is often continuous and usually involves words.</a:t>
            </a:r>
          </a:p>
          <a:p>
            <a:r>
              <a:rPr lang="en-US" dirty="0"/>
              <a:t>Summative assessment is concerned with making evaluative judgments, is often end point and involves numbers.</a:t>
            </a:r>
          </a:p>
          <a:p>
            <a:endParaRPr lang="en-GB" dirty="0"/>
          </a:p>
        </p:txBody>
      </p:sp>
    </p:spTree>
    <p:extLst>
      <p:ext uri="{BB962C8B-B14F-4D97-AF65-F5344CB8AC3E}">
        <p14:creationId xmlns:p14="http://schemas.microsoft.com/office/powerpoint/2010/main" val="774642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ChangeArrowheads="1"/>
          </p:cNvSpPr>
          <p:nvPr/>
        </p:nvSpPr>
        <p:spPr bwMode="auto">
          <a:xfrm>
            <a:off x="574675" y="188913"/>
            <a:ext cx="8569325" cy="6107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a:lstStyle/>
          <a:p>
            <a:endParaRPr lang="en-GB" dirty="0"/>
          </a:p>
        </p:txBody>
      </p:sp>
      <p:grpSp>
        <p:nvGrpSpPr>
          <p:cNvPr id="2" name="Group 3"/>
          <p:cNvGrpSpPr>
            <a:grpSpLocks/>
          </p:cNvGrpSpPr>
          <p:nvPr/>
        </p:nvGrpSpPr>
        <p:grpSpPr bwMode="auto">
          <a:xfrm>
            <a:off x="4633913" y="549275"/>
            <a:ext cx="2654300" cy="2725738"/>
            <a:chOff x="2937" y="346"/>
            <a:chExt cx="1672" cy="1717"/>
          </a:xfrm>
          <a:solidFill>
            <a:srgbClr val="00B050"/>
          </a:solidFill>
        </p:grpSpPr>
        <p:sp>
          <p:nvSpPr>
            <p:cNvPr id="48132" name="Freeform 4"/>
            <p:cNvSpPr>
              <a:spLocks/>
            </p:cNvSpPr>
            <p:nvPr/>
          </p:nvSpPr>
          <p:spPr bwMode="auto">
            <a:xfrm>
              <a:off x="2937" y="346"/>
              <a:ext cx="1672" cy="1717"/>
            </a:xfrm>
            <a:custGeom>
              <a:avLst/>
              <a:gdLst>
                <a:gd name="T0" fmla="*/ 75 w 75"/>
                <a:gd name="T1" fmla="*/ 42 h 87"/>
                <a:gd name="T2" fmla="*/ 0 w 75"/>
                <a:gd name="T3" fmla="*/ 0 h 87"/>
                <a:gd name="T4" fmla="*/ 0 w 75"/>
                <a:gd name="T5" fmla="*/ 87 h 87"/>
                <a:gd name="T6" fmla="*/ 75 w 75"/>
                <a:gd name="T7" fmla="*/ 42 h 87"/>
              </a:gdLst>
              <a:ahLst/>
              <a:cxnLst>
                <a:cxn ang="0">
                  <a:pos x="T0" y="T1"/>
                </a:cxn>
                <a:cxn ang="0">
                  <a:pos x="T2" y="T3"/>
                </a:cxn>
                <a:cxn ang="0">
                  <a:pos x="T4" y="T5"/>
                </a:cxn>
                <a:cxn ang="0">
                  <a:pos x="T6" y="T7"/>
                </a:cxn>
              </a:cxnLst>
              <a:rect l="0" t="0" r="r" b="b"/>
              <a:pathLst>
                <a:path w="75" h="87">
                  <a:moveTo>
                    <a:pt x="75" y="42"/>
                  </a:moveTo>
                  <a:cubicBezTo>
                    <a:pt x="59" y="16"/>
                    <a:pt x="30" y="0"/>
                    <a:pt x="0" y="0"/>
                  </a:cubicBezTo>
                  <a:lnTo>
                    <a:pt x="0" y="87"/>
                  </a:lnTo>
                  <a:lnTo>
                    <a:pt x="75" y="42"/>
                  </a:lnTo>
                  <a:close/>
                </a:path>
              </a:pathLst>
            </a:custGeom>
            <a:grpFill/>
            <a:ln w="25400">
              <a:solidFill>
                <a:srgbClr val="000000"/>
              </a:solidFill>
              <a:prstDash val="solid"/>
              <a:round/>
              <a:headEnd/>
              <a:tailEnd/>
            </a:ln>
          </p:spPr>
          <p:txBody>
            <a:bodyPr/>
            <a:lstStyle/>
            <a:p>
              <a:endParaRPr lang="en-GB" dirty="0"/>
            </a:p>
          </p:txBody>
        </p:sp>
        <p:sp>
          <p:nvSpPr>
            <p:cNvPr id="48133" name="Text Box 5"/>
            <p:cNvSpPr txBox="1">
              <a:spLocks noChangeArrowheads="1"/>
            </p:cNvSpPr>
            <p:nvPr/>
          </p:nvSpPr>
          <p:spPr bwMode="auto">
            <a:xfrm>
              <a:off x="3152" y="618"/>
              <a:ext cx="771" cy="633"/>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sz="1200" b="1" dirty="0">
                  <a:latin typeface="Comic Sans MS" pitchFamily="66" charset="0"/>
                </a:rPr>
                <a:t>Emphasises authentic &amp; complex assessment tasks</a:t>
              </a:r>
              <a:endParaRPr lang="en-US" sz="1200" b="1" dirty="0">
                <a:latin typeface="Comic Sans MS" pitchFamily="66" charset="0"/>
              </a:endParaRPr>
            </a:p>
          </p:txBody>
        </p:sp>
      </p:grpSp>
      <p:grpSp>
        <p:nvGrpSpPr>
          <p:cNvPr id="3" name="Group 6"/>
          <p:cNvGrpSpPr>
            <a:grpSpLocks/>
          </p:cNvGrpSpPr>
          <p:nvPr/>
        </p:nvGrpSpPr>
        <p:grpSpPr bwMode="auto">
          <a:xfrm>
            <a:off x="1962150" y="547688"/>
            <a:ext cx="2687638" cy="2693987"/>
            <a:chOff x="1244" y="346"/>
            <a:chExt cx="1693" cy="1697"/>
          </a:xfrm>
        </p:grpSpPr>
        <p:sp>
          <p:nvSpPr>
            <p:cNvPr id="48135" name="Freeform 7"/>
            <p:cNvSpPr>
              <a:spLocks/>
            </p:cNvSpPr>
            <p:nvPr/>
          </p:nvSpPr>
          <p:spPr bwMode="auto">
            <a:xfrm>
              <a:off x="1244" y="346"/>
              <a:ext cx="1693" cy="1697"/>
            </a:xfrm>
            <a:custGeom>
              <a:avLst/>
              <a:gdLst>
                <a:gd name="T0" fmla="*/ 75 w 76"/>
                <a:gd name="T1" fmla="*/ 0 h 87"/>
                <a:gd name="T2" fmla="*/ 0 w 76"/>
                <a:gd name="T3" fmla="*/ 42 h 87"/>
                <a:gd name="T4" fmla="*/ 76 w 76"/>
                <a:gd name="T5" fmla="*/ 87 h 87"/>
                <a:gd name="T6" fmla="*/ 75 w 76"/>
                <a:gd name="T7" fmla="*/ 0 h 87"/>
              </a:gdLst>
              <a:ahLst/>
              <a:cxnLst>
                <a:cxn ang="0">
                  <a:pos x="T0" y="T1"/>
                </a:cxn>
                <a:cxn ang="0">
                  <a:pos x="T2" y="T3"/>
                </a:cxn>
                <a:cxn ang="0">
                  <a:pos x="T4" y="T5"/>
                </a:cxn>
                <a:cxn ang="0">
                  <a:pos x="T6" y="T7"/>
                </a:cxn>
              </a:cxnLst>
              <a:rect l="0" t="0" r="r" b="b"/>
              <a:pathLst>
                <a:path w="76" h="87">
                  <a:moveTo>
                    <a:pt x="75" y="0"/>
                  </a:moveTo>
                  <a:cubicBezTo>
                    <a:pt x="45" y="0"/>
                    <a:pt x="16" y="16"/>
                    <a:pt x="0" y="42"/>
                  </a:cubicBezTo>
                  <a:lnTo>
                    <a:pt x="76" y="87"/>
                  </a:lnTo>
                  <a:lnTo>
                    <a:pt x="75" y="0"/>
                  </a:lnTo>
                  <a:close/>
                </a:path>
              </a:pathLst>
            </a:custGeom>
            <a:solidFill>
              <a:srgbClr val="6699FF"/>
            </a:solidFill>
            <a:ln w="25400">
              <a:solidFill>
                <a:srgbClr val="000000"/>
              </a:solidFill>
              <a:prstDash val="solid"/>
              <a:round/>
              <a:headEnd/>
              <a:tailEnd/>
            </a:ln>
          </p:spPr>
          <p:txBody>
            <a:bodyPr/>
            <a:lstStyle/>
            <a:p>
              <a:endParaRPr lang="en-GB" dirty="0"/>
            </a:p>
          </p:txBody>
        </p:sp>
        <p:sp>
          <p:nvSpPr>
            <p:cNvPr id="48136" name="Text Box 8"/>
            <p:cNvSpPr txBox="1">
              <a:spLocks noChangeArrowheads="1"/>
            </p:cNvSpPr>
            <p:nvPr/>
          </p:nvSpPr>
          <p:spPr bwMode="auto">
            <a:xfrm>
              <a:off x="1791" y="733"/>
              <a:ext cx="1021" cy="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Develops students’ abilities to evaluate own progress, direct own learning</a:t>
              </a:r>
              <a:endParaRPr lang="en-US" sz="1200" b="1" dirty="0">
                <a:latin typeface="Comic Sans MS" pitchFamily="66" charset="0"/>
              </a:endParaRPr>
            </a:p>
          </p:txBody>
        </p:sp>
      </p:grpSp>
      <p:grpSp>
        <p:nvGrpSpPr>
          <p:cNvPr id="4" name="Group 9"/>
          <p:cNvGrpSpPr>
            <a:grpSpLocks/>
          </p:cNvGrpSpPr>
          <p:nvPr/>
        </p:nvGrpSpPr>
        <p:grpSpPr bwMode="auto">
          <a:xfrm>
            <a:off x="1531938" y="1839913"/>
            <a:ext cx="3114675" cy="2755900"/>
            <a:chOff x="975" y="1175"/>
            <a:chExt cx="1962" cy="1736"/>
          </a:xfrm>
          <a:solidFill>
            <a:schemeClr val="accent6">
              <a:lumMod val="40000"/>
              <a:lumOff val="60000"/>
            </a:schemeClr>
          </a:solidFill>
        </p:grpSpPr>
        <p:sp>
          <p:nvSpPr>
            <p:cNvPr id="48138" name="Freeform 10"/>
            <p:cNvSpPr>
              <a:spLocks/>
            </p:cNvSpPr>
            <p:nvPr/>
          </p:nvSpPr>
          <p:spPr bwMode="auto">
            <a:xfrm>
              <a:off x="975" y="1175"/>
              <a:ext cx="1962" cy="1736"/>
            </a:xfrm>
            <a:custGeom>
              <a:avLst/>
              <a:gdLst>
                <a:gd name="T0" fmla="*/ 12 w 88"/>
                <a:gd name="T1" fmla="*/ 0 h 89"/>
                <a:gd name="T2" fmla="*/ 1 w 88"/>
                <a:gd name="T3" fmla="*/ 44 h 89"/>
                <a:gd name="T4" fmla="*/ 12 w 88"/>
                <a:gd name="T5" fmla="*/ 89 h 89"/>
                <a:gd name="T6" fmla="*/ 88 w 88"/>
                <a:gd name="T7" fmla="*/ 45 h 89"/>
                <a:gd name="T8" fmla="*/ 12 w 88"/>
                <a:gd name="T9" fmla="*/ 0 h 89"/>
              </a:gdLst>
              <a:ahLst/>
              <a:cxnLst>
                <a:cxn ang="0">
                  <a:pos x="T0" y="T1"/>
                </a:cxn>
                <a:cxn ang="0">
                  <a:pos x="T2" y="T3"/>
                </a:cxn>
                <a:cxn ang="0">
                  <a:pos x="T4" y="T5"/>
                </a:cxn>
                <a:cxn ang="0">
                  <a:pos x="T6" y="T7"/>
                </a:cxn>
                <a:cxn ang="0">
                  <a:pos x="T8" y="T9"/>
                </a:cxn>
              </a:cxnLst>
              <a:rect l="0" t="0" r="r" b="b"/>
              <a:pathLst>
                <a:path w="88" h="89">
                  <a:moveTo>
                    <a:pt x="12" y="0"/>
                  </a:moveTo>
                  <a:cubicBezTo>
                    <a:pt x="5" y="14"/>
                    <a:pt x="1" y="29"/>
                    <a:pt x="1" y="44"/>
                  </a:cubicBezTo>
                  <a:cubicBezTo>
                    <a:pt x="0" y="60"/>
                    <a:pt x="5" y="75"/>
                    <a:pt x="12" y="89"/>
                  </a:cubicBezTo>
                  <a:lnTo>
                    <a:pt x="88" y="45"/>
                  </a:lnTo>
                  <a:lnTo>
                    <a:pt x="12" y="0"/>
                  </a:lnTo>
                  <a:close/>
                </a:path>
              </a:pathLst>
            </a:custGeom>
            <a:grpFill/>
            <a:ln w="25400">
              <a:solidFill>
                <a:srgbClr val="000000"/>
              </a:solidFill>
              <a:prstDash val="solid"/>
              <a:round/>
              <a:headEnd/>
              <a:tailEnd/>
            </a:ln>
          </p:spPr>
          <p:txBody>
            <a:bodyPr/>
            <a:lstStyle/>
            <a:p>
              <a:endParaRPr lang="en-GB" dirty="0"/>
            </a:p>
          </p:txBody>
        </p:sp>
        <p:sp>
          <p:nvSpPr>
            <p:cNvPr id="48139" name="Text Box 11"/>
            <p:cNvSpPr txBox="1">
              <a:spLocks noChangeArrowheads="1"/>
            </p:cNvSpPr>
            <p:nvPr/>
          </p:nvSpPr>
          <p:spPr bwMode="auto">
            <a:xfrm>
              <a:off x="1186" y="1774"/>
              <a:ext cx="1082" cy="748"/>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Is rich in informal feedback (e.g. peer review of draft writing, collaborative project work)</a:t>
              </a:r>
              <a:endParaRPr lang="en-US" sz="1200" b="1" dirty="0">
                <a:latin typeface="Comic Sans MS" pitchFamily="66" charset="0"/>
              </a:endParaRPr>
            </a:p>
          </p:txBody>
        </p:sp>
      </p:grpSp>
      <p:grpSp>
        <p:nvGrpSpPr>
          <p:cNvPr id="5" name="Group 12"/>
          <p:cNvGrpSpPr>
            <a:grpSpLocks/>
          </p:cNvGrpSpPr>
          <p:nvPr/>
        </p:nvGrpSpPr>
        <p:grpSpPr bwMode="auto">
          <a:xfrm>
            <a:off x="1960563" y="3235325"/>
            <a:ext cx="2687637" cy="2659063"/>
            <a:chOff x="1244" y="2073"/>
            <a:chExt cx="1693" cy="1675"/>
          </a:xfrm>
        </p:grpSpPr>
        <p:sp>
          <p:nvSpPr>
            <p:cNvPr id="48141" name="Freeform 13"/>
            <p:cNvSpPr>
              <a:spLocks/>
            </p:cNvSpPr>
            <p:nvPr/>
          </p:nvSpPr>
          <p:spPr bwMode="auto">
            <a:xfrm>
              <a:off x="1244" y="2073"/>
              <a:ext cx="1693" cy="1675"/>
            </a:xfrm>
            <a:custGeom>
              <a:avLst/>
              <a:gdLst>
                <a:gd name="T0" fmla="*/ 0 w 76"/>
                <a:gd name="T1" fmla="*/ 44 h 86"/>
                <a:gd name="T2" fmla="*/ 76 w 76"/>
                <a:gd name="T3" fmla="*/ 86 h 86"/>
                <a:gd name="T4" fmla="*/ 76 w 76"/>
                <a:gd name="T5" fmla="*/ 0 h 86"/>
                <a:gd name="T6" fmla="*/ 0 w 76"/>
                <a:gd name="T7" fmla="*/ 44 h 86"/>
              </a:gdLst>
              <a:ahLst/>
              <a:cxnLst>
                <a:cxn ang="0">
                  <a:pos x="T0" y="T1"/>
                </a:cxn>
                <a:cxn ang="0">
                  <a:pos x="T2" y="T3"/>
                </a:cxn>
                <a:cxn ang="0">
                  <a:pos x="T4" y="T5"/>
                </a:cxn>
                <a:cxn ang="0">
                  <a:pos x="T6" y="T7"/>
                </a:cxn>
              </a:cxnLst>
              <a:rect l="0" t="0" r="r" b="b"/>
              <a:pathLst>
                <a:path w="76" h="86">
                  <a:moveTo>
                    <a:pt x="0" y="44"/>
                  </a:moveTo>
                  <a:cubicBezTo>
                    <a:pt x="16" y="70"/>
                    <a:pt x="45" y="86"/>
                    <a:pt x="76" y="86"/>
                  </a:cubicBezTo>
                  <a:lnTo>
                    <a:pt x="76" y="0"/>
                  </a:lnTo>
                  <a:lnTo>
                    <a:pt x="0" y="44"/>
                  </a:lnTo>
                  <a:close/>
                </a:path>
              </a:pathLst>
            </a:custGeom>
            <a:solidFill>
              <a:srgbClr val="FF0000"/>
            </a:solidFill>
            <a:ln w="25400">
              <a:solidFill>
                <a:srgbClr val="000000"/>
              </a:solidFill>
              <a:prstDash val="solid"/>
              <a:round/>
              <a:headEnd/>
              <a:tailEnd/>
            </a:ln>
          </p:spPr>
          <p:txBody>
            <a:bodyPr/>
            <a:lstStyle/>
            <a:p>
              <a:endParaRPr lang="en-GB" dirty="0"/>
            </a:p>
          </p:txBody>
        </p:sp>
        <p:sp>
          <p:nvSpPr>
            <p:cNvPr id="48142" name="Text Box 14"/>
            <p:cNvSpPr txBox="1">
              <a:spLocks noChangeArrowheads="1"/>
            </p:cNvSpPr>
            <p:nvPr/>
          </p:nvSpPr>
          <p:spPr bwMode="auto">
            <a:xfrm>
              <a:off x="1620" y="2742"/>
              <a:ext cx="1192"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Is rich in formal feedback (e.g. tutor comment, self-review logs)</a:t>
              </a:r>
              <a:endParaRPr lang="en-US" sz="1200" b="1" dirty="0">
                <a:latin typeface="Comic Sans MS" pitchFamily="66" charset="0"/>
              </a:endParaRPr>
            </a:p>
          </p:txBody>
        </p:sp>
      </p:grpSp>
      <p:grpSp>
        <p:nvGrpSpPr>
          <p:cNvPr id="6" name="Group 15"/>
          <p:cNvGrpSpPr>
            <a:grpSpLocks/>
          </p:cNvGrpSpPr>
          <p:nvPr/>
        </p:nvGrpSpPr>
        <p:grpSpPr bwMode="auto">
          <a:xfrm>
            <a:off x="4646613" y="3235325"/>
            <a:ext cx="2625725" cy="2659063"/>
            <a:chOff x="2920" y="2056"/>
            <a:chExt cx="1672" cy="1675"/>
          </a:xfrm>
        </p:grpSpPr>
        <p:sp>
          <p:nvSpPr>
            <p:cNvPr id="48144" name="Freeform 16"/>
            <p:cNvSpPr>
              <a:spLocks/>
            </p:cNvSpPr>
            <p:nvPr/>
          </p:nvSpPr>
          <p:spPr bwMode="auto">
            <a:xfrm>
              <a:off x="2920" y="2056"/>
              <a:ext cx="1672" cy="1675"/>
            </a:xfrm>
            <a:custGeom>
              <a:avLst/>
              <a:gdLst>
                <a:gd name="T0" fmla="*/ 0 w 75"/>
                <a:gd name="T1" fmla="*/ 86 h 86"/>
                <a:gd name="T2" fmla="*/ 75 w 75"/>
                <a:gd name="T3" fmla="*/ 44 h 86"/>
                <a:gd name="T4" fmla="*/ 0 w 75"/>
                <a:gd name="T5" fmla="*/ 0 h 86"/>
                <a:gd name="T6" fmla="*/ 0 w 75"/>
                <a:gd name="T7" fmla="*/ 86 h 86"/>
              </a:gdLst>
              <a:ahLst/>
              <a:cxnLst>
                <a:cxn ang="0">
                  <a:pos x="T0" y="T1"/>
                </a:cxn>
                <a:cxn ang="0">
                  <a:pos x="T2" y="T3"/>
                </a:cxn>
                <a:cxn ang="0">
                  <a:pos x="T4" y="T5"/>
                </a:cxn>
                <a:cxn ang="0">
                  <a:pos x="T6" y="T7"/>
                </a:cxn>
              </a:cxnLst>
              <a:rect l="0" t="0" r="r" b="b"/>
              <a:pathLst>
                <a:path w="75" h="86">
                  <a:moveTo>
                    <a:pt x="0" y="86"/>
                  </a:moveTo>
                  <a:cubicBezTo>
                    <a:pt x="30" y="86"/>
                    <a:pt x="59" y="70"/>
                    <a:pt x="75" y="44"/>
                  </a:cubicBezTo>
                  <a:lnTo>
                    <a:pt x="0" y="0"/>
                  </a:lnTo>
                  <a:lnTo>
                    <a:pt x="0" y="86"/>
                  </a:lnTo>
                  <a:close/>
                </a:path>
              </a:pathLst>
            </a:custGeom>
            <a:solidFill>
              <a:srgbClr val="AA9330"/>
            </a:solidFill>
            <a:ln w="25400">
              <a:solidFill>
                <a:srgbClr val="000000"/>
              </a:solidFill>
              <a:prstDash val="solid"/>
              <a:round/>
              <a:headEnd/>
              <a:tailEnd/>
            </a:ln>
          </p:spPr>
          <p:txBody>
            <a:bodyPr/>
            <a:lstStyle/>
            <a:p>
              <a:endParaRPr lang="en-GB" dirty="0"/>
            </a:p>
          </p:txBody>
        </p:sp>
        <p:sp>
          <p:nvSpPr>
            <p:cNvPr id="48145" name="Text Box 17"/>
            <p:cNvSpPr txBox="1">
              <a:spLocks noChangeArrowheads="1"/>
            </p:cNvSpPr>
            <p:nvPr/>
          </p:nvSpPr>
          <p:spPr bwMode="auto">
            <a:xfrm>
              <a:off x="2984" y="2573"/>
              <a:ext cx="1056" cy="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Offers extensive ‘low stakes’ confidence building opportunities and practice</a:t>
              </a:r>
              <a:endParaRPr lang="en-US" sz="1200" b="1" dirty="0">
                <a:latin typeface="Comic Sans MS" pitchFamily="66" charset="0"/>
              </a:endParaRPr>
            </a:p>
          </p:txBody>
        </p:sp>
      </p:grpSp>
      <p:grpSp>
        <p:nvGrpSpPr>
          <p:cNvPr id="7" name="Group 18"/>
          <p:cNvGrpSpPr>
            <a:grpSpLocks/>
          </p:cNvGrpSpPr>
          <p:nvPr/>
        </p:nvGrpSpPr>
        <p:grpSpPr bwMode="auto">
          <a:xfrm>
            <a:off x="4633913" y="1852613"/>
            <a:ext cx="3078162" cy="2755900"/>
            <a:chOff x="2937" y="1175"/>
            <a:chExt cx="1939" cy="1736"/>
          </a:xfrm>
        </p:grpSpPr>
        <p:sp>
          <p:nvSpPr>
            <p:cNvPr id="48147" name="Freeform 19"/>
            <p:cNvSpPr>
              <a:spLocks/>
            </p:cNvSpPr>
            <p:nvPr/>
          </p:nvSpPr>
          <p:spPr bwMode="auto">
            <a:xfrm>
              <a:off x="2937" y="1175"/>
              <a:ext cx="1939" cy="1736"/>
            </a:xfrm>
            <a:custGeom>
              <a:avLst/>
              <a:gdLst>
                <a:gd name="T0" fmla="*/ 75 w 87"/>
                <a:gd name="T1" fmla="*/ 89 h 89"/>
                <a:gd name="T2" fmla="*/ 87 w 87"/>
                <a:gd name="T3" fmla="*/ 45 h 89"/>
                <a:gd name="T4" fmla="*/ 75 w 87"/>
                <a:gd name="T5" fmla="*/ 0 h 89"/>
                <a:gd name="T6" fmla="*/ 0 w 87"/>
                <a:gd name="T7" fmla="*/ 45 h 89"/>
                <a:gd name="T8" fmla="*/ 75 w 87"/>
                <a:gd name="T9" fmla="*/ 89 h 89"/>
              </a:gdLst>
              <a:ahLst/>
              <a:cxnLst>
                <a:cxn ang="0">
                  <a:pos x="T0" y="T1"/>
                </a:cxn>
                <a:cxn ang="0">
                  <a:pos x="T2" y="T3"/>
                </a:cxn>
                <a:cxn ang="0">
                  <a:pos x="T4" y="T5"/>
                </a:cxn>
                <a:cxn ang="0">
                  <a:pos x="T6" y="T7"/>
                </a:cxn>
                <a:cxn ang="0">
                  <a:pos x="T8" y="T9"/>
                </a:cxn>
              </a:cxnLst>
              <a:rect l="0" t="0" r="r" b="b"/>
              <a:pathLst>
                <a:path w="87" h="89">
                  <a:moveTo>
                    <a:pt x="75" y="89"/>
                  </a:moveTo>
                  <a:cubicBezTo>
                    <a:pt x="82" y="75"/>
                    <a:pt x="87" y="60"/>
                    <a:pt x="87" y="45"/>
                  </a:cubicBezTo>
                  <a:cubicBezTo>
                    <a:pt x="87" y="29"/>
                    <a:pt x="82" y="14"/>
                    <a:pt x="75" y="0"/>
                  </a:cubicBezTo>
                  <a:lnTo>
                    <a:pt x="0" y="45"/>
                  </a:lnTo>
                  <a:lnTo>
                    <a:pt x="75" y="89"/>
                  </a:lnTo>
                  <a:close/>
                </a:path>
              </a:pathLst>
            </a:custGeom>
            <a:solidFill>
              <a:schemeClr val="bg1">
                <a:lumMod val="85000"/>
              </a:schemeClr>
            </a:solidFill>
            <a:ln w="25400">
              <a:solidFill>
                <a:srgbClr val="000000"/>
              </a:solidFill>
              <a:prstDash val="solid"/>
              <a:round/>
              <a:headEnd/>
              <a:tailEnd/>
            </a:ln>
          </p:spPr>
          <p:txBody>
            <a:bodyPr/>
            <a:lstStyle/>
            <a:p>
              <a:endParaRPr lang="en-GB" dirty="0"/>
            </a:p>
          </p:txBody>
        </p:sp>
        <p:sp>
          <p:nvSpPr>
            <p:cNvPr id="48148" name="Text Box 20"/>
            <p:cNvSpPr txBox="1">
              <a:spLocks noChangeArrowheads="1"/>
            </p:cNvSpPr>
            <p:nvPr/>
          </p:nvSpPr>
          <p:spPr bwMode="auto">
            <a:xfrm>
              <a:off x="3619" y="1686"/>
              <a:ext cx="1031" cy="633"/>
            </a:xfrm>
            <a:prstGeom prst="rect">
              <a:avLst/>
            </a:prstGeom>
            <a:solidFill>
              <a:schemeClr val="bg1">
                <a:lumMod val="85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Uses high stakes summative assessment rigorously but sparingly</a:t>
              </a:r>
              <a:endParaRPr lang="en-US" sz="1200" b="1" dirty="0">
                <a:latin typeface="Comic Sans MS" pitchFamily="66" charset="0"/>
              </a:endParaRPr>
            </a:p>
          </p:txBody>
        </p:sp>
      </p:grpSp>
      <p:sp>
        <p:nvSpPr>
          <p:cNvPr id="48149" name="Text Box 21"/>
          <p:cNvSpPr txBox="1">
            <a:spLocks noChangeArrowheads="1"/>
          </p:cNvSpPr>
          <p:nvPr/>
        </p:nvSpPr>
        <p:spPr bwMode="auto">
          <a:xfrm>
            <a:off x="274638" y="274638"/>
            <a:ext cx="3325812" cy="1077218"/>
          </a:xfrm>
          <a:prstGeom prst="rect">
            <a:avLst/>
          </a:prstGeom>
          <a:noFill/>
          <a:ln w="9525">
            <a:noFill/>
            <a:miter lim="800000"/>
            <a:headEnd/>
            <a:tailEnd/>
          </a:ln>
          <a:extLst/>
        </p:spPr>
        <p:txBody>
          <a:bodyPr vert="horz" wrap="square" lIns="91440" tIns="45720" rIns="91440" bIns="45720" numCol="1" anchor="b" anchorCtr="0" compatLnSpc="1">
            <a:prstTxWarp prst="textNoShape">
              <a:avLst/>
            </a:prstTxWarp>
          </a:bodyPr>
          <a:lstStyle>
            <a:lvl1pPr eaLnBrk="1" hangingPunct="1">
              <a:defRPr sz="3200" b="1">
                <a:solidFill>
                  <a:schemeClr val="tx2"/>
                </a:solidFill>
                <a:latin typeface="+mj-lt"/>
                <a:ea typeface="+mj-ea"/>
                <a:cs typeface="+mj-cs"/>
              </a:defRPr>
            </a:lvl1pPr>
            <a:lvl2pPr eaLnBrk="0" hangingPunct="0">
              <a:defRPr sz="3900" b="1">
                <a:solidFill>
                  <a:schemeClr val="tx2"/>
                </a:solidFill>
              </a:defRPr>
            </a:lvl2pPr>
            <a:lvl3pPr eaLnBrk="0" hangingPunct="0">
              <a:defRPr sz="3900" b="1">
                <a:solidFill>
                  <a:schemeClr val="tx2"/>
                </a:solidFill>
              </a:defRPr>
            </a:lvl3pPr>
            <a:lvl4pPr eaLnBrk="0" hangingPunct="0">
              <a:defRPr sz="3900" b="1">
                <a:solidFill>
                  <a:schemeClr val="tx2"/>
                </a:solidFill>
              </a:defRPr>
            </a:lvl4pPr>
            <a:lvl5pPr eaLnBrk="0" hangingPunct="0">
              <a:defRPr sz="3900" b="1">
                <a:solidFill>
                  <a:schemeClr val="tx2"/>
                </a:solidFill>
              </a:defRPr>
            </a:lvl5pPr>
            <a:lvl6pPr marL="457200" fontAlgn="base">
              <a:spcBef>
                <a:spcPct val="0"/>
              </a:spcBef>
              <a:spcAft>
                <a:spcPct val="0"/>
              </a:spcAft>
              <a:defRPr sz="3900" b="1">
                <a:solidFill>
                  <a:schemeClr val="tx2"/>
                </a:solidFill>
              </a:defRPr>
            </a:lvl6pPr>
            <a:lvl7pPr marL="914400" fontAlgn="base">
              <a:spcBef>
                <a:spcPct val="0"/>
              </a:spcBef>
              <a:spcAft>
                <a:spcPct val="0"/>
              </a:spcAft>
              <a:defRPr sz="3900" b="1">
                <a:solidFill>
                  <a:schemeClr val="tx2"/>
                </a:solidFill>
              </a:defRPr>
            </a:lvl7pPr>
            <a:lvl8pPr marL="1371600" fontAlgn="base">
              <a:spcBef>
                <a:spcPct val="0"/>
              </a:spcBef>
              <a:spcAft>
                <a:spcPct val="0"/>
              </a:spcAft>
              <a:defRPr sz="3900" b="1">
                <a:solidFill>
                  <a:schemeClr val="tx2"/>
                </a:solidFill>
              </a:defRPr>
            </a:lvl8pPr>
            <a:lvl9pPr marL="1828800" fontAlgn="base">
              <a:spcBef>
                <a:spcPct val="0"/>
              </a:spcBef>
              <a:spcAft>
                <a:spcPct val="0"/>
              </a:spcAft>
              <a:defRPr sz="3900" b="1">
                <a:solidFill>
                  <a:schemeClr val="tx2"/>
                </a:solidFill>
              </a:defRPr>
            </a:lvl9pPr>
          </a:lstStyle>
          <a:p>
            <a:r>
              <a:rPr lang="en-GB" dirty="0"/>
              <a:t>Assessment for Learning</a:t>
            </a:r>
          </a:p>
        </p:txBody>
      </p:sp>
    </p:spTree>
    <p:extLst>
      <p:ext uri="{BB962C8B-B14F-4D97-AF65-F5344CB8AC3E}">
        <p14:creationId xmlns:p14="http://schemas.microsoft.com/office/powerpoint/2010/main" val="177701780"/>
      </p:ext>
    </p:extLst>
  </p:cSld>
  <p:clrMapOvr>
    <a:masterClrMapping/>
  </p:clrMapOvr>
  <p:transition spd="slow" advTm="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Assessment </a:t>
            </a:r>
            <a:r>
              <a:rPr lang="en-GB" sz="3200" i="1" dirty="0"/>
              <a:t>for</a:t>
            </a:r>
            <a:r>
              <a:rPr lang="en-GB" sz="3200" dirty="0"/>
              <a:t> learning</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000" dirty="0"/>
              <a:t>1</a:t>
            </a:r>
            <a:r>
              <a:rPr lang="en-GB" dirty="0"/>
              <a:t>. 	</a:t>
            </a:r>
            <a:r>
              <a:rPr lang="en-GB" sz="2000" dirty="0"/>
              <a:t>Tasks should be </a:t>
            </a:r>
            <a:r>
              <a:rPr lang="en-GB" sz="2000" dirty="0">
                <a:solidFill>
                  <a:schemeClr val="tx2">
                    <a:lumMod val="40000"/>
                    <a:lumOff val="60000"/>
                  </a:schemeClr>
                </a:solidFill>
              </a:rPr>
              <a:t>challenging</a:t>
            </a:r>
            <a:r>
              <a:rPr lang="en-GB" sz="2000" dirty="0"/>
              <a:t>, demanding higher order learning and integration of knowledge learned in both the university and other contexts;</a:t>
            </a:r>
          </a:p>
          <a:p>
            <a:pPr marL="438150" indent="-438150" eaLnBrk="1" hangingPunct="1">
              <a:buFont typeface="Wingdings" pitchFamily="2" charset="2"/>
              <a:buNone/>
              <a:defRPr/>
            </a:pPr>
            <a:r>
              <a:rPr lang="en-GB" sz="2000" dirty="0"/>
              <a:t>2. 	Learning and assessment should be </a:t>
            </a:r>
            <a:r>
              <a:rPr lang="en-GB" sz="2000" dirty="0">
                <a:solidFill>
                  <a:srgbClr val="AD5CFF"/>
                </a:solidFill>
              </a:rPr>
              <a:t>integrated</a:t>
            </a:r>
            <a:r>
              <a:rPr lang="en-GB" sz="2000" dirty="0"/>
              <a:t>, assessment should not come at the end of learning but should be part of the learning process;</a:t>
            </a:r>
          </a:p>
          <a:p>
            <a:pPr marL="438150" indent="-438150" eaLnBrk="1" hangingPunct="1">
              <a:buFont typeface="Wingdings" pitchFamily="2" charset="2"/>
              <a:buNone/>
              <a:defRPr/>
            </a:pPr>
            <a:r>
              <a:rPr lang="en-GB" sz="2000" dirty="0"/>
              <a:t>3. 	Students are involved in self assessment and reflection on their learning, they are involved in </a:t>
            </a:r>
            <a:r>
              <a:rPr lang="en-GB" sz="2000" dirty="0">
                <a:solidFill>
                  <a:srgbClr val="AD5CFF"/>
                </a:solidFill>
              </a:rPr>
              <a:t>judging performance</a:t>
            </a:r>
            <a:r>
              <a:rPr lang="en-GB" sz="2000" dirty="0"/>
              <a:t>;</a:t>
            </a:r>
          </a:p>
          <a:p>
            <a:pPr marL="438150" indent="-438150" eaLnBrk="1" hangingPunct="1">
              <a:buFont typeface="Wingdings" pitchFamily="2" charset="2"/>
              <a:buNone/>
              <a:defRPr/>
            </a:pPr>
            <a:r>
              <a:rPr lang="en-GB" sz="2000" dirty="0"/>
              <a:t>4. 	Assessment should encourage </a:t>
            </a:r>
            <a:r>
              <a:rPr lang="en-GB" sz="2000" dirty="0">
                <a:solidFill>
                  <a:srgbClr val="AD5CFF"/>
                </a:solidFill>
              </a:rPr>
              <a:t>metacognition</a:t>
            </a:r>
            <a:r>
              <a:rPr lang="en-GB" sz="2000" dirty="0"/>
              <a:t>, promoting thinking about the learning process not just the learning outcomes;</a:t>
            </a:r>
          </a:p>
          <a:p>
            <a:pPr marL="438150" indent="-438150" eaLnBrk="1" hangingPunct="1">
              <a:buFont typeface="Wingdings" pitchFamily="2" charset="2"/>
              <a:buNone/>
              <a:defRPr/>
            </a:pPr>
            <a:r>
              <a:rPr lang="en-GB" sz="2000" dirty="0"/>
              <a:t>5. 	Assessment should have a </a:t>
            </a:r>
            <a:r>
              <a:rPr lang="en-GB" sz="2000" dirty="0">
                <a:solidFill>
                  <a:srgbClr val="AD5CFF"/>
                </a:solidFill>
              </a:rPr>
              <a:t>formative </a:t>
            </a:r>
            <a:r>
              <a:rPr lang="en-GB" sz="2000" dirty="0"/>
              <a:t>function, providing ‘feedforward’ for future learning which can be acted upon. There is opportunity and a safe context for students to expose problems with their study and get help; there should be an opportunity for dialogue about students’ work;</a:t>
            </a:r>
          </a:p>
        </p:txBody>
      </p:sp>
    </p:spTree>
    <p:extLst>
      <p:ext uri="{BB962C8B-B14F-4D97-AF65-F5344CB8AC3E}">
        <p14:creationId xmlns:p14="http://schemas.microsoft.com/office/powerpoint/2010/main" val="29586867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p:spPr>
        <p:txBody>
          <a:bodyPr/>
          <a:lstStyle/>
          <a:p>
            <a:pPr eaLnBrk="1" hangingPunct="1"/>
            <a:r>
              <a:rPr lang="en-GB" sz="3200" dirty="0"/>
              <a:t>Assessment </a:t>
            </a:r>
            <a:r>
              <a:rPr lang="en-GB" sz="3200" i="1" dirty="0"/>
              <a:t>for</a:t>
            </a:r>
            <a:r>
              <a:rPr lang="en-GB" sz="3200" dirty="0"/>
              <a:t>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sz="2000" dirty="0"/>
              <a:t>6. 	Assessment expectations should be made </a:t>
            </a:r>
            <a:r>
              <a:rPr lang="en-GB" sz="2000" dirty="0">
                <a:solidFill>
                  <a:schemeClr val="tx2">
                    <a:lumMod val="40000"/>
                    <a:lumOff val="60000"/>
                  </a:schemeClr>
                </a:solidFill>
              </a:rPr>
              <a:t>visible</a:t>
            </a:r>
            <a:r>
              <a:rPr lang="en-GB" sz="2000" dirty="0">
                <a:solidFill>
                  <a:srgbClr val="7030A0"/>
                </a:solidFill>
              </a:rPr>
              <a:t> </a:t>
            </a:r>
            <a:r>
              <a:rPr lang="en-GB" sz="2000" dirty="0"/>
              <a:t>to students as far as possible;</a:t>
            </a:r>
          </a:p>
          <a:p>
            <a:pPr marL="538163" indent="-538163" eaLnBrk="1" hangingPunct="1">
              <a:buFont typeface="Wingdings" pitchFamily="2" charset="2"/>
              <a:buNone/>
              <a:defRPr/>
            </a:pPr>
            <a:r>
              <a:rPr lang="en-GB" sz="2000" dirty="0"/>
              <a:t>7. 	Tasks should involve the </a:t>
            </a:r>
            <a:r>
              <a:rPr lang="en-GB" sz="2000" dirty="0">
                <a:solidFill>
                  <a:schemeClr val="tx2">
                    <a:lumMod val="40000"/>
                    <a:lumOff val="60000"/>
                  </a:schemeClr>
                </a:solidFill>
              </a:rPr>
              <a:t>active engagement </a:t>
            </a:r>
            <a:r>
              <a:rPr lang="en-GB" sz="2000" dirty="0"/>
              <a:t>of students developing the capacity to find things out for themselves and learn independently;</a:t>
            </a:r>
          </a:p>
          <a:p>
            <a:pPr marL="538163" indent="-538163" eaLnBrk="1" hangingPunct="1">
              <a:buFont typeface="Wingdings" pitchFamily="2" charset="2"/>
              <a:buNone/>
              <a:defRPr/>
            </a:pPr>
            <a:r>
              <a:rPr lang="en-GB" sz="2000" dirty="0"/>
              <a:t>8. 	Tasks should be </a:t>
            </a:r>
            <a:r>
              <a:rPr lang="en-GB" sz="2000" dirty="0">
                <a:solidFill>
                  <a:schemeClr val="tx2">
                    <a:lumMod val="40000"/>
                    <a:lumOff val="60000"/>
                  </a:schemeClr>
                </a:solidFill>
              </a:rPr>
              <a:t>authentic</a:t>
            </a:r>
            <a:r>
              <a:rPr lang="en-GB" sz="2000" dirty="0"/>
              <a:t>; worthwhile, relevant and offering students some level of control over their work;</a:t>
            </a:r>
          </a:p>
          <a:p>
            <a:pPr marL="538163" indent="-538163" eaLnBrk="1" hangingPunct="1">
              <a:buFont typeface="Wingdings" pitchFamily="2" charset="2"/>
              <a:buNone/>
              <a:defRPr/>
            </a:pPr>
            <a:r>
              <a:rPr lang="en-GB" sz="2000" dirty="0"/>
              <a:t>9. 	Tasks are </a:t>
            </a:r>
            <a:r>
              <a:rPr lang="en-GB" sz="2000" dirty="0">
                <a:solidFill>
                  <a:schemeClr val="tx2">
                    <a:lumMod val="40000"/>
                    <a:lumOff val="60000"/>
                  </a:schemeClr>
                </a:solidFill>
              </a:rPr>
              <a:t>fit for purpose </a:t>
            </a:r>
            <a:r>
              <a:rPr lang="en-GB" sz="2000" dirty="0"/>
              <a:t>and align with important learning outcomes;</a:t>
            </a:r>
          </a:p>
          <a:p>
            <a:pPr marL="538163" indent="-538163" eaLnBrk="1" hangingPunct="1">
              <a:buFont typeface="Wingdings" pitchFamily="2" charset="2"/>
              <a:buNone/>
              <a:defRPr/>
            </a:pPr>
            <a:r>
              <a:rPr lang="en-GB" sz="2000" dirty="0"/>
              <a:t>10. 	Assessment should be used to </a:t>
            </a:r>
            <a:r>
              <a:rPr lang="en-GB" sz="2000" dirty="0">
                <a:solidFill>
                  <a:schemeClr val="tx2">
                    <a:lumMod val="40000"/>
                    <a:lumOff val="60000"/>
                  </a:schemeClr>
                </a:solidFill>
              </a:rPr>
              <a:t>evaluate teaching </a:t>
            </a:r>
            <a:r>
              <a:rPr lang="en-GB" sz="2000" dirty="0"/>
              <a:t>as well as student learning.</a:t>
            </a:r>
          </a:p>
          <a:p>
            <a:pPr eaLnBrk="1" hangingPunct="1">
              <a:buFont typeface="Wingdings" pitchFamily="2" charset="2"/>
              <a:buNone/>
              <a:defRPr/>
            </a:pPr>
            <a:r>
              <a:rPr lang="en-GB" sz="2000" i="1" dirty="0"/>
              <a:t>(Bloxham and Boyd)</a:t>
            </a:r>
          </a:p>
        </p:txBody>
      </p:sp>
    </p:spTree>
    <p:extLst>
      <p:ext uri="{BB962C8B-B14F-4D97-AF65-F5344CB8AC3E}">
        <p14:creationId xmlns:p14="http://schemas.microsoft.com/office/powerpoint/2010/main" val="7336398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Sadler, the most cited author on formative assessment argues:</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buNone/>
            </a:pPr>
            <a:r>
              <a:rPr lang="en-GB" sz="2600" b="1" dirty="0"/>
              <a:t>“Students need to be exposed to, and gain experience in making judgements about, a variety of works of different quality... They need planned rather than random exposure to exemplars, and experience in making judgements about quality. They need to create verbalised rationales and accounts of how various works could have been done better. Finally, they need to engage in evaluative conversations with teachers and other students.”</a:t>
            </a:r>
            <a:r>
              <a:rPr lang="en-GB" sz="2600" dirty="0"/>
              <a:t> </a:t>
            </a:r>
          </a:p>
          <a:p>
            <a:pPr eaLnBrk="1" hangingPunct="1">
              <a:lnSpc>
                <a:spcPct val="100000"/>
              </a:lnSpc>
              <a:buNone/>
            </a:pPr>
            <a:endParaRPr lang="en-GB" sz="2600" dirty="0"/>
          </a:p>
        </p:txBody>
      </p:sp>
    </p:spTree>
    <p:extLst>
      <p:ext uri="{BB962C8B-B14F-4D97-AF65-F5344CB8AC3E}">
        <p14:creationId xmlns:p14="http://schemas.microsoft.com/office/powerpoint/2010/main" val="681675227"/>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3362</Words>
  <Application>Microsoft Office PowerPoint</Application>
  <PresentationFormat>On-screen Show (4:3)</PresentationFormat>
  <Paragraphs>308</Paragraphs>
  <Slides>46</Slides>
  <Notes>38</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46</vt:i4>
      </vt:variant>
    </vt:vector>
  </HeadingPairs>
  <TitlesOfParts>
    <vt:vector size="56" baseType="lpstr">
      <vt:lpstr>Arial</vt:lpstr>
      <vt:lpstr>Arial Rounded MT Bold</vt:lpstr>
      <vt:lpstr>Batang</vt:lpstr>
      <vt:lpstr>Blackadder ITC</vt:lpstr>
      <vt:lpstr>Calibri</vt:lpstr>
      <vt:lpstr>Comic Sans MS</vt:lpstr>
      <vt:lpstr>Times New Roman</vt:lpstr>
      <vt:lpstr>Wingdings</vt:lpstr>
      <vt:lpstr>LeedsMet template</vt:lpstr>
      <vt:lpstr>101_Custom Design</vt:lpstr>
      <vt:lpstr>Fit-for-purpose assessment : designing assessment to promote student learning</vt:lpstr>
      <vt:lpstr>Rationale</vt:lpstr>
      <vt:lpstr>Why is assessment such a big issue?</vt:lpstr>
      <vt:lpstr>What really impacts on learning?</vt:lpstr>
      <vt:lpstr>Formative and summative assessment</vt:lpstr>
      <vt:lpstr>PowerPoint Presentation</vt:lpstr>
      <vt:lpstr>Assessment for learning</vt:lpstr>
      <vt:lpstr>Assessment for learning</vt:lpstr>
      <vt:lpstr>Sadler, the most cited author on formative assessment argues:</vt:lpstr>
      <vt:lpstr>My fit-for-purpose model of assessment: the key questions</vt:lpstr>
      <vt:lpstr>Purposes: the reasons for assessment:  may include:</vt:lpstr>
      <vt:lpstr>more purposes...</vt:lpstr>
      <vt:lpstr>Orientation: choosing what we assess</vt:lpstr>
      <vt:lpstr>How: methods and approaches of assessment</vt:lpstr>
      <vt:lpstr>Agency: choosing who is best placed to assess</vt:lpstr>
      <vt:lpstr>When: timing is crucial</vt:lpstr>
      <vt:lpstr>Designing fit for purpose assessment methods &amp; approaches: 10 questions </vt:lpstr>
      <vt:lpstr>And the next five:</vt:lpstr>
      <vt:lpstr>Assessment literacy: students do better if they can: </vt:lpstr>
      <vt:lpstr>Putting this in to practice. We need to:</vt:lpstr>
      <vt:lpstr>These and other slides will be available on my website at http://sally-brown.net</vt:lpstr>
      <vt:lpstr>Streamlining assessment: giving feedback effectively and efficiently</vt:lpstr>
      <vt:lpstr>Rationale</vt:lpstr>
      <vt:lpstr>Efficient assessment: we need to:</vt:lpstr>
      <vt:lpstr>Looking at the alternatives</vt:lpstr>
      <vt:lpstr>Giving feedback more effectively  &amp; efficiently, we can:</vt:lpstr>
      <vt:lpstr>Feeding back orally to groups of students: why?</vt:lpstr>
      <vt:lpstr>Feeding back orally to groups of students: how?</vt:lpstr>
      <vt:lpstr>Written assignment reports: why?</vt:lpstr>
      <vt:lpstr>Assignment reports: how?</vt:lpstr>
      <vt:lpstr>Using ‘expanded’ model answers: why?</vt:lpstr>
      <vt:lpstr>Using model answers: how?</vt:lpstr>
      <vt:lpstr>Assignment return sheets: why?</vt:lpstr>
      <vt:lpstr>Assignment return sheets: how?</vt:lpstr>
      <vt:lpstr>Sample assignment return proforma</vt:lpstr>
      <vt:lpstr>Statement banks: why?</vt:lpstr>
      <vt:lpstr>Statement banks: how?</vt:lpstr>
      <vt:lpstr>Computer-assisted assessment: why?</vt:lpstr>
      <vt:lpstr>Computer-assisted assignments: how?</vt:lpstr>
      <vt:lpstr>Use CAA for rather than of learning</vt:lpstr>
      <vt:lpstr>Conclusions</vt:lpstr>
      <vt:lpstr>These and other slides will be available on my website at http://sally-brown.net </vt:lpstr>
      <vt:lpstr>Useful references: 1</vt:lpstr>
      <vt:lpstr>Useful references 2</vt:lpstr>
      <vt:lpstr>Useful references 3</vt:lpstr>
      <vt:lpstr>Useful references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2016-09-18T17:51:48Z</dcterms:modified>
</cp:coreProperties>
</file>