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49"/>
  </p:notesMasterIdLst>
  <p:handoutMasterIdLst>
    <p:handoutMasterId r:id="rId50"/>
  </p:handoutMasterIdLst>
  <p:sldIdLst>
    <p:sldId id="420" r:id="rId3"/>
    <p:sldId id="482" r:id="rId4"/>
    <p:sldId id="467" r:id="rId5"/>
    <p:sldId id="453" r:id="rId6"/>
    <p:sldId id="452" r:id="rId7"/>
    <p:sldId id="446" r:id="rId8"/>
    <p:sldId id="447" r:id="rId9"/>
    <p:sldId id="448" r:id="rId10"/>
    <p:sldId id="495" r:id="rId11"/>
    <p:sldId id="484" r:id="rId12"/>
    <p:sldId id="485" r:id="rId13"/>
    <p:sldId id="486" r:id="rId14"/>
    <p:sldId id="487" r:id="rId15"/>
    <p:sldId id="506" r:id="rId16"/>
    <p:sldId id="489" r:id="rId17"/>
    <p:sldId id="505" r:id="rId18"/>
    <p:sldId id="475" r:id="rId19"/>
    <p:sldId id="503" r:id="rId20"/>
    <p:sldId id="490" r:id="rId21"/>
    <p:sldId id="460" r:id="rId22"/>
    <p:sldId id="462" r:id="rId23"/>
    <p:sldId id="480" r:id="rId24"/>
    <p:sldId id="481" r:id="rId25"/>
    <p:sldId id="507" r:id="rId26"/>
    <p:sldId id="508" r:id="rId27"/>
    <p:sldId id="509" r:id="rId28"/>
    <p:sldId id="510" r:id="rId29"/>
    <p:sldId id="511" r:id="rId30"/>
    <p:sldId id="512" r:id="rId31"/>
    <p:sldId id="513" r:id="rId32"/>
    <p:sldId id="514" r:id="rId33"/>
    <p:sldId id="515" r:id="rId34"/>
    <p:sldId id="516" r:id="rId35"/>
    <p:sldId id="517" r:id="rId36"/>
    <p:sldId id="501" r:id="rId37"/>
    <p:sldId id="518" r:id="rId38"/>
    <p:sldId id="519" r:id="rId39"/>
    <p:sldId id="520" r:id="rId40"/>
    <p:sldId id="521" r:id="rId41"/>
    <p:sldId id="524" r:id="rId42"/>
    <p:sldId id="527" r:id="rId43"/>
    <p:sldId id="526" r:id="rId44"/>
    <p:sldId id="463" r:id="rId45"/>
    <p:sldId id="464" r:id="rId46"/>
    <p:sldId id="465" r:id="rId47"/>
    <p:sldId id="466" r:id="rId4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00" autoAdjust="0"/>
    <p:restoredTop sz="97458" autoAdjust="0"/>
  </p:normalViewPr>
  <p:slideViewPr>
    <p:cSldViewPr>
      <p:cViewPr varScale="1">
        <p:scale>
          <a:sx n="70" d="100"/>
          <a:sy n="70" d="100"/>
        </p:scale>
        <p:origin x="1308" y="66"/>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varScale="1">
      <p:scale>
        <a:sx n="1" d="1"/>
        <a:sy n="1" d="1"/>
      </p:scale>
      <p:origin x="0" y="-12192"/>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commentAuthors" Target="commentAuthors.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12</a:t>
            </a:fld>
            <a:endParaRPr lang="en-US"/>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a:p>
        </p:txBody>
      </p:sp>
      <p:sp>
        <p:nvSpPr>
          <p:cNvPr id="624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3CF8BA1-76B0-487E-A3A6-A7B182AFCF50}" type="slidenum">
              <a:rPr lang="en-US" sz="1200"/>
              <a:pPr algn="r"/>
              <a:t>12</a:t>
            </a:fld>
            <a:endParaRPr lang="en-US" sz="1200"/>
          </a:p>
        </p:txBody>
      </p:sp>
    </p:spTree>
    <p:extLst>
      <p:ext uri="{BB962C8B-B14F-4D97-AF65-F5344CB8AC3E}">
        <p14:creationId xmlns:p14="http://schemas.microsoft.com/office/powerpoint/2010/main" val="120972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13</a:t>
            </a:fld>
            <a:endParaRPr lang="en-US"/>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a:p>
        </p:txBody>
      </p:sp>
      <p:sp>
        <p:nvSpPr>
          <p:cNvPr id="634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DFF0F2-B7BB-4F03-8B33-97F5FCE13D2E}" type="slidenum">
              <a:rPr lang="en-US" sz="1200"/>
              <a:pPr algn="r"/>
              <a:t>13</a:t>
            </a:fld>
            <a:endParaRPr lang="en-US" sz="1200"/>
          </a:p>
        </p:txBody>
      </p:sp>
    </p:spTree>
    <p:extLst>
      <p:ext uri="{BB962C8B-B14F-4D97-AF65-F5344CB8AC3E}">
        <p14:creationId xmlns:p14="http://schemas.microsoft.com/office/powerpoint/2010/main" val="4196827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15</a:t>
            </a:fld>
            <a:endParaRPr lang="en-US"/>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a:p>
        </p:txBody>
      </p:sp>
      <p:sp>
        <p:nvSpPr>
          <p:cNvPr id="675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BE139A3-407D-43F0-AF6C-8CD56A617952}" type="slidenum">
              <a:rPr lang="en-US" sz="1200"/>
              <a:pPr algn="r"/>
              <a:t>15</a:t>
            </a:fld>
            <a:endParaRPr lang="en-US" sz="1200"/>
          </a:p>
        </p:txBody>
      </p:sp>
    </p:spTree>
    <p:extLst>
      <p:ext uri="{BB962C8B-B14F-4D97-AF65-F5344CB8AC3E}">
        <p14:creationId xmlns:p14="http://schemas.microsoft.com/office/powerpoint/2010/main" val="1551835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18</a:t>
            </a:fld>
            <a:endParaRPr lang="en-GB"/>
          </a:p>
        </p:txBody>
      </p:sp>
    </p:spTree>
    <p:extLst>
      <p:ext uri="{BB962C8B-B14F-4D97-AF65-F5344CB8AC3E}">
        <p14:creationId xmlns:p14="http://schemas.microsoft.com/office/powerpoint/2010/main" val="2670256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dirty="0"/>
          </a:p>
        </p:txBody>
      </p:sp>
    </p:spTree>
    <p:extLst>
      <p:ext uri="{BB962C8B-B14F-4D97-AF65-F5344CB8AC3E}">
        <p14:creationId xmlns:p14="http://schemas.microsoft.com/office/powerpoint/2010/main" val="2893731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20</a:t>
            </a:fld>
            <a:endParaRPr lang="en-US" dirty="0"/>
          </a:p>
        </p:txBody>
      </p:sp>
    </p:spTree>
    <p:extLst>
      <p:ext uri="{BB962C8B-B14F-4D97-AF65-F5344CB8AC3E}">
        <p14:creationId xmlns:p14="http://schemas.microsoft.com/office/powerpoint/2010/main" val="2759489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dirty="0"/>
          </a:p>
        </p:txBody>
      </p:sp>
    </p:spTree>
    <p:extLst>
      <p:ext uri="{BB962C8B-B14F-4D97-AF65-F5344CB8AC3E}">
        <p14:creationId xmlns:p14="http://schemas.microsoft.com/office/powerpoint/2010/main" val="3392860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p14="http://schemas.microsoft.com/office/powerpoint/2010/main" val="15569312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81FE0BC9-5BEA-4693-B320-E9EC31A39C34}" type="slidenum">
              <a:rPr lang="en-US" smtClean="0"/>
              <a:pPr/>
              <a:t>25</a:t>
            </a:fld>
            <a:endParaRPr lang="en-US"/>
          </a:p>
        </p:txBody>
      </p:sp>
    </p:spTree>
    <p:extLst>
      <p:ext uri="{BB962C8B-B14F-4D97-AF65-F5344CB8AC3E}">
        <p14:creationId xmlns:p14="http://schemas.microsoft.com/office/powerpoint/2010/main" val="3825976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26</a:t>
            </a:fld>
            <a:endParaRPr lang="en-US"/>
          </a:p>
        </p:txBody>
      </p:sp>
    </p:spTree>
    <p:extLst>
      <p:ext uri="{BB962C8B-B14F-4D97-AF65-F5344CB8AC3E}">
        <p14:creationId xmlns:p14="http://schemas.microsoft.com/office/powerpoint/2010/main" val="1530229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a:t>
            </a:fld>
            <a:endParaRPr lang="en-US" dirty="0"/>
          </a:p>
        </p:txBody>
      </p:sp>
    </p:spTree>
    <p:extLst>
      <p:ext uri="{BB962C8B-B14F-4D97-AF65-F5344CB8AC3E}">
        <p14:creationId xmlns:p14="http://schemas.microsoft.com/office/powerpoint/2010/main" val="6916163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27</a:t>
            </a:fld>
            <a:endParaRPr lang="en-US"/>
          </a:p>
        </p:txBody>
      </p:sp>
    </p:spTree>
    <p:extLst>
      <p:ext uri="{BB962C8B-B14F-4D97-AF65-F5344CB8AC3E}">
        <p14:creationId xmlns:p14="http://schemas.microsoft.com/office/powerpoint/2010/main" val="3541111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28</a:t>
            </a:fld>
            <a:endParaRPr lang="en-US"/>
          </a:p>
        </p:txBody>
      </p:sp>
    </p:spTree>
    <p:extLst>
      <p:ext uri="{BB962C8B-B14F-4D97-AF65-F5344CB8AC3E}">
        <p14:creationId xmlns:p14="http://schemas.microsoft.com/office/powerpoint/2010/main" val="18178272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29</a:t>
            </a:fld>
            <a:endParaRPr lang="en-US"/>
          </a:p>
        </p:txBody>
      </p:sp>
    </p:spTree>
    <p:extLst>
      <p:ext uri="{BB962C8B-B14F-4D97-AF65-F5344CB8AC3E}">
        <p14:creationId xmlns:p14="http://schemas.microsoft.com/office/powerpoint/2010/main" val="7193426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30</a:t>
            </a:fld>
            <a:endParaRPr lang="en-US"/>
          </a:p>
        </p:txBody>
      </p:sp>
    </p:spTree>
    <p:extLst>
      <p:ext uri="{BB962C8B-B14F-4D97-AF65-F5344CB8AC3E}">
        <p14:creationId xmlns:p14="http://schemas.microsoft.com/office/powerpoint/2010/main" val="38004608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31</a:t>
            </a:fld>
            <a:endParaRPr lang="en-US"/>
          </a:p>
        </p:txBody>
      </p:sp>
    </p:spTree>
    <p:extLst>
      <p:ext uri="{BB962C8B-B14F-4D97-AF65-F5344CB8AC3E}">
        <p14:creationId xmlns:p14="http://schemas.microsoft.com/office/powerpoint/2010/main" val="15804508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32</a:t>
            </a:fld>
            <a:endParaRPr lang="en-US"/>
          </a:p>
        </p:txBody>
      </p:sp>
    </p:spTree>
    <p:extLst>
      <p:ext uri="{BB962C8B-B14F-4D97-AF65-F5344CB8AC3E}">
        <p14:creationId xmlns:p14="http://schemas.microsoft.com/office/powerpoint/2010/main" val="29068541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33</a:t>
            </a:fld>
            <a:endParaRPr lang="en-US"/>
          </a:p>
        </p:txBody>
      </p:sp>
    </p:spTree>
    <p:extLst>
      <p:ext uri="{BB962C8B-B14F-4D97-AF65-F5344CB8AC3E}">
        <p14:creationId xmlns:p14="http://schemas.microsoft.com/office/powerpoint/2010/main" val="27936187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34</a:t>
            </a:fld>
            <a:endParaRPr lang="en-US"/>
          </a:p>
        </p:txBody>
      </p:sp>
    </p:spTree>
    <p:extLst>
      <p:ext uri="{BB962C8B-B14F-4D97-AF65-F5344CB8AC3E}">
        <p14:creationId xmlns:p14="http://schemas.microsoft.com/office/powerpoint/2010/main" val="4557684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35</a:t>
            </a:fld>
            <a:endParaRPr lang="en-US"/>
          </a:p>
        </p:txBody>
      </p:sp>
    </p:spTree>
    <p:extLst>
      <p:ext uri="{BB962C8B-B14F-4D97-AF65-F5344CB8AC3E}">
        <p14:creationId xmlns:p14="http://schemas.microsoft.com/office/powerpoint/2010/main" val="3397017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36</a:t>
            </a:fld>
            <a:endParaRPr lang="en-US"/>
          </a:p>
        </p:txBody>
      </p:sp>
    </p:spTree>
    <p:extLst>
      <p:ext uri="{BB962C8B-B14F-4D97-AF65-F5344CB8AC3E}">
        <p14:creationId xmlns:p14="http://schemas.microsoft.com/office/powerpoint/2010/main" val="3354146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5</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3604080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37</a:t>
            </a:fld>
            <a:endParaRPr lang="en-US"/>
          </a:p>
        </p:txBody>
      </p:sp>
    </p:spTree>
    <p:extLst>
      <p:ext uri="{BB962C8B-B14F-4D97-AF65-F5344CB8AC3E}">
        <p14:creationId xmlns:p14="http://schemas.microsoft.com/office/powerpoint/2010/main" val="2347298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38</a:t>
            </a:fld>
            <a:endParaRPr lang="en-US"/>
          </a:p>
        </p:txBody>
      </p:sp>
    </p:spTree>
    <p:extLst>
      <p:ext uri="{BB962C8B-B14F-4D97-AF65-F5344CB8AC3E}">
        <p14:creationId xmlns:p14="http://schemas.microsoft.com/office/powerpoint/2010/main" val="24470014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39</a:t>
            </a:fld>
            <a:endParaRPr lang="en-US"/>
          </a:p>
        </p:txBody>
      </p:sp>
    </p:spTree>
    <p:extLst>
      <p:ext uri="{BB962C8B-B14F-4D97-AF65-F5344CB8AC3E}">
        <p14:creationId xmlns:p14="http://schemas.microsoft.com/office/powerpoint/2010/main" val="1923047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40</a:t>
            </a:fld>
            <a:endParaRPr lang="en-US"/>
          </a:p>
        </p:txBody>
      </p:sp>
    </p:spTree>
    <p:extLst>
      <p:ext uri="{BB962C8B-B14F-4D97-AF65-F5344CB8AC3E}">
        <p14:creationId xmlns:p14="http://schemas.microsoft.com/office/powerpoint/2010/main" val="18667828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dirty="0"/>
          </a:p>
        </p:txBody>
      </p:sp>
    </p:spTree>
    <p:extLst>
      <p:ext uri="{BB962C8B-B14F-4D97-AF65-F5344CB8AC3E}">
        <p14:creationId xmlns:p14="http://schemas.microsoft.com/office/powerpoint/2010/main" val="17520370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a:p>
        </p:txBody>
      </p:sp>
    </p:spTree>
    <p:extLst>
      <p:ext uri="{BB962C8B-B14F-4D97-AF65-F5344CB8AC3E}">
        <p14:creationId xmlns:p14="http://schemas.microsoft.com/office/powerpoint/2010/main" val="8502541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extLst>
      <p:ext uri="{BB962C8B-B14F-4D97-AF65-F5344CB8AC3E}">
        <p14:creationId xmlns:p14="http://schemas.microsoft.com/office/powerpoint/2010/main" val="14540505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extLst>
      <p:ext uri="{BB962C8B-B14F-4D97-AF65-F5344CB8AC3E}">
        <p14:creationId xmlns:p14="http://schemas.microsoft.com/office/powerpoint/2010/main" val="29597398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a:p>
        </p:txBody>
      </p:sp>
    </p:spTree>
    <p:extLst>
      <p:ext uri="{BB962C8B-B14F-4D97-AF65-F5344CB8AC3E}">
        <p14:creationId xmlns:p14="http://schemas.microsoft.com/office/powerpoint/2010/main" val="1003719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dirty="0"/>
          </a:p>
        </p:txBody>
      </p:sp>
    </p:spTree>
    <p:extLst>
      <p:ext uri="{BB962C8B-B14F-4D97-AF65-F5344CB8AC3E}">
        <p14:creationId xmlns:p14="http://schemas.microsoft.com/office/powerpoint/2010/main" val="257632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7</a:t>
            </a:fld>
            <a:endParaRPr lang="en-US" dirty="0"/>
          </a:p>
        </p:txBody>
      </p:sp>
    </p:spTree>
    <p:extLst>
      <p:ext uri="{BB962C8B-B14F-4D97-AF65-F5344CB8AC3E}">
        <p14:creationId xmlns:p14="http://schemas.microsoft.com/office/powerpoint/2010/main" val="1463992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8</a:t>
            </a:fld>
            <a:endParaRPr lang="en-US" dirty="0"/>
          </a:p>
        </p:txBody>
      </p:sp>
    </p:spTree>
    <p:extLst>
      <p:ext uri="{BB962C8B-B14F-4D97-AF65-F5344CB8AC3E}">
        <p14:creationId xmlns:p14="http://schemas.microsoft.com/office/powerpoint/2010/main" val="567428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dirty="0"/>
          </a:p>
        </p:txBody>
      </p:sp>
    </p:spTree>
    <p:extLst>
      <p:ext uri="{BB962C8B-B14F-4D97-AF65-F5344CB8AC3E}">
        <p14:creationId xmlns:p14="http://schemas.microsoft.com/office/powerpoint/2010/main" val="2121093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10</a:t>
            </a:fld>
            <a:endParaRPr lang="en-US"/>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10</a:t>
            </a:fld>
            <a:endParaRPr lang="en-US" sz="1200"/>
          </a:p>
        </p:txBody>
      </p:sp>
    </p:spTree>
    <p:extLst>
      <p:ext uri="{BB962C8B-B14F-4D97-AF65-F5344CB8AC3E}">
        <p14:creationId xmlns:p14="http://schemas.microsoft.com/office/powerpoint/2010/main" val="270651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11</a:t>
            </a:fld>
            <a:endParaRPr lang="en-US"/>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a:p>
        </p:txBody>
      </p:sp>
      <p:sp>
        <p:nvSpPr>
          <p:cNvPr id="614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D84E925-665F-4C66-B196-6E0239591013}" type="slidenum">
              <a:rPr lang="en-US" sz="1200"/>
              <a:pPr algn="r"/>
              <a:t>11</a:t>
            </a:fld>
            <a:endParaRPr lang="en-US" sz="1200"/>
          </a:p>
        </p:txBody>
      </p:sp>
    </p:spTree>
    <p:extLst>
      <p:ext uri="{BB962C8B-B14F-4D97-AF65-F5344CB8AC3E}">
        <p14:creationId xmlns:p14="http://schemas.microsoft.com/office/powerpoint/2010/main" val="2283203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18/09/2016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18/09/2016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18/09/2016</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18/09/2016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18/09/2016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18/09/2016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18/09/2016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18/09/2016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18/09/2016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18/09/2016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18/09/2016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18/09/2016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34.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Fit-for-purpose assessment : designing assessment to promote student learning</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Harper Adams University</a:t>
            </a:r>
          </a:p>
          <a:p>
            <a:pPr algn="ctr" eaLnBrk="1" hangingPunct="1">
              <a:defRPr/>
            </a:pPr>
            <a:r>
              <a:rPr lang="en-GB" dirty="0">
                <a:solidFill>
                  <a:schemeClr val="tx2">
                    <a:lumMod val="60000"/>
                    <a:lumOff val="40000"/>
                  </a:schemeClr>
                </a:solidFill>
              </a:rPr>
              <a:t>Learning and Teaching Conference</a:t>
            </a:r>
          </a:p>
          <a:p>
            <a:pPr algn="ctr" eaLnBrk="1" hangingPunct="1">
              <a:defRPr/>
            </a:pPr>
            <a:r>
              <a:rPr lang="en-GB" sz="2400" dirty="0"/>
              <a:t>21 September 2016</a:t>
            </a:r>
            <a:endParaRPr lang="en-GB" sz="1400" dirty="0"/>
          </a:p>
          <a:p>
            <a:pPr algn="ctr" eaLnBrk="1" hangingPunct="1">
              <a:defRPr/>
            </a:pPr>
            <a:r>
              <a:rPr lang="en-GB" sz="2800" b="1" dirty="0"/>
              <a:t>Sally Brown</a:t>
            </a:r>
          </a:p>
          <a:p>
            <a:pPr algn="ctr" eaLnBrk="1" hangingPunct="1">
              <a:defRPr/>
            </a:pPr>
            <a:r>
              <a:rPr lang="en-GB" sz="2400" dirty="0"/>
              <a:t>PFHEA, SFSEDA, NTF</a:t>
            </a:r>
            <a:endParaRPr lang="en-GB" sz="2400" b="1" dirty="0"/>
          </a:p>
          <a:p>
            <a:pPr algn="ctr" eaLnBrk="1" hangingPunct="1">
              <a:defRPr/>
            </a:pPr>
            <a:r>
              <a:rPr lang="en-GB" sz="2000" dirty="0"/>
              <a:t>Emerita Professor, Leeds Beckett University</a:t>
            </a:r>
          </a:p>
          <a:p>
            <a:pPr algn="ctr" eaLnBrk="1" hangingPunct="1">
              <a:defRPr/>
            </a:pPr>
            <a:r>
              <a:rPr lang="en-GB" sz="2000" dirty="0"/>
              <a:t>Visiting Professor: University of Plymouth, Liverpool John Moores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a:t>
            </a:r>
          </a:p>
          <a:p>
            <a:r>
              <a:rPr lang="en-US" dirty="0"/>
              <a:t>What is it we are actually assessing?</a:t>
            </a:r>
          </a:p>
          <a:p>
            <a:r>
              <a:rPr lang="en-US" dirty="0"/>
              <a:t>How are we assessing?</a:t>
            </a:r>
          </a:p>
          <a:p>
            <a:r>
              <a:rPr lang="en-US" dirty="0"/>
              <a:t>Who is best placed to assess?</a:t>
            </a:r>
          </a:p>
          <a:p>
            <a:r>
              <a:rPr lang="en-US" dirty="0"/>
              <a:t>When should we assess?</a:t>
            </a:r>
          </a:p>
        </p:txBody>
      </p:sp>
    </p:spTree>
    <p:extLst>
      <p:ext uri="{BB962C8B-B14F-4D97-AF65-F5344CB8AC3E}">
        <p14:creationId xmlns:p14="http://schemas.microsoft.com/office/powerpoint/2010/main" val="3023771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Purposes: the reasons for assessment: </a:t>
            </a:r>
            <a:br>
              <a:rPr lang="en-US" dirty="0"/>
            </a:br>
            <a:r>
              <a:rPr lang="en-US" dirty="0"/>
              <a:t>may include:</a:t>
            </a: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a:t>Enabling students to get the measure of their achievement; </a:t>
            </a:r>
          </a:p>
          <a:p>
            <a:pPr eaLnBrk="1" hangingPunct="1"/>
            <a:r>
              <a:rPr lang="en-US" sz="2600" dirty="0"/>
              <a:t>Helping them consolidate their learning;</a:t>
            </a:r>
          </a:p>
          <a:p>
            <a:pPr eaLnBrk="1" hangingPunct="1"/>
            <a:r>
              <a:rPr lang="en-US" sz="2600" dirty="0"/>
              <a:t>Providing feedback so they can improve and remedy any deficiencies;</a:t>
            </a:r>
          </a:p>
          <a:p>
            <a:pPr eaLnBrk="1" hangingPunct="1"/>
            <a:r>
              <a:rPr lang="en-US" sz="2600" dirty="0"/>
              <a:t>motivating students to engage in their learning;</a:t>
            </a:r>
          </a:p>
          <a:p>
            <a:pPr eaLnBrk="1" hangingPunct="1"/>
            <a:r>
              <a:rPr lang="en-US" sz="2600" dirty="0"/>
              <a:t>providing them with opportunities to relate theory and practice, especially in HE and FE.</a:t>
            </a:r>
          </a:p>
        </p:txBody>
      </p:sp>
    </p:spTree>
    <p:extLst>
      <p:ext uri="{BB962C8B-B14F-4D97-AF65-F5344CB8AC3E}">
        <p14:creationId xmlns:p14="http://schemas.microsoft.com/office/powerpoint/2010/main" val="3309055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a:t>Helping students make sensible choices about option alternatives and directions for further study;</a:t>
            </a:r>
          </a:p>
          <a:p>
            <a:pPr eaLnBrk="1" hangingPunct="1"/>
            <a:r>
              <a:rPr lang="en-US" sz="2600" dirty="0"/>
              <a:t>demonstrating student employability;</a:t>
            </a:r>
          </a:p>
          <a:p>
            <a:pPr eaLnBrk="1" hangingPunct="1"/>
            <a:r>
              <a:rPr lang="en-US" sz="2600" dirty="0"/>
              <a:t>providing assurance of fitness to practice (in HE);</a:t>
            </a:r>
          </a:p>
          <a:p>
            <a:pPr eaLnBrk="1" hangingPunct="1"/>
            <a:r>
              <a:rPr lang="en-US" sz="2600" dirty="0"/>
              <a:t>giving feedback to teachers on effectiveness;</a:t>
            </a:r>
          </a:p>
          <a:p>
            <a:pPr eaLnBrk="1" hangingPunct="1"/>
            <a:r>
              <a:rPr lang="en-US" sz="2600" dirty="0"/>
              <a:t>providing statistics for internal and external agencies.</a:t>
            </a:r>
          </a:p>
          <a:p>
            <a:pPr eaLnBrk="1" hangingPunct="1"/>
            <a:endParaRPr lang="en-US" sz="2600" dirty="0"/>
          </a:p>
        </p:txBody>
      </p:sp>
    </p:spTree>
    <p:extLst>
      <p:ext uri="{BB962C8B-B14F-4D97-AF65-F5344CB8AC3E}">
        <p14:creationId xmlns:p14="http://schemas.microsoft.com/office/powerpoint/2010/main" val="2562326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normAutofit/>
          </a:bodyPr>
          <a:lstStyle/>
          <a:p>
            <a:pPr eaLnBrk="1" hangingPunct="1"/>
            <a:r>
              <a:rPr lang="en-US" dirty="0"/>
              <a:t>Orientation: choosing what we assess</a:t>
            </a:r>
          </a:p>
        </p:txBody>
      </p:sp>
      <p:sp>
        <p:nvSpPr>
          <p:cNvPr id="22531" name="Rectangle 3"/>
          <p:cNvSpPr>
            <a:spLocks noGrp="1" noChangeArrowheads="1"/>
          </p:cNvSpPr>
          <p:nvPr>
            <p:ph type="body" idx="4294967295"/>
          </p:nvPr>
        </p:nvSpPr>
        <p:spPr/>
        <p:txBody>
          <a:bodyPr/>
          <a:lstStyle/>
          <a:p>
            <a:pPr eaLnBrk="1" hangingPunct="1"/>
            <a:r>
              <a:rPr lang="en-US" dirty="0"/>
              <a:t>product or process?</a:t>
            </a:r>
          </a:p>
          <a:p>
            <a:pPr eaLnBrk="1" hangingPunct="1"/>
            <a:r>
              <a:rPr lang="en-US" dirty="0"/>
              <a:t>theory or practice (HE particularly); </a:t>
            </a:r>
          </a:p>
          <a:p>
            <a:pPr eaLnBrk="1" hangingPunct="1"/>
            <a:r>
              <a:rPr lang="en-US" dirty="0"/>
              <a:t>knowledge, skills and attitude (all sectors)?</a:t>
            </a:r>
          </a:p>
          <a:p>
            <a:pPr eaLnBrk="1" hangingPunct="1"/>
            <a:r>
              <a:rPr lang="en-US" dirty="0"/>
              <a:t>subject knowledge or application?</a:t>
            </a:r>
          </a:p>
          <a:p>
            <a:pPr eaLnBrk="1" hangingPunct="1"/>
            <a:r>
              <a:rPr lang="en-US" dirty="0"/>
              <a:t>what we’ve always assessed?</a:t>
            </a:r>
          </a:p>
          <a:p>
            <a:pPr eaLnBrk="1" hangingPunct="1"/>
            <a:r>
              <a:rPr lang="en-US" dirty="0"/>
              <a:t>what it’s easy to assess?</a:t>
            </a:r>
          </a:p>
        </p:txBody>
      </p:sp>
    </p:spTree>
    <p:extLst>
      <p:ext uri="{BB962C8B-B14F-4D97-AF65-F5344CB8AC3E}">
        <p14:creationId xmlns:p14="http://schemas.microsoft.com/office/powerpoint/2010/main" val="2571219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How: methods and approaches of assessment</a:t>
            </a:r>
          </a:p>
        </p:txBody>
      </p:sp>
      <p:sp>
        <p:nvSpPr>
          <p:cNvPr id="3" name="Content Placeholder 2"/>
          <p:cNvSpPr>
            <a:spLocks noGrp="1"/>
          </p:cNvSpPr>
          <p:nvPr>
            <p:ph idx="1"/>
          </p:nvPr>
        </p:nvSpPr>
        <p:spPr/>
        <p:txBody>
          <a:bodyPr/>
          <a:lstStyle/>
          <a:p>
            <a:r>
              <a:rPr lang="en-GB" dirty="0"/>
              <a:t>We need to choose authentic and appropriate means of assessing;</a:t>
            </a:r>
          </a:p>
          <a:p>
            <a:r>
              <a:rPr lang="en-GB" dirty="0"/>
              <a:t>Unseen exams, reports and essays are overused and there are many more methods in use in different universities in the UK and internationally which may be more fit-for-purpose;</a:t>
            </a:r>
          </a:p>
          <a:p>
            <a:r>
              <a:rPr lang="en-GB" dirty="0"/>
              <a:t>These include in-seminar assessments, posters, assessed blogs, portfolios, case studies, </a:t>
            </a:r>
            <a:r>
              <a:rPr lang="en-GB" dirty="0" err="1"/>
              <a:t>vivas</a:t>
            </a:r>
            <a:r>
              <a:rPr lang="en-GB" dirty="0"/>
              <a:t>, short answer tests, multiple choice and other CAA tests, reflective accounts, logs, projects, presentations, learning packages, annotated bibliographies, in-tray exercises, live briefs, and many more.</a:t>
            </a:r>
          </a:p>
        </p:txBody>
      </p:sp>
    </p:spTree>
    <p:extLst>
      <p:ext uri="{BB962C8B-B14F-4D97-AF65-F5344CB8AC3E}">
        <p14:creationId xmlns:p14="http://schemas.microsoft.com/office/powerpoint/2010/main" val="616638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normAutofit/>
          </a:bodyPr>
          <a:lstStyle/>
          <a:p>
            <a:pPr eaLnBrk="1" hangingPunct="1"/>
            <a:r>
              <a:rPr lang="en-US" dirty="0"/>
              <a:t>Agency: 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a:t>tutor assessment</a:t>
            </a:r>
          </a:p>
          <a:p>
            <a:pPr eaLnBrk="1" hangingPunct="1"/>
            <a:r>
              <a:rPr lang="en-US"/>
              <a:t>self-assessment</a:t>
            </a:r>
          </a:p>
          <a:p>
            <a:pPr eaLnBrk="1" hangingPunct="1"/>
            <a:r>
              <a:rPr lang="en-US"/>
              <a:t>peer assessment, (either inter or intra peer)</a:t>
            </a:r>
          </a:p>
          <a:p>
            <a:pPr eaLnBrk="1" hangingPunct="1"/>
            <a:r>
              <a:rPr lang="en-US"/>
              <a:t>employers, practice tutors and line managers</a:t>
            </a:r>
          </a:p>
          <a:p>
            <a:pPr eaLnBrk="1" hangingPunct="1"/>
            <a:r>
              <a:rPr lang="en-US"/>
              <a:t>client assessment</a:t>
            </a:r>
          </a:p>
        </p:txBody>
      </p:sp>
    </p:spTree>
    <p:extLst>
      <p:ext uri="{BB962C8B-B14F-4D97-AF65-F5344CB8AC3E}">
        <p14:creationId xmlns:p14="http://schemas.microsoft.com/office/powerpoint/2010/main" val="3794930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When: timing is crucial</a:t>
            </a:r>
          </a:p>
        </p:txBody>
      </p:sp>
      <p:sp>
        <p:nvSpPr>
          <p:cNvPr id="3" name="Content Placeholder 2"/>
          <p:cNvSpPr>
            <a:spLocks noGrp="1"/>
          </p:cNvSpPr>
          <p:nvPr>
            <p:ph idx="1"/>
          </p:nvPr>
        </p:nvSpPr>
        <p:spPr/>
        <p:txBody>
          <a:bodyPr/>
          <a:lstStyle/>
          <a:p>
            <a:r>
              <a:rPr lang="en-GB" dirty="0"/>
              <a:t>If all assessment is left to the end of the programme or the end of module, there is a high risk of failure and under-performance;</a:t>
            </a:r>
          </a:p>
          <a:p>
            <a:r>
              <a:rPr lang="en-GB" dirty="0"/>
              <a:t>Incremental activities leading to a </a:t>
            </a:r>
            <a:r>
              <a:rPr lang="en-GB" dirty="0" err="1"/>
              <a:t>culminative</a:t>
            </a:r>
            <a:r>
              <a:rPr lang="en-GB" dirty="0"/>
              <a:t>/ capstone assignment or multiple small assignments can help to avoid ‘sudden death’;</a:t>
            </a:r>
          </a:p>
          <a:p>
            <a:r>
              <a:rPr lang="en-GB" dirty="0"/>
              <a:t>We should aim to avoid assessing students only when it fits our systems and instead strive to assess students as they become ready.</a:t>
            </a:r>
          </a:p>
        </p:txBody>
      </p:sp>
    </p:spTree>
    <p:extLst>
      <p:ext uri="{BB962C8B-B14F-4D97-AF65-F5344CB8AC3E}">
        <p14:creationId xmlns:p14="http://schemas.microsoft.com/office/powerpoint/2010/main" val="2826462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7427168" cy="106047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Designing fit for purpose assessment methods &amp; approaches: 10 questions </a:t>
            </a:r>
          </a:p>
        </p:txBody>
      </p:sp>
      <p:sp>
        <p:nvSpPr>
          <p:cNvPr id="3" name="Content Placeholder 2"/>
          <p:cNvSpPr>
            <a:spLocks noGrp="1"/>
          </p:cNvSpPr>
          <p:nvPr>
            <p:ph idx="1"/>
          </p:nvPr>
        </p:nvSpPr>
        <p:spPr/>
        <p:txBody>
          <a:bodyPr>
            <a:normAutofit/>
          </a:bodyPr>
          <a:lstStyle/>
          <a:p>
            <a:pPr marL="457200" indent="-457200">
              <a:buClr>
                <a:schemeClr val="tx2">
                  <a:lumMod val="75000"/>
                </a:schemeClr>
              </a:buClr>
              <a:buSzPct val="100000"/>
              <a:buFont typeface="+mj-lt"/>
              <a:buAutoNum type="arabicPeriod"/>
            </a:pPr>
            <a:r>
              <a:rPr lang="en-GB" sz="2400" b="1" dirty="0"/>
              <a:t>Are your assignments fully and constructively aligned with your learning outcomes?</a:t>
            </a:r>
          </a:p>
          <a:p>
            <a:pPr marL="457200" indent="-457200">
              <a:buClr>
                <a:schemeClr val="tx2">
                  <a:lumMod val="75000"/>
                </a:schemeClr>
              </a:buClr>
              <a:buSzPct val="100000"/>
              <a:buFont typeface="+mj-lt"/>
              <a:buAutoNum type="arabicPeriod"/>
            </a:pPr>
            <a:r>
              <a:rPr lang="en-GB" sz="2400" b="1" dirty="0"/>
              <a:t>Do they comply with Harper Adams requirements in terms of number, word limits etc?</a:t>
            </a:r>
          </a:p>
          <a:p>
            <a:pPr marL="457200" indent="-457200">
              <a:buClr>
                <a:schemeClr val="tx2">
                  <a:lumMod val="75000"/>
                </a:schemeClr>
              </a:buClr>
              <a:buSzPct val="100000"/>
              <a:buFont typeface="+mj-lt"/>
              <a:buAutoNum type="arabicPeriod"/>
            </a:pPr>
            <a:r>
              <a:rPr lang="en-GB" sz="2400" b="1" dirty="0"/>
              <a:t>Are summative assessments undertaken throughout the course, or is everything ‘sudden death’ end-point? </a:t>
            </a:r>
          </a:p>
          <a:p>
            <a:pPr marL="457200" indent="-457200">
              <a:buClr>
                <a:schemeClr val="tx2">
                  <a:lumMod val="75000"/>
                </a:schemeClr>
              </a:buClr>
              <a:buSzPct val="100000"/>
              <a:buFont typeface="+mj-lt"/>
              <a:buAutoNum type="arabicPeriod"/>
            </a:pPr>
            <a:r>
              <a:rPr lang="en-GB" sz="2400" b="1" dirty="0"/>
              <a:t>Is there excessive bunching of assignments in different modules that is highly stressful for students and unmanageable staff?</a:t>
            </a:r>
          </a:p>
          <a:p>
            <a:pPr marL="457200" indent="-457200">
              <a:buClr>
                <a:schemeClr val="tx2">
                  <a:lumMod val="75000"/>
                </a:schemeClr>
              </a:buClr>
              <a:buSzPct val="100000"/>
              <a:buFont typeface="+mj-lt"/>
              <a:buAutoNum type="arabicPeriod"/>
            </a:pPr>
            <a:r>
              <a:rPr lang="en-GB" sz="2400" b="1" dirty="0"/>
              <a:t>Are there plenty of opportunities for formative assessment, especially early on?</a:t>
            </a:r>
          </a:p>
        </p:txBody>
      </p:sp>
    </p:spTree>
    <p:extLst>
      <p:ext uri="{BB962C8B-B14F-4D97-AF65-F5344CB8AC3E}">
        <p14:creationId xmlns:p14="http://schemas.microsoft.com/office/powerpoint/2010/main" val="1810660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100000"/>
              <a:buFont typeface="+mj-lt"/>
              <a:buAutoNum type="arabicPeriod" startAt="6"/>
            </a:pPr>
            <a:r>
              <a:rPr lang="en-GB" sz="2400" b="1" dirty="0"/>
              <a:t>Are students over-assessed? </a:t>
            </a:r>
          </a:p>
          <a:p>
            <a:pPr marL="457200" indent="-457200" fontAlgn="base">
              <a:spcBef>
                <a:spcPts val="600"/>
              </a:spcBef>
              <a:spcAft>
                <a:spcPct val="0"/>
              </a:spcAft>
              <a:buClr>
                <a:schemeClr val="tx2"/>
              </a:buClr>
              <a:buSzPct val="100000"/>
              <a:buFont typeface="+mj-lt"/>
              <a:buAutoNum type="arabicPeriod" startAt="6"/>
            </a:pPr>
            <a:r>
              <a:rPr lang="en-GB" sz="2400" b="1" dirty="0"/>
              <a:t>Do staff have time to mark the assessments in time for exam boards etc?</a:t>
            </a:r>
          </a:p>
          <a:p>
            <a:pPr marL="457200" indent="-457200" fontAlgn="base">
              <a:spcBef>
                <a:spcPts val="600"/>
              </a:spcBef>
              <a:spcAft>
                <a:spcPct val="0"/>
              </a:spcAft>
              <a:buClr>
                <a:schemeClr val="tx2"/>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chemeClr val="tx2"/>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3373183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7742094"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normAutofit lnSpcReduction="10000"/>
          </a:bodyPr>
          <a:lstStyle/>
          <a:p>
            <a:r>
              <a:rPr lang="en-GB" sz="2600" b="1" dirty="0"/>
              <a:t>Make sense of key terms such as criteria, weightings, and level;</a:t>
            </a:r>
          </a:p>
          <a:p>
            <a:r>
              <a:rPr lang="en-GB" sz="2600" b="1" dirty="0"/>
              <a:t>Encounter a variety of assessment methods (e.g. presentations, portfolios, posters, assessed web participation, practicals, vivas etc) and get practice in using them;</a:t>
            </a:r>
          </a:p>
          <a:p>
            <a:r>
              <a:rPr lang="en-GB" sz="2600" b="1" dirty="0"/>
              <a:t>Be strategic in their behaviours, putting more work into aspects of an assignment with high weightings, interrogating criteria to find out what is really required and so on;</a:t>
            </a:r>
          </a:p>
          <a:p>
            <a:r>
              <a:rPr lang="en-GB" sz="2600" b="1"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746572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Rationale</a:t>
            </a:r>
          </a:p>
        </p:txBody>
      </p:sp>
      <p:sp>
        <p:nvSpPr>
          <p:cNvPr id="3" name="Content Placeholder 2"/>
          <p:cNvSpPr>
            <a:spLocks noGrp="1"/>
          </p:cNvSpPr>
          <p:nvPr>
            <p:ph idx="1"/>
          </p:nvPr>
        </p:nvSpPr>
        <p:spPr/>
        <p:txBody>
          <a:bodyPr/>
          <a:lstStyle/>
          <a:p>
            <a:pPr marL="0" indent="0">
              <a:buNone/>
            </a:pPr>
            <a:r>
              <a:rPr lang="en-GB" dirty="0"/>
              <a:t>In this workshop, we will explore the five key factors that need to be taken into account when designing effective assessment which fosters student engagement and learning: purpose (why?), 'focus (what?) methodologies &amp; approaches (how?), agency (who?) and timing (when?). </a:t>
            </a:r>
          </a:p>
          <a:p>
            <a:pPr marL="0" indent="0">
              <a:buNone/>
            </a:pPr>
            <a:r>
              <a:rPr lang="en-GB" dirty="0"/>
              <a:t>By the end of the workshop, participants will have had opportunities to consider how a concerted and holistic approach to assessment can help it to constructively align to learning outcomes and programme delivery, so that students value the process rather than just focusing on the resultant marks, as well as to identify some actions that could be taken to enhance assessment practice.</a:t>
            </a:r>
          </a:p>
        </p:txBody>
      </p:sp>
    </p:spTree>
    <p:extLst>
      <p:ext uri="{BB962C8B-B14F-4D97-AF65-F5344CB8AC3E}">
        <p14:creationId xmlns:p14="http://schemas.microsoft.com/office/powerpoint/2010/main" val="3172561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a:p>
          <a:p>
            <a:pPr marL="360000">
              <a:lnSpc>
                <a:spcPct val="100000"/>
              </a:lnSpc>
              <a:spcBef>
                <a:spcPts val="600"/>
              </a:spcBef>
            </a:pPr>
            <a:r>
              <a:rPr lang="en-GB" sz="2600" dirty="0"/>
              <a:t>design a purposeful and rationalised assessment strategy that involves a diverse range of methods of assessment, that makes best use of a range of assessors and is timely in its execution;</a:t>
            </a:r>
          </a:p>
          <a:p>
            <a:pPr marL="360000">
              <a:lnSpc>
                <a:spcPct val="100000"/>
              </a:lnSpc>
              <a:spcBef>
                <a:spcPts val="600"/>
              </a:spcBef>
            </a:pPr>
            <a:r>
              <a:rPr lang="en-GB" sz="2600" dirty="0"/>
              <a:t>consider when designing assessment tasks how any students might be disadvantaged;</a:t>
            </a:r>
          </a:p>
          <a:p>
            <a:pPr marL="360000">
              <a:lnSpc>
                <a:spcPct val="100000"/>
              </a:lnSpc>
              <a:spcBef>
                <a:spcPts val="600"/>
              </a:spcBef>
            </a:pPr>
            <a:r>
              <a:rPr lang="en-GB" sz="2600" dirty="0"/>
              <a:t>maximise the opportunities for each student to achieve at the highest possible level;</a:t>
            </a:r>
          </a:p>
          <a:p>
            <a:pPr marL="360000">
              <a:lnSpc>
                <a:spcPct val="100000"/>
              </a:lnSpc>
              <a:spcBef>
                <a:spcPts val="600"/>
              </a:spcBef>
            </a:pPr>
            <a:r>
              <a:rPr lang="en-GB" sz="2600" dirty="0"/>
              <a:t>ensure the assurance of appropriate standards for all students.</a:t>
            </a:r>
            <a:br>
              <a:rPr lang="en-GB" sz="2600" dirty="0"/>
            </a:br>
            <a:endParaRPr lang="en-GB" sz="2600" dirty="0"/>
          </a:p>
        </p:txBody>
      </p:sp>
    </p:spTree>
    <p:extLst>
      <p:ext uri="{BB962C8B-B14F-4D97-AF65-F5344CB8AC3E}">
        <p14:creationId xmlns:p14="http://schemas.microsoft.com/office/powerpoint/2010/main" val="483326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extLst>
      <p:ext uri="{BB962C8B-B14F-4D97-AF65-F5344CB8AC3E}">
        <p14:creationId xmlns:p14="http://schemas.microsoft.com/office/powerpoint/2010/main" val="2058771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a:t>Streamlining assessment: giving feedback effectively and efficiently</a:t>
            </a:r>
          </a:p>
        </p:txBody>
      </p:sp>
      <p:sp>
        <p:nvSpPr>
          <p:cNvPr id="4" name="Subtitle 3"/>
          <p:cNvSpPr>
            <a:spLocks noGrp="1"/>
          </p:cNvSpPr>
          <p:nvPr>
            <p:ph type="subTitle" idx="1"/>
          </p:nvPr>
        </p:nvSpPr>
        <p:spPr>
          <a:xfrm>
            <a:off x="395536" y="2924944"/>
            <a:ext cx="6912768" cy="3240360"/>
          </a:xfrm>
        </p:spPr>
        <p:txBody>
          <a:bodyPr/>
          <a:lstStyle/>
          <a:p>
            <a:pPr algn="ctr" eaLnBrk="1" hangingPunct="1">
              <a:defRPr/>
            </a:pPr>
            <a:r>
              <a:rPr lang="en-GB" sz="2000" dirty="0">
                <a:solidFill>
                  <a:schemeClr val="tx2">
                    <a:lumMod val="60000"/>
                    <a:lumOff val="40000"/>
                  </a:schemeClr>
                </a:solidFill>
              </a:rPr>
              <a:t>Harper Adams University</a:t>
            </a:r>
          </a:p>
          <a:p>
            <a:pPr algn="ctr" eaLnBrk="1" hangingPunct="1">
              <a:defRPr/>
            </a:pPr>
            <a:r>
              <a:rPr lang="en-GB" sz="2000" dirty="0">
                <a:solidFill>
                  <a:schemeClr val="tx2">
                    <a:lumMod val="60000"/>
                    <a:lumOff val="40000"/>
                  </a:schemeClr>
                </a:solidFill>
              </a:rPr>
              <a:t>Learning and Teaching Conference</a:t>
            </a:r>
          </a:p>
          <a:p>
            <a:pPr algn="ctr" eaLnBrk="1" hangingPunct="1">
              <a:defRPr/>
            </a:pPr>
            <a:r>
              <a:rPr lang="en-GB" sz="2000" dirty="0"/>
              <a:t>21 September 2016</a:t>
            </a:r>
          </a:p>
          <a:p>
            <a:pPr algn="ctr" eaLnBrk="1" hangingPunct="1">
              <a:defRPr/>
            </a:pPr>
            <a:r>
              <a:rPr lang="en-GB" sz="2000" dirty="0"/>
              <a:t>Sally Brown</a:t>
            </a:r>
          </a:p>
          <a:p>
            <a:pPr algn="ctr" eaLnBrk="1" hangingPunct="1">
              <a:defRPr/>
            </a:pPr>
            <a:r>
              <a:rPr lang="en-GB" sz="2000" dirty="0"/>
              <a:t>PFHEA, SFSEDA, NTF</a:t>
            </a:r>
          </a:p>
          <a:p>
            <a:pPr algn="ctr" eaLnBrk="1" hangingPunct="1">
              <a:defRPr/>
            </a:pPr>
            <a:r>
              <a:rPr lang="en-GB" sz="2000" dirty="0"/>
              <a:t>Emerita Professor, Leeds Beckett University</a:t>
            </a:r>
          </a:p>
          <a:p>
            <a:pPr algn="ctr" eaLnBrk="1" hangingPunct="1">
              <a:defRPr/>
            </a:pPr>
            <a:r>
              <a:rPr lang="en-GB" sz="2000" dirty="0"/>
              <a:t>Visiting Professor: University of Plymouth, Liverpool John </a:t>
            </a:r>
            <a:r>
              <a:rPr lang="en-GB" sz="2000" dirty="0" err="1"/>
              <a:t>Moores</a:t>
            </a:r>
            <a:r>
              <a:rPr lang="en-GB" sz="2000" dirty="0"/>
              <a:t> University and University of South Wales.</a:t>
            </a:r>
          </a:p>
          <a:p>
            <a:endParaRPr lang="en-GB" dirty="0"/>
          </a:p>
        </p:txBody>
      </p:sp>
    </p:spTree>
    <p:extLst>
      <p:ext uri="{BB962C8B-B14F-4D97-AF65-F5344CB8AC3E}">
        <p14:creationId xmlns:p14="http://schemas.microsoft.com/office/powerpoint/2010/main" val="3082068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Rationale</a:t>
            </a:r>
          </a:p>
        </p:txBody>
      </p:sp>
      <p:sp>
        <p:nvSpPr>
          <p:cNvPr id="3" name="Content Placeholder 2"/>
          <p:cNvSpPr>
            <a:spLocks noGrp="1"/>
          </p:cNvSpPr>
          <p:nvPr>
            <p:ph idx="1"/>
          </p:nvPr>
        </p:nvSpPr>
        <p:spPr/>
        <p:txBody>
          <a:bodyPr/>
          <a:lstStyle/>
          <a:p>
            <a:pPr marL="0" indent="0">
              <a:buNone/>
            </a:pPr>
            <a:r>
              <a:rPr lang="en-GB" dirty="0"/>
              <a:t>While giving feedback is the most time-consuming (and sometimes frustrating) aspect of many lecturers' lives, it is absolutely crucial to student retention and success. In this workshop, we will explore at least six ways in which assessment can be made efficient, while still helping students formatively to improve the quality of their work. </a:t>
            </a:r>
          </a:p>
          <a:p>
            <a:pPr marL="0" indent="0">
              <a:buNone/>
            </a:pPr>
            <a:r>
              <a:rPr lang="en-GB" dirty="0"/>
              <a:t>By the end of the workshop, participants will have had opportunities to​ review a range of individual and generic techniques to speed up giving feedback, especially in the crucial first crucial semester of the First year and to discuss the value of the approaches discussed.</a:t>
            </a:r>
          </a:p>
          <a:p>
            <a:endParaRPr lang="en-GB" dirty="0"/>
          </a:p>
        </p:txBody>
      </p:sp>
    </p:spTree>
    <p:extLst>
      <p:ext uri="{BB962C8B-B14F-4D97-AF65-F5344CB8AC3E}">
        <p14:creationId xmlns:p14="http://schemas.microsoft.com/office/powerpoint/2010/main" val="2781266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Remember that feedback is crucial to student learning but tends to be the most time-consuming aspect of assessment: we need to explore ways of giving feedback effectively and efficiently.</a:t>
            </a:r>
          </a:p>
        </p:txBody>
      </p:sp>
    </p:spTree>
    <p:extLst>
      <p:ext uri="{BB962C8B-B14F-4D97-AF65-F5344CB8AC3E}">
        <p14:creationId xmlns:p14="http://schemas.microsoft.com/office/powerpoint/2010/main" val="2302552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Looking at the alternatives</a:t>
            </a:r>
          </a:p>
        </p:txBody>
      </p:sp>
      <p:sp>
        <p:nvSpPr>
          <p:cNvPr id="1843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Each of the following methods aims to make giving feedback to students more effective and efficient.</a:t>
            </a:r>
          </a:p>
          <a:p>
            <a:r>
              <a:rPr lang="en-GB" sz="2600" dirty="0"/>
              <a:t>Any single method used exclusively is unlikely to be acceptable to students;</a:t>
            </a:r>
          </a:p>
          <a:p>
            <a:r>
              <a:rPr lang="en-GB" sz="2600" dirty="0"/>
              <a:t>It’s a good idea to ring the changes so that your means of assessment provides a variety of different kinds of feedback.</a:t>
            </a:r>
          </a:p>
        </p:txBody>
      </p:sp>
    </p:spTree>
    <p:extLst>
      <p:ext uri="{BB962C8B-B14F-4D97-AF65-F5344CB8AC3E}">
        <p14:creationId xmlns:p14="http://schemas.microsoft.com/office/powerpoint/2010/main" val="4145262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Giving feedback more effectively </a:t>
            </a:r>
            <a:br>
              <a:rPr lang="en-GB" sz="3200" dirty="0"/>
            </a:br>
            <a:r>
              <a:rPr lang="en-GB" sz="3200" dirty="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dirty="0"/>
              <a:t>Involve students in their own assessment;</a:t>
            </a:r>
          </a:p>
          <a:p>
            <a:r>
              <a:rPr lang="en-GB" sz="2600" dirty="0"/>
              <a:t>Use technologies for delivering and managing assessment.</a:t>
            </a:r>
          </a:p>
          <a:p>
            <a:endParaRPr lang="en-GB" sz="2600" dirty="0"/>
          </a:p>
        </p:txBody>
      </p:sp>
    </p:spTree>
    <p:extLst>
      <p:ext uri="{BB962C8B-B14F-4D97-AF65-F5344CB8AC3E}">
        <p14:creationId xmlns:p14="http://schemas.microsoft.com/office/powerpoint/2010/main" val="26397996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Face-to-face feedback uses tone of voice, emphasis, body language;</a:t>
            </a:r>
          </a:p>
          <a:p>
            <a:r>
              <a:rPr lang="en-GB" sz="2600" dirty="0"/>
              <a:t>Students learn from feedback to each others’ work;</a:t>
            </a:r>
          </a:p>
          <a:p>
            <a:r>
              <a:rPr lang="en-GB" sz="2600" dirty="0"/>
              <a:t>Students can ask questions;</a:t>
            </a:r>
          </a:p>
          <a:p>
            <a:r>
              <a:rPr lang="en-GB" sz="2600" dirty="0"/>
              <a:t>Makes feedback a shared experience.</a:t>
            </a:r>
          </a:p>
          <a:p>
            <a:endParaRPr lang="en-GB" sz="2600" dirty="0"/>
          </a:p>
        </p:txBody>
      </p:sp>
    </p:spTree>
    <p:extLst>
      <p:ext uri="{BB962C8B-B14F-4D97-AF65-F5344CB8AC3E}">
        <p14:creationId xmlns:p14="http://schemas.microsoft.com/office/powerpoint/2010/main" val="5356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a:t>
            </a:r>
            <a:r>
              <a:rPr lang="en-GB" sz="2600" dirty="0" err="1"/>
              <a:t>remediates</a:t>
            </a:r>
            <a:r>
              <a:rPr lang="en-GB" sz="2600" dirty="0"/>
              <a:t> errors ,clarifies misunderstandings, and praises good practice;</a:t>
            </a:r>
          </a:p>
          <a:p>
            <a:r>
              <a:rPr lang="en-GB" sz="2600" dirty="0"/>
              <a:t>Students have a chance to ask and answer questions;</a:t>
            </a:r>
          </a:p>
          <a:p>
            <a:r>
              <a:rPr lang="en-GB" sz="2600" dirty="0"/>
              <a:t>An audio file can be made available on the VLE.</a:t>
            </a:r>
          </a:p>
        </p:txBody>
      </p:sp>
    </p:spTree>
    <p:extLst>
      <p:ext uri="{BB962C8B-B14F-4D97-AF65-F5344CB8AC3E}">
        <p14:creationId xmlns:p14="http://schemas.microsoft.com/office/powerpoint/2010/main" val="2128593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extLst>
      <p:ext uri="{BB962C8B-B14F-4D97-AF65-F5344CB8AC3E}">
        <p14:creationId xmlns:p14="http://schemas.microsoft.com/office/powerpoint/2010/main" val="3290620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learning;</a:t>
            </a:r>
          </a:p>
          <a:p>
            <a:r>
              <a:rPr lang="en-GB" sz="2600" dirty="0"/>
              <a:t>NSS and other student satisfaction surveys frequently highlight significant dissatisfaction around these issues (and this will impact on TEF);</a:t>
            </a:r>
          </a:p>
          <a:p>
            <a:r>
              <a:rPr lang="en-GB" sz="2600" dirty="0"/>
              <a:t>In tough times, staff often find the pressure of achieving fast and formative feedback a heavy chore, especially when cohorts are large;</a:t>
            </a:r>
          </a:p>
          <a:p>
            <a:r>
              <a:rPr lang="en-GB" sz="2600" dirty="0"/>
              <a:t>A key locus for engagement is assessment, since assignments give students cues about what we value, and they tend to regard marks like money.</a:t>
            </a:r>
          </a:p>
        </p:txBody>
      </p:sp>
    </p:spTree>
    <p:extLst>
      <p:ext uri="{BB962C8B-B14F-4D97-AF65-F5344CB8AC3E}">
        <p14:creationId xmlns:p14="http://schemas.microsoft.com/office/powerpoint/2010/main" val="67971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extLst>
      <p:ext uri="{BB962C8B-B14F-4D97-AF65-F5344CB8AC3E}">
        <p14:creationId xmlns:p14="http://schemas.microsoft.com/office/powerpoint/2010/main" val="3194000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extLst>
      <p:ext uri="{BB962C8B-B14F-4D97-AF65-F5344CB8AC3E}">
        <p14:creationId xmlns:p14="http://schemas.microsoft.com/office/powerpoint/2010/main" val="38649850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extLst>
      <p:ext uri="{BB962C8B-B14F-4D97-AF65-F5344CB8AC3E}">
        <p14:creationId xmlns:p14="http://schemas.microsoft.com/office/powerpoint/2010/main" val="40283287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713788"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extLst>
      <p:ext uri="{BB962C8B-B14F-4D97-AF65-F5344CB8AC3E}">
        <p14:creationId xmlns:p14="http://schemas.microsoft.com/office/powerpoint/2010/main" val="32559599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extLst>
      <p:ext uri="{BB962C8B-B14F-4D97-AF65-F5344CB8AC3E}">
        <p14:creationId xmlns:p14="http://schemas.microsoft.com/office/powerpoint/2010/main" val="34370470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a:t>Sample assignment return </a:t>
            </a:r>
            <a:r>
              <a:rPr lang="en-GB" sz="3200" dirty="0" err="1"/>
              <a:t>proforma</a:t>
            </a:r>
            <a:endParaRPr lang="en-GB" sz="3200" dirty="0"/>
          </a:p>
        </p:txBody>
      </p:sp>
    </p:spTree>
    <p:extLst>
      <p:ext uri="{BB962C8B-B14F-4D97-AF65-F5344CB8AC3E}">
        <p14:creationId xmlns:p14="http://schemas.microsoft.com/office/powerpoint/2010/main" val="28920323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extLst>
      <p:ext uri="{BB962C8B-B14F-4D97-AF65-F5344CB8AC3E}">
        <p14:creationId xmlns:p14="http://schemas.microsoft.com/office/powerpoint/2010/main" val="18399761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extLst>
      <p:ext uri="{BB962C8B-B14F-4D97-AF65-F5344CB8AC3E}">
        <p14:creationId xmlns:p14="http://schemas.microsoft.com/office/powerpoint/2010/main" val="10994605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extLst>
      <p:ext uri="{BB962C8B-B14F-4D97-AF65-F5344CB8AC3E}">
        <p14:creationId xmlns:p14="http://schemas.microsoft.com/office/powerpoint/2010/main" val="15607328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extLst>
      <p:ext uri="{BB962C8B-B14F-4D97-AF65-F5344CB8AC3E}">
        <p14:creationId xmlns:p14="http://schemas.microsoft.com/office/powerpoint/2010/main" val="650032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What really impacts on learning?</a:t>
            </a:r>
            <a:endParaRPr lang="en-US" sz="3200" dirty="0"/>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a:t>Concentrating on giving students detailed and developmental formative feedback is the single most useful thing we can do for our students, particularly those from disadvantaged backgrounds. </a:t>
            </a:r>
          </a:p>
          <a:p>
            <a:r>
              <a:rPr lang="en-GB" sz="2600" dirty="0"/>
              <a:t>Summative assessment may have to be rethought to make it fit for purpose;</a:t>
            </a:r>
          </a:p>
          <a:p>
            <a:r>
              <a:rPr lang="en-GB" sz="2600" dirty="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a:p>
        </p:txBody>
      </p:sp>
    </p:spTree>
    <p:extLst>
      <p:ext uri="{BB962C8B-B14F-4D97-AF65-F5344CB8AC3E}">
        <p14:creationId xmlns:p14="http://schemas.microsoft.com/office/powerpoint/2010/main" val="5119112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200" dirty="0"/>
              <a:t>Use CAA </a:t>
            </a:r>
            <a:r>
              <a:rPr lang="en-GB" sz="3200" i="1" dirty="0"/>
              <a:t>for</a:t>
            </a:r>
            <a:r>
              <a:rPr lang="en-GB" sz="3200" dirty="0"/>
              <a:t> rather than </a:t>
            </a:r>
            <a:r>
              <a:rPr lang="en-GB" sz="3200" i="1" dirty="0"/>
              <a:t>of</a:t>
            </a:r>
            <a:r>
              <a:rPr lang="en-GB" sz="3200" dirty="0"/>
              <a:t> learning</a:t>
            </a:r>
          </a:p>
        </p:txBody>
      </p:sp>
      <p:sp>
        <p:nvSpPr>
          <p:cNvPr id="31747" name="Rectangle 3"/>
          <p:cNvSpPr>
            <a:spLocks noGrp="1" noChangeArrowheads="1"/>
          </p:cNvSpPr>
          <p:nvPr>
            <p:ph type="body" idx="1"/>
          </p:nvPr>
        </p:nvSpPr>
        <p:spPr/>
        <p:txBody>
          <a:bodyPr/>
          <a:lstStyle/>
          <a:p>
            <a:pPr marL="609600" indent="-609600" eaLnBrk="1" hangingPunct="1"/>
            <a:r>
              <a:rPr lang="en-GB" dirty="0"/>
              <a:t>We can employ computer-assisted formative assessment with responses to student work automatically generated by email; </a:t>
            </a:r>
          </a:p>
          <a:p>
            <a:pPr marL="609600" indent="-609600" eaLnBrk="1" hangingPunct="1"/>
            <a:r>
              <a:rPr lang="en-GB" dirty="0"/>
              <a:t>Students seem to really like having the chance to find out how they are doing, and attempt tests several times in an environment where no one else is watching how they do; </a:t>
            </a:r>
          </a:p>
          <a:p>
            <a:pPr marL="609600" indent="-609600" eaLnBrk="1" hangingPunct="1"/>
            <a:r>
              <a:rPr lang="en-GB" dirty="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a:p>
        </p:txBody>
      </p:sp>
    </p:spTree>
    <p:extLst>
      <p:ext uri="{BB962C8B-B14F-4D97-AF65-F5344CB8AC3E}">
        <p14:creationId xmlns:p14="http://schemas.microsoft.com/office/powerpoint/2010/main" val="21153542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Conclusions</a:t>
            </a:r>
          </a:p>
        </p:txBody>
      </p:sp>
      <p:sp>
        <p:nvSpPr>
          <p:cNvPr id="3" name="Content Placeholder 2"/>
          <p:cNvSpPr>
            <a:spLocks noGrp="1"/>
          </p:cNvSpPr>
          <p:nvPr>
            <p:ph idx="1"/>
          </p:nvPr>
        </p:nvSpPr>
        <p:spPr/>
        <p:txBody>
          <a:bodyPr/>
          <a:lstStyle/>
          <a:p>
            <a:r>
              <a:rPr lang="en-GB" dirty="0"/>
              <a:t>Students want and need fast, informative, transformative feedback to help them gauge their progress and continuously improve;</a:t>
            </a:r>
          </a:p>
          <a:p>
            <a:r>
              <a:rPr lang="en-GB" dirty="0"/>
              <a:t>Traditional hand-marked assessment with large groups is slow and may be largely ignored;</a:t>
            </a:r>
          </a:p>
          <a:p>
            <a:r>
              <a:rPr lang="en-GB" dirty="0"/>
              <a:t>Quick and helpful feedback is really helpful to students so we need seriously to rethink approaches that don’t deliver this.</a:t>
            </a:r>
          </a:p>
        </p:txBody>
      </p:sp>
    </p:spTree>
    <p:extLst>
      <p:ext uri="{BB962C8B-B14F-4D97-AF65-F5344CB8AC3E}">
        <p14:creationId xmlns:p14="http://schemas.microsoft.com/office/powerpoint/2010/main" val="1406598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a:t>
            </a:r>
            <a:r>
              <a:rPr lang="en-GB" sz="2800" dirty="0">
                <a:hlinkClick r:id="rId3"/>
              </a:rPr>
              <a:t>http://sally-brown.net</a:t>
            </a:r>
            <a:r>
              <a:rPr lang="en-GB" sz="2800" dirty="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extLst>
      <p:ext uri="{BB962C8B-B14F-4D97-AF65-F5344CB8AC3E}">
        <p14:creationId xmlns:p14="http://schemas.microsoft.com/office/powerpoint/2010/main" val="13584231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a:t>Assessment Reform Group (1999) </a:t>
            </a:r>
            <a:r>
              <a:rPr lang="en-GB" sz="1800" i="1" dirty="0"/>
              <a:t>Assessment for Learning : Beyond the black box, </a:t>
            </a:r>
            <a:r>
              <a:rPr lang="en-GB" sz="1800" dirty="0"/>
              <a:t>Cambridge UK, University of Cambridge School of Education.</a:t>
            </a:r>
            <a:r>
              <a:rPr lang="en-GB" sz="1800" dirty="0">
                <a:cs typeface="Times New Roman" pitchFamily="18" charset="0"/>
              </a:rPr>
              <a:t> </a:t>
            </a:r>
          </a:p>
          <a:p>
            <a:pPr marL="609600" indent="-609600" eaLnBrk="1" hangingPunct="1">
              <a:buFont typeface="Wingdings" pitchFamily="2" charset="2"/>
              <a:buNone/>
              <a:defRPr/>
            </a:pPr>
            <a:r>
              <a:rPr lang="en-GB" sz="1800" dirty="0">
                <a:cs typeface="Times New Roman" pitchFamily="18" charset="0"/>
              </a:rPr>
              <a:t>Biggs, J. and Tang, C. (2007)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itchFamily="2" charset="2"/>
              <a:buNone/>
              <a:defRPr/>
            </a:pPr>
            <a:r>
              <a:rPr lang="en-GB" sz="1800" dirty="0"/>
              <a:t>Boud, D. (1995) </a:t>
            </a:r>
            <a:r>
              <a:rPr lang="en-GB" sz="1800" i="1" dirty="0"/>
              <a:t>Enhancing learning through self-assessment,</a:t>
            </a:r>
            <a:r>
              <a:rPr lang="en-GB" sz="1800" dirty="0"/>
              <a:t> London: Routledge.</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Font typeface="Wingdings"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endParaRPr lang="en-GB" sz="1800" dirty="0"/>
          </a:p>
          <a:p>
            <a:pPr marL="609600" indent="-609600" eaLnBrk="1" hangingPunct="1">
              <a:defRPr/>
            </a:pPr>
            <a:endParaRPr lang="en-GB" sz="1800" dirty="0"/>
          </a:p>
          <a:p>
            <a:pPr eaLnBrk="1" hangingPunct="1">
              <a:lnSpc>
                <a:spcPct val="90000"/>
              </a:lnSpc>
              <a:buNone/>
              <a:defRPr/>
            </a:pPr>
            <a:endParaRPr lang="en-GB" sz="1800" dirty="0"/>
          </a:p>
        </p:txBody>
      </p:sp>
    </p:spTree>
    <p:extLst>
      <p:ext uri="{BB962C8B-B14F-4D97-AF65-F5344CB8AC3E}">
        <p14:creationId xmlns:p14="http://schemas.microsoft.com/office/powerpoint/2010/main" val="7748276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extLst>
      <p:ext uri="{BB962C8B-B14F-4D97-AF65-F5344CB8AC3E}">
        <p14:creationId xmlns:p14="http://schemas.microsoft.com/office/powerpoint/2010/main" val="37577334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a:t>Knight, P. and </a:t>
            </a:r>
            <a:r>
              <a:rPr lang="en-GB" sz="1800" dirty="0" err="1"/>
              <a:t>Yorke</a:t>
            </a:r>
            <a:r>
              <a:rPr lang="en-GB" sz="1800" dirty="0"/>
              <a:t>, M. (2003) </a:t>
            </a:r>
            <a:r>
              <a:rPr lang="en-GB" sz="1800" i="1" dirty="0"/>
              <a:t>Assessment, learning and employability</a:t>
            </a:r>
            <a:r>
              <a:rPr lang="en-GB" sz="1800" dirty="0"/>
              <a:t> Maidenhead, UK: SRHE/Open University Press.</a:t>
            </a:r>
          </a:p>
          <a:p>
            <a:pPr eaLnBrk="1" hangingPunct="1">
              <a:buFont typeface="Wingdings" pitchFamily="2" charset="2"/>
              <a:buNone/>
              <a:defRPr/>
            </a:pPr>
            <a:r>
              <a:rPr lang="en-GB" sz="1800" dirty="0" err="1"/>
              <a:t>Mentkowski</a:t>
            </a:r>
            <a:r>
              <a:rPr lang="en-GB" sz="1800" dirty="0"/>
              <a:t>, M. and associates (2000) p.82 </a:t>
            </a:r>
            <a:r>
              <a:rPr lang="en-GB" sz="1800" i="1" dirty="0"/>
              <a:t>Learning that lasts: integrating learning development and performance in college and beyond,</a:t>
            </a:r>
            <a:r>
              <a:rPr lang="en-GB" sz="1800" dirty="0"/>
              <a:t> San Francisco: </a:t>
            </a:r>
            <a:r>
              <a:rPr lang="en-GB" sz="1800" dirty="0" err="1"/>
              <a:t>Jossey</a:t>
            </a:r>
            <a:r>
              <a:rPr lang="en-GB" sz="1800" dirty="0"/>
              <a:t>-Bass.</a:t>
            </a:r>
          </a:p>
          <a:p>
            <a:pPr eaLnBrk="1" hangingPunct="1">
              <a:buFont typeface="Wingdings" pitchFamily="2" charset="2"/>
              <a:buNone/>
              <a:defRPr/>
            </a:pPr>
            <a:r>
              <a:rPr lang="en-GB" sz="1800" dirty="0"/>
              <a:t>McDowell, L. and Brown, S. (1998) </a:t>
            </a:r>
            <a:r>
              <a:rPr lang="en-GB" sz="1800" i="1" dirty="0"/>
              <a:t>Assessing students: cheating and plagiarism</a:t>
            </a:r>
            <a:r>
              <a:rPr lang="en-GB" sz="1800" dirty="0"/>
              <a:t>, Newcastle: Red Guide 10/11 University of Northumbria.</a:t>
            </a:r>
            <a:endParaRPr lang="en-US" sz="1800" dirty="0"/>
          </a:p>
          <a:p>
            <a:pPr eaLnBrk="1" hangingPunct="1">
              <a:buFont typeface="Wingdings"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extLst>
      <p:ext uri="{BB962C8B-B14F-4D97-AF65-F5344CB8AC3E}">
        <p14:creationId xmlns:p14="http://schemas.microsoft.com/office/powerpoint/2010/main" val="9858963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Race, P. (2001) </a:t>
            </a:r>
            <a:r>
              <a:rPr lang="en-GB" sz="1800" i="1" dirty="0"/>
              <a:t>A Briefing on Self, Peer &amp; Group Assessment,</a:t>
            </a:r>
            <a:r>
              <a:rPr lang="en-GB" sz="1800" dirty="0"/>
              <a:t> in LTSN Generic Centre Assessment Series No 9, LTSN York.</a:t>
            </a:r>
          </a:p>
          <a:p>
            <a:pPr eaLnBrk="1" hangingPunct="1">
              <a:buFont typeface="Wingdings" pitchFamily="2" charset="2"/>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a:t>
            </a:r>
            <a:br>
              <a:rPr lang="en-GB" sz="1800" dirty="0"/>
            </a:br>
            <a:r>
              <a:rPr lang="en-GB" sz="1800" i="1" dirty="0"/>
              <a:t>Assessment &amp; Evaluation in Higher Education, 35: 5, 535-550</a:t>
            </a:r>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Font typeface="Wingdings" pitchFamily="2" charset="2"/>
              <a:buNone/>
            </a:pPr>
            <a:endParaRPr lang="en-GB" sz="1800" dirty="0"/>
          </a:p>
          <a:p>
            <a:endParaRPr lang="en-GB" sz="1800" dirty="0"/>
          </a:p>
        </p:txBody>
      </p:sp>
    </p:spTree>
    <p:extLst>
      <p:ext uri="{BB962C8B-B14F-4D97-AF65-F5344CB8AC3E}">
        <p14:creationId xmlns:p14="http://schemas.microsoft.com/office/powerpoint/2010/main" val="395840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a:t>Formative assessment is primarily concerned with feedback aimed at prompting improvement, is often continuous and usually involves words.</a:t>
            </a:r>
          </a:p>
          <a:p>
            <a:r>
              <a:rPr lang="en-US" dirty="0"/>
              <a:t>Summative assessment is concerned with making evaluative judgments, is often end point and involves numbers.</a:t>
            </a:r>
          </a:p>
          <a:p>
            <a:endParaRPr lang="en-GB" dirty="0"/>
          </a:p>
        </p:txBody>
      </p:sp>
    </p:spTree>
    <p:extLst>
      <p:ext uri="{BB962C8B-B14F-4D97-AF65-F5344CB8AC3E}">
        <p14:creationId xmlns:p14="http://schemas.microsoft.com/office/powerpoint/2010/main" val="77464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077218"/>
          </a:xfrm>
          <a:prstGeom prst="rect">
            <a:avLst/>
          </a:prstGeom>
          <a:noFill/>
          <a:ln w="9525">
            <a:noFill/>
            <a:miter lim="800000"/>
            <a:headEnd/>
            <a:tailEnd/>
          </a:ln>
          <a:extLst/>
        </p:spPr>
        <p:txBody>
          <a:bodyPr vert="horz" wrap="square" lIns="91440" tIns="45720" rIns="91440" bIns="45720" numCol="1" anchor="b"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Assessment for Learning</a:t>
            </a:r>
          </a:p>
        </p:txBody>
      </p:sp>
    </p:spTree>
    <p:extLst>
      <p:ext uri="{BB962C8B-B14F-4D97-AF65-F5344CB8AC3E}">
        <p14:creationId xmlns:p14="http://schemas.microsoft.com/office/powerpoint/2010/main" val="177701780"/>
      </p:ext>
    </p:extLst>
  </p:cSld>
  <p:clrMapOvr>
    <a:masterClrMapping/>
  </p:clrMapOvr>
  <p:transition spd="slow" advTm="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Assessment </a:t>
            </a:r>
            <a:r>
              <a:rPr lang="en-GB" sz="3200" i="1" dirty="0"/>
              <a:t>for</a:t>
            </a:r>
            <a:r>
              <a:rPr lang="en-GB" sz="3200"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a:t>1</a:t>
            </a:r>
            <a:r>
              <a:rPr lang="en-GB" dirty="0"/>
              <a:t>. 	</a:t>
            </a:r>
            <a:r>
              <a:rPr lang="en-GB" sz="2000" dirty="0"/>
              <a:t>Tasks should be </a:t>
            </a:r>
            <a:r>
              <a:rPr lang="en-GB" sz="2000" dirty="0">
                <a:solidFill>
                  <a:schemeClr val="tx2">
                    <a:lumMod val="40000"/>
                    <a:lumOff val="60000"/>
                  </a:schemeClr>
                </a:solidFill>
              </a:rPr>
              <a:t>challenging</a:t>
            </a:r>
            <a:r>
              <a:rPr lang="en-GB" sz="2000" dirty="0"/>
              <a:t>, demanding higher order learning and integration of knowledge learned in both the university and other contexts;</a:t>
            </a:r>
          </a:p>
          <a:p>
            <a:pPr marL="438150" indent="-438150" eaLnBrk="1" hangingPunct="1">
              <a:buFont typeface="Wingdings" pitchFamily="2" charset="2"/>
              <a:buNone/>
              <a:defRPr/>
            </a:pPr>
            <a:r>
              <a:rPr lang="en-GB" sz="2000" dirty="0"/>
              <a:t>2. 	Learning and assessment should be </a:t>
            </a:r>
            <a:r>
              <a:rPr lang="en-GB" sz="2000" dirty="0">
                <a:solidFill>
                  <a:srgbClr val="AD5CFF"/>
                </a:solidFill>
              </a:rPr>
              <a:t>integrated</a:t>
            </a:r>
            <a:r>
              <a:rPr lang="en-GB" sz="2000" dirty="0"/>
              <a:t>, assessment should not come at the end of learning but should be part of the learning process;</a:t>
            </a:r>
          </a:p>
          <a:p>
            <a:pPr marL="438150" indent="-438150" eaLnBrk="1" hangingPunct="1">
              <a:buFont typeface="Wingdings" pitchFamily="2" charset="2"/>
              <a:buNone/>
              <a:defRPr/>
            </a:pPr>
            <a:r>
              <a:rPr lang="en-GB" sz="2000" dirty="0"/>
              <a:t>3. 	Students are involved in self assessment and reflection on their learning, they are involved in </a:t>
            </a:r>
            <a:r>
              <a:rPr lang="en-GB" sz="2000" dirty="0">
                <a:solidFill>
                  <a:srgbClr val="AD5CFF"/>
                </a:solidFill>
              </a:rPr>
              <a:t>judging performance</a:t>
            </a:r>
            <a:r>
              <a:rPr lang="en-GB" sz="2000" dirty="0"/>
              <a:t>;</a:t>
            </a:r>
          </a:p>
          <a:p>
            <a:pPr marL="438150" indent="-438150" eaLnBrk="1" hangingPunct="1">
              <a:buFont typeface="Wingdings" pitchFamily="2" charset="2"/>
              <a:buNone/>
              <a:defRPr/>
            </a:pPr>
            <a:r>
              <a:rPr lang="en-GB" sz="2000" dirty="0"/>
              <a:t>4. 	Assessment should encourage </a:t>
            </a:r>
            <a:r>
              <a:rPr lang="en-GB" sz="2000" dirty="0">
                <a:solidFill>
                  <a:srgbClr val="AD5CFF"/>
                </a:solidFill>
              </a:rPr>
              <a:t>metacognition</a:t>
            </a:r>
            <a:r>
              <a:rPr lang="en-GB" sz="2000" dirty="0"/>
              <a:t>, promoting thinking about the learning process not just the learning outcomes;</a:t>
            </a:r>
          </a:p>
          <a:p>
            <a:pPr marL="438150" indent="-438150" eaLnBrk="1" hangingPunct="1">
              <a:buFont typeface="Wingdings" pitchFamily="2" charset="2"/>
              <a:buNone/>
              <a:defRPr/>
            </a:pPr>
            <a:r>
              <a:rPr lang="en-GB" sz="2000" dirty="0"/>
              <a:t>5. 	Assessment should have a </a:t>
            </a:r>
            <a:r>
              <a:rPr lang="en-GB" sz="2000" dirty="0">
                <a:solidFill>
                  <a:srgbClr val="AD5CFF"/>
                </a:solidFill>
              </a:rPr>
              <a:t>formative </a:t>
            </a:r>
            <a:r>
              <a:rPr lang="en-GB" sz="20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958686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sz="3200" dirty="0"/>
              <a:t>Assessment </a:t>
            </a:r>
            <a:r>
              <a:rPr lang="en-GB" sz="3200" i="1" dirty="0"/>
              <a:t>for</a:t>
            </a:r>
            <a:r>
              <a:rPr lang="en-GB" sz="3200" dirty="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a:t>6. 	Assessment expectations should be made </a:t>
            </a:r>
            <a:r>
              <a:rPr lang="en-GB" sz="2000" dirty="0">
                <a:solidFill>
                  <a:schemeClr val="tx2">
                    <a:lumMod val="40000"/>
                    <a:lumOff val="60000"/>
                  </a:schemeClr>
                </a:solidFill>
              </a:rPr>
              <a:t>visible</a:t>
            </a:r>
            <a:r>
              <a:rPr lang="en-GB" sz="2000" dirty="0">
                <a:solidFill>
                  <a:srgbClr val="7030A0"/>
                </a:solidFill>
              </a:rPr>
              <a:t> </a:t>
            </a:r>
            <a:r>
              <a:rPr lang="en-GB" sz="2000" dirty="0"/>
              <a:t>to students as far as possible;</a:t>
            </a:r>
          </a:p>
          <a:p>
            <a:pPr marL="538163" indent="-538163" eaLnBrk="1" hangingPunct="1">
              <a:buFont typeface="Wingdings" pitchFamily="2" charset="2"/>
              <a:buNone/>
              <a:defRPr/>
            </a:pPr>
            <a:r>
              <a:rPr lang="en-GB" sz="2000" dirty="0"/>
              <a:t>7. 	Tasks should involve the </a:t>
            </a:r>
            <a:r>
              <a:rPr lang="en-GB" sz="2000" dirty="0">
                <a:solidFill>
                  <a:schemeClr val="tx2">
                    <a:lumMod val="40000"/>
                    <a:lumOff val="60000"/>
                  </a:schemeClr>
                </a:solidFill>
              </a:rPr>
              <a:t>active engagement </a:t>
            </a:r>
            <a:r>
              <a:rPr lang="en-GB" sz="2000" dirty="0"/>
              <a:t>of students developing the capacity to find things out for themselves and learn independently;</a:t>
            </a:r>
          </a:p>
          <a:p>
            <a:pPr marL="538163" indent="-538163" eaLnBrk="1" hangingPunct="1">
              <a:buFont typeface="Wingdings" pitchFamily="2" charset="2"/>
              <a:buNone/>
              <a:defRPr/>
            </a:pPr>
            <a:r>
              <a:rPr lang="en-GB" sz="2000" dirty="0"/>
              <a:t>8. 	Tasks should be </a:t>
            </a:r>
            <a:r>
              <a:rPr lang="en-GB" sz="2000" dirty="0">
                <a:solidFill>
                  <a:schemeClr val="tx2">
                    <a:lumMod val="40000"/>
                    <a:lumOff val="60000"/>
                  </a:schemeClr>
                </a:solidFill>
              </a:rPr>
              <a:t>authentic</a:t>
            </a:r>
            <a:r>
              <a:rPr lang="en-GB" sz="2000" dirty="0"/>
              <a:t>; worthwhile, relevant and offering students some level of control over their work;</a:t>
            </a:r>
          </a:p>
          <a:p>
            <a:pPr marL="538163" indent="-538163" eaLnBrk="1" hangingPunct="1">
              <a:buFont typeface="Wingdings" pitchFamily="2" charset="2"/>
              <a:buNone/>
              <a:defRPr/>
            </a:pPr>
            <a:r>
              <a:rPr lang="en-GB" sz="2000" dirty="0"/>
              <a:t>9. 	Tasks are </a:t>
            </a:r>
            <a:r>
              <a:rPr lang="en-GB" sz="2000" dirty="0">
                <a:solidFill>
                  <a:schemeClr val="tx2">
                    <a:lumMod val="40000"/>
                    <a:lumOff val="60000"/>
                  </a:schemeClr>
                </a:solidFill>
              </a:rPr>
              <a:t>fit for purpose </a:t>
            </a:r>
            <a:r>
              <a:rPr lang="en-GB" sz="2000" dirty="0"/>
              <a:t>and align with important learning outcomes;</a:t>
            </a:r>
          </a:p>
          <a:p>
            <a:pPr marL="538163" indent="-538163" eaLnBrk="1" hangingPunct="1">
              <a:buFont typeface="Wingdings" pitchFamily="2" charset="2"/>
              <a:buNone/>
              <a:defRPr/>
            </a:pPr>
            <a:r>
              <a:rPr lang="en-GB" sz="2000" dirty="0"/>
              <a:t>10. 	Assessment should be used to </a:t>
            </a:r>
            <a:r>
              <a:rPr lang="en-GB" sz="2000" dirty="0">
                <a:solidFill>
                  <a:schemeClr val="tx2">
                    <a:lumMod val="40000"/>
                    <a:lumOff val="60000"/>
                  </a:schemeClr>
                </a:solidFill>
              </a:rPr>
              <a:t>evaluate teaching </a:t>
            </a:r>
            <a:r>
              <a:rPr lang="en-GB" sz="2000" dirty="0"/>
              <a:t>as well as student learning.</a:t>
            </a:r>
          </a:p>
          <a:p>
            <a:pPr eaLnBrk="1" hangingPunct="1">
              <a:buFont typeface="Wingdings" pitchFamily="2" charset="2"/>
              <a:buNone/>
              <a:defRPr/>
            </a:pPr>
            <a:r>
              <a:rPr lang="en-GB" sz="2000" i="1" dirty="0"/>
              <a:t>(Bloxham and Boyd)</a:t>
            </a:r>
          </a:p>
        </p:txBody>
      </p:sp>
    </p:spTree>
    <p:extLst>
      <p:ext uri="{BB962C8B-B14F-4D97-AF65-F5344CB8AC3E}">
        <p14:creationId xmlns:p14="http://schemas.microsoft.com/office/powerpoint/2010/main" val="733639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b="1" dirty="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a:t>
            </a:r>
            <a:r>
              <a:rPr lang="en-GB" sz="2600" dirty="0"/>
              <a:t> </a:t>
            </a:r>
          </a:p>
          <a:p>
            <a:pPr eaLnBrk="1" hangingPunct="1">
              <a:lnSpc>
                <a:spcPct val="100000"/>
              </a:lnSpc>
              <a:buNone/>
            </a:pPr>
            <a:endParaRPr lang="en-GB" sz="2600" dirty="0"/>
          </a:p>
        </p:txBody>
      </p:sp>
    </p:spTree>
    <p:extLst>
      <p:ext uri="{BB962C8B-B14F-4D97-AF65-F5344CB8AC3E}">
        <p14:creationId xmlns:p14="http://schemas.microsoft.com/office/powerpoint/2010/main" val="681675227"/>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3362</Words>
  <Application>Microsoft Office PowerPoint</Application>
  <PresentationFormat>On-screen Show (4:3)</PresentationFormat>
  <Paragraphs>308</Paragraphs>
  <Slides>46</Slides>
  <Notes>38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46</vt:i4>
      </vt:variant>
    </vt:vector>
  </HeadingPairs>
  <TitlesOfParts>
    <vt:vector size="56" baseType="lpstr">
      <vt:lpstr>Arial</vt:lpstr>
      <vt:lpstr>Arial Rounded MT Bold</vt:lpstr>
      <vt:lpstr>Batang</vt:lpstr>
      <vt:lpstr>Blackadder ITC</vt:lpstr>
      <vt:lpstr>Calibri</vt:lpstr>
      <vt:lpstr>Comic Sans MS</vt:lpstr>
      <vt:lpstr>Times New Roman</vt:lpstr>
      <vt:lpstr>Wingdings</vt:lpstr>
      <vt:lpstr>LeedsMet template</vt:lpstr>
      <vt:lpstr>101_Custom Design</vt:lpstr>
      <vt:lpstr>Fit-for-purpose assessment : designing assessment to promote student learning</vt:lpstr>
      <vt:lpstr>Rationale</vt:lpstr>
      <vt:lpstr>Why is assessment such a big issue?</vt:lpstr>
      <vt:lpstr>What really impacts on learning?</vt:lpstr>
      <vt:lpstr>Formative and summative assessment</vt:lpstr>
      <vt:lpstr>PowerPoint Presentation</vt:lpstr>
      <vt:lpstr>Assessment for learning</vt:lpstr>
      <vt:lpstr>Assessment for learning</vt:lpstr>
      <vt:lpstr>Sadler, the most cited author on formative assessment argues:</vt:lpstr>
      <vt:lpstr>My fit-for-purpose model of assessment: the key questions</vt:lpstr>
      <vt:lpstr>Purposes: the reasons for assessment:  may include:</vt:lpstr>
      <vt:lpstr>more purposes...</vt:lpstr>
      <vt:lpstr>Orientation: choosing what we assess</vt:lpstr>
      <vt:lpstr>How: methods and approaches of assessment</vt:lpstr>
      <vt:lpstr>Agency: choosing who is best placed to assess</vt:lpstr>
      <vt:lpstr>When: timing is crucial</vt:lpstr>
      <vt:lpstr>Designing fit for purpose assessment methods &amp; approaches: 10 questions </vt:lpstr>
      <vt:lpstr>And the next five:</vt:lpstr>
      <vt:lpstr>Assessment literacy: students do better if they can: </vt:lpstr>
      <vt:lpstr>Putting this in to practice. We need to:</vt:lpstr>
      <vt:lpstr>These and other slides will be available on my website at http://sally-brown.net</vt:lpstr>
      <vt:lpstr>Streamlining assessment: giving feedback effectively and efficiently</vt:lpstr>
      <vt:lpstr>Rationale</vt:lpstr>
      <vt:lpstr>Efficient assessment: we need to:</vt:lpstr>
      <vt:lpstr>Looking at the alternatives</vt:lpstr>
      <vt:lpstr>Giving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Use CAA for rather than of learning</vt:lpstr>
      <vt:lpstr>Conclusions</vt:lpstr>
      <vt:lpstr>These and other slides will be available on my website at http://sally-brown.net </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2016-09-18T17:51:48Z</dcterms:modified>
</cp:coreProperties>
</file>