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38"/>
  </p:notesMasterIdLst>
  <p:handoutMasterIdLst>
    <p:handoutMasterId r:id="rId39"/>
  </p:handoutMasterIdLst>
  <p:sldIdLst>
    <p:sldId id="420" r:id="rId4"/>
    <p:sldId id="638" r:id="rId5"/>
    <p:sldId id="639" r:id="rId6"/>
    <p:sldId id="657" r:id="rId7"/>
    <p:sldId id="640" r:id="rId8"/>
    <p:sldId id="641" r:id="rId9"/>
    <p:sldId id="629" r:id="rId10"/>
    <p:sldId id="630" r:id="rId11"/>
    <p:sldId id="642" r:id="rId12"/>
    <p:sldId id="643" r:id="rId13"/>
    <p:sldId id="644" r:id="rId14"/>
    <p:sldId id="645" r:id="rId15"/>
    <p:sldId id="646" r:id="rId16"/>
    <p:sldId id="647" r:id="rId17"/>
    <p:sldId id="658" r:id="rId18"/>
    <p:sldId id="649" r:id="rId19"/>
    <p:sldId id="648" r:id="rId20"/>
    <p:sldId id="650" r:id="rId21"/>
    <p:sldId id="651" r:id="rId22"/>
    <p:sldId id="653" r:id="rId23"/>
    <p:sldId id="654" r:id="rId24"/>
    <p:sldId id="549" r:id="rId25"/>
    <p:sldId id="636" r:id="rId26"/>
    <p:sldId id="622" r:id="rId27"/>
    <p:sldId id="626" r:id="rId28"/>
    <p:sldId id="637" r:id="rId29"/>
    <p:sldId id="632" r:id="rId30"/>
    <p:sldId id="589" r:id="rId31"/>
    <p:sldId id="656" r:id="rId32"/>
    <p:sldId id="382" r:id="rId33"/>
    <p:sldId id="270" r:id="rId34"/>
    <p:sldId id="271" r:id="rId35"/>
    <p:sldId id="272" r:id="rId36"/>
    <p:sldId id="317"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88" d="100"/>
          <a:sy n="88" d="100"/>
        </p:scale>
        <p:origin x="864"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2230232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99198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dirty="0"/>
          </a:p>
        </p:txBody>
      </p:sp>
    </p:spTree>
    <p:extLst>
      <p:ext uri="{BB962C8B-B14F-4D97-AF65-F5344CB8AC3E}">
        <p14:creationId xmlns:p14="http://schemas.microsoft.com/office/powerpoint/2010/main" val="2557027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29</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5</a:t>
            </a:fld>
            <a:endParaRPr lang="en-GB"/>
          </a:p>
        </p:txBody>
      </p:sp>
    </p:spTree>
    <p:extLst>
      <p:ext uri="{BB962C8B-B14F-4D97-AF65-F5344CB8AC3E}">
        <p14:creationId xmlns:p14="http://schemas.microsoft.com/office/powerpoint/2010/main" val="3441291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val="1868195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7</a:t>
            </a:fld>
            <a:endParaRPr lang="en-US" dirty="0"/>
          </a:p>
        </p:txBody>
      </p:sp>
    </p:spTree>
    <p:extLst>
      <p:ext uri="{BB962C8B-B14F-4D97-AF65-F5344CB8AC3E}">
        <p14:creationId xmlns:p14="http://schemas.microsoft.com/office/powerpoint/2010/main" val="244311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8</a:t>
            </a:fld>
            <a:endParaRPr lang="en-US" dirty="0"/>
          </a:p>
        </p:txBody>
      </p:sp>
    </p:spTree>
    <p:extLst>
      <p:ext uri="{BB962C8B-B14F-4D97-AF65-F5344CB8AC3E}">
        <p14:creationId xmlns:p14="http://schemas.microsoft.com/office/powerpoint/2010/main" val="3487732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10</a:t>
            </a:fld>
            <a:endParaRPr lang="en-GB"/>
          </a:p>
        </p:txBody>
      </p:sp>
    </p:spTree>
    <p:extLst>
      <p:ext uri="{BB962C8B-B14F-4D97-AF65-F5344CB8AC3E}">
        <p14:creationId xmlns:p14="http://schemas.microsoft.com/office/powerpoint/2010/main" val="1144231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18</a:t>
            </a:fld>
            <a:endParaRPr lang="en-US"/>
          </a:p>
        </p:txBody>
      </p:sp>
    </p:spTree>
    <p:extLst>
      <p:ext uri="{BB962C8B-B14F-4D97-AF65-F5344CB8AC3E}">
        <p14:creationId xmlns:p14="http://schemas.microsoft.com/office/powerpoint/2010/main" val="26291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19</a:t>
            </a:fld>
            <a:endParaRPr lang="en-US"/>
          </a:p>
        </p:txBody>
      </p:sp>
    </p:spTree>
    <p:extLst>
      <p:ext uri="{BB962C8B-B14F-4D97-AF65-F5344CB8AC3E}">
        <p14:creationId xmlns:p14="http://schemas.microsoft.com/office/powerpoint/2010/main" val="839978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22</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12/09/2016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12/09/2016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12/09/2016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12/09/2016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12/09/2016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12/09/2016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12/09/2016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12/09/2016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12/09/2016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12/09/2016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12/09/2016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12/09/2016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12/09/2016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600" dirty="0"/>
              <a:t>Planning to improve feedback and assessment</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University</a:t>
            </a:r>
          </a:p>
          <a:p>
            <a:pPr algn="ctr" eaLnBrk="1" hangingPunct="1">
              <a:defRPr/>
            </a:pPr>
            <a:r>
              <a:rPr lang="en-GB" dirty="0"/>
              <a:t>14 September 2016</a:t>
            </a:r>
          </a:p>
          <a:p>
            <a:pPr algn="ctr" eaLnBrk="1" hangingPunct="1">
              <a:defRPr/>
            </a:pPr>
            <a:r>
              <a:rPr lang="en-GB" sz="2000" b="1" dirty="0"/>
              <a:t>Sally Brown </a:t>
            </a:r>
          </a:p>
          <a:p>
            <a:pPr algn="ctr" eaLnBrk="1" hangingPunct="1">
              <a:defRPr/>
            </a:pPr>
            <a:r>
              <a:rPr lang="en-GB" sz="1600" b="1" dirty="0"/>
              <a:t>@</a:t>
            </a:r>
            <a:r>
              <a:rPr lang="en-GB" sz="1600" b="1" dirty="0" err="1"/>
              <a:t>ProfSallyBrown</a:t>
            </a:r>
            <a:r>
              <a:rPr lang="en-GB" sz="1600" dirty="0"/>
              <a:t> sally@sally-brown.net</a:t>
            </a:r>
            <a:endParaRPr lang="en-GB" sz="1600" b="1" dirty="0"/>
          </a:p>
          <a:p>
            <a:pPr algn="ctr" eaLnBrk="1" hangingPunct="1">
              <a:defRPr/>
            </a:pPr>
            <a:r>
              <a:rPr lang="en-GB" sz="1600" dirty="0"/>
              <a:t>NTF, PFHEA, SFSEDA</a:t>
            </a:r>
          </a:p>
          <a:p>
            <a:pPr algn="ctr" eaLnBrk="1" hangingPunct="1">
              <a:defRPr/>
            </a:pPr>
            <a:r>
              <a:rPr lang="en-GB" sz="1600" dirty="0"/>
              <a:t>Emerita Professor, Leeds Beckett University</a:t>
            </a:r>
          </a:p>
          <a:p>
            <a:pPr algn="ctr" eaLnBrk="1" hangingPunct="1">
              <a:defRPr/>
            </a:pPr>
            <a:r>
              <a:rPr lang="en-GB" sz="16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rgbClr val="0070C0"/>
              </a:buClr>
              <a:buSzPct val="100000"/>
              <a:buFont typeface="+mj-lt"/>
              <a:buAutoNum type="arabicPeriod" startAt="6"/>
            </a:pPr>
            <a:r>
              <a:rPr lang="en-GB" sz="24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400" b="1" dirty="0"/>
              <a:t>Do staff have time to mark the assessments in time for moderation etc.?</a:t>
            </a:r>
          </a:p>
          <a:p>
            <a:pPr marL="457200" indent="-457200" fontAlgn="base">
              <a:spcBef>
                <a:spcPts val="600"/>
              </a:spcBef>
              <a:spcAft>
                <a:spcPct val="0"/>
              </a:spcAft>
              <a:buClr>
                <a:srgbClr val="0070C0"/>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25812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8726170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92526923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23906718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30609242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a:t>
            </a:r>
          </a:p>
          <a:p>
            <a:pPr marL="0" indent="0">
              <a:buNone/>
            </a:pPr>
            <a:endParaRPr lang="en-GB" dirty="0"/>
          </a:p>
        </p:txBody>
      </p:sp>
    </p:spTree>
    <p:extLst>
      <p:ext uri="{BB962C8B-B14F-4D97-AF65-F5344CB8AC3E}">
        <p14:creationId xmlns:p14="http://schemas.microsoft.com/office/powerpoint/2010/main" val="2132582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things students really hate about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201367669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611280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Cheats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a:p>
            <a:r>
              <a:rPr lang="en-GB" sz="2600" dirty="0"/>
              <a:t>Assessment should use formats that fit the purpose and the context.</a:t>
            </a:r>
          </a:p>
        </p:txBody>
      </p:sp>
    </p:spTree>
    <p:extLst>
      <p:ext uri="{BB962C8B-B14F-4D97-AF65-F5344CB8AC3E}">
        <p14:creationId xmlns:p14="http://schemas.microsoft.com/office/powerpoint/2010/main" val="1071056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extLst>
      <p:ext uri="{BB962C8B-B14F-4D97-AF65-F5344CB8AC3E}">
        <p14:creationId xmlns:p14="http://schemas.microsoft.com/office/powerpoint/2010/main" val="349943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of this workshop</a:t>
            </a:r>
          </a:p>
        </p:txBody>
      </p:sp>
      <p:sp>
        <p:nvSpPr>
          <p:cNvPr id="3" name="Content Placeholder 2"/>
          <p:cNvSpPr>
            <a:spLocks noGrp="1"/>
          </p:cNvSpPr>
          <p:nvPr>
            <p:ph idx="1"/>
          </p:nvPr>
        </p:nvSpPr>
        <p:spPr/>
        <p:txBody>
          <a:bodyPr/>
          <a:lstStyle/>
          <a:p>
            <a:r>
              <a:rPr lang="en-GB" dirty="0"/>
              <a:t>Assessment and feedback NSS scores at Edinburgh university tend to be below the sector average and in many cases are getting worse year on year (with some honourable exceptions);</a:t>
            </a:r>
          </a:p>
          <a:p>
            <a:r>
              <a:rPr lang="en-GB" dirty="0"/>
              <a:t>While assessment and feedback scores tend to be worse in most HEIs than other areas, these are still below average for the sector;</a:t>
            </a:r>
          </a:p>
          <a:p>
            <a:r>
              <a:rPr lang="en-GB" dirty="0"/>
              <a:t>NSS scores, whether we like it or not, are likely to increase in the impact they have on the way any university is perceived, particularly after the implementation of TEF;</a:t>
            </a:r>
          </a:p>
          <a:p>
            <a:r>
              <a:rPr lang="en-GB" dirty="0"/>
              <a:t>Enhancing assessment and feedback needs to be an urgent priority. </a:t>
            </a:r>
          </a:p>
        </p:txBody>
      </p:sp>
    </p:spTree>
    <p:extLst>
      <p:ext uri="{BB962C8B-B14F-4D97-AF65-F5344CB8AC3E}">
        <p14:creationId xmlns:p14="http://schemas.microsoft.com/office/powerpoint/2010/main" val="3872832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588930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we can:</a:t>
            </a:r>
          </a:p>
        </p:txBody>
      </p:sp>
      <p:sp>
        <p:nvSpPr>
          <p:cNvPr id="44035" name="Content Placeholder 2"/>
          <p:cNvSpPr>
            <a:spLocks noGrp="1"/>
          </p:cNvSpPr>
          <p:nvPr>
            <p:ph idx="1"/>
          </p:nvPr>
        </p:nvSpPr>
        <p:spPr/>
        <p:txBody>
          <a:bodyPr/>
          <a:lstStyle/>
          <a:p>
            <a:pPr>
              <a:lnSpc>
                <a:spcPct val="100000"/>
              </a:lnSpc>
            </a:pPr>
            <a:r>
              <a:rPr lang="en-GB" sz="2400" dirty="0"/>
              <a:t>Make use of real examples and hot-off-the-press data to keep content current;</a:t>
            </a:r>
          </a:p>
          <a:p>
            <a:r>
              <a:rPr lang="en-GB" dirty="0"/>
              <a:t>Give added-value to students who engage.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259867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4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400" b="1" dirty="0"/>
              <a:t>Are the assignments built around a curriculum international in scope and content? Are tasks and case studies globally orientated?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1685445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thoughts on assessment and feedback</a:t>
            </a:r>
          </a:p>
        </p:txBody>
      </p:sp>
      <p:sp>
        <p:nvSpPr>
          <p:cNvPr id="3" name="Content Placeholder 2"/>
          <p:cNvSpPr>
            <a:spLocks noGrp="1"/>
          </p:cNvSpPr>
          <p:nvPr>
            <p:ph idx="1"/>
          </p:nvPr>
        </p:nvSpPr>
        <p:spPr/>
        <p:txBody>
          <a:bodyPr/>
          <a:lstStyle/>
          <a:p>
            <a:pPr eaLnBrk="1" fontAlgn="t" hangingPunct="1"/>
            <a:r>
              <a:rPr lang="en-US" dirty="0"/>
              <a:t>Academic staff frequently use a fairly limited range of assessment and feedback methods for individuals and groups, but international pedagogic research suggests that diversity benefits students greatly. </a:t>
            </a:r>
            <a:endParaRPr lang="en-GB" dirty="0"/>
          </a:p>
          <a:p>
            <a:pPr eaLnBrk="1" fontAlgn="auto" hangingPunct="1"/>
            <a:r>
              <a:rPr lang="en-US" dirty="0"/>
              <a:t>To maximise the benefits of formative feedback, a range of streamlined approaches including statement banks and computer based assessments can supplement traditional forms.</a:t>
            </a:r>
          </a:p>
          <a:p>
            <a:pPr eaLnBrk="1" fontAlgn="auto" hangingPunct="1"/>
            <a:r>
              <a:rPr lang="en-US" dirty="0"/>
              <a:t>Students do not always recognize or use feedback well, but assessment dialogues can enhance learning</a:t>
            </a:r>
            <a:r>
              <a:rPr lang="en-US" b="0" dirty="0"/>
              <a:t>.</a:t>
            </a:r>
            <a:endParaRPr lang="en-GB" b="0" dirty="0"/>
          </a:p>
          <a:p>
            <a:endParaRPr lang="en-GB" dirty="0"/>
          </a:p>
        </p:txBody>
      </p:sp>
    </p:spTree>
    <p:extLst>
      <p:ext uri="{BB962C8B-B14F-4D97-AF65-F5344CB8AC3E}">
        <p14:creationId xmlns:p14="http://schemas.microsoft.com/office/powerpoint/2010/main" val="961281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Peter Hartley’s NTFS Bradford-led project on Programme Level Assessment</a:t>
            </a:r>
          </a:p>
        </p:txBody>
      </p:sp>
      <p:sp>
        <p:nvSpPr>
          <p:cNvPr id="3" name="Content Placeholder 2"/>
          <p:cNvSpPr>
            <a:spLocks noGrp="1"/>
          </p:cNvSpPr>
          <p:nvPr>
            <p:ph idx="1"/>
          </p:nvPr>
        </p:nvSpPr>
        <p:spPr/>
        <p:txBody>
          <a:bodyPr/>
          <a:lstStyle/>
          <a:p>
            <a:pPr>
              <a:buNone/>
            </a:pPr>
            <a:r>
              <a:rPr lang="en-GB" dirty="0"/>
              <a:t>It set out to focus on redressing problems including:</a:t>
            </a:r>
          </a:p>
          <a:p>
            <a:r>
              <a:rPr lang="en-GB" dirty="0"/>
              <a:t> not </a:t>
            </a:r>
            <a:r>
              <a:rPr lang="en-US" dirty="0"/>
              <a:t>assessing learning outcomes holistically at a programme level;</a:t>
            </a:r>
          </a:p>
          <a:p>
            <a:r>
              <a:rPr lang="en-US" dirty="0"/>
              <a:t>the </a:t>
            </a:r>
            <a:r>
              <a:rPr lang="en-US" dirty="0" err="1"/>
              <a:t>atomisation</a:t>
            </a:r>
            <a:r>
              <a:rPr lang="en-US" dirty="0"/>
              <a:t> of assessment, often resulting in too much summative and not enough formative feedback and over-standardisation in regulations.</a:t>
            </a:r>
          </a:p>
          <a:p>
            <a:pPr>
              <a:buNone/>
            </a:pPr>
            <a:r>
              <a:rPr lang="en-US" dirty="0"/>
              <a:t>This results in students and staff failing to see the links between disparate elements of the programme, over-assessment and multiple assignments using repetitive formats. </a:t>
            </a:r>
          </a:p>
          <a:p>
            <a:pPr>
              <a:buNone/>
            </a:pPr>
            <a:r>
              <a:rPr lang="en-US" dirty="0"/>
              <a:t>Modules were often too short for complex learning and this tended to lead to surface learning and </a:t>
            </a:r>
            <a:r>
              <a:rPr lang="en-GB" dirty="0"/>
              <a:t>‘</a:t>
            </a:r>
            <a:r>
              <a:rPr lang="en-US" dirty="0"/>
              <a:t>tick-box mentality.</a:t>
            </a:r>
            <a:endParaRPr lang="en-GB" dirty="0"/>
          </a:p>
          <a:p>
            <a:endParaRPr lang="en-GB" dirty="0"/>
          </a:p>
        </p:txBody>
      </p:sp>
    </p:spTree>
    <p:extLst>
      <p:ext uri="{BB962C8B-B14F-4D97-AF65-F5344CB8AC3E}">
        <p14:creationId xmlns:p14="http://schemas.microsoft.com/office/powerpoint/2010/main" val="4143934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a:t>Strategies to implement assessment for learning in universities</a:t>
            </a:r>
          </a:p>
        </p:txBody>
      </p:sp>
      <p:sp>
        <p:nvSpPr>
          <p:cNvPr id="3" name="Content Placeholder 2"/>
          <p:cNvSpPr>
            <a:spLocks noGrp="1"/>
          </p:cNvSpPr>
          <p:nvPr>
            <p:ph idx="1"/>
          </p:nvPr>
        </p:nvSpPr>
        <p:spPr/>
        <p:txBody>
          <a:bodyPr>
            <a:normAutofit/>
          </a:bodyPr>
          <a:lstStyle/>
          <a:p>
            <a:pPr>
              <a:buNone/>
            </a:pPr>
            <a:r>
              <a:rPr lang="en-GB" dirty="0"/>
              <a:t>Course leaders and others can impact positively on the assessment context by:</a:t>
            </a:r>
          </a:p>
          <a:p>
            <a:r>
              <a:rPr lang="en-GB" dirty="0"/>
              <a:t>Reviewing student experiences of assessment and feedback, (not just through NSS) and seeking opportunities for enhancement;</a:t>
            </a:r>
          </a:p>
          <a:p>
            <a:r>
              <a:rPr lang="en-GB" dirty="0"/>
              <a:t>Providing opportunities for colleagues to share their own good practice together with staff development on innovations (what can you learn from colleagues here who have improved assessment and feedback scores in recent years?). </a:t>
            </a:r>
            <a:endParaRPr lang="en-GB" dirty="0">
              <a:solidFill>
                <a:srgbClr val="FF0000"/>
              </a:solidFill>
            </a:endParaRPr>
          </a:p>
        </p:txBody>
      </p:sp>
    </p:spTree>
    <p:extLst>
      <p:ext uri="{BB962C8B-B14F-4D97-AF65-F5344CB8AC3E}">
        <p14:creationId xmlns:p14="http://schemas.microsoft.com/office/powerpoint/2010/main" val="493519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can be a powerful means of focusing student effort and enhancing achievement if it is well designed and constructively aligned (Biggs and Tang, 2007);</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No single method of assessment or giving feedback is likely to be ubiquitously successful, so it’s worth using a variety of approaches;</a:t>
            </a:r>
          </a:p>
          <a:p>
            <a:pPr eaLnBrk="1" hangingPunct="1"/>
            <a:r>
              <a:rPr lang="en-US"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needs to be done?</a:t>
            </a:r>
          </a:p>
        </p:txBody>
      </p:sp>
      <p:sp>
        <p:nvSpPr>
          <p:cNvPr id="3" name="Content Placeholder 2"/>
          <p:cNvSpPr>
            <a:spLocks noGrp="1"/>
          </p:cNvSpPr>
          <p:nvPr>
            <p:ph idx="1"/>
          </p:nvPr>
        </p:nvSpPr>
        <p:spPr/>
        <p:txBody>
          <a:bodyPr/>
          <a:lstStyle/>
          <a:p>
            <a:r>
              <a:rPr lang="en-GB" dirty="0"/>
              <a:t>It is possible to improve NSS scores on assessment and feedback and many universities are working hard on this;</a:t>
            </a:r>
          </a:p>
          <a:p>
            <a:r>
              <a:rPr lang="en-GB" dirty="0"/>
              <a:t>Improving the quality, amount, scope, language and nature of feedback is the most powerful means of improving students’ perceptions of assessment;</a:t>
            </a:r>
          </a:p>
          <a:p>
            <a:r>
              <a:rPr lang="en-GB" dirty="0"/>
              <a:t>Alongside this, a course-wide review of assessment, from planning, implementation, moderation and evaluation is essential;</a:t>
            </a:r>
          </a:p>
          <a:p>
            <a:r>
              <a:rPr lang="en-GB" dirty="0"/>
              <a:t>There are no quick fixes but there can be some quick wins;</a:t>
            </a:r>
          </a:p>
          <a:p>
            <a:r>
              <a:rPr lang="en-GB" dirty="0"/>
              <a:t>Students care deeply about justice, integrity and respect in relation to assessment.</a:t>
            </a:r>
          </a:p>
        </p:txBody>
      </p:sp>
    </p:spTree>
    <p:extLst>
      <p:ext uri="{BB962C8B-B14F-4D97-AF65-F5344CB8AC3E}">
        <p14:creationId xmlns:p14="http://schemas.microsoft.com/office/powerpoint/2010/main" val="1247565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assessment context has changed</a:t>
            </a:r>
          </a:p>
        </p:txBody>
      </p:sp>
      <p:sp>
        <p:nvSpPr>
          <p:cNvPr id="3" name="Content Placeholder 2"/>
          <p:cNvSpPr>
            <a:spLocks noGrp="1"/>
          </p:cNvSpPr>
          <p:nvPr>
            <p:ph idx="1"/>
          </p:nvPr>
        </p:nvSpPr>
        <p:spPr/>
        <p:txBody>
          <a:bodyPr/>
          <a:lstStyle/>
          <a:p>
            <a:r>
              <a:rPr lang="en-GB" dirty="0"/>
              <a:t>Three decades of international research into assessment and feedback in higher education has given us a sound evidence-based foundation for us to use in designing assessment strategies;</a:t>
            </a:r>
          </a:p>
          <a:p>
            <a:r>
              <a:rPr lang="en-GB" dirty="0"/>
              <a:t>There is always a trade-off between making assessment manageable in terms of staff time and energy, and the 21</a:t>
            </a:r>
            <a:r>
              <a:rPr lang="en-GB" baseline="30000" dirty="0"/>
              <a:t>st</a:t>
            </a:r>
            <a:r>
              <a:rPr lang="en-GB" dirty="0"/>
              <a:t> century expectation that assessment must be </a:t>
            </a:r>
            <a:r>
              <a:rPr lang="en-GB" i="1" dirty="0"/>
              <a:t>for </a:t>
            </a:r>
            <a:r>
              <a:rPr lang="en-GB" dirty="0"/>
              <a:t>not just </a:t>
            </a:r>
            <a:r>
              <a:rPr lang="en-GB" i="1" dirty="0"/>
              <a:t>of</a:t>
            </a:r>
            <a:r>
              <a:rPr lang="en-GB" dirty="0"/>
              <a:t> learning;</a:t>
            </a:r>
          </a:p>
          <a:p>
            <a:r>
              <a:rPr lang="en-GB" dirty="0"/>
              <a:t>In assessment and feedback, it isn’t enough to simply keep doing what you’ve always done, since expectations are constantly increasing and your competitors are steadily improving.</a:t>
            </a:r>
          </a:p>
        </p:txBody>
      </p:sp>
    </p:spTree>
    <p:extLst>
      <p:ext uri="{BB962C8B-B14F-4D97-AF65-F5344CB8AC3E}">
        <p14:creationId xmlns:p14="http://schemas.microsoft.com/office/powerpoint/2010/main" val="542116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t>
            </a:r>
            <a:br>
              <a:rPr lang="en-GB" sz="3200" kern="1200" dirty="0">
                <a:solidFill>
                  <a:srgbClr val="002060"/>
                </a:solidFill>
              </a:rPr>
            </a:br>
            <a:r>
              <a:rPr lang="en-GB" sz="3200" kern="1200" dirty="0">
                <a:solidFill>
                  <a:srgbClr val="002060"/>
                </a:solidFill>
              </a:rPr>
              <a:t>(Sambell et al, 2012)</a:t>
            </a:r>
          </a:p>
        </p:txBody>
      </p:sp>
      <p:sp>
        <p:nvSpPr>
          <p:cNvPr id="22531" name="Content Placeholder 2"/>
          <p:cNvSpPr>
            <a:spLocks noGrp="1"/>
          </p:cNvSpPr>
          <p:nvPr>
            <p:ph idx="1"/>
          </p:nvPr>
        </p:nvSpPr>
        <p:spPr/>
        <p:txBody>
          <a:bodyPr/>
          <a:lstStyle/>
          <a:p>
            <a:pPr eaLnBrk="1" hangingPunct="1"/>
            <a:r>
              <a:rPr lang="en-US" sz="2400" b="1" dirty="0"/>
              <a:t>Assessment that is meaningful to students can provide them with a framework for activity;</a:t>
            </a:r>
          </a:p>
          <a:p>
            <a:pPr eaLnBrk="1" hangingPunct="1"/>
            <a:r>
              <a:rPr lang="en-US" sz="2400" b="1" dirty="0"/>
              <a:t>“Students can escape bad teaching but they can’t escape bad assessment” (</a:t>
            </a:r>
            <a:r>
              <a:rPr lang="en-US" sz="2400" b="1" dirty="0" err="1"/>
              <a:t>Boud</a:t>
            </a:r>
            <a:r>
              <a:rPr lang="en-US" sz="2400" b="1" dirty="0"/>
              <a:t>, 1995);</a:t>
            </a:r>
          </a:p>
          <a:p>
            <a:pPr eaLnBrk="1" hangingPunct="1"/>
            <a:r>
              <a:rPr lang="en-US" sz="2400" b="1" dirty="0"/>
              <a:t>Where assessment is fully part of the learning process and integrated within it, the act of being assessed can help students make sense of their learning;</a:t>
            </a:r>
          </a:p>
          <a:p>
            <a:pPr eaLnBrk="1" hangingPunct="1"/>
            <a:r>
              <a:rPr lang="en-GB" sz="2400" b="1" dirty="0"/>
              <a:t>Assessment should be formative, informative, developmental and remediable.</a:t>
            </a:r>
          </a:p>
          <a:p>
            <a:pPr eaLnBrk="1" hangingPunct="1"/>
            <a:endParaRPr lang="en-US" sz="2400" dirty="0"/>
          </a:p>
        </p:txBody>
      </p:sp>
    </p:spTree>
    <p:extLst>
      <p:ext uri="{BB962C8B-B14F-4D97-AF65-F5344CB8AC3E}">
        <p14:creationId xmlns:p14="http://schemas.microsoft.com/office/powerpoint/2010/main" val="864936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val="1158977565"/>
      </p:ext>
    </p:extLst>
  </p:cSld>
  <p:clrMapOvr>
    <a:masterClrMapping/>
  </p:clrMapOvr>
  <p:transition spd="slow" advTm="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184732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extLst>
      <p:ext uri="{BB962C8B-B14F-4D97-AF65-F5344CB8AC3E}">
        <p14:creationId xmlns:p14="http://schemas.microsoft.com/office/powerpoint/2010/main" val="2953217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34364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Clr>
                <a:srgbClr val="0070C0"/>
              </a:buClr>
              <a:buSzPct val="100000"/>
              <a:buFont typeface="+mj-lt"/>
              <a:buAutoNum type="arabicPeriod"/>
            </a:pPr>
            <a:r>
              <a:rPr lang="en-GB" sz="2400" b="1" dirty="0"/>
              <a:t>Are your assignments fully and constructively aligned with your learning outcomes?</a:t>
            </a:r>
          </a:p>
          <a:p>
            <a:pPr marL="514350" indent="-514350">
              <a:buClr>
                <a:srgbClr val="0070C0"/>
              </a:buClr>
              <a:buSzPct val="100000"/>
              <a:buFont typeface="+mj-lt"/>
              <a:buAutoNum type="arabicPeriod"/>
            </a:pPr>
            <a:r>
              <a:rPr lang="en-GB" sz="2400" b="1" dirty="0"/>
              <a:t>Do they comply with your university requirements in terms of format, number, word limits etc?</a:t>
            </a:r>
          </a:p>
          <a:p>
            <a:pPr marL="514350" indent="-514350">
              <a:buClr>
                <a:srgbClr val="0070C0"/>
              </a:buClr>
              <a:buSzPct val="100000"/>
              <a:buFont typeface="+mj-lt"/>
              <a:buAutoNum type="arabicPeriod"/>
            </a:pPr>
            <a:r>
              <a:rPr lang="en-GB" sz="2400" b="1" dirty="0"/>
              <a:t>Are summative assessments undertaken throughout the course, or is everything ‘sudden death’ end-point? </a:t>
            </a:r>
          </a:p>
          <a:p>
            <a:pPr marL="514350" indent="-514350">
              <a:buClr>
                <a:srgbClr val="0070C0"/>
              </a:buClr>
              <a:buSzPct val="100000"/>
              <a:buFont typeface="+mj-lt"/>
              <a:buAutoNum type="arabicPeriod"/>
            </a:pPr>
            <a:r>
              <a:rPr lang="en-GB" sz="2400" b="1" dirty="0"/>
              <a:t>Is there excessive bunching of assignments in different modules that is highly stressful for students and unmanageable staff?</a:t>
            </a:r>
          </a:p>
          <a:p>
            <a:pPr marL="514350" indent="-514350">
              <a:buClr>
                <a:srgbClr val="0070C0"/>
              </a:buClr>
              <a:buSzPct val="100000"/>
              <a:buFont typeface="+mj-lt"/>
              <a:buAutoNum type="arabicPeriod"/>
            </a:pPr>
            <a:r>
              <a:rPr lang="en-GB" sz="2400" b="1" dirty="0"/>
              <a:t>Are there plenty of opportunities for formative assessment, especially early on in the programme?</a:t>
            </a:r>
          </a:p>
        </p:txBody>
      </p:sp>
    </p:spTree>
    <p:extLst>
      <p:ext uri="{BB962C8B-B14F-4D97-AF65-F5344CB8AC3E}">
        <p14:creationId xmlns:p14="http://schemas.microsoft.com/office/powerpoint/2010/main" val="326528880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2997</Words>
  <Application>Microsoft Office PowerPoint</Application>
  <PresentationFormat>On-screen Show (4:3)</PresentationFormat>
  <Paragraphs>195</Paragraphs>
  <Slides>34</Slides>
  <Notes>19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34</vt:i4>
      </vt:variant>
    </vt:vector>
  </HeadingPairs>
  <TitlesOfParts>
    <vt:vector size="44" baseType="lpstr">
      <vt:lpstr>Arial</vt:lpstr>
      <vt:lpstr>Arial Rounded MT Bold</vt:lpstr>
      <vt:lpstr>Calibri</vt:lpstr>
      <vt:lpstr>Comic Sans MS</vt:lpstr>
      <vt:lpstr>Tahoma</vt:lpstr>
      <vt:lpstr>Times New Roman</vt:lpstr>
      <vt:lpstr>Wingdings</vt:lpstr>
      <vt:lpstr>LeedsMet template</vt:lpstr>
      <vt:lpstr>101_Custom Design</vt:lpstr>
      <vt:lpstr>Office Theme</vt:lpstr>
      <vt:lpstr>Planning to improve feedback and assessment</vt:lpstr>
      <vt:lpstr>Focus of this workshop</vt:lpstr>
      <vt:lpstr>What needs to be done?</vt:lpstr>
      <vt:lpstr>The assessment context has changed</vt:lpstr>
      <vt:lpstr>Using assessment for learning  (Sambell et al, 2012)</vt:lpstr>
      <vt:lpstr>PowerPoint Presentation</vt:lpstr>
      <vt:lpstr>Assessment for learning</vt:lpstr>
      <vt:lpstr>Assessment for learning</vt:lpstr>
      <vt:lpstr>Designing fit-for-purpose assessment methods &amp; approaches: 10 questions </vt:lpstr>
      <vt:lpstr>And the next five:</vt:lpstr>
      <vt:lpstr>Good feedback:  (after Brown, S. (2015), Assessment, learning and teaching in higher education: global perspectives, London: Palgrave-MacMillan)</vt:lpstr>
      <vt:lpstr>Good feedback:</vt:lpstr>
      <vt:lpstr>Good feedback:</vt:lpstr>
      <vt:lpstr>Good feedback:</vt:lpstr>
      <vt:lpstr>The importance of dialogic feedback (Sadler)</vt:lpstr>
      <vt:lpstr>Five things students really hate about feedback</vt:lpstr>
      <vt:lpstr>Things students really hate about poor feedback</vt:lpstr>
      <vt:lpstr>Making assessment work well</vt:lpstr>
      <vt:lpstr>Can we provide opportunities for staged assessment?</vt:lpstr>
      <vt:lpstr>Encouraging students to recognise and use the feedback we provide for them</vt:lpstr>
      <vt:lpstr>To better engage learners we can:</vt:lpstr>
      <vt:lpstr>Do your international students understand UK assessment approaches?</vt:lpstr>
      <vt:lpstr>PowerPoint Presentation</vt:lpstr>
      <vt:lpstr>Some thoughts on assessment and feedback</vt:lpstr>
      <vt:lpstr>Assessment literacy: students do better if they can: </vt:lpstr>
      <vt:lpstr>Peter Hartley’s NTFS Bradford-led project on Programme Level Assessment</vt:lpstr>
      <vt:lpstr>Strategies to implement assessment for learning in universities</vt:lpstr>
      <vt:lpstr>To better engage learners through feedback and assessment we can:</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2016-09-12T10:39:40Z</dcterms:modified>
</cp:coreProperties>
</file>