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Lst>
  <p:notesMasterIdLst>
    <p:notesMasterId r:id="rId38"/>
  </p:notesMasterIdLst>
  <p:handoutMasterIdLst>
    <p:handoutMasterId r:id="rId39"/>
  </p:handoutMasterIdLst>
  <p:sldIdLst>
    <p:sldId id="420" r:id="rId4"/>
    <p:sldId id="638" r:id="rId5"/>
    <p:sldId id="639" r:id="rId6"/>
    <p:sldId id="657" r:id="rId7"/>
    <p:sldId id="640" r:id="rId8"/>
    <p:sldId id="641" r:id="rId9"/>
    <p:sldId id="629" r:id="rId10"/>
    <p:sldId id="630" r:id="rId11"/>
    <p:sldId id="642" r:id="rId12"/>
    <p:sldId id="643" r:id="rId13"/>
    <p:sldId id="644" r:id="rId14"/>
    <p:sldId id="645" r:id="rId15"/>
    <p:sldId id="646" r:id="rId16"/>
    <p:sldId id="647" r:id="rId17"/>
    <p:sldId id="658" r:id="rId18"/>
    <p:sldId id="649" r:id="rId19"/>
    <p:sldId id="648" r:id="rId20"/>
    <p:sldId id="650" r:id="rId21"/>
    <p:sldId id="651" r:id="rId22"/>
    <p:sldId id="653" r:id="rId23"/>
    <p:sldId id="654" r:id="rId24"/>
    <p:sldId id="549" r:id="rId25"/>
    <p:sldId id="636" r:id="rId26"/>
    <p:sldId id="622" r:id="rId27"/>
    <p:sldId id="626" r:id="rId28"/>
    <p:sldId id="637" r:id="rId29"/>
    <p:sldId id="632" r:id="rId30"/>
    <p:sldId id="589" r:id="rId31"/>
    <p:sldId id="656" r:id="rId32"/>
    <p:sldId id="382" r:id="rId33"/>
    <p:sldId id="270" r:id="rId34"/>
    <p:sldId id="271" r:id="rId35"/>
    <p:sldId id="272" r:id="rId36"/>
    <p:sldId id="317" r:id="rId37"/>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11" autoAdjust="0"/>
    <p:restoredTop sz="94533" autoAdjust="0"/>
  </p:normalViewPr>
  <p:slideViewPr>
    <p:cSldViewPr>
      <p:cViewPr varScale="1">
        <p:scale>
          <a:sx n="88" d="100"/>
          <a:sy n="88" d="100"/>
        </p:scale>
        <p:origin x="864" y="78"/>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23</a:t>
            </a:fld>
            <a:endParaRPr lang="en-US" dirty="0"/>
          </a:p>
        </p:txBody>
      </p:sp>
    </p:spTree>
    <p:extLst>
      <p:ext uri="{BB962C8B-B14F-4D97-AF65-F5344CB8AC3E}">
        <p14:creationId xmlns:p14="http://schemas.microsoft.com/office/powerpoint/2010/main" val="2230232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dirty="0"/>
          </a:p>
        </p:txBody>
      </p:sp>
    </p:spTree>
    <p:extLst>
      <p:ext uri="{BB962C8B-B14F-4D97-AF65-F5344CB8AC3E}">
        <p14:creationId xmlns:p14="http://schemas.microsoft.com/office/powerpoint/2010/main" val="991985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dirty="0"/>
          </a:p>
        </p:txBody>
      </p:sp>
    </p:spTree>
    <p:extLst>
      <p:ext uri="{BB962C8B-B14F-4D97-AF65-F5344CB8AC3E}">
        <p14:creationId xmlns:p14="http://schemas.microsoft.com/office/powerpoint/2010/main" val="42794166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27</a:t>
            </a:fld>
            <a:endParaRPr lang="en-US" dirty="0"/>
          </a:p>
        </p:txBody>
      </p:sp>
    </p:spTree>
    <p:extLst>
      <p:ext uri="{BB962C8B-B14F-4D97-AF65-F5344CB8AC3E}">
        <p14:creationId xmlns:p14="http://schemas.microsoft.com/office/powerpoint/2010/main" val="25570271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29</a:t>
            </a:fld>
            <a:endParaRPr lang="en-US" dirty="0"/>
          </a:p>
        </p:txBody>
      </p:sp>
    </p:spTree>
    <p:extLst>
      <p:ext uri="{BB962C8B-B14F-4D97-AF65-F5344CB8AC3E}">
        <p14:creationId xmlns:p14="http://schemas.microsoft.com/office/powerpoint/2010/main" val="24374724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dirty="0"/>
          </a:p>
        </p:txBody>
      </p:sp>
    </p:spTree>
    <p:extLst>
      <p:ext uri="{BB962C8B-B14F-4D97-AF65-F5344CB8AC3E}">
        <p14:creationId xmlns:p14="http://schemas.microsoft.com/office/powerpoint/2010/main" val="36587952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31</a:t>
            </a:fld>
            <a:endParaRPr lang="en-US"/>
          </a:p>
        </p:txBody>
      </p:sp>
    </p:spTree>
    <p:extLst>
      <p:ext uri="{BB962C8B-B14F-4D97-AF65-F5344CB8AC3E}">
        <p14:creationId xmlns:p14="http://schemas.microsoft.com/office/powerpoint/2010/main" val="24492398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a:p>
        </p:txBody>
      </p:sp>
    </p:spTree>
    <p:extLst>
      <p:ext uri="{BB962C8B-B14F-4D97-AF65-F5344CB8AC3E}">
        <p14:creationId xmlns:p14="http://schemas.microsoft.com/office/powerpoint/2010/main" val="41747787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33</a:t>
            </a:fld>
            <a:endParaRPr lang="en-US"/>
          </a:p>
        </p:txBody>
      </p:sp>
    </p:spTree>
    <p:extLst>
      <p:ext uri="{BB962C8B-B14F-4D97-AF65-F5344CB8AC3E}">
        <p14:creationId xmlns:p14="http://schemas.microsoft.com/office/powerpoint/2010/main" val="15690490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34</a:t>
            </a:fld>
            <a:endParaRPr lang="en-US"/>
          </a:p>
        </p:txBody>
      </p:sp>
    </p:spTree>
    <p:extLst>
      <p:ext uri="{BB962C8B-B14F-4D97-AF65-F5344CB8AC3E}">
        <p14:creationId xmlns:p14="http://schemas.microsoft.com/office/powerpoint/2010/main" val="1181606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5</a:t>
            </a:fld>
            <a:endParaRPr lang="en-GB"/>
          </a:p>
        </p:txBody>
      </p:sp>
    </p:spTree>
    <p:extLst>
      <p:ext uri="{BB962C8B-B14F-4D97-AF65-F5344CB8AC3E}">
        <p14:creationId xmlns:p14="http://schemas.microsoft.com/office/powerpoint/2010/main" val="34412919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a:t>
            </a:fld>
            <a:endParaRPr lang="en-US" dirty="0"/>
          </a:p>
        </p:txBody>
      </p:sp>
    </p:spTree>
    <p:extLst>
      <p:ext uri="{BB962C8B-B14F-4D97-AF65-F5344CB8AC3E}">
        <p14:creationId xmlns:p14="http://schemas.microsoft.com/office/powerpoint/2010/main" val="18681958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7</a:t>
            </a:fld>
            <a:endParaRPr lang="en-US" dirty="0"/>
          </a:p>
        </p:txBody>
      </p:sp>
    </p:spTree>
    <p:extLst>
      <p:ext uri="{BB962C8B-B14F-4D97-AF65-F5344CB8AC3E}">
        <p14:creationId xmlns:p14="http://schemas.microsoft.com/office/powerpoint/2010/main" val="24431196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8</a:t>
            </a:fld>
            <a:endParaRPr lang="en-US" dirty="0"/>
          </a:p>
        </p:txBody>
      </p:sp>
    </p:spTree>
    <p:extLst>
      <p:ext uri="{BB962C8B-B14F-4D97-AF65-F5344CB8AC3E}">
        <p14:creationId xmlns:p14="http://schemas.microsoft.com/office/powerpoint/2010/main" val="34877325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A6AF1EB3-E790-40A2-AF3E-3729E83EC063}" type="slidenum">
              <a:rPr lang="en-GB" smtClean="0"/>
              <a:pPr>
                <a:defRPr/>
              </a:pPr>
              <a:t>10</a:t>
            </a:fld>
            <a:endParaRPr lang="en-GB"/>
          </a:p>
        </p:txBody>
      </p:sp>
    </p:spTree>
    <p:extLst>
      <p:ext uri="{BB962C8B-B14F-4D97-AF65-F5344CB8AC3E}">
        <p14:creationId xmlns:p14="http://schemas.microsoft.com/office/powerpoint/2010/main" val="11442310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18</a:t>
            </a:fld>
            <a:endParaRPr lang="en-US"/>
          </a:p>
        </p:txBody>
      </p:sp>
    </p:spTree>
    <p:extLst>
      <p:ext uri="{BB962C8B-B14F-4D97-AF65-F5344CB8AC3E}">
        <p14:creationId xmlns:p14="http://schemas.microsoft.com/office/powerpoint/2010/main" val="262913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a:p>
        </p:txBody>
      </p:sp>
      <p:sp>
        <p:nvSpPr>
          <p:cNvPr id="87044" name="Slide Number Placeholder 3"/>
          <p:cNvSpPr>
            <a:spLocks noGrp="1"/>
          </p:cNvSpPr>
          <p:nvPr>
            <p:ph type="sldNum" sz="quarter" idx="5"/>
          </p:nvPr>
        </p:nvSpPr>
        <p:spPr>
          <a:noFill/>
        </p:spPr>
        <p:txBody>
          <a:bodyPr/>
          <a:lstStyle/>
          <a:p>
            <a:fld id="{3DDE8434-0189-4C89-9D2F-79F7765FDDBD}" type="slidenum">
              <a:rPr lang="en-US" smtClean="0"/>
              <a:pPr/>
              <a:t>19</a:t>
            </a:fld>
            <a:endParaRPr lang="en-US"/>
          </a:p>
        </p:txBody>
      </p:sp>
    </p:spTree>
    <p:extLst>
      <p:ext uri="{BB962C8B-B14F-4D97-AF65-F5344CB8AC3E}">
        <p14:creationId xmlns:p14="http://schemas.microsoft.com/office/powerpoint/2010/main" val="839978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22</a:t>
            </a:fld>
            <a:endParaRPr lang="en-GB"/>
          </a:p>
        </p:txBody>
      </p:sp>
    </p:spTree>
    <p:extLst>
      <p:ext uri="{BB962C8B-B14F-4D97-AF65-F5344CB8AC3E}">
        <p14:creationId xmlns:p14="http://schemas.microsoft.com/office/powerpoint/2010/main" val="2270331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12/09/2016</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12/09/2016</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12/09/2016</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12/09/2016</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12/09/2016</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12/09/2016</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12/09/2016</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12/09/2016</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12/09/2016</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12/09/2016</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12/09/2016</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12/09/2016</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12/09/2016</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www.jisc.ac.uk/whatwedo/programmes/usersandinnovation/soundsgood.aspx"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3600" dirty="0"/>
              <a:t>Planning to improve feedback and assessment</a:t>
            </a:r>
          </a:p>
        </p:txBody>
      </p:sp>
      <p:sp>
        <p:nvSpPr>
          <p:cNvPr id="3075" name="Rectangle 3"/>
          <p:cNvSpPr>
            <a:spLocks noGrp="1" noChangeArrowheads="1"/>
          </p:cNvSpPr>
          <p:nvPr>
            <p:ph type="subTitle" idx="1"/>
          </p:nvPr>
        </p:nvSpPr>
        <p:spPr>
          <a:xfrm>
            <a:off x="323528" y="2928934"/>
            <a:ext cx="6912768" cy="3429004"/>
          </a:xfrm>
        </p:spPr>
        <p:txBody>
          <a:bodyPr/>
          <a:lstStyle/>
          <a:p>
            <a:pPr algn="ctr" eaLnBrk="1" hangingPunct="1">
              <a:defRPr/>
            </a:pPr>
            <a:r>
              <a:rPr lang="en-GB" dirty="0"/>
              <a:t>Edinburgh University</a:t>
            </a:r>
          </a:p>
          <a:p>
            <a:pPr algn="ctr" eaLnBrk="1" hangingPunct="1">
              <a:defRPr/>
            </a:pPr>
            <a:r>
              <a:rPr lang="en-GB" dirty="0"/>
              <a:t>14 September 2016</a:t>
            </a:r>
          </a:p>
          <a:p>
            <a:pPr algn="ctr" eaLnBrk="1" hangingPunct="1">
              <a:defRPr/>
            </a:pPr>
            <a:r>
              <a:rPr lang="en-GB" sz="2000" b="1" dirty="0"/>
              <a:t>Sally Brown </a:t>
            </a:r>
          </a:p>
          <a:p>
            <a:pPr algn="ctr" eaLnBrk="1" hangingPunct="1">
              <a:defRPr/>
            </a:pPr>
            <a:r>
              <a:rPr lang="en-GB" sz="1600" b="1" dirty="0"/>
              <a:t>@</a:t>
            </a:r>
            <a:r>
              <a:rPr lang="en-GB" sz="1600" b="1" dirty="0" err="1"/>
              <a:t>ProfSallyBrown</a:t>
            </a:r>
            <a:r>
              <a:rPr lang="en-GB" sz="1600" dirty="0"/>
              <a:t> sally@sally-brown.net</a:t>
            </a:r>
            <a:endParaRPr lang="en-GB" sz="1600" b="1" dirty="0"/>
          </a:p>
          <a:p>
            <a:pPr algn="ctr" eaLnBrk="1" hangingPunct="1">
              <a:defRPr/>
            </a:pPr>
            <a:r>
              <a:rPr lang="en-GB" sz="1600" dirty="0"/>
              <a:t>NTF, PFHEA, SFSEDA</a:t>
            </a:r>
          </a:p>
          <a:p>
            <a:pPr algn="ctr" eaLnBrk="1" hangingPunct="1">
              <a:defRPr/>
            </a:pPr>
            <a:r>
              <a:rPr lang="en-GB" sz="1600" dirty="0"/>
              <a:t>Emerita Professor, Leeds Beckett University</a:t>
            </a:r>
          </a:p>
          <a:p>
            <a:pPr algn="ctr" eaLnBrk="1" hangingPunct="1">
              <a:defRPr/>
            </a:pPr>
            <a:r>
              <a:rPr lang="en-GB" sz="1600" dirty="0"/>
              <a:t>Visiting Professor University of Plymouth, University of South Wales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a:xfrm>
            <a:off x="457200" y="0"/>
            <a:ext cx="8229600" cy="11430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And the next five:</a:t>
            </a:r>
          </a:p>
        </p:txBody>
      </p:sp>
      <p:sp>
        <p:nvSpPr>
          <p:cNvPr id="19459" name="Content Placeholder 4"/>
          <p:cNvSpPr>
            <a:spLocks noGrp="1"/>
          </p:cNvSpPr>
          <p:nvPr>
            <p:ph idx="1"/>
          </p:nvPr>
        </p:nvSpPr>
        <p:spPr>
          <a:xfrm>
            <a:off x="457200" y="1371600"/>
            <a:ext cx="8229600" cy="4754563"/>
          </a:xfrm>
          <a:noFill/>
          <a:ln w="9525">
            <a:noFill/>
            <a:miter lim="800000"/>
            <a:headEnd/>
            <a:tailEnd/>
          </a:ln>
        </p:spPr>
        <p:txBody>
          <a:bodyPr vert="horz" wrap="square" lIns="91440" tIns="45720" rIns="91440" bIns="45720" numCol="1" anchor="t" anchorCtr="0" compatLnSpc="1">
            <a:prstTxWarp prst="textNoShape">
              <a:avLst/>
            </a:prstTxWarp>
            <a:normAutofit/>
          </a:bodyPr>
          <a:lstStyle/>
          <a:p>
            <a:pPr marL="457200" indent="-457200" fontAlgn="base">
              <a:spcBef>
                <a:spcPts val="600"/>
              </a:spcBef>
              <a:spcAft>
                <a:spcPct val="0"/>
              </a:spcAft>
              <a:buClr>
                <a:srgbClr val="0070C0"/>
              </a:buClr>
              <a:buSzPct val="100000"/>
              <a:buFont typeface="+mj-lt"/>
              <a:buAutoNum type="arabicPeriod" startAt="6"/>
            </a:pPr>
            <a:r>
              <a:rPr lang="en-GB" sz="2400" b="1" dirty="0"/>
              <a:t>Are students over-assessed? </a:t>
            </a:r>
          </a:p>
          <a:p>
            <a:pPr marL="457200" indent="-457200" fontAlgn="base">
              <a:spcBef>
                <a:spcPts val="600"/>
              </a:spcBef>
              <a:spcAft>
                <a:spcPct val="0"/>
              </a:spcAft>
              <a:buClr>
                <a:srgbClr val="0070C0"/>
              </a:buClr>
              <a:buSzPct val="100000"/>
              <a:buFont typeface="+mj-lt"/>
              <a:buAutoNum type="arabicPeriod" startAt="6"/>
            </a:pPr>
            <a:r>
              <a:rPr lang="en-GB" sz="2400" b="1" dirty="0"/>
              <a:t>Do staff have time to mark the assessments in time for moderation etc.?</a:t>
            </a:r>
          </a:p>
          <a:p>
            <a:pPr marL="457200" indent="-457200" fontAlgn="base">
              <a:spcBef>
                <a:spcPts val="600"/>
              </a:spcBef>
              <a:spcAft>
                <a:spcPct val="0"/>
              </a:spcAft>
              <a:buClr>
                <a:srgbClr val="0070C0"/>
              </a:buClr>
              <a:buSzPct val="100000"/>
              <a:buFont typeface="+mj-lt"/>
              <a:buAutoNum type="arabicPeriod" startAt="6"/>
            </a:pPr>
            <a:r>
              <a:rPr lang="en-GB" sz="2400" b="1" dirty="0"/>
              <a:t>When you have introduced innovative assignments, have they been introduced instead of existing ones or simply added to the assessment diet?</a:t>
            </a:r>
          </a:p>
          <a:p>
            <a:pPr marL="457200" indent="-457200" fontAlgn="base">
              <a:spcBef>
                <a:spcPts val="600"/>
              </a:spcBef>
              <a:spcAft>
                <a:spcPct val="0"/>
              </a:spcAft>
              <a:buClr>
                <a:srgbClr val="0070C0"/>
              </a:buClr>
              <a:buSzPct val="100000"/>
              <a:buFont typeface="+mj-lt"/>
              <a:buAutoNum type="arabicPeriod" startAt="6"/>
            </a:pPr>
            <a:r>
              <a:rPr lang="en-GB" sz="2400" b="1" dirty="0"/>
              <a:t>Are students encouraged to make good use of the feedback they receive?</a:t>
            </a:r>
          </a:p>
          <a:p>
            <a:pPr marL="457200" indent="-457200" fontAlgn="base">
              <a:spcBef>
                <a:spcPts val="600"/>
              </a:spcBef>
              <a:spcAft>
                <a:spcPct val="0"/>
              </a:spcAft>
              <a:buClr>
                <a:srgbClr val="0070C0"/>
              </a:buClr>
              <a:buSzPct val="100000"/>
              <a:buFont typeface="+mj-lt"/>
              <a:buAutoNum type="arabicPeriod" startAt="6"/>
            </a:pPr>
            <a:r>
              <a:rPr lang="en-GB" sz="2400" b="1" dirty="0"/>
              <a:t>Do the students perceive your assessment diet to be fair and providing meaningful recognition of their achievements?</a:t>
            </a:r>
          </a:p>
        </p:txBody>
      </p:sp>
    </p:spTree>
    <p:extLst>
      <p:ext uri="{BB962C8B-B14F-4D97-AF65-F5344CB8AC3E}">
        <p14:creationId xmlns:p14="http://schemas.microsoft.com/office/powerpoint/2010/main" val="2225812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sz="3200" dirty="0"/>
              <a:t>Good feedback: </a:t>
            </a:r>
            <a:br>
              <a:rPr lang="en-GB" sz="3200" dirty="0"/>
            </a:br>
            <a:r>
              <a:rPr lang="en-GB" sz="1800" dirty="0">
                <a:solidFill>
                  <a:schemeClr val="tx1"/>
                </a:solidFill>
              </a:rPr>
              <a:t>(after Brown, S. (2015), </a:t>
            </a:r>
            <a:r>
              <a:rPr lang="en-GB" sz="1800" i="1" dirty="0">
                <a:solidFill>
                  <a:schemeClr val="tx1"/>
                </a:solidFill>
              </a:rPr>
              <a:t>Assessment, learning and teaching in higher education: global perspectives</a:t>
            </a:r>
            <a:r>
              <a:rPr lang="en-GB" sz="1800" dirty="0">
                <a:solidFill>
                  <a:schemeClr val="tx1"/>
                </a:solidFill>
              </a:rPr>
              <a:t>, London: Palgrave-MacMillan)</a:t>
            </a:r>
          </a:p>
        </p:txBody>
      </p:sp>
      <p:sp>
        <p:nvSpPr>
          <p:cNvPr id="3" name="Content Placeholder 2"/>
          <p:cNvSpPr>
            <a:spLocks noGrp="1"/>
          </p:cNvSpPr>
          <p:nvPr>
            <p:ph idx="1"/>
          </p:nvPr>
        </p:nvSpPr>
        <p:spPr/>
        <p:txBody>
          <a:bodyPr/>
          <a:lstStyle/>
          <a:p>
            <a:pPr lvl="0">
              <a:buSzPct val="100000"/>
              <a:buFont typeface="+mj-lt"/>
              <a:buAutoNum type="arabicPeriod"/>
            </a:pPr>
            <a:r>
              <a:rPr lang="en-GB" sz="2800" dirty="0"/>
              <a:t>Is dialogic, rather than mono-directional, giving students chances to respond to comments from their markers and seek clarification where necessary. </a:t>
            </a:r>
          </a:p>
          <a:p>
            <a:pPr lvl="0">
              <a:buSzPct val="100000"/>
              <a:buFont typeface="+mj-lt"/>
              <a:buAutoNum type="arabicPeriod"/>
            </a:pPr>
            <a:r>
              <a:rPr lang="en-GB" sz="2800" dirty="0"/>
              <a:t>Helps clarify what good work looks like, so students are really clear about goals, criteria and expected standards, and provides opportunities to close the gap between current and desired performance.</a:t>
            </a:r>
          </a:p>
        </p:txBody>
      </p:sp>
    </p:spTree>
    <p:extLst>
      <p:ext uri="{BB962C8B-B14F-4D97-AF65-F5344CB8AC3E}">
        <p14:creationId xmlns:p14="http://schemas.microsoft.com/office/powerpoint/2010/main" val="87261708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p:txBody>
          <a:bodyPr/>
          <a:lstStyle/>
          <a:p>
            <a:pPr lvl="0">
              <a:buSzPct val="100000"/>
              <a:buFont typeface="+mj-lt"/>
              <a:buAutoNum type="arabicPeriod" startAt="3"/>
            </a:pPr>
            <a:r>
              <a:rPr lang="en-GB" sz="2800" dirty="0"/>
              <a:t>Actively facilitates students reviewing their own work and reflecting on it, so that they become good judges of the quality of their own work. </a:t>
            </a:r>
          </a:p>
          <a:p>
            <a:pPr>
              <a:buSzPct val="100000"/>
              <a:buFont typeface="+mj-lt"/>
              <a:buAutoNum type="arabicPeriod" startAt="3"/>
            </a:pPr>
            <a:r>
              <a:rPr lang="en-GB" sz="2800" dirty="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800" dirty="0"/>
          </a:p>
        </p:txBody>
      </p:sp>
    </p:spTree>
    <p:extLst>
      <p:ext uri="{BB962C8B-B14F-4D97-AF65-F5344CB8AC3E}">
        <p14:creationId xmlns:p14="http://schemas.microsoft.com/office/powerpoint/2010/main" val="392526923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p:txBody>
          <a:bodyPr/>
          <a:lstStyle/>
          <a:p>
            <a:pPr lvl="0">
              <a:buSzPct val="100000"/>
              <a:buFont typeface="+mj-lt"/>
              <a:buAutoNum type="arabicPeriod" startAt="5"/>
            </a:pPr>
            <a:r>
              <a:rPr lang="en-GB" sz="2800" dirty="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extLst>
      <p:ext uri="{BB962C8B-B14F-4D97-AF65-F5344CB8AC3E}">
        <p14:creationId xmlns:p14="http://schemas.microsoft.com/office/powerpoint/2010/main" val="123906718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a:xfrm>
            <a:off x="358775" y="1214422"/>
            <a:ext cx="8605838" cy="5166905"/>
          </a:xfrm>
        </p:spPr>
        <p:txBody>
          <a:bodyPr/>
          <a:lstStyle/>
          <a:p>
            <a:pPr>
              <a:buSzPct val="100000"/>
              <a:buFont typeface="+mj-lt"/>
              <a:buAutoNum type="arabicPeriod" startAt="6"/>
            </a:pPr>
            <a:r>
              <a:rPr lang="en-GB" sz="2800" dirty="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a:t>
            </a:r>
            <a:r>
              <a:rPr lang="en-GB" sz="2800" dirty="0" err="1"/>
              <a:t>Hounsell</a:t>
            </a:r>
            <a:r>
              <a:rPr lang="en-GB" sz="2800" dirty="0"/>
              <a:t>, 2008, p.5).</a:t>
            </a:r>
          </a:p>
          <a:p>
            <a:pPr lvl="0">
              <a:buSzPct val="100000"/>
              <a:buFont typeface="+mj-lt"/>
              <a:buAutoNum type="arabicPeriod" startAt="6"/>
            </a:pPr>
            <a:r>
              <a:rPr lang="en-GB" sz="2800" dirty="0"/>
              <a:t>Ensures that the mark isn’t the only thing that students take note of when work is returned, but that they are encouraged to read and use the advice given in feedback and apply it to future assignments.</a:t>
            </a:r>
          </a:p>
        </p:txBody>
      </p:sp>
    </p:spTree>
    <p:extLst>
      <p:ext uri="{BB962C8B-B14F-4D97-AF65-F5344CB8AC3E}">
        <p14:creationId xmlns:p14="http://schemas.microsoft.com/office/powerpoint/2010/main" val="2306092421"/>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importance of dialogic feedback (Sadler)</a:t>
            </a:r>
          </a:p>
        </p:txBody>
      </p:sp>
      <p:sp>
        <p:nvSpPr>
          <p:cNvPr id="3" name="Content Placeholder 2"/>
          <p:cNvSpPr>
            <a:spLocks noGrp="1"/>
          </p:cNvSpPr>
          <p:nvPr>
            <p:ph idx="1"/>
          </p:nvPr>
        </p:nvSpPr>
        <p:spPr/>
        <p:txBody>
          <a:bodyPr/>
          <a:lstStyle/>
          <a:p>
            <a:pPr marL="0" indent="0">
              <a:buNone/>
            </a:pPr>
            <a:r>
              <a:rPr lang="en-GB" dirty="0"/>
              <a:t>Students need to be exposed to, and gain experience in making judgements about, </a:t>
            </a:r>
            <a:r>
              <a:rPr lang="en-GB" dirty="0">
                <a:solidFill>
                  <a:srgbClr val="7030A0"/>
                </a:solidFill>
              </a:rPr>
              <a:t>a variety of works of different quality</a:t>
            </a:r>
            <a:r>
              <a:rPr lang="en-GB" dirty="0"/>
              <a:t>... They need planned rather than random exposure to exemplars, and experience in </a:t>
            </a:r>
            <a:r>
              <a:rPr lang="en-GB" dirty="0">
                <a:solidFill>
                  <a:srgbClr val="7030A0"/>
                </a:solidFill>
              </a:rPr>
              <a:t>making judgements </a:t>
            </a:r>
            <a:r>
              <a:rPr lang="en-GB" dirty="0"/>
              <a:t>about quality. They need to create </a:t>
            </a:r>
            <a:r>
              <a:rPr lang="en-GB" dirty="0">
                <a:solidFill>
                  <a:srgbClr val="7030A0"/>
                </a:solidFill>
              </a:rPr>
              <a:t>verbalised </a:t>
            </a:r>
            <a:r>
              <a:rPr lang="en-GB" dirty="0"/>
              <a:t>rationales and accounts of how various works could have been done better. Finally, they need to engage in evaluative </a:t>
            </a:r>
            <a:r>
              <a:rPr lang="en-GB" dirty="0">
                <a:solidFill>
                  <a:srgbClr val="7030A0"/>
                </a:solidFill>
              </a:rPr>
              <a:t>conversations</a:t>
            </a:r>
            <a:r>
              <a:rPr lang="en-GB" dirty="0"/>
              <a:t> with teachers and other students. </a:t>
            </a:r>
          </a:p>
          <a:p>
            <a:pPr marL="0" indent="0">
              <a:buNone/>
            </a:pPr>
            <a:endParaRPr lang="en-GB" dirty="0"/>
          </a:p>
        </p:txBody>
      </p:sp>
    </p:spTree>
    <p:extLst>
      <p:ext uri="{BB962C8B-B14F-4D97-AF65-F5344CB8AC3E}">
        <p14:creationId xmlns:p14="http://schemas.microsoft.com/office/powerpoint/2010/main" val="2132582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Five things students really hate about feedback</a:t>
            </a:r>
          </a:p>
        </p:txBody>
      </p:sp>
      <p:sp>
        <p:nvSpPr>
          <p:cNvPr id="3" name="Content Placeholder 2"/>
          <p:cNvSpPr>
            <a:spLocks noGrp="1"/>
          </p:cNvSpPr>
          <p:nvPr>
            <p:ph idx="1"/>
          </p:nvPr>
        </p:nvSpPr>
        <p:spPr/>
        <p:txBody>
          <a:bodyPr/>
          <a:lstStyle/>
          <a:p>
            <a:pPr lvl="0"/>
            <a:r>
              <a:rPr lang="en-GB" sz="2800" dirty="0"/>
              <a:t>Vague comments which give few hints on how to improve or remediate errors: ‘OK as far as it goes’, ‘Needs greater depth of argument’, ‘Inappropriate methodology used’, ‘Not written at the right level’. </a:t>
            </a:r>
          </a:p>
          <a:p>
            <a:r>
              <a:rPr lang="en-GB" sz="2800" dirty="0"/>
              <a:t>Feedback that arrives so late that there are no opportunities to put into practice any guidance suggested in time for the submission of the next assignment.</a:t>
            </a:r>
          </a:p>
        </p:txBody>
      </p:sp>
    </p:spTree>
    <p:extLst>
      <p:ext uri="{BB962C8B-B14F-4D97-AF65-F5344CB8AC3E}">
        <p14:creationId xmlns:p14="http://schemas.microsoft.com/office/powerpoint/2010/main" val="2013676692"/>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Things students really hate about poor feedback</a:t>
            </a:r>
          </a:p>
        </p:txBody>
      </p:sp>
      <p:sp>
        <p:nvSpPr>
          <p:cNvPr id="3" name="Content Placeholder 2"/>
          <p:cNvSpPr>
            <a:spLocks noGrp="1"/>
          </p:cNvSpPr>
          <p:nvPr>
            <p:ph idx="1"/>
          </p:nvPr>
        </p:nvSpPr>
        <p:spPr/>
        <p:txBody>
          <a:bodyPr/>
          <a:lstStyle/>
          <a:p>
            <a:pPr lvl="0"/>
            <a:r>
              <a:rPr lang="en-GB" sz="2800" dirty="0"/>
              <a:t>Poorly written comments that are nigh on impossible to decode, especially when impenetrable acronyms or abbreviations are used, or where handwriting is in an unfamiliar alphabet and is illegible. </a:t>
            </a:r>
          </a:p>
          <a:p>
            <a:pPr lvl="0"/>
            <a:r>
              <a:rPr lang="en-GB" sz="2800" dirty="0"/>
              <a:t>Cursory and derogatory remarks that leave them feeling demoralised ‘Weak argument’, ‘Shoddy work’, ‘Hopeless’, ‘Under-developed’, and so on. </a:t>
            </a:r>
          </a:p>
          <a:p>
            <a:pPr lvl="0"/>
            <a:r>
              <a:rPr lang="en-GB" sz="2800" dirty="0"/>
              <a:t>Value judgements on them as people rather than on the work in hand. </a:t>
            </a:r>
          </a:p>
        </p:txBody>
      </p:sp>
    </p:spTree>
    <p:extLst>
      <p:ext uri="{BB962C8B-B14F-4D97-AF65-F5344CB8AC3E}">
        <p14:creationId xmlns:p14="http://schemas.microsoft.com/office/powerpoint/2010/main" val="6112803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Making assessment work well</a:t>
            </a:r>
          </a:p>
        </p:txBody>
      </p:sp>
      <p:sp>
        <p:nvSpPr>
          <p:cNvPr id="43011" name="Rectangle 3"/>
          <p:cNvSpPr>
            <a:spLocks noGrp="1" noChangeArrowheads="1"/>
          </p:cNvSpPr>
          <p:nvPr>
            <p:ph type="body" idx="1"/>
          </p:nvPr>
        </p:nvSpPr>
        <p:spPr>
          <a:xfrm>
            <a:off x="228600" y="1340768"/>
            <a:ext cx="8686800" cy="478539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Intra-tutor and Inter-tutor reliability need to be assured;</a:t>
            </a:r>
          </a:p>
          <a:p>
            <a:r>
              <a:rPr lang="en-GB" sz="2600" dirty="0"/>
              <a:t>Practices and processes need to be transparently fair to all students;</a:t>
            </a:r>
          </a:p>
          <a:p>
            <a:r>
              <a:rPr lang="en-GB" sz="2600" dirty="0"/>
              <a:t>Cheats and plagiarisers need to be deterred/punished;</a:t>
            </a:r>
          </a:p>
          <a:p>
            <a:r>
              <a:rPr lang="en-GB" sz="2600" dirty="0"/>
              <a:t>Assessment needs to be manageable for both staff and students;</a:t>
            </a:r>
          </a:p>
          <a:p>
            <a:r>
              <a:rPr lang="en-GB" sz="2600" dirty="0"/>
              <a:t>Assignments should assess what has been taught/learned not what it is easy to assess;</a:t>
            </a:r>
          </a:p>
          <a:p>
            <a:r>
              <a:rPr lang="en-GB" sz="2600" dirty="0"/>
              <a:t>Assessment should use formats that fit the purpose and the context.</a:t>
            </a:r>
          </a:p>
        </p:txBody>
      </p:sp>
    </p:spTree>
    <p:extLst>
      <p:ext uri="{BB962C8B-B14F-4D97-AF65-F5344CB8AC3E}">
        <p14:creationId xmlns:p14="http://schemas.microsoft.com/office/powerpoint/2010/main" val="10710565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274638"/>
            <a:ext cx="8507413" cy="11430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Can we provide opportunities for staged assessment?</a:t>
            </a:r>
          </a:p>
        </p:txBody>
      </p:sp>
      <p:sp>
        <p:nvSpPr>
          <p:cNvPr id="46083" name="Rectangle 3"/>
          <p:cNvSpPr>
            <a:spLocks noGrp="1" noChangeArrowheads="1"/>
          </p:cNvSpPr>
          <p:nvPr>
            <p:ph type="body" idx="1"/>
          </p:nvPr>
        </p:nvSpPr>
        <p:spPr>
          <a:xfrm>
            <a:off x="457200" y="1556791"/>
            <a:ext cx="8229600" cy="4751933"/>
          </a:xfr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400" b="1" dirty="0"/>
              <a:t>Consider allowing resubmissions of work as part of a planned programme early on;</a:t>
            </a:r>
          </a:p>
          <a:p>
            <a:pPr fontAlgn="base">
              <a:spcBef>
                <a:spcPts val="600"/>
              </a:spcBef>
              <a:spcAft>
                <a:spcPct val="0"/>
              </a:spcAft>
              <a:buClr>
                <a:schemeClr val="tx2"/>
              </a:buClr>
              <a:buSzPct val="70000"/>
              <a:buFont typeface="Wingdings" pitchFamily="2" charset="2"/>
              <a:buChar char="l"/>
            </a:pPr>
            <a:r>
              <a:rPr lang="en-GB" sz="2400" b="1" dirty="0"/>
              <a:t>Students often feel they could do better once they have seen the formative feedback and would like the chance to have another go; </a:t>
            </a:r>
          </a:p>
          <a:p>
            <a:pPr fontAlgn="base">
              <a:spcBef>
                <a:spcPts val="600"/>
              </a:spcBef>
              <a:spcAft>
                <a:spcPct val="0"/>
              </a:spcAft>
              <a:buClr>
                <a:schemeClr val="tx2"/>
              </a:buClr>
              <a:buSzPct val="70000"/>
              <a:buFont typeface="Wingdings" pitchFamily="2" charset="2"/>
              <a:buChar char="l"/>
            </a:pPr>
            <a:r>
              <a:rPr lang="en-GB" sz="2400" b="1" dirty="0"/>
              <a:t>Particularly at the early stages of a programme, we can consider offering them the chance to use formative feedback productively; </a:t>
            </a:r>
          </a:p>
          <a:p>
            <a:pPr fontAlgn="base">
              <a:spcBef>
                <a:spcPts val="600"/>
              </a:spcBef>
              <a:spcAft>
                <a:spcPct val="0"/>
              </a:spcAft>
              <a:buClr>
                <a:schemeClr val="tx2"/>
              </a:buClr>
              <a:buSzPct val="70000"/>
              <a:buFont typeface="Wingdings" pitchFamily="2" charset="2"/>
              <a:buChar char="l"/>
            </a:pPr>
            <a:r>
              <a:rPr lang="en-GB" sz="2400" b="1" dirty="0"/>
              <a:t>Feedback often involves a change of orientation, not just the remediation of errors. </a:t>
            </a:r>
          </a:p>
        </p:txBody>
      </p:sp>
    </p:spTree>
    <p:extLst>
      <p:ext uri="{BB962C8B-B14F-4D97-AF65-F5344CB8AC3E}">
        <p14:creationId xmlns:p14="http://schemas.microsoft.com/office/powerpoint/2010/main" val="3499434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Focus of this workshop</a:t>
            </a:r>
          </a:p>
        </p:txBody>
      </p:sp>
      <p:sp>
        <p:nvSpPr>
          <p:cNvPr id="3" name="Content Placeholder 2"/>
          <p:cNvSpPr>
            <a:spLocks noGrp="1"/>
          </p:cNvSpPr>
          <p:nvPr>
            <p:ph idx="1"/>
          </p:nvPr>
        </p:nvSpPr>
        <p:spPr/>
        <p:txBody>
          <a:bodyPr/>
          <a:lstStyle/>
          <a:p>
            <a:r>
              <a:rPr lang="en-GB" dirty="0"/>
              <a:t>Assessment and feedback NSS scores at Edinburgh university tend to be below the sector average and in many cases are getting worse year on year (with some honourable exceptions);</a:t>
            </a:r>
          </a:p>
          <a:p>
            <a:r>
              <a:rPr lang="en-GB" dirty="0"/>
              <a:t>While assessment and feedback scores tend to be worse in most HEIs than other areas, these are still below average for the sector;</a:t>
            </a:r>
          </a:p>
          <a:p>
            <a:r>
              <a:rPr lang="en-GB" dirty="0"/>
              <a:t>NSS scores, whether we like it or not, are likely to increase in the impact they have on the way any university is perceived, particularly after the implementation of TEF;</a:t>
            </a:r>
          </a:p>
          <a:p>
            <a:r>
              <a:rPr lang="en-GB" dirty="0"/>
              <a:t>Enhancing assessment and feedback needs to be an urgent priority. </a:t>
            </a:r>
          </a:p>
        </p:txBody>
      </p:sp>
    </p:spTree>
    <p:extLst>
      <p:ext uri="{BB962C8B-B14F-4D97-AF65-F5344CB8AC3E}">
        <p14:creationId xmlns:p14="http://schemas.microsoft.com/office/powerpoint/2010/main" val="38728326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Encouraging students to recognise and use the feedback we provide for them</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Delivery of feedback should not be left to chance, so its best to avoid asking students to pick up marked hard copy assignments from departmental offices;</a:t>
            </a:r>
          </a:p>
          <a:p>
            <a:r>
              <a:rPr lang="en-GB" dirty="0"/>
              <a:t>Electronic submission of assignments has benefits and disadvantages but on balance the former outweigh the latter;</a:t>
            </a:r>
          </a:p>
          <a:p>
            <a:r>
              <a:rPr lang="en-GB" dirty="0"/>
              <a:t>Perhaps require students to guestimate expected marks having read your feedback early in their programmes;</a:t>
            </a:r>
          </a:p>
          <a:p>
            <a:r>
              <a:rPr lang="en-GB" dirty="0"/>
              <a:t>‘Assignment handler’ can deliver feedback electronically and only release marks once students have responded;</a:t>
            </a:r>
          </a:p>
          <a:p>
            <a:r>
              <a:rPr lang="en-GB" dirty="0"/>
              <a:t>Audio files of audio feedback can be highly successful in enabling students to capture ‘live’ oral feedback, and can replace written feedback (e.g. JISC project ‘Sounds good’).</a:t>
            </a:r>
          </a:p>
          <a:p>
            <a:endParaRPr lang="en-GB" dirty="0"/>
          </a:p>
        </p:txBody>
      </p:sp>
    </p:spTree>
    <p:extLst>
      <p:ext uri="{BB962C8B-B14F-4D97-AF65-F5344CB8AC3E}">
        <p14:creationId xmlns:p14="http://schemas.microsoft.com/office/powerpoint/2010/main" val="5889308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To better engage learners we can:</a:t>
            </a:r>
          </a:p>
        </p:txBody>
      </p:sp>
      <p:sp>
        <p:nvSpPr>
          <p:cNvPr id="44035" name="Content Placeholder 2"/>
          <p:cNvSpPr>
            <a:spLocks noGrp="1"/>
          </p:cNvSpPr>
          <p:nvPr>
            <p:ph idx="1"/>
          </p:nvPr>
        </p:nvSpPr>
        <p:spPr/>
        <p:txBody>
          <a:bodyPr/>
          <a:lstStyle/>
          <a:p>
            <a:pPr>
              <a:lnSpc>
                <a:spcPct val="100000"/>
              </a:lnSpc>
            </a:pPr>
            <a:r>
              <a:rPr lang="en-GB" sz="2400" dirty="0"/>
              <a:t>Make use of real examples and hot-off-the-press data to keep content current;</a:t>
            </a:r>
          </a:p>
          <a:p>
            <a:r>
              <a:rPr lang="en-GB" dirty="0"/>
              <a:t>Give added-value to students who engage. </a:t>
            </a:r>
            <a:r>
              <a:rPr lang="en-GB" sz="2400" dirty="0"/>
              <a:t>Provide resources and text on-line that back up classroom activities (including audio/video recordings</a:t>
            </a:r>
            <a:r>
              <a:rPr lang="en-GB" dirty="0"/>
              <a:t> of your lectures) without ever letting it be perceived that this is a substitute for being there!</a:t>
            </a:r>
          </a:p>
          <a:p>
            <a:pPr>
              <a:lnSpc>
                <a:spcPct val="100000"/>
              </a:lnSpc>
            </a:pPr>
            <a:r>
              <a:rPr lang="en-GB" dirty="0"/>
              <a:t>Provide c</a:t>
            </a:r>
            <a:r>
              <a:rPr lang="en-GB" sz="2400" dirty="0"/>
              <a:t>hallenges to students’ thinking without letting individuals feel publicly exposed or humiliated;</a:t>
            </a:r>
          </a:p>
          <a:p>
            <a:pPr>
              <a:lnSpc>
                <a:spcPct val="100000"/>
              </a:lnSpc>
            </a:pPr>
            <a:r>
              <a:rPr lang="en-GB" sz="2400" dirty="0"/>
              <a:t>Relate their work to the forthcoming/ongoing assignment (without slavishly teaching to the exam);</a:t>
            </a:r>
          </a:p>
          <a:p>
            <a:pPr>
              <a:lnSpc>
                <a:spcPct val="100000"/>
              </a:lnSpc>
            </a:pPr>
            <a:r>
              <a:rPr lang="en-GB" sz="2400" dirty="0"/>
              <a:t>Make spaces for dialogue, through clickers/ Twitter/ whatever</a:t>
            </a:r>
            <a:r>
              <a:rPr lang="en-GB" dirty="0"/>
              <a:t>, live and </a:t>
            </a:r>
            <a:r>
              <a:rPr lang="en-GB" sz="2400" dirty="0"/>
              <a:t>after the session.</a:t>
            </a:r>
          </a:p>
          <a:p>
            <a:pPr>
              <a:lnSpc>
                <a:spcPct val="100000"/>
              </a:lnSpc>
            </a:pPr>
            <a:endParaRPr lang="en-GB" sz="2400" dirty="0"/>
          </a:p>
          <a:p>
            <a:pPr>
              <a:lnSpc>
                <a:spcPct val="100000"/>
              </a:lnSpc>
            </a:pPr>
            <a:endParaRPr lang="en-GB" sz="2400" dirty="0"/>
          </a:p>
        </p:txBody>
      </p:sp>
    </p:spTree>
    <p:extLst>
      <p:ext uri="{BB962C8B-B14F-4D97-AF65-F5344CB8AC3E}">
        <p14:creationId xmlns:p14="http://schemas.microsoft.com/office/powerpoint/2010/main" val="259867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Do your international students understand UK assessment approaches?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Have you clarified the ground rules on issues like pass marks, criterion-referenced assessment and grading systems?</a:t>
            </a:r>
          </a:p>
          <a:p>
            <a:pPr fontAlgn="base">
              <a:spcBef>
                <a:spcPts val="600"/>
              </a:spcBef>
              <a:spcAft>
                <a:spcPct val="0"/>
              </a:spcAft>
              <a:buClr>
                <a:schemeClr val="tx2"/>
              </a:buClr>
              <a:buSzPct val="70000"/>
              <a:buFont typeface="Wingdings" pitchFamily="2" charset="2"/>
              <a:buChar char="l"/>
            </a:pPr>
            <a:r>
              <a:rPr lang="en-GB" sz="2400" b="1" dirty="0"/>
              <a:t>Have you explained how extensions, condonements, and university assessment regulations work?</a:t>
            </a:r>
          </a:p>
          <a:p>
            <a:pPr fontAlgn="base">
              <a:spcBef>
                <a:spcPts val="600"/>
              </a:spcBef>
              <a:spcAft>
                <a:spcPct val="0"/>
              </a:spcAft>
              <a:buClr>
                <a:schemeClr val="tx2"/>
              </a:buClr>
              <a:buSzPct val="70000"/>
              <a:buFont typeface="Wingdings" pitchFamily="2" charset="2"/>
              <a:buChar char="l"/>
            </a:pPr>
            <a:r>
              <a:rPr lang="en-GB" sz="2400" b="1" dirty="0"/>
              <a:t>Are the assignments built around a curriculum international in scope and content? Are tasks and case studies globally orientated?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print">
            <a:lum contrast="40000"/>
          </a:blip>
          <a:srcRect/>
          <a:stretch>
            <a:fillRect/>
          </a:stretch>
        </p:blipFill>
        <p:spPr bwMode="auto">
          <a:xfrm>
            <a:off x="-409575" y="-214313"/>
            <a:ext cx="9553575" cy="6800851"/>
          </a:xfrm>
          <a:prstGeom prst="rect">
            <a:avLst/>
          </a:prstGeom>
          <a:noFill/>
          <a:ln w="9525">
            <a:noFill/>
            <a:miter lim="800000"/>
            <a:headEnd/>
            <a:tailEnd/>
          </a:ln>
        </p:spPr>
      </p:pic>
    </p:spTree>
    <p:extLst>
      <p:ext uri="{BB962C8B-B14F-4D97-AF65-F5344CB8AC3E}">
        <p14:creationId xmlns:p14="http://schemas.microsoft.com/office/powerpoint/2010/main" val="16854459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Some thoughts on assessment and feedback</a:t>
            </a:r>
          </a:p>
        </p:txBody>
      </p:sp>
      <p:sp>
        <p:nvSpPr>
          <p:cNvPr id="3" name="Content Placeholder 2"/>
          <p:cNvSpPr>
            <a:spLocks noGrp="1"/>
          </p:cNvSpPr>
          <p:nvPr>
            <p:ph idx="1"/>
          </p:nvPr>
        </p:nvSpPr>
        <p:spPr/>
        <p:txBody>
          <a:bodyPr/>
          <a:lstStyle/>
          <a:p>
            <a:pPr eaLnBrk="1" fontAlgn="t" hangingPunct="1"/>
            <a:r>
              <a:rPr lang="en-US" dirty="0"/>
              <a:t>Academic staff frequently use a fairly limited range of assessment and feedback methods for individuals and groups, but international pedagogic research suggests that diversity benefits students greatly. </a:t>
            </a:r>
            <a:endParaRPr lang="en-GB" dirty="0"/>
          </a:p>
          <a:p>
            <a:pPr eaLnBrk="1" fontAlgn="auto" hangingPunct="1"/>
            <a:r>
              <a:rPr lang="en-US" dirty="0"/>
              <a:t>To maximise the benefits of formative feedback, a range of streamlined approaches including statement banks and computer based assessments can supplement traditional forms.</a:t>
            </a:r>
          </a:p>
          <a:p>
            <a:pPr eaLnBrk="1" fontAlgn="auto" hangingPunct="1"/>
            <a:r>
              <a:rPr lang="en-US" dirty="0"/>
              <a:t>Students do not always recognize or use feedback well, but assessment dialogues can enhance learning</a:t>
            </a:r>
            <a:r>
              <a:rPr lang="en-US" b="0" dirty="0"/>
              <a:t>.</a:t>
            </a:r>
            <a:endParaRPr lang="en-GB" b="0" dirty="0"/>
          </a:p>
          <a:p>
            <a:endParaRPr lang="en-GB" dirty="0"/>
          </a:p>
        </p:txBody>
      </p:sp>
    </p:spTree>
    <p:extLst>
      <p:ext uri="{BB962C8B-B14F-4D97-AF65-F5344CB8AC3E}">
        <p14:creationId xmlns:p14="http://schemas.microsoft.com/office/powerpoint/2010/main" val="9612819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dirty="0"/>
              <a:t>Make sense of key terms such as criteria, weightings, and level;</a:t>
            </a:r>
          </a:p>
          <a:p>
            <a:r>
              <a:rPr lang="en-GB" dirty="0"/>
              <a:t>Encounter a variety of assessment methods (e.g. presentations, portfolios, posters, assessed web participation, practicals, vivas etc) and get practice in using them;</a:t>
            </a:r>
          </a:p>
          <a:p>
            <a:r>
              <a:rPr lang="en-GB" dirty="0"/>
              <a:t>Be strategic in their behaviours, putting more work into aspects of an assignment with high weightings, interrogating criteria to find out what is really required and so on;</a:t>
            </a:r>
          </a:p>
          <a:p>
            <a:r>
              <a:rPr lang="en-GB" dirty="0"/>
              <a:t>Gain clarity on how the assessment regulations work in their HEI, including issues concerning submission, resubmission, pass marks, condonement etc.</a:t>
            </a:r>
          </a:p>
        </p:txBody>
      </p:sp>
    </p:spTree>
    <p:extLst>
      <p:ext uri="{BB962C8B-B14F-4D97-AF65-F5344CB8AC3E}">
        <p14:creationId xmlns:p14="http://schemas.microsoft.com/office/powerpoint/2010/main" val="39034593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Peter Hartley’s NTFS Bradford-led project on Programme Level Assessment</a:t>
            </a:r>
          </a:p>
        </p:txBody>
      </p:sp>
      <p:sp>
        <p:nvSpPr>
          <p:cNvPr id="3" name="Content Placeholder 2"/>
          <p:cNvSpPr>
            <a:spLocks noGrp="1"/>
          </p:cNvSpPr>
          <p:nvPr>
            <p:ph idx="1"/>
          </p:nvPr>
        </p:nvSpPr>
        <p:spPr/>
        <p:txBody>
          <a:bodyPr/>
          <a:lstStyle/>
          <a:p>
            <a:pPr>
              <a:buNone/>
            </a:pPr>
            <a:r>
              <a:rPr lang="en-GB" dirty="0"/>
              <a:t>It set out to focus on redressing problems including:</a:t>
            </a:r>
          </a:p>
          <a:p>
            <a:r>
              <a:rPr lang="en-GB" dirty="0"/>
              <a:t> not </a:t>
            </a:r>
            <a:r>
              <a:rPr lang="en-US" dirty="0"/>
              <a:t>assessing learning outcomes holistically at a programme level;</a:t>
            </a:r>
          </a:p>
          <a:p>
            <a:r>
              <a:rPr lang="en-US" dirty="0"/>
              <a:t>the </a:t>
            </a:r>
            <a:r>
              <a:rPr lang="en-US" dirty="0" err="1"/>
              <a:t>atomisation</a:t>
            </a:r>
            <a:r>
              <a:rPr lang="en-US" dirty="0"/>
              <a:t> of assessment, often resulting in too much summative and not enough formative feedback and over-standardisation in regulations.</a:t>
            </a:r>
          </a:p>
          <a:p>
            <a:pPr>
              <a:buNone/>
            </a:pPr>
            <a:r>
              <a:rPr lang="en-US" dirty="0"/>
              <a:t>This results in students and staff failing to see the links between disparate elements of the programme, over-assessment and multiple assignments using repetitive formats. </a:t>
            </a:r>
          </a:p>
          <a:p>
            <a:pPr>
              <a:buNone/>
            </a:pPr>
            <a:r>
              <a:rPr lang="en-US" dirty="0"/>
              <a:t>Modules were often too short for complex learning and this tended to lead to surface learning and </a:t>
            </a:r>
            <a:r>
              <a:rPr lang="en-GB" dirty="0"/>
              <a:t>‘</a:t>
            </a:r>
            <a:r>
              <a:rPr lang="en-US" dirty="0"/>
              <a:t>tick-box mentality.</a:t>
            </a:r>
            <a:endParaRPr lang="en-GB" dirty="0"/>
          </a:p>
          <a:p>
            <a:endParaRPr lang="en-GB" dirty="0"/>
          </a:p>
        </p:txBody>
      </p:sp>
    </p:spTree>
    <p:extLst>
      <p:ext uri="{BB962C8B-B14F-4D97-AF65-F5344CB8AC3E}">
        <p14:creationId xmlns:p14="http://schemas.microsoft.com/office/powerpoint/2010/main" val="41439348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a:t>Strategies to implement assessment for learning in universities</a:t>
            </a:r>
          </a:p>
        </p:txBody>
      </p:sp>
      <p:sp>
        <p:nvSpPr>
          <p:cNvPr id="3" name="Content Placeholder 2"/>
          <p:cNvSpPr>
            <a:spLocks noGrp="1"/>
          </p:cNvSpPr>
          <p:nvPr>
            <p:ph idx="1"/>
          </p:nvPr>
        </p:nvSpPr>
        <p:spPr/>
        <p:txBody>
          <a:bodyPr>
            <a:normAutofit/>
          </a:bodyPr>
          <a:lstStyle/>
          <a:p>
            <a:pPr>
              <a:buNone/>
            </a:pPr>
            <a:r>
              <a:rPr lang="en-GB" dirty="0"/>
              <a:t>Course leaders and others can impact positively on the assessment context by:</a:t>
            </a:r>
          </a:p>
          <a:p>
            <a:r>
              <a:rPr lang="en-GB" dirty="0"/>
              <a:t>Reviewing student experiences of assessment and feedback, (not just through NSS) and seeking opportunities for enhancement;</a:t>
            </a:r>
          </a:p>
          <a:p>
            <a:r>
              <a:rPr lang="en-GB" dirty="0"/>
              <a:t>Providing opportunities for colleagues to share their own good practice together with staff development on innovations (what can you learn from colleagues here who have improved assessment and feedback scores in recent years?). </a:t>
            </a:r>
            <a:endParaRPr lang="en-GB" dirty="0">
              <a:solidFill>
                <a:srgbClr val="FF0000"/>
              </a:solidFill>
            </a:endParaRPr>
          </a:p>
        </p:txBody>
      </p:sp>
    </p:spTree>
    <p:extLst>
      <p:ext uri="{BB962C8B-B14F-4D97-AF65-F5344CB8AC3E}">
        <p14:creationId xmlns:p14="http://schemas.microsoft.com/office/powerpoint/2010/main" val="4935192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To better engage learners through feedback and assessment we can:</a:t>
            </a:r>
          </a:p>
        </p:txBody>
      </p:sp>
      <p:sp>
        <p:nvSpPr>
          <p:cNvPr id="44035" name="Content Placeholder 2"/>
          <p:cNvSpPr>
            <a:spLocks noGrp="1"/>
          </p:cNvSpPr>
          <p:nvPr>
            <p:ph idx="1"/>
          </p:nvPr>
        </p:nvSpPr>
        <p:spPr>
          <a:xfrm>
            <a:off x="468313" y="1196975"/>
            <a:ext cx="8229600" cy="5005388"/>
          </a:xfrm>
        </p:spPr>
        <p:txBody>
          <a:bodyPr/>
          <a:lstStyle/>
          <a:p>
            <a:pPr>
              <a:lnSpc>
                <a:spcPct val="100000"/>
              </a:lnSpc>
            </a:pPr>
            <a:r>
              <a:rPr lang="en-GB" sz="2400" dirty="0"/>
              <a:t>Make use of real examples and hot-off-the-press data to keep content and tasks current and relevant;</a:t>
            </a:r>
          </a:p>
          <a:p>
            <a:pPr>
              <a:lnSpc>
                <a:spcPct val="100000"/>
              </a:lnSpc>
            </a:pPr>
            <a:r>
              <a:rPr lang="en-GB" dirty="0"/>
              <a:t>Provide c</a:t>
            </a:r>
            <a:r>
              <a:rPr lang="en-GB" sz="2400" dirty="0"/>
              <a:t>hallenges to students’ thinking without letting individuals feel publicly exposed or humiliated;</a:t>
            </a:r>
          </a:p>
          <a:p>
            <a:pPr>
              <a:lnSpc>
                <a:spcPct val="100000"/>
              </a:lnSpc>
            </a:pPr>
            <a:r>
              <a:rPr lang="en-GB" sz="2400" dirty="0"/>
              <a:t>Relate their learning in class to the forthcoming/ongoing assignment (without slavishly teaching to the exam);</a:t>
            </a:r>
          </a:p>
          <a:p>
            <a:r>
              <a:rPr lang="en-GB" sz="2400" dirty="0"/>
              <a:t>Make spaces for dialogue through formative assessment;</a:t>
            </a:r>
            <a:endParaRPr lang="en-GB" dirty="0"/>
          </a:p>
          <a:p>
            <a:r>
              <a:rPr lang="en-GB" dirty="0"/>
              <a:t>Give them real problems to solve and issues with which to engage;</a:t>
            </a:r>
          </a:p>
          <a:p>
            <a:r>
              <a:rPr lang="en-GB" dirty="0"/>
              <a:t>Identify the skills they need to succeed and provide opportunities to rehearse and develop them;</a:t>
            </a:r>
          </a:p>
          <a:p>
            <a:r>
              <a:rPr lang="en-GB" dirty="0"/>
              <a:t>Never compromise on the quality of the demands we make of them.</a:t>
            </a:r>
          </a:p>
          <a:p>
            <a:pPr>
              <a:lnSpc>
                <a:spcPct val="100000"/>
              </a:lnSpc>
            </a:pPr>
            <a:endParaRPr lang="en-GB" sz="2400" dirty="0"/>
          </a:p>
          <a:p>
            <a:pPr>
              <a:lnSpc>
                <a:spcPct val="100000"/>
              </a:lnSpc>
            </a:pPr>
            <a:endParaRPr lang="en-GB"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Conclusions</a:t>
            </a:r>
          </a:p>
        </p:txBody>
      </p:sp>
      <p:sp>
        <p:nvSpPr>
          <p:cNvPr id="43011" name="Rectangle 3"/>
          <p:cNvSpPr>
            <a:spLocks noGrp="1" noChangeArrowheads="1"/>
          </p:cNvSpPr>
          <p:nvPr>
            <p:ph type="body" idx="1"/>
          </p:nvPr>
        </p:nvSpPr>
        <p:spPr>
          <a:xfrm>
            <a:off x="285720" y="1196752"/>
            <a:ext cx="8629680" cy="4929411"/>
          </a:xfrm>
        </p:spPr>
        <p:txBody>
          <a:bodyPr/>
          <a:lstStyle/>
          <a:p>
            <a:pPr eaLnBrk="1" hangingPunct="1"/>
            <a:r>
              <a:rPr lang="en-US" dirty="0"/>
              <a:t>Assessment can be a powerful means of focusing student effort and enhancing achievement if it is well designed and constructively aligned (Biggs and Tang, 2007);</a:t>
            </a:r>
          </a:p>
          <a:p>
            <a:pPr eaLnBrk="1" hangingPunct="1"/>
            <a:r>
              <a:rPr lang="en-US" dirty="0"/>
              <a:t>Students in the early stages of their learning journey are likely to need more support and positive feedback than later, when they are more robust and confident;</a:t>
            </a:r>
          </a:p>
          <a:p>
            <a:pPr eaLnBrk="1" hangingPunct="1"/>
            <a:r>
              <a:rPr lang="en-US" dirty="0"/>
              <a:t>The first six weeks of the first semester are crucial in helping students understand how assessment works;</a:t>
            </a:r>
          </a:p>
          <a:p>
            <a:pPr eaLnBrk="1" hangingPunct="1"/>
            <a:r>
              <a:rPr lang="en-US" dirty="0"/>
              <a:t>No single method of assessment or giving feedback is likely to be ubiquitously successful, so it’s worth using a variety of approaches;</a:t>
            </a:r>
          </a:p>
          <a:p>
            <a:pPr eaLnBrk="1" hangingPunct="1"/>
            <a:r>
              <a:rPr lang="en-US" dirty="0"/>
              <a:t>Assessment needs to be manageable for staff and students if it is going to engage students in learning activities. </a:t>
            </a:r>
          </a:p>
        </p:txBody>
      </p:sp>
    </p:spTree>
    <p:extLst>
      <p:ext uri="{BB962C8B-B14F-4D97-AF65-F5344CB8AC3E}">
        <p14:creationId xmlns:p14="http://schemas.microsoft.com/office/powerpoint/2010/main" val="3054509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needs to be done?</a:t>
            </a:r>
          </a:p>
        </p:txBody>
      </p:sp>
      <p:sp>
        <p:nvSpPr>
          <p:cNvPr id="3" name="Content Placeholder 2"/>
          <p:cNvSpPr>
            <a:spLocks noGrp="1"/>
          </p:cNvSpPr>
          <p:nvPr>
            <p:ph idx="1"/>
          </p:nvPr>
        </p:nvSpPr>
        <p:spPr/>
        <p:txBody>
          <a:bodyPr/>
          <a:lstStyle/>
          <a:p>
            <a:r>
              <a:rPr lang="en-GB" dirty="0"/>
              <a:t>It is possible to improve NSS scores on assessment and feedback and many universities are working hard on this;</a:t>
            </a:r>
          </a:p>
          <a:p>
            <a:r>
              <a:rPr lang="en-GB" dirty="0"/>
              <a:t>Improving the quality, amount, scope, language and nature of feedback is the most powerful means of improving students’ perceptions of assessment;</a:t>
            </a:r>
          </a:p>
          <a:p>
            <a:r>
              <a:rPr lang="en-GB" dirty="0"/>
              <a:t>Alongside this, a course-wide review of assessment, from planning, implementation, moderation and evaluation is essential;</a:t>
            </a:r>
          </a:p>
          <a:p>
            <a:r>
              <a:rPr lang="en-GB" dirty="0"/>
              <a:t>There are no quick fixes but there can be some quick wins;</a:t>
            </a:r>
          </a:p>
          <a:p>
            <a:r>
              <a:rPr lang="en-GB" dirty="0"/>
              <a:t>Students care deeply about justice, integrity and respect in relation to assessment.</a:t>
            </a:r>
          </a:p>
        </p:txBody>
      </p:sp>
    </p:spTree>
    <p:extLst>
      <p:ext uri="{BB962C8B-B14F-4D97-AF65-F5344CB8AC3E}">
        <p14:creationId xmlns:p14="http://schemas.microsoft.com/office/powerpoint/2010/main" val="12475655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kern="1200" dirty="0">
                <a:solidFill>
                  <a:srgbClr val="002060"/>
                </a:solidFill>
              </a:rPr>
              <a:t>These and other slides will be available on my website at http://sally-brown.net</a:t>
            </a:r>
          </a:p>
        </p:txBody>
      </p:sp>
      <p:pic>
        <p:nvPicPr>
          <p:cNvPr id="3" name="Picture 2" descr="sally new photo.jpg"/>
          <p:cNvPicPr>
            <a:picLocks noChangeAspect="1"/>
          </p:cNvPicPr>
          <p:nvPr/>
        </p:nvPicPr>
        <p:blipFill rotWithShape="1">
          <a:blip r:embed="rId3" cstate="email"/>
          <a:srcRect l="9669" t="4351" r="7183" b="17335"/>
          <a:stretch/>
        </p:blipFill>
        <p:spPr>
          <a:xfrm>
            <a:off x="3059832" y="1484784"/>
            <a:ext cx="3456384" cy="4340575"/>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(1)</a:t>
            </a:r>
          </a:p>
        </p:txBody>
      </p:sp>
      <p:sp>
        <p:nvSpPr>
          <p:cNvPr id="207875" name="Rectangle 3"/>
          <p:cNvSpPr>
            <a:spLocks noGrp="1" noChangeArrowheads="1"/>
          </p:cNvSpPr>
          <p:nvPr>
            <p:ph type="body" idx="1"/>
          </p:nvPr>
        </p:nvSpPr>
        <p:spPr>
          <a:xfrm>
            <a:off x="466829" y="922338"/>
            <a:ext cx="8713788" cy="5615905"/>
          </a:xfrm>
        </p:spPr>
        <p:txBody>
          <a:bodyPr/>
          <a:lstStyle/>
          <a:p>
            <a:pPr marL="609600" indent="-609600" eaLnBrk="1" hangingPunct="1">
              <a:buNone/>
              <a:defRPr/>
            </a:pPr>
            <a:r>
              <a:rPr lang="en-GB" sz="2000" dirty="0"/>
              <a:t>Bain, K. (2004) </a:t>
            </a:r>
            <a:r>
              <a:rPr lang="en-GB" sz="2000" i="1" dirty="0"/>
              <a:t>What the best College Teachers do</a:t>
            </a:r>
            <a:r>
              <a:rPr lang="en-GB" sz="2000" dirty="0"/>
              <a:t>, Cambridge: Harvard University Press.</a:t>
            </a:r>
          </a:p>
          <a:p>
            <a:pPr marL="609600" indent="-609600" eaLnBrk="1" hangingPunct="1">
              <a:buFont typeface="Wingdings" pitchFamily="2" charset="2"/>
              <a:buNone/>
              <a:defRPr/>
            </a:pPr>
            <a:r>
              <a:rPr lang="en-GB" sz="2000" dirty="0">
                <a:cs typeface="Times New Roman" pitchFamily="18" charset="0"/>
              </a:rPr>
              <a:t>Biggs, J. and Tang, C. (2007) </a:t>
            </a:r>
            <a:r>
              <a:rPr lang="en-GB" sz="2000" i="1" dirty="0">
                <a:cs typeface="Times New Roman" pitchFamily="18" charset="0"/>
              </a:rPr>
              <a:t>Teaching for Quality Learning at University, </a:t>
            </a:r>
            <a:r>
              <a:rPr lang="en-GB" sz="2000" dirty="0">
                <a:cs typeface="Times New Roman" pitchFamily="18" charset="0"/>
              </a:rPr>
              <a:t>Maidenhead: Open University Press.</a:t>
            </a:r>
          </a:p>
          <a:p>
            <a:pPr marL="609600" indent="-609600" eaLnBrk="1" hangingPunct="1">
              <a:buFont typeface="Wingdings" pitchFamily="2" charset="2"/>
              <a:buNone/>
              <a:defRPr/>
            </a:pPr>
            <a:r>
              <a:rPr lang="en-GB" sz="2000" dirty="0">
                <a:cs typeface="Times New Roman" pitchFamily="18" charset="0"/>
              </a:rPr>
              <a:t>Bloxham, S. and Boyd, P. (2007) </a:t>
            </a:r>
            <a:r>
              <a:rPr lang="en-GB" sz="2000" i="1" dirty="0">
                <a:cs typeface="Times New Roman" pitchFamily="18" charset="0"/>
              </a:rPr>
              <a:t>Developing effective assessment in higher education: a practical guide</a:t>
            </a:r>
            <a:r>
              <a:rPr lang="en-GB" sz="2000" dirty="0">
                <a:cs typeface="Times New Roman" pitchFamily="18" charset="0"/>
              </a:rPr>
              <a:t>, Maidenhead, Open University Press.</a:t>
            </a:r>
          </a:p>
          <a:p>
            <a:pPr marL="609600" indent="-609600" eaLnBrk="1" hangingPunct="1">
              <a:buFont typeface="Wingdings" pitchFamily="2" charset="2"/>
              <a:buNone/>
              <a:defRPr/>
            </a:pPr>
            <a:r>
              <a:rPr lang="en-GB" sz="2000" dirty="0" err="1"/>
              <a:t>Boud</a:t>
            </a:r>
            <a:r>
              <a:rPr lang="en-GB" sz="2000" dirty="0"/>
              <a:t>, D. (1995) </a:t>
            </a:r>
            <a:r>
              <a:rPr lang="en-GB" sz="2000" i="1" dirty="0"/>
              <a:t>Enhancing learning through self-assessment,</a:t>
            </a:r>
            <a:r>
              <a:rPr lang="en-GB" sz="2000" dirty="0"/>
              <a:t> London: Routledge.</a:t>
            </a:r>
          </a:p>
          <a:p>
            <a:pPr marL="609600" indent="-609600" eaLnBrk="1" hangingPunct="1">
              <a:buFont typeface="Wingdings" pitchFamily="2" charset="2"/>
              <a:buNone/>
              <a:defRPr/>
            </a:pPr>
            <a:r>
              <a:rPr lang="en-GB" sz="2000" dirty="0"/>
              <a:t>Brown, S. and </a:t>
            </a:r>
            <a:r>
              <a:rPr lang="en-GB" sz="2000" dirty="0" err="1"/>
              <a:t>Glasner</a:t>
            </a:r>
            <a:r>
              <a:rPr lang="en-GB" sz="2000" dirty="0"/>
              <a:t>, A. (eds.) (1999) </a:t>
            </a:r>
            <a:r>
              <a:rPr lang="en-GB" sz="2000" i="1" dirty="0"/>
              <a:t>Assessment Matters in Higher Education, Choosing and Using Diverse Approaches</a:t>
            </a:r>
            <a:r>
              <a:rPr lang="en-GB" sz="2000" dirty="0"/>
              <a:t>, Maidenhead: Open University Press.</a:t>
            </a:r>
          </a:p>
          <a:p>
            <a:pPr marL="609600" indent="-609600" eaLnBrk="1" hangingPunct="1">
              <a:buNone/>
              <a:defRPr/>
            </a:pPr>
            <a:r>
              <a:rPr lang="en-US" sz="2000" dirty="0"/>
              <a:t>Brown, S. and Race, P. (2012) </a:t>
            </a:r>
            <a:r>
              <a:rPr lang="en-GB" sz="2000" i="1" dirty="0"/>
              <a:t>Using effective assessment to promote learning </a:t>
            </a:r>
            <a:r>
              <a:rPr lang="en-GB" sz="2000" dirty="0"/>
              <a:t>in Hunt, L. and Chambers, D. (2012) </a:t>
            </a:r>
            <a:r>
              <a:rPr lang="en-GB" sz="2000" i="1" dirty="0"/>
              <a:t>University Teaching in Focus, Victoria, Australia, Acer Press. P74-91.</a:t>
            </a:r>
          </a:p>
          <a:p>
            <a:pPr marL="609600" indent="-609600" eaLnBrk="1" hangingPunct="1">
              <a:buNone/>
              <a:defRPr/>
            </a:pPr>
            <a:r>
              <a:rPr lang="en-GB" sz="2000" dirty="0"/>
              <a:t>Brown, S. (2015) </a:t>
            </a:r>
            <a:r>
              <a:rPr lang="en-GB" sz="2000" i="1" dirty="0"/>
              <a:t>Learning , Teaching and Assessment in Higher Education: Global perspectives, </a:t>
            </a:r>
            <a:r>
              <a:rPr lang="en-GB" sz="2000" dirty="0"/>
              <a:t>London, Palgrave.</a:t>
            </a:r>
          </a:p>
          <a:p>
            <a:pPr marL="609600" indent="-609600" eaLnBrk="1" hangingPunct="1">
              <a:defRPr/>
            </a:pPr>
            <a:endParaRPr lang="en-GB" sz="2000" dirty="0"/>
          </a:p>
          <a:p>
            <a:pPr eaLnBrk="1" hangingPunct="1">
              <a:lnSpc>
                <a:spcPct val="90000"/>
              </a:lnSpc>
              <a:buNone/>
              <a:defRPr/>
            </a:pPr>
            <a:endParaRPr lang="en-GB" sz="2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r>
              <a:rPr lang="en-GB" sz="3200" kern="1200" dirty="0">
                <a:solidFill>
                  <a:srgbClr val="002060"/>
                </a:solidFill>
              </a:rPr>
              <a:t>Useful references and further reading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a:t>Carless, D., </a:t>
            </a:r>
            <a:r>
              <a:rPr lang="en-US" sz="2000" dirty="0" err="1"/>
              <a:t>Joughin</a:t>
            </a:r>
            <a:r>
              <a:rPr lang="en-US" sz="2000" dirty="0"/>
              <a:t>, G., </a:t>
            </a:r>
            <a:r>
              <a:rPr lang="en-US" sz="2000" dirty="0" err="1"/>
              <a:t>Ngar</a:t>
            </a:r>
            <a:r>
              <a:rPr lang="en-US" sz="2000" dirty="0"/>
              <a:t>-Fun Liu </a:t>
            </a:r>
            <a:r>
              <a:rPr lang="en-US" sz="2000" i="1" dirty="0"/>
              <a:t>et al</a:t>
            </a:r>
            <a:r>
              <a:rPr lang="en-US" sz="2000" dirty="0"/>
              <a:t> (2006) </a:t>
            </a:r>
            <a:r>
              <a:rPr lang="en-US" sz="2000" i="1" dirty="0"/>
              <a:t>How Assessment supports learning: Learning orientated assessment in action </a:t>
            </a:r>
            <a:r>
              <a:rPr lang="en-US" sz="2000" dirty="0"/>
              <a:t>Hong Kong: Hong Kong University Press.</a:t>
            </a:r>
          </a:p>
          <a:p>
            <a:pPr eaLnBrk="1" hangingPunct="1">
              <a:buFont typeface="Wingdings" pitchFamily="2" charset="2"/>
              <a:buNone/>
              <a:defRPr/>
            </a:pPr>
            <a:r>
              <a:rPr lang="en-GB" sz="2000" dirty="0"/>
              <a:t>Carroll, J. and Ryan, J. (2005) </a:t>
            </a:r>
            <a:r>
              <a:rPr lang="en-GB" sz="2000" i="1" dirty="0"/>
              <a:t>Teaching International students: improving learning for all. </a:t>
            </a:r>
            <a:r>
              <a:rPr lang="en-GB" sz="2000" dirty="0"/>
              <a:t>London: Routledge SEDA series.</a:t>
            </a:r>
          </a:p>
          <a:p>
            <a:pPr eaLnBrk="1" hangingPunct="1">
              <a:buNone/>
              <a:defRPr/>
            </a:pPr>
            <a:r>
              <a:rPr lang="en-GB" sz="2000" dirty="0" err="1"/>
              <a:t>Crosling</a:t>
            </a:r>
            <a:r>
              <a:rPr lang="en-GB" sz="2000" dirty="0"/>
              <a:t>, G., Thomas, L. and </a:t>
            </a:r>
            <a:r>
              <a:rPr lang="en-GB" sz="2000" dirty="0" err="1"/>
              <a:t>Heagney</a:t>
            </a:r>
            <a:r>
              <a:rPr lang="en-GB" sz="2000" dirty="0"/>
              <a:t>, M. (2008) </a:t>
            </a:r>
            <a:r>
              <a:rPr lang="en-GB" sz="2000" i="1" dirty="0"/>
              <a:t>Improving student retention in Higher Education,</a:t>
            </a:r>
            <a:r>
              <a:rPr lang="en-GB" sz="2000" dirty="0"/>
              <a:t> London and New York: Routledge </a:t>
            </a:r>
          </a:p>
          <a:p>
            <a:pPr marL="609600" indent="-609600" eaLnBrk="1" hangingPunct="1">
              <a:buFont typeface="Wingdings" pitchFamily="2" charset="2"/>
              <a:buNone/>
              <a:defRPr/>
            </a:pPr>
            <a:r>
              <a:rPr lang="en-GB" sz="2000" dirty="0"/>
              <a:t>Crooks, T. (1988) </a:t>
            </a:r>
            <a:r>
              <a:rPr lang="en-GB" sz="2000" i="1" dirty="0"/>
              <a:t>Assessing student performance, </a:t>
            </a:r>
            <a:r>
              <a:rPr lang="en-GB" sz="2000" dirty="0"/>
              <a:t>HERDSA Green Guide No 8 HERDSA (reprinted 1994).</a:t>
            </a:r>
          </a:p>
          <a:p>
            <a:pPr marL="609600" indent="-609600" eaLnBrk="1" hangingPunct="1">
              <a:buFont typeface="Wingdings" pitchFamily="2" charset="2"/>
              <a:buNone/>
              <a:defRPr/>
            </a:pPr>
            <a:r>
              <a:rPr lang="en-GB" sz="2000" dirty="0" err="1"/>
              <a:t>Falchikov</a:t>
            </a:r>
            <a:r>
              <a:rPr lang="en-GB" sz="2000" dirty="0"/>
              <a:t>, N. (2004) </a:t>
            </a:r>
            <a:r>
              <a:rPr lang="en-GB" sz="2000" i="1" dirty="0"/>
              <a:t>Improving Assessment through Student Involvement: Practical Solutions for Aiding Learning in Higher and Further Education,</a:t>
            </a:r>
            <a:r>
              <a:rPr lang="en-GB" sz="2000" dirty="0"/>
              <a:t> London: Routledge.</a:t>
            </a:r>
          </a:p>
          <a:p>
            <a:pPr marL="609600" indent="-609600" eaLnBrk="1" hangingPunct="1">
              <a:buFont typeface="Wingdings" pitchFamily="2" charset="2"/>
              <a:buNone/>
              <a:defRPr/>
            </a:pPr>
            <a:r>
              <a:rPr lang="en-GB" sz="2000" dirty="0"/>
              <a:t>Gibbs, G. (1999) </a:t>
            </a:r>
            <a:r>
              <a:rPr lang="en-GB" sz="2000" i="1" dirty="0"/>
              <a:t>Using assessment strategically to change the way students learn</a:t>
            </a:r>
            <a:r>
              <a:rPr lang="en-GB" sz="2000" dirty="0"/>
              <a:t>, in Brown S. &amp; </a:t>
            </a:r>
            <a:r>
              <a:rPr lang="en-GB" sz="2000" dirty="0" err="1"/>
              <a:t>Glasner</a:t>
            </a:r>
            <a:r>
              <a:rPr lang="en-GB" sz="2000" dirty="0"/>
              <a:t>, A. (eds.), </a:t>
            </a:r>
            <a:r>
              <a:rPr lang="en-GB" sz="2000" i="1" dirty="0"/>
              <a:t>Assessment Matters in Higher Education: Choosing and Using Diverse Approaches, </a:t>
            </a:r>
            <a:r>
              <a:rPr lang="en-GB" sz="2000" dirty="0"/>
              <a:t>Maidenhead: SRHE/Open University Press.</a:t>
            </a:r>
          </a:p>
          <a:p>
            <a:pPr marL="609600" indent="-609600" eaLnBrk="1" hangingPunct="1">
              <a:buFont typeface="Wingdings" pitchFamily="2" charset="2"/>
              <a:buNone/>
              <a:defRPr/>
            </a:pPr>
            <a:r>
              <a:rPr lang="en-GB" sz="2000" dirty="0"/>
              <a:t>Higher Education Academy (2012) </a:t>
            </a:r>
            <a:r>
              <a:rPr lang="en-GB" sz="2000" i="1" dirty="0"/>
              <a:t>A marked improvement; transforming assessment in higher education</a:t>
            </a:r>
            <a:r>
              <a:rPr lang="en-GB" sz="2000" dirty="0"/>
              <a:t>, York: HEA.</a:t>
            </a:r>
          </a:p>
          <a:p>
            <a:pPr eaLnBrk="1" hangingPunct="1">
              <a:defRPr/>
            </a:pPr>
            <a:endParaRPr lang="en-GB" sz="2000" dirty="0"/>
          </a:p>
          <a:p>
            <a:pPr eaLnBrk="1" hangingPunct="1">
              <a:defRPr/>
            </a:pPr>
            <a:endParaRPr lang="en-GB" sz="2000" dirty="0"/>
          </a:p>
          <a:p>
            <a:pPr eaLnBrk="1" hangingPunct="1">
              <a:defRPr/>
            </a:pPr>
            <a:endParaRPr lang="en-GB" sz="2000" dirty="0"/>
          </a:p>
          <a:p>
            <a:pPr eaLnBrk="1" hangingPunct="1">
              <a:defRPr/>
            </a:pPr>
            <a:endParaRPr lang="en-GB"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(3)</a:t>
            </a:r>
          </a:p>
        </p:txBody>
      </p:sp>
      <p:sp>
        <p:nvSpPr>
          <p:cNvPr id="43011" name="Rectangle 3"/>
          <p:cNvSpPr>
            <a:spLocks noGrp="1" noChangeArrowheads="1"/>
          </p:cNvSpPr>
          <p:nvPr>
            <p:ph type="body" idx="1"/>
          </p:nvPr>
        </p:nvSpPr>
        <p:spPr>
          <a:xfrm>
            <a:off x="142844" y="1052737"/>
            <a:ext cx="8750331" cy="5329014"/>
          </a:xfrm>
        </p:spPr>
        <p:txBody>
          <a:bodyPr/>
          <a:lstStyle/>
          <a:p>
            <a:pPr eaLnBrk="1" hangingPunct="1">
              <a:buFont typeface="Wingdings" pitchFamily="2" charset="2"/>
              <a:buNone/>
              <a:defRPr/>
            </a:pPr>
            <a:r>
              <a:rPr lang="en-GB" sz="2000" dirty="0"/>
              <a:t>McDowell, L. and Brown, S. (1998) </a:t>
            </a:r>
            <a:r>
              <a:rPr lang="en-GB" sz="2000" i="1" dirty="0"/>
              <a:t>Assessing students: cheating and plagiarism</a:t>
            </a:r>
            <a:r>
              <a:rPr lang="en-GB" sz="2000" dirty="0"/>
              <a:t>, Newcastle: Red Guide 10/11 University of Northumbria.</a:t>
            </a:r>
            <a:endParaRPr lang="en-US" sz="2000" dirty="0"/>
          </a:p>
          <a:p>
            <a:pPr eaLnBrk="1" hangingPunct="1">
              <a:buNone/>
              <a:defRPr/>
            </a:pPr>
            <a:r>
              <a:rPr lang="en-GB" sz="2000" dirty="0"/>
              <a:t>Meyer, J.H.F. and Land, R. (2003) ‘Threshold Concepts and Troublesome Knowledge 1 – Linkages to Ways of Thinking and Practising within the Disciplines’ in C. Rust (ed.) </a:t>
            </a:r>
            <a:r>
              <a:rPr lang="en-GB" sz="2000" i="1" dirty="0"/>
              <a:t>Improving Student Learning </a:t>
            </a:r>
            <a:r>
              <a:rPr lang="en-GB" sz="2000" dirty="0"/>
              <a:t>–</a:t>
            </a:r>
            <a:r>
              <a:rPr lang="en-GB" sz="2000" i="1" dirty="0"/>
              <a:t> Ten years on</a:t>
            </a:r>
            <a:r>
              <a:rPr lang="en-GB" sz="2000" dirty="0"/>
              <a:t>. Oxford: OCSLD.</a:t>
            </a:r>
          </a:p>
          <a:p>
            <a:pPr eaLnBrk="1" hangingPunct="1">
              <a:buFont typeface="Wingdings" pitchFamily="2" charset="2"/>
              <a:buNone/>
              <a:defRPr/>
            </a:pPr>
            <a:r>
              <a:rPr lang="en-GB" sz="2000" dirty="0" err="1"/>
              <a:t>Nicol</a:t>
            </a:r>
            <a:r>
              <a:rPr lang="en-GB" sz="2000" dirty="0"/>
              <a:t>, D. J. and Macfarlane-Dick, D. (2006) Formative assessment and self-regulated learning: A model and seven principles of good feedback practice, </a:t>
            </a:r>
            <a:r>
              <a:rPr lang="en-GB" sz="2000" i="1" dirty="0"/>
              <a:t>Studies in Higher Education </a:t>
            </a:r>
            <a:r>
              <a:rPr lang="en-GB" sz="2000" i="1" dirty="0" err="1"/>
              <a:t>Vol</a:t>
            </a:r>
            <a:r>
              <a:rPr lang="en-GB" sz="2000" i="1" dirty="0"/>
              <a:t> 31(2), 199-218.</a:t>
            </a:r>
          </a:p>
          <a:p>
            <a:pPr eaLnBrk="1" hangingPunct="1">
              <a:buNone/>
              <a:defRPr/>
            </a:pPr>
            <a:r>
              <a:rPr lang="en-GB" sz="2000" dirty="0"/>
              <a:t>PASS project Bradford </a:t>
            </a:r>
            <a:r>
              <a:rPr lang="en-GB" sz="2000" dirty="0">
                <a:hlinkClick r:id="rId3"/>
              </a:rPr>
              <a:t>http://www.pass.brad.ac.uk/</a:t>
            </a:r>
            <a:r>
              <a:rPr lang="en-GB" sz="2000" dirty="0"/>
              <a:t> Accessed November 2013.</a:t>
            </a:r>
          </a:p>
          <a:p>
            <a:pPr eaLnBrk="1" hangingPunct="1">
              <a:buNone/>
              <a:defRPr/>
            </a:pPr>
            <a:r>
              <a:rPr lang="en-GB" sz="2000" dirty="0"/>
              <a:t>Peelo, M. T., &amp; Wareham, T. (Eds.). (2002). </a:t>
            </a:r>
            <a:r>
              <a:rPr lang="en-GB" sz="2000" i="1" dirty="0"/>
              <a:t>Failing students in higher education</a:t>
            </a:r>
            <a:r>
              <a:rPr lang="en-GB" sz="2000" dirty="0"/>
              <a:t>. Society for Research into Higher Education. </a:t>
            </a:r>
          </a:p>
          <a:p>
            <a:pPr eaLnBrk="1" hangingPunct="1">
              <a:buNone/>
              <a:defRPr/>
            </a:pPr>
            <a:r>
              <a:rPr lang="en-GB" sz="2000" dirty="0"/>
              <a:t>Pickford, R. and Brown, S. (2006) </a:t>
            </a:r>
            <a:r>
              <a:rPr lang="en-GB" sz="2000" i="1" dirty="0"/>
              <a:t>Assessing skills and practice,</a:t>
            </a:r>
            <a:r>
              <a:rPr lang="en-GB" sz="2000" dirty="0"/>
              <a:t> London: Routledge. </a:t>
            </a:r>
          </a:p>
          <a:p>
            <a:pPr eaLnBrk="1" hangingPunct="1">
              <a:buNone/>
              <a:defRPr/>
            </a:pPr>
            <a:r>
              <a:rPr lang="en-GB" sz="2000" dirty="0" err="1"/>
              <a:t>Rotheram</a:t>
            </a:r>
            <a:r>
              <a:rPr lang="en-GB" sz="2000" dirty="0"/>
              <a:t>, B. (2009) </a:t>
            </a:r>
            <a:r>
              <a:rPr lang="en-GB" sz="2000" i="1" dirty="0"/>
              <a:t>Sounds Good,</a:t>
            </a:r>
            <a:r>
              <a:rPr lang="en-GB" sz="2000" dirty="0"/>
              <a:t> JISC project </a:t>
            </a:r>
            <a:r>
              <a:rPr lang="en-GB" sz="2000" dirty="0">
                <a:hlinkClick r:id="rId4"/>
              </a:rPr>
              <a:t>http://www.jisc.ac.uk/whatwedo/programmes/usersandinnovation/soundsgood.aspx</a:t>
            </a:r>
            <a:r>
              <a:rPr lang="en-GB" sz="2000" dirty="0"/>
              <a:t> </a:t>
            </a:r>
          </a:p>
          <a:p>
            <a:pPr eaLnBrk="1" hangingPunct="1">
              <a:buNone/>
              <a:defRPr/>
            </a:pPr>
            <a:endParaRPr lang="en-GB" sz="2000" dirty="0"/>
          </a:p>
          <a:p>
            <a:pPr eaLnBrk="1" hangingPunct="1">
              <a:lnSpc>
                <a:spcPct val="90000"/>
              </a:lnSpc>
              <a:buFont typeface="Wingdings" pitchFamily="2" charset="2"/>
              <a:buNone/>
              <a:defRPr/>
            </a:pPr>
            <a:endParaRPr lang="en-GB" sz="20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2000" dirty="0"/>
              <a:t>Race, P. (2001) </a:t>
            </a:r>
            <a:r>
              <a:rPr lang="en-GB" sz="2000" i="1" dirty="0"/>
              <a:t>A Briefing on Self, Peer &amp; Group Assessment,</a:t>
            </a:r>
            <a:r>
              <a:rPr lang="en-GB" sz="2000" dirty="0"/>
              <a:t> in LTSN Generic Centre Assessment Series No 9, LTSN York.</a:t>
            </a:r>
          </a:p>
          <a:p>
            <a:pPr eaLnBrk="1" hangingPunct="1">
              <a:buFont typeface="Wingdings" pitchFamily="2" charset="2"/>
              <a:buNone/>
            </a:pPr>
            <a:r>
              <a:rPr lang="en-GB" sz="2000" dirty="0"/>
              <a:t>Race P. (2015) </a:t>
            </a:r>
            <a:r>
              <a:rPr lang="en-GB" sz="2000" i="1" dirty="0"/>
              <a:t>The lecturer’s toolkit (4</a:t>
            </a:r>
            <a:r>
              <a:rPr lang="en-GB" sz="2000" i="1" baseline="30000" dirty="0"/>
              <a:t>th</a:t>
            </a:r>
            <a:r>
              <a:rPr lang="en-GB" sz="2000" i="1" dirty="0"/>
              <a:t> edition),</a:t>
            </a:r>
            <a:r>
              <a:rPr lang="en-GB" sz="2000" dirty="0"/>
              <a:t> London: Routledge.</a:t>
            </a:r>
          </a:p>
          <a:p>
            <a:pPr eaLnBrk="1" hangingPunct="1">
              <a:buFont typeface="Wingdings" pitchFamily="2" charset="2"/>
              <a:buNone/>
            </a:pPr>
            <a:r>
              <a:rPr lang="en-GB" sz="2000" dirty="0"/>
              <a:t>Rust, C., Price, M. and O’Donovan, B. (2003) Improving students’ learning by developing their understanding of assessment criteria and processes</a:t>
            </a:r>
            <a:r>
              <a:rPr lang="en-GB" sz="2000" i="1" dirty="0"/>
              <a:t>, Assessment and Evaluation in Higher Education. 28 (2), 147-164.</a:t>
            </a:r>
          </a:p>
          <a:p>
            <a:pPr eaLnBrk="1" hangingPunct="1">
              <a:buFont typeface="Wingdings" pitchFamily="2" charset="2"/>
              <a:buNone/>
            </a:pPr>
            <a:r>
              <a:rPr lang="en-GB" sz="2000" dirty="0"/>
              <a:t>Ryan, J. (2000) </a:t>
            </a:r>
            <a:r>
              <a:rPr lang="en-GB" sz="2000" i="1" dirty="0"/>
              <a:t>A Guide to Teaching International Students,</a:t>
            </a:r>
            <a:r>
              <a:rPr lang="en-GB" sz="2000" dirty="0"/>
              <a:t> Oxford Centre for Staff and Learning Development.</a:t>
            </a:r>
          </a:p>
          <a:p>
            <a:pPr eaLnBrk="1" hangingPunct="1">
              <a:buFont typeface="Wingdings" pitchFamily="2" charset="2"/>
              <a:buNone/>
            </a:pPr>
            <a:r>
              <a:rPr lang="en-GB" sz="2000" dirty="0"/>
              <a:t>Stefani, L. and Carroll, J. (2001) </a:t>
            </a:r>
            <a:r>
              <a:rPr lang="en-GB" sz="2000" i="1" dirty="0"/>
              <a:t>A Briefing on Plagiarism </a:t>
            </a:r>
            <a:r>
              <a:rPr lang="en-GB" sz="2000" dirty="0"/>
              <a:t>http://www.ltsn.ac.uk/application.asp?app=resources.asp&amp;process=full_record&amp;section=generic&amp;id=10</a:t>
            </a:r>
          </a:p>
          <a:p>
            <a:pPr eaLnBrk="1" hangingPunct="1">
              <a:buNone/>
            </a:pPr>
            <a:r>
              <a:rPr lang="en-GB" sz="2000" dirty="0"/>
              <a:t>Sadler, D. Royce (2010) Beyond feedback: developing student capability in complex appraisal,</a:t>
            </a:r>
            <a:br>
              <a:rPr lang="en-GB" sz="2000" dirty="0"/>
            </a:br>
            <a:r>
              <a:rPr lang="en-GB" sz="2000" i="1" dirty="0"/>
              <a:t>Assessment &amp; Evaluation in Higher Education, 35: 5, 535-550.</a:t>
            </a:r>
          </a:p>
          <a:p>
            <a:pPr eaLnBrk="1" hangingPunct="1">
              <a:buNone/>
            </a:pPr>
            <a:r>
              <a:rPr lang="en-GB" sz="2000" dirty="0"/>
              <a:t>Yorke, M. (1999) </a:t>
            </a:r>
            <a:r>
              <a:rPr lang="en-GB" sz="2000" i="1" dirty="0"/>
              <a:t>Leaving Early: Undergraduate Non-completion in Higher Education,</a:t>
            </a:r>
            <a:r>
              <a:rPr lang="en-GB" sz="2000" dirty="0"/>
              <a:t> London: Routledge.</a:t>
            </a:r>
          </a:p>
          <a:p>
            <a:pPr eaLnBrk="1" hangingPunct="1">
              <a:buFont typeface="Wingdings" pitchFamily="2" charset="2"/>
              <a:buNone/>
            </a:pPr>
            <a:endParaRPr lang="en-GB" sz="2000" dirty="0"/>
          </a:p>
          <a:p>
            <a:endParaRPr lang="en-GB"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assessment context has changed</a:t>
            </a:r>
          </a:p>
        </p:txBody>
      </p:sp>
      <p:sp>
        <p:nvSpPr>
          <p:cNvPr id="3" name="Content Placeholder 2"/>
          <p:cNvSpPr>
            <a:spLocks noGrp="1"/>
          </p:cNvSpPr>
          <p:nvPr>
            <p:ph idx="1"/>
          </p:nvPr>
        </p:nvSpPr>
        <p:spPr/>
        <p:txBody>
          <a:bodyPr/>
          <a:lstStyle/>
          <a:p>
            <a:r>
              <a:rPr lang="en-GB" dirty="0"/>
              <a:t>Three decades of international research into assessment and feedback in higher education has given us a sound evidence-based foundation for us to use in designing assessment strategies;</a:t>
            </a:r>
          </a:p>
          <a:p>
            <a:r>
              <a:rPr lang="en-GB" dirty="0"/>
              <a:t>There is always a trade-off between making assessment manageable in terms of staff time and energy, and the 21</a:t>
            </a:r>
            <a:r>
              <a:rPr lang="en-GB" baseline="30000" dirty="0"/>
              <a:t>st</a:t>
            </a:r>
            <a:r>
              <a:rPr lang="en-GB" dirty="0"/>
              <a:t> century expectation that assessment must be </a:t>
            </a:r>
            <a:r>
              <a:rPr lang="en-GB" i="1" dirty="0"/>
              <a:t>for </a:t>
            </a:r>
            <a:r>
              <a:rPr lang="en-GB" dirty="0"/>
              <a:t>not just </a:t>
            </a:r>
            <a:r>
              <a:rPr lang="en-GB" i="1" dirty="0"/>
              <a:t>of</a:t>
            </a:r>
            <a:r>
              <a:rPr lang="en-GB" dirty="0"/>
              <a:t> learning;</a:t>
            </a:r>
          </a:p>
          <a:p>
            <a:r>
              <a:rPr lang="en-GB" dirty="0"/>
              <a:t>In assessment and feedback, it isn’t enough to simply keep doing what you’ve always done, since expectations are constantly increasing and your competitors are steadily improving.</a:t>
            </a:r>
          </a:p>
        </p:txBody>
      </p:sp>
    </p:spTree>
    <p:extLst>
      <p:ext uri="{BB962C8B-B14F-4D97-AF65-F5344CB8AC3E}">
        <p14:creationId xmlns:p14="http://schemas.microsoft.com/office/powerpoint/2010/main" val="542116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Using assessment for learning </a:t>
            </a:r>
            <a:br>
              <a:rPr lang="en-GB" sz="3200" kern="1200" dirty="0">
                <a:solidFill>
                  <a:srgbClr val="002060"/>
                </a:solidFill>
              </a:rPr>
            </a:br>
            <a:r>
              <a:rPr lang="en-GB" sz="3200" kern="1200" dirty="0">
                <a:solidFill>
                  <a:srgbClr val="002060"/>
                </a:solidFill>
              </a:rPr>
              <a:t>(Sambell et al, 2012)</a:t>
            </a:r>
          </a:p>
        </p:txBody>
      </p:sp>
      <p:sp>
        <p:nvSpPr>
          <p:cNvPr id="22531" name="Content Placeholder 2"/>
          <p:cNvSpPr>
            <a:spLocks noGrp="1"/>
          </p:cNvSpPr>
          <p:nvPr>
            <p:ph idx="1"/>
          </p:nvPr>
        </p:nvSpPr>
        <p:spPr/>
        <p:txBody>
          <a:bodyPr/>
          <a:lstStyle/>
          <a:p>
            <a:pPr eaLnBrk="1" hangingPunct="1"/>
            <a:r>
              <a:rPr lang="en-US" sz="2400" b="1" dirty="0"/>
              <a:t>Assessment that is meaningful to students can provide them with a framework for activity;</a:t>
            </a:r>
          </a:p>
          <a:p>
            <a:pPr eaLnBrk="1" hangingPunct="1"/>
            <a:r>
              <a:rPr lang="en-US" sz="2400" b="1" dirty="0"/>
              <a:t>“Students can escape bad teaching but they can’t escape bad assessment” (</a:t>
            </a:r>
            <a:r>
              <a:rPr lang="en-US" sz="2400" b="1" dirty="0" err="1"/>
              <a:t>Boud</a:t>
            </a:r>
            <a:r>
              <a:rPr lang="en-US" sz="2400" b="1" dirty="0"/>
              <a:t>, 1995);</a:t>
            </a:r>
          </a:p>
          <a:p>
            <a:pPr eaLnBrk="1" hangingPunct="1"/>
            <a:r>
              <a:rPr lang="en-US" sz="2400" b="1" dirty="0"/>
              <a:t>Where assessment is fully part of the learning process and integrated within it, the act of being assessed can help students make sense of their learning;</a:t>
            </a:r>
          </a:p>
          <a:p>
            <a:pPr eaLnBrk="1" hangingPunct="1"/>
            <a:r>
              <a:rPr lang="en-GB" sz="2400" b="1" dirty="0"/>
              <a:t>Assessment should be formative, informative, developmental and remediable.</a:t>
            </a:r>
          </a:p>
          <a:p>
            <a:pPr eaLnBrk="1" hangingPunct="1"/>
            <a:endParaRPr lang="en-US" sz="2400" dirty="0"/>
          </a:p>
        </p:txBody>
      </p:sp>
    </p:spTree>
    <p:extLst>
      <p:ext uri="{BB962C8B-B14F-4D97-AF65-F5344CB8AC3E}">
        <p14:creationId xmlns:p14="http://schemas.microsoft.com/office/powerpoint/2010/main" val="864936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574675" y="188913"/>
            <a:ext cx="8569325" cy="610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p>
            <a:endParaRPr lang="en-GB" dirty="0"/>
          </a:p>
        </p:txBody>
      </p:sp>
      <p:grpSp>
        <p:nvGrpSpPr>
          <p:cNvPr id="2" name="Group 3"/>
          <p:cNvGrpSpPr>
            <a:grpSpLocks/>
          </p:cNvGrpSpPr>
          <p:nvPr/>
        </p:nvGrpSpPr>
        <p:grpSpPr bwMode="auto">
          <a:xfrm>
            <a:off x="4633913" y="549275"/>
            <a:ext cx="2654300" cy="2725738"/>
            <a:chOff x="2937" y="346"/>
            <a:chExt cx="1672" cy="1717"/>
          </a:xfrm>
          <a:solidFill>
            <a:srgbClr val="00B050"/>
          </a:solidFill>
        </p:grpSpPr>
        <p:sp>
          <p:nvSpPr>
            <p:cNvPr id="48132" name="Freeform 4"/>
            <p:cNvSpPr>
              <a:spLocks/>
            </p:cNvSpPr>
            <p:nvPr/>
          </p:nvSpPr>
          <p:spPr bwMode="auto">
            <a:xfrm>
              <a:off x="2937" y="346"/>
              <a:ext cx="1672" cy="1717"/>
            </a:xfrm>
            <a:custGeom>
              <a:avLst/>
              <a:gdLst>
                <a:gd name="T0" fmla="*/ 75 w 75"/>
                <a:gd name="T1" fmla="*/ 42 h 87"/>
                <a:gd name="T2" fmla="*/ 0 w 75"/>
                <a:gd name="T3" fmla="*/ 0 h 87"/>
                <a:gd name="T4" fmla="*/ 0 w 75"/>
                <a:gd name="T5" fmla="*/ 87 h 87"/>
                <a:gd name="T6" fmla="*/ 75 w 75"/>
                <a:gd name="T7" fmla="*/ 42 h 87"/>
              </a:gdLst>
              <a:ahLst/>
              <a:cxnLst>
                <a:cxn ang="0">
                  <a:pos x="T0" y="T1"/>
                </a:cxn>
                <a:cxn ang="0">
                  <a:pos x="T2" y="T3"/>
                </a:cxn>
                <a:cxn ang="0">
                  <a:pos x="T4" y="T5"/>
                </a:cxn>
                <a:cxn ang="0">
                  <a:pos x="T6" y="T7"/>
                </a:cxn>
              </a:cxnLst>
              <a:rect l="0" t="0" r="r" b="b"/>
              <a:pathLst>
                <a:path w="75" h="87">
                  <a:moveTo>
                    <a:pt x="75" y="42"/>
                  </a:moveTo>
                  <a:cubicBezTo>
                    <a:pt x="59" y="16"/>
                    <a:pt x="30" y="0"/>
                    <a:pt x="0" y="0"/>
                  </a:cubicBezTo>
                  <a:lnTo>
                    <a:pt x="0" y="87"/>
                  </a:lnTo>
                  <a:lnTo>
                    <a:pt x="75" y="42"/>
                  </a:lnTo>
                  <a:close/>
                </a:path>
              </a:pathLst>
            </a:custGeom>
            <a:grpFill/>
            <a:ln w="25400">
              <a:solidFill>
                <a:srgbClr val="000000"/>
              </a:solidFill>
              <a:prstDash val="solid"/>
              <a:round/>
              <a:headEnd/>
              <a:tailEnd/>
            </a:ln>
          </p:spPr>
          <p:txBody>
            <a:bodyPr/>
            <a:lstStyle/>
            <a:p>
              <a:endParaRPr lang="en-GB" dirty="0"/>
            </a:p>
          </p:txBody>
        </p:sp>
        <p:sp>
          <p:nvSpPr>
            <p:cNvPr id="48133" name="Text Box 5"/>
            <p:cNvSpPr txBox="1">
              <a:spLocks noChangeArrowheads="1"/>
            </p:cNvSpPr>
            <p:nvPr/>
          </p:nvSpPr>
          <p:spPr bwMode="auto">
            <a:xfrm>
              <a:off x="3152" y="618"/>
              <a:ext cx="771" cy="633"/>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1200" b="1" dirty="0">
                  <a:latin typeface="Comic Sans MS" pitchFamily="66" charset="0"/>
                </a:rPr>
                <a:t>Emphasises authentic &amp; complex assessment tasks</a:t>
              </a:r>
              <a:endParaRPr lang="en-US" sz="1200" b="1" dirty="0">
                <a:latin typeface="Comic Sans MS" pitchFamily="66" charset="0"/>
              </a:endParaRPr>
            </a:p>
          </p:txBody>
        </p:sp>
      </p:grpSp>
      <p:grpSp>
        <p:nvGrpSpPr>
          <p:cNvPr id="3" name="Group 6"/>
          <p:cNvGrpSpPr>
            <a:grpSpLocks/>
          </p:cNvGrpSpPr>
          <p:nvPr/>
        </p:nvGrpSpPr>
        <p:grpSpPr bwMode="auto">
          <a:xfrm>
            <a:off x="1962150" y="547688"/>
            <a:ext cx="2687638" cy="2693987"/>
            <a:chOff x="1244" y="346"/>
            <a:chExt cx="1693" cy="1697"/>
          </a:xfrm>
        </p:grpSpPr>
        <p:sp>
          <p:nvSpPr>
            <p:cNvPr id="48135" name="Freeform 7"/>
            <p:cNvSpPr>
              <a:spLocks/>
            </p:cNvSpPr>
            <p:nvPr/>
          </p:nvSpPr>
          <p:spPr bwMode="auto">
            <a:xfrm>
              <a:off x="1244" y="346"/>
              <a:ext cx="1693" cy="1697"/>
            </a:xfrm>
            <a:custGeom>
              <a:avLst/>
              <a:gdLst>
                <a:gd name="T0" fmla="*/ 75 w 76"/>
                <a:gd name="T1" fmla="*/ 0 h 87"/>
                <a:gd name="T2" fmla="*/ 0 w 76"/>
                <a:gd name="T3" fmla="*/ 42 h 87"/>
                <a:gd name="T4" fmla="*/ 76 w 76"/>
                <a:gd name="T5" fmla="*/ 87 h 87"/>
                <a:gd name="T6" fmla="*/ 75 w 76"/>
                <a:gd name="T7" fmla="*/ 0 h 87"/>
              </a:gdLst>
              <a:ahLst/>
              <a:cxnLst>
                <a:cxn ang="0">
                  <a:pos x="T0" y="T1"/>
                </a:cxn>
                <a:cxn ang="0">
                  <a:pos x="T2" y="T3"/>
                </a:cxn>
                <a:cxn ang="0">
                  <a:pos x="T4" y="T5"/>
                </a:cxn>
                <a:cxn ang="0">
                  <a:pos x="T6" y="T7"/>
                </a:cxn>
              </a:cxnLst>
              <a:rect l="0" t="0" r="r" b="b"/>
              <a:pathLst>
                <a:path w="76" h="87">
                  <a:moveTo>
                    <a:pt x="75" y="0"/>
                  </a:moveTo>
                  <a:cubicBezTo>
                    <a:pt x="45" y="0"/>
                    <a:pt x="16" y="16"/>
                    <a:pt x="0" y="42"/>
                  </a:cubicBezTo>
                  <a:lnTo>
                    <a:pt x="76" y="87"/>
                  </a:lnTo>
                  <a:lnTo>
                    <a:pt x="75" y="0"/>
                  </a:lnTo>
                  <a:close/>
                </a:path>
              </a:pathLst>
            </a:custGeom>
            <a:solidFill>
              <a:srgbClr val="6699FF"/>
            </a:solidFill>
            <a:ln w="25400">
              <a:solidFill>
                <a:srgbClr val="000000"/>
              </a:solidFill>
              <a:prstDash val="solid"/>
              <a:round/>
              <a:headEnd/>
              <a:tailEnd/>
            </a:ln>
          </p:spPr>
          <p:txBody>
            <a:bodyPr/>
            <a:lstStyle/>
            <a:p>
              <a:endParaRPr lang="en-GB" dirty="0"/>
            </a:p>
          </p:txBody>
        </p:sp>
        <p:sp>
          <p:nvSpPr>
            <p:cNvPr id="48136" name="Text Box 8"/>
            <p:cNvSpPr txBox="1">
              <a:spLocks noChangeArrowheads="1"/>
            </p:cNvSpPr>
            <p:nvPr/>
          </p:nvSpPr>
          <p:spPr bwMode="auto">
            <a:xfrm>
              <a:off x="1791" y="733"/>
              <a:ext cx="1021"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Develops students’ abilities to evaluate own progress, direct own learning</a:t>
              </a:r>
              <a:endParaRPr lang="en-US" sz="1200" b="1" dirty="0">
                <a:latin typeface="Comic Sans MS" pitchFamily="66" charset="0"/>
              </a:endParaRPr>
            </a:p>
          </p:txBody>
        </p:sp>
      </p:grpSp>
      <p:grpSp>
        <p:nvGrpSpPr>
          <p:cNvPr id="4" name="Group 9"/>
          <p:cNvGrpSpPr>
            <a:grpSpLocks/>
          </p:cNvGrpSpPr>
          <p:nvPr/>
        </p:nvGrpSpPr>
        <p:grpSpPr bwMode="auto">
          <a:xfrm>
            <a:off x="1531938" y="1839913"/>
            <a:ext cx="3114675" cy="2755900"/>
            <a:chOff x="975" y="1175"/>
            <a:chExt cx="1962" cy="1736"/>
          </a:xfrm>
          <a:solidFill>
            <a:schemeClr val="accent6">
              <a:lumMod val="40000"/>
              <a:lumOff val="60000"/>
            </a:schemeClr>
          </a:solidFill>
        </p:grpSpPr>
        <p:sp>
          <p:nvSpPr>
            <p:cNvPr id="48138" name="Freeform 10"/>
            <p:cNvSpPr>
              <a:spLocks/>
            </p:cNvSpPr>
            <p:nvPr/>
          </p:nvSpPr>
          <p:spPr bwMode="auto">
            <a:xfrm>
              <a:off x="975" y="1175"/>
              <a:ext cx="1962" cy="1736"/>
            </a:xfrm>
            <a:custGeom>
              <a:avLst/>
              <a:gdLst>
                <a:gd name="T0" fmla="*/ 12 w 88"/>
                <a:gd name="T1" fmla="*/ 0 h 89"/>
                <a:gd name="T2" fmla="*/ 1 w 88"/>
                <a:gd name="T3" fmla="*/ 44 h 89"/>
                <a:gd name="T4" fmla="*/ 12 w 88"/>
                <a:gd name="T5" fmla="*/ 89 h 89"/>
                <a:gd name="T6" fmla="*/ 88 w 88"/>
                <a:gd name="T7" fmla="*/ 45 h 89"/>
                <a:gd name="T8" fmla="*/ 12 w 88"/>
                <a:gd name="T9" fmla="*/ 0 h 89"/>
              </a:gdLst>
              <a:ahLst/>
              <a:cxnLst>
                <a:cxn ang="0">
                  <a:pos x="T0" y="T1"/>
                </a:cxn>
                <a:cxn ang="0">
                  <a:pos x="T2" y="T3"/>
                </a:cxn>
                <a:cxn ang="0">
                  <a:pos x="T4" y="T5"/>
                </a:cxn>
                <a:cxn ang="0">
                  <a:pos x="T6" y="T7"/>
                </a:cxn>
                <a:cxn ang="0">
                  <a:pos x="T8" y="T9"/>
                </a:cxn>
              </a:cxnLst>
              <a:rect l="0" t="0" r="r" b="b"/>
              <a:pathLst>
                <a:path w="88" h="89">
                  <a:moveTo>
                    <a:pt x="12" y="0"/>
                  </a:moveTo>
                  <a:cubicBezTo>
                    <a:pt x="5" y="14"/>
                    <a:pt x="1" y="29"/>
                    <a:pt x="1" y="44"/>
                  </a:cubicBezTo>
                  <a:cubicBezTo>
                    <a:pt x="0" y="60"/>
                    <a:pt x="5" y="75"/>
                    <a:pt x="12" y="89"/>
                  </a:cubicBezTo>
                  <a:lnTo>
                    <a:pt x="88" y="45"/>
                  </a:lnTo>
                  <a:lnTo>
                    <a:pt x="12" y="0"/>
                  </a:lnTo>
                  <a:close/>
                </a:path>
              </a:pathLst>
            </a:custGeom>
            <a:grpFill/>
            <a:ln w="25400">
              <a:solidFill>
                <a:srgbClr val="000000"/>
              </a:solidFill>
              <a:prstDash val="solid"/>
              <a:round/>
              <a:headEnd/>
              <a:tailEnd/>
            </a:ln>
          </p:spPr>
          <p:txBody>
            <a:bodyPr/>
            <a:lstStyle/>
            <a:p>
              <a:endParaRPr lang="en-GB" dirty="0"/>
            </a:p>
          </p:txBody>
        </p:sp>
        <p:sp>
          <p:nvSpPr>
            <p:cNvPr id="48139" name="Text Box 11"/>
            <p:cNvSpPr txBox="1">
              <a:spLocks noChangeArrowheads="1"/>
            </p:cNvSpPr>
            <p:nvPr/>
          </p:nvSpPr>
          <p:spPr bwMode="auto">
            <a:xfrm>
              <a:off x="1186" y="1774"/>
              <a:ext cx="1082" cy="748"/>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informal feedback (e.g. peer review of draft writing, collaborative project work)</a:t>
              </a:r>
              <a:endParaRPr lang="en-US" sz="1200" b="1" dirty="0">
                <a:latin typeface="Comic Sans MS" pitchFamily="66" charset="0"/>
              </a:endParaRPr>
            </a:p>
          </p:txBody>
        </p:sp>
      </p:grpSp>
      <p:grpSp>
        <p:nvGrpSpPr>
          <p:cNvPr id="5" name="Group 12"/>
          <p:cNvGrpSpPr>
            <a:grpSpLocks/>
          </p:cNvGrpSpPr>
          <p:nvPr/>
        </p:nvGrpSpPr>
        <p:grpSpPr bwMode="auto">
          <a:xfrm>
            <a:off x="1960563" y="3235325"/>
            <a:ext cx="2687637" cy="2659063"/>
            <a:chOff x="1244" y="2073"/>
            <a:chExt cx="1693" cy="1675"/>
          </a:xfrm>
        </p:grpSpPr>
        <p:sp>
          <p:nvSpPr>
            <p:cNvPr id="48141" name="Freeform 13"/>
            <p:cNvSpPr>
              <a:spLocks/>
            </p:cNvSpPr>
            <p:nvPr/>
          </p:nvSpPr>
          <p:spPr bwMode="auto">
            <a:xfrm>
              <a:off x="1244" y="2073"/>
              <a:ext cx="1693" cy="1675"/>
            </a:xfrm>
            <a:custGeom>
              <a:avLst/>
              <a:gdLst>
                <a:gd name="T0" fmla="*/ 0 w 76"/>
                <a:gd name="T1" fmla="*/ 44 h 86"/>
                <a:gd name="T2" fmla="*/ 76 w 76"/>
                <a:gd name="T3" fmla="*/ 86 h 86"/>
                <a:gd name="T4" fmla="*/ 76 w 76"/>
                <a:gd name="T5" fmla="*/ 0 h 86"/>
                <a:gd name="T6" fmla="*/ 0 w 76"/>
                <a:gd name="T7" fmla="*/ 44 h 86"/>
              </a:gdLst>
              <a:ahLst/>
              <a:cxnLst>
                <a:cxn ang="0">
                  <a:pos x="T0" y="T1"/>
                </a:cxn>
                <a:cxn ang="0">
                  <a:pos x="T2" y="T3"/>
                </a:cxn>
                <a:cxn ang="0">
                  <a:pos x="T4" y="T5"/>
                </a:cxn>
                <a:cxn ang="0">
                  <a:pos x="T6" y="T7"/>
                </a:cxn>
              </a:cxnLst>
              <a:rect l="0" t="0" r="r" b="b"/>
              <a:pathLst>
                <a:path w="76" h="86">
                  <a:moveTo>
                    <a:pt x="0" y="44"/>
                  </a:moveTo>
                  <a:cubicBezTo>
                    <a:pt x="16" y="70"/>
                    <a:pt x="45" y="86"/>
                    <a:pt x="76" y="86"/>
                  </a:cubicBezTo>
                  <a:lnTo>
                    <a:pt x="76" y="0"/>
                  </a:lnTo>
                  <a:lnTo>
                    <a:pt x="0" y="44"/>
                  </a:lnTo>
                  <a:close/>
                </a:path>
              </a:pathLst>
            </a:custGeom>
            <a:solidFill>
              <a:srgbClr val="FF0000"/>
            </a:solidFill>
            <a:ln w="25400">
              <a:solidFill>
                <a:srgbClr val="000000"/>
              </a:solidFill>
              <a:prstDash val="solid"/>
              <a:round/>
              <a:headEnd/>
              <a:tailEnd/>
            </a:ln>
          </p:spPr>
          <p:txBody>
            <a:bodyPr/>
            <a:lstStyle/>
            <a:p>
              <a:endParaRPr lang="en-GB" dirty="0"/>
            </a:p>
          </p:txBody>
        </p:sp>
        <p:sp>
          <p:nvSpPr>
            <p:cNvPr id="48142" name="Text Box 14"/>
            <p:cNvSpPr txBox="1">
              <a:spLocks noChangeArrowheads="1"/>
            </p:cNvSpPr>
            <p:nvPr/>
          </p:nvSpPr>
          <p:spPr bwMode="auto">
            <a:xfrm>
              <a:off x="1620" y="2742"/>
              <a:ext cx="119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formal feedback (e.g. tutor comment, self-review logs)</a:t>
              </a:r>
              <a:endParaRPr lang="en-US" sz="1200" b="1" dirty="0">
                <a:latin typeface="Comic Sans MS" pitchFamily="66" charset="0"/>
              </a:endParaRPr>
            </a:p>
          </p:txBody>
        </p:sp>
      </p:grpSp>
      <p:grpSp>
        <p:nvGrpSpPr>
          <p:cNvPr id="6" name="Group 15"/>
          <p:cNvGrpSpPr>
            <a:grpSpLocks/>
          </p:cNvGrpSpPr>
          <p:nvPr/>
        </p:nvGrpSpPr>
        <p:grpSpPr bwMode="auto">
          <a:xfrm>
            <a:off x="4646613" y="3235325"/>
            <a:ext cx="2625725" cy="2659063"/>
            <a:chOff x="2920" y="2056"/>
            <a:chExt cx="1672" cy="1675"/>
          </a:xfrm>
        </p:grpSpPr>
        <p:sp>
          <p:nvSpPr>
            <p:cNvPr id="48144" name="Freeform 16"/>
            <p:cNvSpPr>
              <a:spLocks/>
            </p:cNvSpPr>
            <p:nvPr/>
          </p:nvSpPr>
          <p:spPr bwMode="auto">
            <a:xfrm>
              <a:off x="2920" y="2056"/>
              <a:ext cx="1672" cy="1675"/>
            </a:xfrm>
            <a:custGeom>
              <a:avLst/>
              <a:gdLst>
                <a:gd name="T0" fmla="*/ 0 w 75"/>
                <a:gd name="T1" fmla="*/ 86 h 86"/>
                <a:gd name="T2" fmla="*/ 75 w 75"/>
                <a:gd name="T3" fmla="*/ 44 h 86"/>
                <a:gd name="T4" fmla="*/ 0 w 75"/>
                <a:gd name="T5" fmla="*/ 0 h 86"/>
                <a:gd name="T6" fmla="*/ 0 w 75"/>
                <a:gd name="T7" fmla="*/ 86 h 86"/>
              </a:gdLst>
              <a:ahLst/>
              <a:cxnLst>
                <a:cxn ang="0">
                  <a:pos x="T0" y="T1"/>
                </a:cxn>
                <a:cxn ang="0">
                  <a:pos x="T2" y="T3"/>
                </a:cxn>
                <a:cxn ang="0">
                  <a:pos x="T4" y="T5"/>
                </a:cxn>
                <a:cxn ang="0">
                  <a:pos x="T6" y="T7"/>
                </a:cxn>
              </a:cxnLst>
              <a:rect l="0" t="0" r="r" b="b"/>
              <a:pathLst>
                <a:path w="75" h="86">
                  <a:moveTo>
                    <a:pt x="0" y="86"/>
                  </a:moveTo>
                  <a:cubicBezTo>
                    <a:pt x="30" y="86"/>
                    <a:pt x="59" y="70"/>
                    <a:pt x="75" y="44"/>
                  </a:cubicBezTo>
                  <a:lnTo>
                    <a:pt x="0" y="0"/>
                  </a:lnTo>
                  <a:lnTo>
                    <a:pt x="0" y="86"/>
                  </a:lnTo>
                  <a:close/>
                </a:path>
              </a:pathLst>
            </a:custGeom>
            <a:solidFill>
              <a:srgbClr val="AA9330"/>
            </a:solidFill>
            <a:ln w="25400">
              <a:solidFill>
                <a:srgbClr val="000000"/>
              </a:solidFill>
              <a:prstDash val="solid"/>
              <a:round/>
              <a:headEnd/>
              <a:tailEnd/>
            </a:ln>
          </p:spPr>
          <p:txBody>
            <a:bodyPr/>
            <a:lstStyle/>
            <a:p>
              <a:endParaRPr lang="en-GB" dirty="0"/>
            </a:p>
          </p:txBody>
        </p:sp>
        <p:sp>
          <p:nvSpPr>
            <p:cNvPr id="48145" name="Text Box 17"/>
            <p:cNvSpPr txBox="1">
              <a:spLocks noChangeArrowheads="1"/>
            </p:cNvSpPr>
            <p:nvPr/>
          </p:nvSpPr>
          <p:spPr bwMode="auto">
            <a:xfrm>
              <a:off x="2984" y="2573"/>
              <a:ext cx="1056"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Offers extensive ‘low stakes’ confidence building opportunities and practice</a:t>
              </a:r>
              <a:endParaRPr lang="en-US" sz="1200" b="1" dirty="0">
                <a:latin typeface="Comic Sans MS" pitchFamily="66" charset="0"/>
              </a:endParaRPr>
            </a:p>
          </p:txBody>
        </p:sp>
      </p:grpSp>
      <p:grpSp>
        <p:nvGrpSpPr>
          <p:cNvPr id="7" name="Group 18"/>
          <p:cNvGrpSpPr>
            <a:grpSpLocks/>
          </p:cNvGrpSpPr>
          <p:nvPr/>
        </p:nvGrpSpPr>
        <p:grpSpPr bwMode="auto">
          <a:xfrm>
            <a:off x="4633913" y="1852613"/>
            <a:ext cx="3078162" cy="2755900"/>
            <a:chOff x="2937" y="1175"/>
            <a:chExt cx="1939" cy="1736"/>
          </a:xfrm>
        </p:grpSpPr>
        <p:sp>
          <p:nvSpPr>
            <p:cNvPr id="48147" name="Freeform 19"/>
            <p:cNvSpPr>
              <a:spLocks/>
            </p:cNvSpPr>
            <p:nvPr/>
          </p:nvSpPr>
          <p:spPr bwMode="auto">
            <a:xfrm>
              <a:off x="2937" y="1175"/>
              <a:ext cx="1939" cy="1736"/>
            </a:xfrm>
            <a:custGeom>
              <a:avLst/>
              <a:gdLst>
                <a:gd name="T0" fmla="*/ 75 w 87"/>
                <a:gd name="T1" fmla="*/ 89 h 89"/>
                <a:gd name="T2" fmla="*/ 87 w 87"/>
                <a:gd name="T3" fmla="*/ 45 h 89"/>
                <a:gd name="T4" fmla="*/ 75 w 87"/>
                <a:gd name="T5" fmla="*/ 0 h 89"/>
                <a:gd name="T6" fmla="*/ 0 w 87"/>
                <a:gd name="T7" fmla="*/ 45 h 89"/>
                <a:gd name="T8" fmla="*/ 75 w 87"/>
                <a:gd name="T9" fmla="*/ 89 h 89"/>
              </a:gdLst>
              <a:ahLst/>
              <a:cxnLst>
                <a:cxn ang="0">
                  <a:pos x="T0" y="T1"/>
                </a:cxn>
                <a:cxn ang="0">
                  <a:pos x="T2" y="T3"/>
                </a:cxn>
                <a:cxn ang="0">
                  <a:pos x="T4" y="T5"/>
                </a:cxn>
                <a:cxn ang="0">
                  <a:pos x="T6" y="T7"/>
                </a:cxn>
                <a:cxn ang="0">
                  <a:pos x="T8" y="T9"/>
                </a:cxn>
              </a:cxnLst>
              <a:rect l="0" t="0" r="r" b="b"/>
              <a:pathLst>
                <a:path w="87" h="89">
                  <a:moveTo>
                    <a:pt x="75" y="89"/>
                  </a:moveTo>
                  <a:cubicBezTo>
                    <a:pt x="82" y="75"/>
                    <a:pt x="87" y="60"/>
                    <a:pt x="87" y="45"/>
                  </a:cubicBezTo>
                  <a:cubicBezTo>
                    <a:pt x="87" y="29"/>
                    <a:pt x="82" y="14"/>
                    <a:pt x="75" y="0"/>
                  </a:cubicBezTo>
                  <a:lnTo>
                    <a:pt x="0" y="45"/>
                  </a:lnTo>
                  <a:lnTo>
                    <a:pt x="75" y="89"/>
                  </a:lnTo>
                  <a:close/>
                </a:path>
              </a:pathLst>
            </a:custGeom>
            <a:solidFill>
              <a:schemeClr val="bg1">
                <a:lumMod val="85000"/>
              </a:schemeClr>
            </a:solidFill>
            <a:ln w="25400">
              <a:solidFill>
                <a:srgbClr val="000000"/>
              </a:solidFill>
              <a:prstDash val="solid"/>
              <a:round/>
              <a:headEnd/>
              <a:tailEnd/>
            </a:ln>
          </p:spPr>
          <p:txBody>
            <a:bodyPr/>
            <a:lstStyle/>
            <a:p>
              <a:endParaRPr lang="en-GB" dirty="0"/>
            </a:p>
          </p:txBody>
        </p:sp>
        <p:sp>
          <p:nvSpPr>
            <p:cNvPr id="48148" name="Text Box 20"/>
            <p:cNvSpPr txBox="1">
              <a:spLocks noChangeArrowheads="1"/>
            </p:cNvSpPr>
            <p:nvPr/>
          </p:nvSpPr>
          <p:spPr bwMode="auto">
            <a:xfrm>
              <a:off x="3619" y="1686"/>
              <a:ext cx="1031" cy="633"/>
            </a:xfrm>
            <a:prstGeom prst="rect">
              <a:avLst/>
            </a:prstGeom>
            <a:solidFill>
              <a:schemeClr val="bg1">
                <a:lumMod val="85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Uses high stakes summative assessment rigorously but sparingly</a:t>
              </a:r>
              <a:endParaRPr lang="en-US" sz="1200" b="1" dirty="0">
                <a:latin typeface="Comic Sans MS" pitchFamily="66" charset="0"/>
              </a:endParaRPr>
            </a:p>
          </p:txBody>
        </p:sp>
      </p:grpSp>
      <p:sp>
        <p:nvSpPr>
          <p:cNvPr id="48149" name="Text Box 21"/>
          <p:cNvSpPr txBox="1">
            <a:spLocks noChangeArrowheads="1"/>
          </p:cNvSpPr>
          <p:nvPr/>
        </p:nvSpPr>
        <p:spPr bwMode="auto">
          <a:xfrm>
            <a:off x="274638" y="274638"/>
            <a:ext cx="332581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800" b="1" dirty="0">
                <a:solidFill>
                  <a:srgbClr val="3366FF"/>
                </a:solidFill>
                <a:latin typeface="Tahoma" charset="0"/>
              </a:rPr>
              <a:t>A4L the Northumbria model</a:t>
            </a:r>
            <a:endParaRPr lang="en-GB" sz="2400" dirty="0">
              <a:solidFill>
                <a:srgbClr val="3366FF"/>
              </a:solidFill>
              <a:latin typeface="Tahoma" charset="0"/>
            </a:endParaRPr>
          </a:p>
        </p:txBody>
      </p:sp>
    </p:spTree>
    <p:extLst>
      <p:ext uri="{BB962C8B-B14F-4D97-AF65-F5344CB8AC3E}">
        <p14:creationId xmlns:p14="http://schemas.microsoft.com/office/powerpoint/2010/main" val="1158977565"/>
      </p:ext>
    </p:extLst>
  </p:cSld>
  <p:clrMapOvr>
    <a:masterClrMapping/>
  </p:clrMapOvr>
  <p:transition spd="slow" advTm="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p:spPr>
        <p:txBody>
          <a:bodyPr/>
          <a:lstStyle/>
          <a:p>
            <a:r>
              <a:rPr lang="en-GB" dirty="0"/>
              <a:t>Assessment </a:t>
            </a:r>
            <a:r>
              <a:rPr lang="en-GB" i="1" dirty="0"/>
              <a:t>for</a:t>
            </a:r>
            <a:r>
              <a:rPr lang="en-GB" dirty="0"/>
              <a:t> learning</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300" dirty="0"/>
              <a:t>1. 	Tasks should be </a:t>
            </a:r>
            <a:r>
              <a:rPr lang="en-GB" sz="2300" dirty="0">
                <a:solidFill>
                  <a:schemeClr val="tx2">
                    <a:lumMod val="40000"/>
                    <a:lumOff val="60000"/>
                  </a:schemeClr>
                </a:solidFill>
              </a:rPr>
              <a:t>challenging</a:t>
            </a:r>
            <a:r>
              <a:rPr lang="en-GB" sz="2300" dirty="0"/>
              <a:t>, demanding higher order learning and integration of knowledge learned in both the university and other contexts;</a:t>
            </a:r>
          </a:p>
          <a:p>
            <a:pPr marL="438150" indent="-438150" eaLnBrk="1" hangingPunct="1">
              <a:buFont typeface="Wingdings" pitchFamily="2" charset="2"/>
              <a:buNone/>
              <a:defRPr/>
            </a:pPr>
            <a:r>
              <a:rPr lang="en-GB" sz="2300" dirty="0"/>
              <a:t>2. 	Learning and assessment should be </a:t>
            </a:r>
            <a:r>
              <a:rPr lang="en-GB" sz="2300" dirty="0">
                <a:solidFill>
                  <a:srgbClr val="AD5CFF"/>
                </a:solidFill>
              </a:rPr>
              <a:t>integrated</a:t>
            </a:r>
            <a:r>
              <a:rPr lang="en-GB" sz="2300" dirty="0"/>
              <a:t>, assessment should not come at the end of learning but should be part of the learning process;</a:t>
            </a:r>
          </a:p>
          <a:p>
            <a:pPr marL="438150" indent="-438150" eaLnBrk="1" hangingPunct="1">
              <a:buFont typeface="Wingdings" pitchFamily="2" charset="2"/>
              <a:buNone/>
              <a:defRPr/>
            </a:pPr>
            <a:r>
              <a:rPr lang="en-GB" sz="2300" dirty="0"/>
              <a:t>3. 	Students are involved in self assessment and reflection on their learning, they are involved in </a:t>
            </a:r>
            <a:r>
              <a:rPr lang="en-GB" sz="2300" dirty="0">
                <a:solidFill>
                  <a:srgbClr val="AD5CFF"/>
                </a:solidFill>
              </a:rPr>
              <a:t>judging performance</a:t>
            </a:r>
            <a:r>
              <a:rPr lang="en-GB" sz="2300" dirty="0"/>
              <a:t>;</a:t>
            </a:r>
          </a:p>
          <a:p>
            <a:pPr marL="438150" indent="-438150" eaLnBrk="1" hangingPunct="1">
              <a:buFont typeface="Wingdings" pitchFamily="2" charset="2"/>
              <a:buNone/>
              <a:defRPr/>
            </a:pPr>
            <a:r>
              <a:rPr lang="en-GB" sz="2300" dirty="0"/>
              <a:t>4. 	Assessment should encourage </a:t>
            </a:r>
            <a:r>
              <a:rPr lang="en-GB" sz="2300" dirty="0">
                <a:solidFill>
                  <a:srgbClr val="AD5CFF"/>
                </a:solidFill>
              </a:rPr>
              <a:t>metacognition</a:t>
            </a:r>
            <a:r>
              <a:rPr lang="en-GB" sz="2300" dirty="0"/>
              <a:t>, promoting thinking about the learning process not just the learning outcomes;</a:t>
            </a:r>
          </a:p>
          <a:p>
            <a:pPr marL="438150" indent="-438150" eaLnBrk="1" hangingPunct="1">
              <a:buFont typeface="Wingdings" pitchFamily="2" charset="2"/>
              <a:buNone/>
              <a:defRPr/>
            </a:pPr>
            <a:r>
              <a:rPr lang="en-GB" sz="2300" dirty="0"/>
              <a:t>5. 	Assessment should have a </a:t>
            </a:r>
            <a:r>
              <a:rPr lang="en-GB" sz="2300" dirty="0">
                <a:solidFill>
                  <a:srgbClr val="AD5CFF"/>
                </a:solidFill>
              </a:rPr>
              <a:t>formative </a:t>
            </a:r>
            <a:r>
              <a:rPr lang="en-GB" sz="2300" dirty="0"/>
              <a:t>function, providing ‘feedforward’ for future learning which can be acted upon. There is opportunity and a safe context for students to expose problems with their study and get help; there should be an opportunity for dialogue about students’ work;</a:t>
            </a:r>
          </a:p>
        </p:txBody>
      </p:sp>
    </p:spTree>
    <p:extLst>
      <p:ext uri="{BB962C8B-B14F-4D97-AF65-F5344CB8AC3E}">
        <p14:creationId xmlns:p14="http://schemas.microsoft.com/office/powerpoint/2010/main" val="2184732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dirty="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dirty="0"/>
              <a:t>6. 	Assessment expectations should be made </a:t>
            </a:r>
            <a:r>
              <a:rPr lang="en-GB" dirty="0">
                <a:solidFill>
                  <a:schemeClr val="tx2">
                    <a:lumMod val="40000"/>
                    <a:lumOff val="60000"/>
                  </a:schemeClr>
                </a:solidFill>
              </a:rPr>
              <a:t>visible</a:t>
            </a:r>
            <a:r>
              <a:rPr lang="en-GB" dirty="0">
                <a:solidFill>
                  <a:srgbClr val="7030A0"/>
                </a:solidFill>
              </a:rPr>
              <a:t> </a:t>
            </a:r>
            <a:r>
              <a:rPr lang="en-GB" dirty="0"/>
              <a:t>to students as far as possible;</a:t>
            </a:r>
          </a:p>
          <a:p>
            <a:pPr marL="538163" indent="-538163" eaLnBrk="1" hangingPunct="1">
              <a:buFont typeface="Wingdings" pitchFamily="2" charset="2"/>
              <a:buNone/>
              <a:defRPr/>
            </a:pPr>
            <a:r>
              <a:rPr lang="en-GB" dirty="0"/>
              <a:t>7. 	Tasks should involve the </a:t>
            </a:r>
            <a:r>
              <a:rPr lang="en-GB" dirty="0">
                <a:solidFill>
                  <a:schemeClr val="tx2">
                    <a:lumMod val="40000"/>
                    <a:lumOff val="60000"/>
                  </a:schemeClr>
                </a:solidFill>
              </a:rPr>
              <a:t>active engagement </a:t>
            </a:r>
            <a:r>
              <a:rPr lang="en-GB" dirty="0"/>
              <a:t>of students developing the capacity to find things out for themselves and learn independently;</a:t>
            </a:r>
          </a:p>
          <a:p>
            <a:pPr marL="538163" indent="-538163" eaLnBrk="1" hangingPunct="1">
              <a:buFont typeface="Wingdings" pitchFamily="2" charset="2"/>
              <a:buNone/>
              <a:defRPr/>
            </a:pPr>
            <a:r>
              <a:rPr lang="en-GB" dirty="0"/>
              <a:t>8. 	Tasks should be </a:t>
            </a:r>
            <a:r>
              <a:rPr lang="en-GB" dirty="0">
                <a:solidFill>
                  <a:schemeClr val="tx2">
                    <a:lumMod val="40000"/>
                    <a:lumOff val="60000"/>
                  </a:schemeClr>
                </a:solidFill>
              </a:rPr>
              <a:t>authentic</a:t>
            </a:r>
            <a:r>
              <a:rPr lang="en-GB" dirty="0"/>
              <a:t>; worthwhile, relevant and offering students some level of control over their work;</a:t>
            </a:r>
          </a:p>
          <a:p>
            <a:pPr marL="538163" indent="-538163" eaLnBrk="1" hangingPunct="1">
              <a:buFont typeface="Wingdings" pitchFamily="2" charset="2"/>
              <a:buNone/>
              <a:defRPr/>
            </a:pPr>
            <a:r>
              <a:rPr lang="en-GB" dirty="0"/>
              <a:t>9. 	Tasks are </a:t>
            </a:r>
            <a:r>
              <a:rPr lang="en-GB" dirty="0">
                <a:solidFill>
                  <a:schemeClr val="tx2">
                    <a:lumMod val="40000"/>
                    <a:lumOff val="60000"/>
                  </a:schemeClr>
                </a:solidFill>
              </a:rPr>
              <a:t>fit for purpose </a:t>
            </a:r>
            <a:r>
              <a:rPr lang="en-GB" dirty="0"/>
              <a:t>and align with important learning outcomes;</a:t>
            </a:r>
          </a:p>
          <a:p>
            <a:pPr marL="538163" indent="-538163" eaLnBrk="1" hangingPunct="1">
              <a:buFont typeface="Wingdings" pitchFamily="2" charset="2"/>
              <a:buNone/>
              <a:defRPr/>
            </a:pPr>
            <a:r>
              <a:rPr lang="en-GB" dirty="0"/>
              <a:t>10. 	Assessment should be used to </a:t>
            </a:r>
            <a:r>
              <a:rPr lang="en-GB" dirty="0">
                <a:solidFill>
                  <a:schemeClr val="tx2">
                    <a:lumMod val="40000"/>
                    <a:lumOff val="60000"/>
                  </a:schemeClr>
                </a:solidFill>
              </a:rPr>
              <a:t>evaluate teaching </a:t>
            </a:r>
            <a:r>
              <a:rPr lang="en-GB" dirty="0"/>
              <a:t>as well as student learning.</a:t>
            </a:r>
          </a:p>
          <a:p>
            <a:pPr eaLnBrk="1" hangingPunct="1">
              <a:buFont typeface="Wingdings" pitchFamily="2" charset="2"/>
              <a:buNone/>
              <a:defRPr/>
            </a:pPr>
            <a:r>
              <a:rPr lang="en-GB" i="1" dirty="0"/>
              <a:t>(Bloxham and Boyd)</a:t>
            </a:r>
          </a:p>
        </p:txBody>
      </p:sp>
    </p:spTree>
    <p:extLst>
      <p:ext uri="{BB962C8B-B14F-4D97-AF65-F5344CB8AC3E}">
        <p14:creationId xmlns:p14="http://schemas.microsoft.com/office/powerpoint/2010/main" val="2953217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34364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pPr algn="l" eaLnBrk="0" fontAlgn="base" hangingPunct="0">
              <a:spcAft>
                <a:spcPct val="0"/>
              </a:spcAft>
            </a:pPr>
            <a:r>
              <a:rPr lang="en-GB" sz="3200" b="1" dirty="0">
                <a:solidFill>
                  <a:srgbClr val="002060"/>
                </a:solidFill>
              </a:rPr>
              <a:t>Designing fit-for-purpose assessment methods &amp; approaches: 10 questions</a:t>
            </a:r>
            <a:br>
              <a:rPr lang="en-GB" sz="3200" b="1" dirty="0">
                <a:solidFill>
                  <a:srgbClr val="002060"/>
                </a:solidFill>
              </a:rPr>
            </a:br>
            <a:endParaRPr lang="en-GB" sz="3200" b="1" dirty="0">
              <a:solidFill>
                <a:srgbClr val="002060"/>
              </a:solidFill>
            </a:endParaRPr>
          </a:p>
        </p:txBody>
      </p:sp>
      <p:sp>
        <p:nvSpPr>
          <p:cNvPr id="3" name="Content Placeholder 2"/>
          <p:cNvSpPr>
            <a:spLocks noGrp="1"/>
          </p:cNvSpPr>
          <p:nvPr>
            <p:ph idx="1"/>
          </p:nvPr>
        </p:nvSpPr>
        <p:spPr>
          <a:xfrm>
            <a:off x="457200" y="1196752"/>
            <a:ext cx="8229600" cy="4929411"/>
          </a:xfrm>
        </p:spPr>
        <p:txBody>
          <a:bodyPr>
            <a:normAutofit/>
          </a:bodyPr>
          <a:lstStyle/>
          <a:p>
            <a:pPr marL="514350" indent="-514350">
              <a:buClr>
                <a:srgbClr val="0070C0"/>
              </a:buClr>
              <a:buSzPct val="100000"/>
              <a:buFont typeface="+mj-lt"/>
              <a:buAutoNum type="arabicPeriod"/>
            </a:pPr>
            <a:r>
              <a:rPr lang="en-GB" sz="2400" b="1" dirty="0"/>
              <a:t>Are your assignments fully and constructively aligned with your learning outcomes?</a:t>
            </a:r>
          </a:p>
          <a:p>
            <a:pPr marL="514350" indent="-514350">
              <a:buClr>
                <a:srgbClr val="0070C0"/>
              </a:buClr>
              <a:buSzPct val="100000"/>
              <a:buFont typeface="+mj-lt"/>
              <a:buAutoNum type="arabicPeriod"/>
            </a:pPr>
            <a:r>
              <a:rPr lang="en-GB" sz="2400" b="1" dirty="0"/>
              <a:t>Do they comply with your university requirements in terms of format, number, word limits etc?</a:t>
            </a:r>
          </a:p>
          <a:p>
            <a:pPr marL="514350" indent="-514350">
              <a:buClr>
                <a:srgbClr val="0070C0"/>
              </a:buClr>
              <a:buSzPct val="100000"/>
              <a:buFont typeface="+mj-lt"/>
              <a:buAutoNum type="arabicPeriod"/>
            </a:pPr>
            <a:r>
              <a:rPr lang="en-GB" sz="2400" b="1" dirty="0"/>
              <a:t>Are summative assessments undertaken throughout the course, or is everything ‘sudden death’ end-point? </a:t>
            </a:r>
          </a:p>
          <a:p>
            <a:pPr marL="514350" indent="-514350">
              <a:buClr>
                <a:srgbClr val="0070C0"/>
              </a:buClr>
              <a:buSzPct val="100000"/>
              <a:buFont typeface="+mj-lt"/>
              <a:buAutoNum type="arabicPeriod"/>
            </a:pPr>
            <a:r>
              <a:rPr lang="en-GB" sz="2400" b="1" dirty="0"/>
              <a:t>Is there excessive bunching of assignments in different modules that is highly stressful for students and unmanageable staff?</a:t>
            </a:r>
          </a:p>
          <a:p>
            <a:pPr marL="514350" indent="-514350">
              <a:buClr>
                <a:srgbClr val="0070C0"/>
              </a:buClr>
              <a:buSzPct val="100000"/>
              <a:buFont typeface="+mj-lt"/>
              <a:buAutoNum type="arabicPeriod"/>
            </a:pPr>
            <a:r>
              <a:rPr lang="en-GB" sz="2400" b="1" dirty="0"/>
              <a:t>Are there plenty of opportunities for formative assessment, especially early on in the programme?</a:t>
            </a:r>
          </a:p>
        </p:txBody>
      </p:sp>
    </p:spTree>
    <p:extLst>
      <p:ext uri="{BB962C8B-B14F-4D97-AF65-F5344CB8AC3E}">
        <p14:creationId xmlns:p14="http://schemas.microsoft.com/office/powerpoint/2010/main" val="3265288804"/>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2997</Words>
  <Application>Microsoft Office PowerPoint</Application>
  <PresentationFormat>On-screen Show (4:3)</PresentationFormat>
  <Paragraphs>195</Paragraphs>
  <Slides>34</Slides>
  <Notes>19</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34</vt:i4>
      </vt:variant>
    </vt:vector>
  </HeadingPairs>
  <TitlesOfParts>
    <vt:vector size="44" baseType="lpstr">
      <vt:lpstr>Arial</vt:lpstr>
      <vt:lpstr>Arial Rounded MT Bold</vt:lpstr>
      <vt:lpstr>Calibri</vt:lpstr>
      <vt:lpstr>Comic Sans MS</vt:lpstr>
      <vt:lpstr>Tahoma</vt:lpstr>
      <vt:lpstr>Times New Roman</vt:lpstr>
      <vt:lpstr>Wingdings</vt:lpstr>
      <vt:lpstr>LeedsMet template</vt:lpstr>
      <vt:lpstr>101_Custom Design</vt:lpstr>
      <vt:lpstr>Office Theme</vt:lpstr>
      <vt:lpstr>Planning to improve feedback and assessment</vt:lpstr>
      <vt:lpstr>Focus of this workshop</vt:lpstr>
      <vt:lpstr>What needs to be done?</vt:lpstr>
      <vt:lpstr>The assessment context has changed</vt:lpstr>
      <vt:lpstr>Using assessment for learning  (Sambell et al, 2012)</vt:lpstr>
      <vt:lpstr>PowerPoint Presentation</vt:lpstr>
      <vt:lpstr>Assessment for learning</vt:lpstr>
      <vt:lpstr>Assessment for learning</vt:lpstr>
      <vt:lpstr>Designing fit-for-purpose assessment methods &amp; approaches: 10 questions </vt:lpstr>
      <vt:lpstr>And the next five:</vt:lpstr>
      <vt:lpstr>Good feedback:  (after Brown, S. (2015), Assessment, learning and teaching in higher education: global perspectives, London: Palgrave-MacMillan)</vt:lpstr>
      <vt:lpstr>Good feedback:</vt:lpstr>
      <vt:lpstr>Good feedback:</vt:lpstr>
      <vt:lpstr>Good feedback:</vt:lpstr>
      <vt:lpstr>The importance of dialogic feedback (Sadler)</vt:lpstr>
      <vt:lpstr>Five things students really hate about feedback</vt:lpstr>
      <vt:lpstr>Things students really hate about poor feedback</vt:lpstr>
      <vt:lpstr>Making assessment work well</vt:lpstr>
      <vt:lpstr>Can we provide opportunities for staged assessment?</vt:lpstr>
      <vt:lpstr>Encouraging students to recognise and use the feedback we provide for them</vt:lpstr>
      <vt:lpstr>To better engage learners we can:</vt:lpstr>
      <vt:lpstr>Do your international students understand UK assessment approaches?</vt:lpstr>
      <vt:lpstr>PowerPoint Presentation</vt:lpstr>
      <vt:lpstr>Some thoughts on assessment and feedback</vt:lpstr>
      <vt:lpstr>Assessment literacy: students do better if they can: </vt:lpstr>
      <vt:lpstr>Peter Hartley’s NTFS Bradford-led project on Programme Level Assessment</vt:lpstr>
      <vt:lpstr>Strategies to implement assessment for learning in universities</vt:lpstr>
      <vt:lpstr>To better engage learners through feedback and assessment we can:</vt:lpstr>
      <vt:lpstr>Conclusions</vt:lpstr>
      <vt:lpstr>These and other slides will be available on my website at http://sally-brown.net</vt:lpstr>
      <vt:lpstr>Useful references and further reading (1)</vt:lpstr>
      <vt:lpstr>Useful references and further reading (2)</vt:lpstr>
      <vt:lpstr>Useful references and further reading (3)</vt:lpstr>
      <vt:lpstr>Useful references and further reading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2016-09-12T10:39:40Z</dcterms:modified>
</cp:coreProperties>
</file>