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9"/>
  </p:notesMasterIdLst>
  <p:handoutMasterIdLst>
    <p:handoutMasterId r:id="rId10"/>
  </p:handoutMasterIdLst>
  <p:sldIdLst>
    <p:sldId id="420" r:id="rId3"/>
    <p:sldId id="421" r:id="rId4"/>
    <p:sldId id="422" r:id="rId5"/>
    <p:sldId id="423" r:id="rId6"/>
    <p:sldId id="424" r:id="rId7"/>
    <p:sldId id="425" r:id="rId8"/>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107" d="100"/>
          <a:sy n="107" d="100"/>
        </p:scale>
        <p:origin x="114" y="390"/>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40" d="100"/>
        <a:sy n="140" d="100"/>
      </p:scale>
      <p:origin x="0" y="1548"/>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25/08/2016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25/08/2016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25/08/2016</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25/08/2016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25/08/2016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25/08/2016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25/08/2016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25/08/2016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25/08/2016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25/08/2016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25/08/2016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25/08/2016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How do you upscale and embed interventions to be sustainable?</a:t>
            </a:r>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a:solidFill>
                  <a:schemeClr val="tx2">
                    <a:lumMod val="60000"/>
                    <a:lumOff val="40000"/>
                  </a:schemeClr>
                </a:solidFill>
              </a:rPr>
              <a:t>Cardiff Met Alumni event </a:t>
            </a:r>
          </a:p>
          <a:p>
            <a:pPr algn="ctr" eaLnBrk="1" hangingPunct="1">
              <a:defRPr/>
            </a:pPr>
            <a:r>
              <a:rPr lang="en-GB" dirty="0">
                <a:solidFill>
                  <a:schemeClr val="tx2">
                    <a:lumMod val="60000"/>
                    <a:lumOff val="40000"/>
                  </a:schemeClr>
                </a:solidFill>
              </a:rPr>
              <a:t>7th September 2016</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dirty="0"/>
              <a:t>Planning for sustainability from the outset:</a:t>
            </a:r>
          </a:p>
        </p:txBody>
      </p:sp>
      <p:sp>
        <p:nvSpPr>
          <p:cNvPr id="3" name="Content Placeholder 2"/>
          <p:cNvSpPr>
            <a:spLocks noGrp="1"/>
          </p:cNvSpPr>
          <p:nvPr>
            <p:ph idx="1"/>
          </p:nvPr>
        </p:nvSpPr>
        <p:spPr>
          <a:xfrm>
            <a:off x="395536" y="980728"/>
            <a:ext cx="8229600" cy="4789488"/>
          </a:xfrm>
        </p:spPr>
        <p:txBody>
          <a:bodyPr/>
          <a:lstStyle/>
          <a:p>
            <a:pPr>
              <a:buNone/>
            </a:pPr>
            <a:r>
              <a:rPr lang="en-GB" dirty="0"/>
              <a:t>Any pedagogic transformative programme needs to be very clear about:</a:t>
            </a:r>
          </a:p>
          <a:p>
            <a:r>
              <a:rPr lang="en-GB" dirty="0"/>
              <a:t>Rationale: Why is this intervention necessary?</a:t>
            </a:r>
          </a:p>
          <a:p>
            <a:r>
              <a:rPr lang="en-GB" dirty="0"/>
              <a:t>Purpose: what exactly are you trying to achieve?</a:t>
            </a:r>
          </a:p>
          <a:p>
            <a:r>
              <a:rPr lang="en-GB" dirty="0"/>
              <a:t>Agency: as well as who is going to lead this, which other people are crucial to its success? How can you ensure ‘end users’ are convinced of its value?</a:t>
            </a:r>
          </a:p>
          <a:p>
            <a:r>
              <a:rPr lang="en-GB" dirty="0"/>
              <a:t>Contingency planning: what could possibly go wrong?</a:t>
            </a:r>
          </a:p>
          <a:p>
            <a:r>
              <a:rPr lang="en-GB" dirty="0"/>
              <a:t>Risk mitigation: what are you going to do to prevent disasters?</a:t>
            </a:r>
          </a:p>
          <a:p>
            <a:r>
              <a:rPr lang="en-GB" dirty="0"/>
              <a:t>Implementation: what are your timescales, milestones and performance indicators?</a:t>
            </a:r>
          </a:p>
          <a:p>
            <a:r>
              <a:rPr lang="en-GB" dirty="0"/>
              <a:t>Evaluation: how will you know if you have been successful? </a:t>
            </a:r>
          </a:p>
          <a:p>
            <a:endParaRPr lang="en-GB" dirty="0"/>
          </a:p>
        </p:txBody>
      </p:sp>
    </p:spTree>
    <p:extLst>
      <p:ext uri="{BB962C8B-B14F-4D97-AF65-F5344CB8AC3E}">
        <p14:creationId xmlns:p14="http://schemas.microsoft.com/office/powerpoint/2010/main" val="3803352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and what can help to make your pedagogic intervention successful?</a:t>
            </a:r>
          </a:p>
        </p:txBody>
      </p:sp>
      <p:sp>
        <p:nvSpPr>
          <p:cNvPr id="3" name="Content Placeholder 2"/>
          <p:cNvSpPr>
            <a:spLocks noGrp="1"/>
          </p:cNvSpPr>
          <p:nvPr>
            <p:ph idx="1"/>
          </p:nvPr>
        </p:nvSpPr>
        <p:spPr/>
        <p:txBody>
          <a:bodyPr/>
          <a:lstStyle/>
          <a:p>
            <a:r>
              <a:rPr lang="en-GB" dirty="0"/>
              <a:t>Which leaders do you need to convince (and how can you give them something to boast about)?</a:t>
            </a:r>
          </a:p>
          <a:p>
            <a:r>
              <a:rPr lang="en-GB" dirty="0"/>
              <a:t>Which end users do you have to engage with in various </a:t>
            </a:r>
            <a:r>
              <a:rPr lang="en-GB" dirty="0" err="1"/>
              <a:t>fora</a:t>
            </a:r>
            <a:r>
              <a:rPr lang="en-GB" dirty="0"/>
              <a:t> to ensure they take ownership?</a:t>
            </a:r>
          </a:p>
          <a:p>
            <a:r>
              <a:rPr lang="en-GB" dirty="0"/>
              <a:t>At which committees can you present your plans to ensure there is institutional buy-in?</a:t>
            </a:r>
          </a:p>
          <a:p>
            <a:r>
              <a:rPr lang="en-GB" dirty="0"/>
              <a:t>Can you make friends of the Registrar and quality assurance/enhancement colleagues to support your plans?</a:t>
            </a:r>
          </a:p>
          <a:p>
            <a:r>
              <a:rPr lang="en-GB" dirty="0"/>
              <a:t>Can internal and external communications staff help you?</a:t>
            </a:r>
          </a:p>
          <a:p>
            <a:r>
              <a:rPr lang="en-GB" dirty="0"/>
              <a:t>To what extent can you involve students in shaping activity and making the change happen?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makes interventions have a chance of being sustained?</a:t>
            </a:r>
          </a:p>
        </p:txBody>
      </p:sp>
      <p:sp>
        <p:nvSpPr>
          <p:cNvPr id="3" name="Content Placeholder 2"/>
          <p:cNvSpPr>
            <a:spLocks noGrp="1"/>
          </p:cNvSpPr>
          <p:nvPr>
            <p:ph idx="1"/>
          </p:nvPr>
        </p:nvSpPr>
        <p:spPr/>
        <p:txBody>
          <a:bodyPr/>
          <a:lstStyle/>
          <a:p>
            <a:r>
              <a:rPr lang="en-GB" dirty="0"/>
              <a:t>Good planning (but the flexibility to change tack if things don’t work out);</a:t>
            </a:r>
          </a:p>
          <a:p>
            <a:r>
              <a:rPr lang="en-GB" dirty="0"/>
              <a:t>Clarity about who or what the main beneficiaries are likely to be so they can be friends to your initiative;</a:t>
            </a:r>
          </a:p>
          <a:p>
            <a:r>
              <a:rPr lang="en-GB" dirty="0"/>
              <a:t>Good networking internally and externally so you can learn from others who have gone before and reach out for help and advice when needed, as well as opportunities to disseminate your learning post hoc;</a:t>
            </a:r>
          </a:p>
          <a:p>
            <a:r>
              <a:rPr lang="en-GB" dirty="0"/>
              <a:t>A genuinely scholarly approach, using evidence-based literature in the field so your plans are based on proven positive experiences elsewhere.</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can get in the way of transformative initiatives remaining viable?</a:t>
            </a:r>
          </a:p>
        </p:txBody>
      </p:sp>
      <p:sp>
        <p:nvSpPr>
          <p:cNvPr id="3" name="Content Placeholder 2"/>
          <p:cNvSpPr>
            <a:spLocks noGrp="1"/>
          </p:cNvSpPr>
          <p:nvPr>
            <p:ph idx="1"/>
          </p:nvPr>
        </p:nvSpPr>
        <p:spPr/>
        <p:txBody>
          <a:bodyPr/>
          <a:lstStyle/>
          <a:p>
            <a:r>
              <a:rPr lang="en-GB" dirty="0"/>
              <a:t>Regime change at a senior level: if you lose your senior manager champions your fantastic initiative can become an awkward anomaly;</a:t>
            </a:r>
          </a:p>
          <a:p>
            <a:r>
              <a:rPr lang="en-GB" dirty="0"/>
              <a:t>Running out of stuff: funding, energy, resources, good will, advocates;</a:t>
            </a:r>
          </a:p>
          <a:p>
            <a:r>
              <a:rPr lang="en-GB" dirty="0"/>
              <a:t>Major contextual changes at global, national or institutional level that undermine or negate your plans</a:t>
            </a:r>
          </a:p>
          <a:p>
            <a:r>
              <a:rPr lang="en-GB" dirty="0"/>
              <a:t>Having been successful so it is no longer necessary!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 silver bullets, but some golden rules:</a:t>
            </a:r>
          </a:p>
        </p:txBody>
      </p:sp>
      <p:sp>
        <p:nvSpPr>
          <p:cNvPr id="3" name="Content Placeholder 2"/>
          <p:cNvSpPr>
            <a:spLocks noGrp="1"/>
          </p:cNvSpPr>
          <p:nvPr>
            <p:ph idx="1"/>
          </p:nvPr>
        </p:nvSpPr>
        <p:spPr/>
        <p:txBody>
          <a:bodyPr/>
          <a:lstStyle/>
          <a:p>
            <a:r>
              <a:rPr lang="en-GB" dirty="0"/>
              <a:t>Transformation needs to be collaborative if it is to last: no change initiative can work if it relies on a single individual;</a:t>
            </a:r>
          </a:p>
          <a:p>
            <a:r>
              <a:rPr lang="en-GB" dirty="0"/>
              <a:t>Having money can make things work, but sometimes without cash you can still make things happen (or continue): it is just harder work!</a:t>
            </a:r>
          </a:p>
          <a:p>
            <a:r>
              <a:rPr lang="en-GB" dirty="0"/>
              <a:t>Remember that the most important aspect of transformation is convincing people that your approach is necessary, can work, and is worth investing in, so your arguments must be backed up with scholarship and delivered with enthusiasm and credibility. </a:t>
            </a:r>
          </a:p>
          <a:p>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556</Words>
  <Application>Microsoft Office PowerPoint</Application>
  <PresentationFormat>On-screen Show (4:3)</PresentationFormat>
  <Paragraphs>39</Paragraphs>
  <Slides>6</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Arial</vt:lpstr>
      <vt:lpstr>Arial Rounded MT Bold</vt:lpstr>
      <vt:lpstr>Calibri</vt:lpstr>
      <vt:lpstr>Comic Sans MS</vt:lpstr>
      <vt:lpstr>Wingdings</vt:lpstr>
      <vt:lpstr>LeedsMet template</vt:lpstr>
      <vt:lpstr>101_Custom Design</vt:lpstr>
      <vt:lpstr>How do you upscale and embed interventions to be sustainable?</vt:lpstr>
      <vt:lpstr>Planning for sustainability from the outset:</vt:lpstr>
      <vt:lpstr>Who and what can help to make your pedagogic intervention successful?</vt:lpstr>
      <vt:lpstr>What makes interventions have a chance of being sustained?</vt:lpstr>
      <vt:lpstr>What can get in the way of transformative initiatives remaining viable?</vt:lpstr>
      <vt:lpstr>No silver bullets, but some golden rules: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2016-08-25T14:30:40Z</dcterms:modified>
</cp:coreProperties>
</file>