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18"/>
  </p:notesMasterIdLst>
  <p:handoutMasterIdLst>
    <p:handoutMasterId r:id="rId19"/>
  </p:handoutMasterIdLst>
  <p:sldIdLst>
    <p:sldId id="420" r:id="rId3"/>
    <p:sldId id="606" r:id="rId4"/>
    <p:sldId id="605" r:id="rId5"/>
    <p:sldId id="620" r:id="rId6"/>
    <p:sldId id="607" r:id="rId7"/>
    <p:sldId id="608" r:id="rId8"/>
    <p:sldId id="613" r:id="rId9"/>
    <p:sldId id="612" r:id="rId10"/>
    <p:sldId id="614" r:id="rId11"/>
    <p:sldId id="615" r:id="rId12"/>
    <p:sldId id="616" r:id="rId13"/>
    <p:sldId id="617" r:id="rId14"/>
    <p:sldId id="621" r:id="rId15"/>
    <p:sldId id="622" r:id="rId16"/>
    <p:sldId id="623" r:id="rId17"/>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varScale="1">
        <p:scale>
          <a:sx n="107" d="100"/>
          <a:sy n="107" d="100"/>
        </p:scale>
        <p:origin x="114" y="390"/>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90" d="100"/>
        <a:sy n="90"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8</a:t>
            </a:fld>
            <a:endParaRPr lang="en-US"/>
          </a:p>
        </p:txBody>
      </p:sp>
    </p:spTree>
    <p:extLst>
      <p:ext uri="{BB962C8B-B14F-4D97-AF65-F5344CB8AC3E}">
        <p14:creationId xmlns:p14="http://schemas.microsoft.com/office/powerpoint/2010/main" val="3823386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25/08/2016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25/08/2016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25/08/2016</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25/08/2016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25/08/2016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25/08/2016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25/08/2016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25/08/2016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25/08/2016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25/08/2016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25/08/2016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25/08/2016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Your career in higher education: a game of snakes and ladders</a:t>
            </a:r>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a:solidFill>
                  <a:schemeClr val="tx2">
                    <a:lumMod val="60000"/>
                    <a:lumOff val="40000"/>
                  </a:schemeClr>
                </a:solidFill>
              </a:rPr>
              <a:t>Cardiff Met Alumni event </a:t>
            </a:r>
          </a:p>
          <a:p>
            <a:pPr algn="ctr" eaLnBrk="1" hangingPunct="1">
              <a:defRPr/>
            </a:pPr>
            <a:r>
              <a:rPr lang="en-GB" dirty="0">
                <a:solidFill>
                  <a:schemeClr val="tx2">
                    <a:lumMod val="60000"/>
                    <a:lumOff val="40000"/>
                  </a:schemeClr>
                </a:solidFill>
              </a:rPr>
              <a:t>7th September 2016</a:t>
            </a:r>
          </a:p>
          <a:p>
            <a:pPr algn="ctr" eaLnBrk="1" hangingPunct="1">
              <a:defRPr/>
            </a:pPr>
            <a:r>
              <a:rPr lang="en-GB" sz="2400" b="1" dirty="0"/>
              <a:t>Sally Brown @</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NTF, PFHEA, SFSEDA</a:t>
            </a:r>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Publishing about ALT: various trade-offs</a:t>
            </a:r>
          </a:p>
        </p:txBody>
      </p:sp>
      <p:sp>
        <p:nvSpPr>
          <p:cNvPr id="3" name="Content Placeholder 2"/>
          <p:cNvSpPr>
            <a:spLocks noGrp="1"/>
          </p:cNvSpPr>
          <p:nvPr>
            <p:ph idx="1"/>
          </p:nvPr>
        </p:nvSpPr>
        <p:spPr/>
        <p:txBody>
          <a:bodyPr/>
          <a:lstStyle/>
          <a:p>
            <a:r>
              <a:rPr lang="en-GB" dirty="0"/>
              <a:t>For most professional purposes, publishing in academic journals is crucial although writing books can be more fun, fulfilling and fruitful;</a:t>
            </a:r>
          </a:p>
          <a:p>
            <a:r>
              <a:rPr lang="en-GB" dirty="0"/>
              <a:t>Aiming for high-esteem factor journals is necessary for the REF, and maybe for a Professorship, but it’s so much harder than making gentle strides in the foothills before tackling the highest peaks!</a:t>
            </a:r>
          </a:p>
          <a:p>
            <a:r>
              <a:rPr lang="en-GB" dirty="0"/>
              <a:t>Co-authorship can be much more fun and more productive than single authoring, but can be problematic if there are power imbalances and in cases where you need to make an individual case;</a:t>
            </a:r>
          </a:p>
          <a:p>
            <a:r>
              <a:rPr lang="en-GB" dirty="0"/>
              <a:t>Public profile through non-academic publications carries little REF value but can boost your esteem factor and profile.</a:t>
            </a:r>
          </a:p>
        </p:txBody>
      </p:sp>
    </p:spTree>
    <p:extLst>
      <p:ext uri="{BB962C8B-B14F-4D97-AF65-F5344CB8AC3E}">
        <p14:creationId xmlns:p14="http://schemas.microsoft.com/office/powerpoint/2010/main" val="595309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Professional networking for fun and future advancement!</a:t>
            </a:r>
          </a:p>
        </p:txBody>
      </p:sp>
      <p:sp>
        <p:nvSpPr>
          <p:cNvPr id="3" name="Content Placeholder 2"/>
          <p:cNvSpPr>
            <a:spLocks noGrp="1"/>
          </p:cNvSpPr>
          <p:nvPr>
            <p:ph idx="1"/>
          </p:nvPr>
        </p:nvSpPr>
        <p:spPr>
          <a:xfrm>
            <a:off x="468313" y="1196752"/>
            <a:ext cx="8229600" cy="5005611"/>
          </a:xfrm>
        </p:spPr>
        <p:txBody>
          <a:bodyPr/>
          <a:lstStyle/>
          <a:p>
            <a:r>
              <a:rPr lang="en-GB" dirty="0"/>
              <a:t>Go to conferences and become part of the learning community. To get a PF, a professorship or an NTF you need to demonstrate engagement beyond your own Faculty (and ideally HEI);</a:t>
            </a:r>
          </a:p>
          <a:p>
            <a:r>
              <a:rPr lang="en-GB" dirty="0"/>
              <a:t>Submit proposals for papers and posters (and put a lot of energy into making them successful0;</a:t>
            </a:r>
          </a:p>
          <a:p>
            <a:r>
              <a:rPr lang="en-GB" dirty="0"/>
              <a:t>Engage in virtual events in the field e.g. #lthechat and virtual seminars/ webinars. Engage and better still volunteer to lead. You can get an international profile this way even if you can’t travel;</a:t>
            </a:r>
          </a:p>
          <a:p>
            <a:r>
              <a:rPr lang="en-GB" dirty="0"/>
              <a:t>When at events, ‘work the room’ that is, meet and talk to lots of people , especially your heroes (and give out your visiting cards). This is easiest if you are promoting a project.</a:t>
            </a:r>
          </a:p>
        </p:txBody>
      </p:sp>
    </p:spTree>
    <p:extLst>
      <p:ext uri="{BB962C8B-B14F-4D97-AF65-F5344CB8AC3E}">
        <p14:creationId xmlns:p14="http://schemas.microsoft.com/office/powerpoint/2010/main" val="2113733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Planning ahead for your career in senior management</a:t>
            </a:r>
          </a:p>
        </p:txBody>
      </p:sp>
      <p:sp>
        <p:nvSpPr>
          <p:cNvPr id="3" name="Content Placeholder 2"/>
          <p:cNvSpPr>
            <a:spLocks noGrp="1"/>
          </p:cNvSpPr>
          <p:nvPr>
            <p:ph idx="1"/>
          </p:nvPr>
        </p:nvSpPr>
        <p:spPr>
          <a:xfrm>
            <a:off x="468313" y="1196752"/>
            <a:ext cx="8229600" cy="5005611"/>
          </a:xfrm>
        </p:spPr>
        <p:txBody>
          <a:bodyPr/>
          <a:lstStyle/>
          <a:p>
            <a:r>
              <a:rPr lang="en-GB" dirty="0"/>
              <a:t>Volunteer/get elected for university and national committees since this is where you can start to make a real impact. Choose an area where you can become a recognised advocate e.g. EO, funding sources, TEL;</a:t>
            </a:r>
          </a:p>
          <a:p>
            <a:r>
              <a:rPr lang="en-GB" dirty="0"/>
              <a:t>Take up every bit of leadership training you can, read what you can about HE leadership and reflect on your learning;</a:t>
            </a:r>
          </a:p>
          <a:p>
            <a:r>
              <a:rPr lang="en-GB" dirty="0"/>
              <a:t>Watch university leaders in action and emulate the practices and behaviours you admire and see to be successful, and note to avoid the opposite;</a:t>
            </a:r>
          </a:p>
          <a:p>
            <a:r>
              <a:rPr lang="en-GB" dirty="0"/>
              <a:t>Stay out of internecine battles but learn from them;</a:t>
            </a:r>
          </a:p>
          <a:p>
            <a:r>
              <a:rPr lang="en-GB" dirty="0"/>
              <a:t>Work hard at knowing when to take a principled stance (and when it becomes counter productive);</a:t>
            </a:r>
          </a:p>
          <a:p>
            <a:r>
              <a:rPr lang="en-GB" dirty="0"/>
              <a:t>Seek out a mentor, coach or champion and make sure support is mutual.</a:t>
            </a:r>
          </a:p>
          <a:p>
            <a:endParaRPr lang="en-GB" dirty="0"/>
          </a:p>
        </p:txBody>
      </p:sp>
    </p:spTree>
    <p:extLst>
      <p:ext uri="{BB962C8B-B14F-4D97-AF65-F5344CB8AC3E}">
        <p14:creationId xmlns:p14="http://schemas.microsoft.com/office/powerpoint/2010/main" val="3216710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can you achieve a good work-life balance?</a:t>
            </a:r>
          </a:p>
        </p:txBody>
      </p:sp>
      <p:sp>
        <p:nvSpPr>
          <p:cNvPr id="3" name="Content Placeholder 2"/>
          <p:cNvSpPr>
            <a:spLocks noGrp="1"/>
          </p:cNvSpPr>
          <p:nvPr>
            <p:ph idx="1"/>
          </p:nvPr>
        </p:nvSpPr>
        <p:spPr/>
        <p:txBody>
          <a:bodyPr/>
          <a:lstStyle/>
          <a:p>
            <a:r>
              <a:rPr lang="en-GB" dirty="0"/>
              <a:t>Think about what gives you pleasure and focus on it (and if you hate something don’t do it!);</a:t>
            </a:r>
          </a:p>
          <a:p>
            <a:r>
              <a:rPr lang="en-GB" dirty="0"/>
              <a:t>Remember that being strategic about your future and making time to achieve it isn’t selfish: it will have long term benefits for those who depend on you;</a:t>
            </a:r>
          </a:p>
          <a:p>
            <a:r>
              <a:rPr lang="en-GB" dirty="0"/>
              <a:t>No one survives an academic career unscathed if they don’t find ways to carve out personal down time whatever that looks like for you;</a:t>
            </a:r>
          </a:p>
          <a:p>
            <a:pPr>
              <a:buNone/>
            </a:pPr>
            <a:r>
              <a:rPr lang="en-GB" dirty="0"/>
              <a:t>To achieve this, work out what your personal seven (or more) best professional habits are and cultivate them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My best professional habits</a:t>
            </a:r>
          </a:p>
        </p:txBody>
      </p:sp>
      <p:sp>
        <p:nvSpPr>
          <p:cNvPr id="3" name="Content Placeholder 2"/>
          <p:cNvSpPr>
            <a:spLocks noGrp="1"/>
          </p:cNvSpPr>
          <p:nvPr>
            <p:ph idx="1"/>
          </p:nvPr>
        </p:nvSpPr>
        <p:spPr/>
        <p:txBody>
          <a:bodyPr/>
          <a:lstStyle/>
          <a:p>
            <a:pPr marL="457200" indent="-457200">
              <a:buSzPct val="100000"/>
              <a:buFont typeface="+mj-lt"/>
              <a:buAutoNum type="arabicPeriod"/>
            </a:pPr>
            <a:r>
              <a:rPr lang="en-GB" dirty="0"/>
              <a:t>I write nearly every day (but I know that a lot of it will need further work). For me getting something down for subsequent editing avoids the horrors of the next day’s blank page;</a:t>
            </a:r>
          </a:p>
          <a:p>
            <a:pPr marL="457200" indent="-457200">
              <a:buSzPct val="100000"/>
              <a:buFont typeface="+mj-lt"/>
              <a:buAutoNum type="arabicPeriod"/>
            </a:pPr>
            <a:r>
              <a:rPr lang="en-GB" dirty="0"/>
              <a:t>Find a writing partner who can be your strongest critic as well as your friend (Reader I married him!);</a:t>
            </a:r>
          </a:p>
          <a:p>
            <a:pPr marL="457200" indent="-457200">
              <a:buSzPct val="100000"/>
              <a:buFont typeface="+mj-lt"/>
              <a:buAutoNum type="arabicPeriod"/>
            </a:pPr>
            <a:r>
              <a:rPr lang="en-GB" dirty="0"/>
              <a:t>My best ideas and problem solutions come when I am doing something else (but this means activity e.g. swimming not grandchild caring!);</a:t>
            </a:r>
          </a:p>
          <a:p>
            <a:pPr marL="457200" indent="-457200">
              <a:buSzPct val="100000"/>
              <a:buFont typeface="+mj-lt"/>
              <a:buAutoNum type="arabicPeriod"/>
            </a:pPr>
            <a:r>
              <a:rPr lang="en-GB" dirty="0"/>
              <a:t>I’m not tidy but I am organised: I love my to-do list and 12-part organiser file for upcoming work organised by month;</a:t>
            </a:r>
          </a:p>
          <a:p>
            <a:pPr marL="457200" indent="-457200">
              <a:buFont typeface="+mj-lt"/>
              <a:buAutoNum type="arabicPeriod"/>
            </a:pP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Some habitual good advice</a:t>
            </a:r>
          </a:p>
        </p:txBody>
      </p:sp>
      <p:sp>
        <p:nvSpPr>
          <p:cNvPr id="3" name="Content Placeholder 2"/>
          <p:cNvSpPr>
            <a:spLocks noGrp="1"/>
          </p:cNvSpPr>
          <p:nvPr>
            <p:ph idx="1"/>
          </p:nvPr>
        </p:nvSpPr>
        <p:spPr/>
        <p:txBody>
          <a:bodyPr/>
          <a:lstStyle/>
          <a:p>
            <a:pPr marL="457200" indent="-457200">
              <a:buSzPct val="100000"/>
              <a:buFont typeface="+mj-lt"/>
              <a:buAutoNum type="arabicPeriod" startAt="5"/>
            </a:pPr>
            <a:r>
              <a:rPr lang="en-GB" dirty="0"/>
              <a:t>I don’t let emails rule my life. Try to filter them by any means you can, read them regularly and flag important ones for action &amp; discard most;</a:t>
            </a:r>
          </a:p>
          <a:p>
            <a:pPr marL="457200" indent="-457200">
              <a:buSzPct val="100000"/>
              <a:buFont typeface="+mj-lt"/>
              <a:buAutoNum type="arabicPeriod" startAt="5"/>
            </a:pPr>
            <a:r>
              <a:rPr lang="en-GB" dirty="0"/>
              <a:t>I have over the years gained much help from contacts and friends and my policy is to ‘pay forward’ twice i.e. To repay the favours I received to the next generation;</a:t>
            </a:r>
          </a:p>
          <a:p>
            <a:pPr marL="457200" indent="-457200">
              <a:buSzPct val="100000"/>
              <a:buFont typeface="+mj-lt"/>
              <a:buAutoNum type="arabicPeriod" startAt="5"/>
            </a:pPr>
            <a:r>
              <a:rPr lang="en-GB" dirty="0"/>
              <a:t>Every time I have ‘jumped out of the window’ in career terms (or been pushed) it has worked out for the best even though it has been pretty scary at times! . If your work (or indeed anything) starts causing you more pain than pleasure, seek ways to stop doing it. </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Choosing your pathway through higher education: some big questions</a:t>
            </a:r>
          </a:p>
        </p:txBody>
      </p:sp>
      <p:sp>
        <p:nvSpPr>
          <p:cNvPr id="3" name="Content Placeholder 2"/>
          <p:cNvSpPr>
            <a:spLocks noGrp="1"/>
          </p:cNvSpPr>
          <p:nvPr>
            <p:ph idx="1"/>
          </p:nvPr>
        </p:nvSpPr>
        <p:spPr/>
        <p:txBody>
          <a:bodyPr/>
          <a:lstStyle/>
          <a:p>
            <a:r>
              <a:rPr lang="en-GB" dirty="0"/>
              <a:t>Are you going to have a career as a researcher, a teacher or a hybrid between the two?</a:t>
            </a:r>
          </a:p>
          <a:p>
            <a:r>
              <a:rPr lang="en-GB" dirty="0"/>
              <a:t>How important to you is pedagogic research?</a:t>
            </a:r>
          </a:p>
          <a:p>
            <a:r>
              <a:rPr lang="en-GB" dirty="0"/>
              <a:t>Do you have any plans to be a professor, a senior manager, an educational developer, a project leader, an </a:t>
            </a:r>
            <a:r>
              <a:rPr lang="en-GB" dirty="0" err="1"/>
              <a:t>ed</a:t>
            </a:r>
            <a:r>
              <a:rPr lang="en-GB" dirty="0"/>
              <a:t> tech specialist, a leading thinker in HE pedagogy?</a:t>
            </a:r>
          </a:p>
          <a:p>
            <a:r>
              <a:rPr lang="en-GB" dirty="0"/>
              <a:t>How can you use university systems to work best for you?</a:t>
            </a:r>
          </a:p>
          <a:p>
            <a:r>
              <a:rPr lang="en-GB" dirty="0"/>
              <a:t>What kinds of networks can you use in your university career?</a:t>
            </a:r>
          </a:p>
          <a:p>
            <a:r>
              <a:rPr lang="en-GB" dirty="0"/>
              <a:t>How can you achieve a good work-life balance?</a:t>
            </a:r>
          </a:p>
          <a:p>
            <a:r>
              <a:rPr lang="en-GB" dirty="0"/>
              <a:t>How do you know when to stop?</a:t>
            </a:r>
          </a:p>
        </p:txBody>
      </p:sp>
    </p:spTree>
    <p:extLst>
      <p:ext uri="{BB962C8B-B14F-4D97-AF65-F5344CB8AC3E}">
        <p14:creationId xmlns:p14="http://schemas.microsoft.com/office/powerpoint/2010/main" val="599649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a:solidFill>
                  <a:schemeClr val="bg1"/>
                </a:solidFill>
              </a:rPr>
              <a:t>From Jason </a:t>
            </a:r>
            <a:r>
              <a:rPr lang="en-GB" sz="1800" b="1" dirty="0" err="1">
                <a:solidFill>
                  <a:schemeClr val="bg1"/>
                </a:solidFill>
              </a:rPr>
              <a:t>Elsom</a:t>
            </a:r>
            <a:endParaRPr lang="en-GB" sz="1800" b="1" dirty="0">
              <a:solidFill>
                <a:schemeClr val="bg1"/>
              </a:solidFill>
            </a:endParaRPr>
          </a:p>
          <a:p>
            <a:r>
              <a:rPr lang="en-GB" sz="1800" b="1" dirty="0">
                <a:solidFill>
                  <a:schemeClr val="bg1"/>
                </a:solidFill>
              </a:rPr>
              <a:t>(@Jason </a:t>
            </a:r>
            <a:r>
              <a:rPr lang="en-GB" sz="1800" b="1" dirty="0" err="1">
                <a:solidFill>
                  <a:schemeClr val="bg1"/>
                </a:solidFill>
              </a:rPr>
              <a:t>Elsom</a:t>
            </a:r>
            <a:r>
              <a:rPr lang="en-GB" sz="1800" b="1" dirty="0">
                <a:solidFill>
                  <a:schemeClr val="bg1"/>
                </a:solidFill>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Planning your future</a:t>
            </a:r>
          </a:p>
        </p:txBody>
      </p:sp>
      <p:sp>
        <p:nvSpPr>
          <p:cNvPr id="3" name="Content Placeholder 2"/>
          <p:cNvSpPr>
            <a:spLocks noGrp="1"/>
          </p:cNvSpPr>
          <p:nvPr>
            <p:ph idx="1"/>
          </p:nvPr>
        </p:nvSpPr>
        <p:spPr/>
        <p:txBody>
          <a:bodyPr/>
          <a:lstStyle/>
          <a:p>
            <a:r>
              <a:rPr lang="en-GB" dirty="0"/>
              <a:t>Keep really good records of you achievements and successes (including a’ plaudits’ file even though it feels mildly embarrassing);</a:t>
            </a:r>
          </a:p>
          <a:p>
            <a:r>
              <a:rPr lang="en-GB" dirty="0"/>
              <a:t>Make reflection a very regular part of your professional activity;</a:t>
            </a:r>
          </a:p>
          <a:p>
            <a:r>
              <a:rPr lang="en-GB" dirty="0"/>
              <a:t>Find a mentor who can not only advise and support you but can look out for opportunities for you;</a:t>
            </a:r>
          </a:p>
          <a:p>
            <a:r>
              <a:rPr lang="en-GB" dirty="0"/>
              <a:t>Make the most of professional, subject, institutional, national and international networks as well as your personal ones to help you keep abreast of upcoming trends and to contribute to your communities;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Gaining accreditation for your teaching and pedagogic leadership</a:t>
            </a:r>
          </a:p>
        </p:txBody>
      </p:sp>
      <p:sp>
        <p:nvSpPr>
          <p:cNvPr id="3" name="Content Placeholder 2"/>
          <p:cNvSpPr>
            <a:spLocks noGrp="1"/>
          </p:cNvSpPr>
          <p:nvPr>
            <p:ph idx="1"/>
          </p:nvPr>
        </p:nvSpPr>
        <p:spPr/>
        <p:txBody>
          <a:bodyPr/>
          <a:lstStyle/>
          <a:p>
            <a:r>
              <a:rPr lang="en-GB" dirty="0"/>
              <a:t>In many UK HEIs (and increasing numbers of international ones) SEDA or HEA Accreditation of your expertise in teaching, managing and leading academic pedagogy is highly valued;</a:t>
            </a:r>
          </a:p>
          <a:p>
            <a:r>
              <a:rPr lang="en-GB" dirty="0"/>
              <a:t>While most UK HEIs expect teaching staff to complete a </a:t>
            </a:r>
            <a:r>
              <a:rPr lang="en-GB" dirty="0" err="1"/>
              <a:t>PGCert</a:t>
            </a:r>
            <a:r>
              <a:rPr lang="en-GB" dirty="0"/>
              <a:t> in HE teaching which often leads to Fellowship, aspirant HE leaders are likely to need more than this, so working towards a Senior or Principal Fellowship is a good foundation for advancement. It can also help you better use reflective approaches to your day-to-day work which can in turn assist you in making a case for advancement.</a:t>
            </a:r>
          </a:p>
        </p:txBody>
      </p:sp>
    </p:spTree>
    <p:extLst>
      <p:ext uri="{BB962C8B-B14F-4D97-AF65-F5344CB8AC3E}">
        <p14:creationId xmlns:p14="http://schemas.microsoft.com/office/powerpoint/2010/main" val="1591109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0" y="260649"/>
          <a:ext cx="9144000" cy="1008112"/>
        </p:xfrm>
        <a:graphic>
          <a:graphicData uri="http://schemas.openxmlformats.org/drawingml/2006/table">
            <a:tbl>
              <a:tblPr/>
              <a:tblGrid>
                <a:gridCol w="3023682">
                  <a:extLst>
                    <a:ext uri="{9D8B030D-6E8A-4147-A177-3AD203B41FA5}">
                      <a16:colId xmlns:a16="http://schemas.microsoft.com/office/drawing/2014/main" val="20000"/>
                    </a:ext>
                  </a:extLst>
                </a:gridCol>
                <a:gridCol w="3024276">
                  <a:extLst>
                    <a:ext uri="{9D8B030D-6E8A-4147-A177-3AD203B41FA5}">
                      <a16:colId xmlns:a16="http://schemas.microsoft.com/office/drawing/2014/main" val="20001"/>
                    </a:ext>
                  </a:extLst>
                </a:gridCol>
                <a:gridCol w="3096042">
                  <a:extLst>
                    <a:ext uri="{9D8B030D-6E8A-4147-A177-3AD203B41FA5}">
                      <a16:colId xmlns:a16="http://schemas.microsoft.com/office/drawing/2014/main" val="20002"/>
                    </a:ext>
                  </a:extLst>
                </a:gridCol>
              </a:tblGrid>
              <a:tr h="1008112">
                <a:tc>
                  <a:txBody>
                    <a:bodyPr/>
                    <a:lstStyle/>
                    <a:p>
                      <a:pPr>
                        <a:lnSpc>
                          <a:spcPct val="115000"/>
                        </a:lnSpc>
                        <a:spcAft>
                          <a:spcPts val="0"/>
                        </a:spcAft>
                      </a:pPr>
                      <a:r>
                        <a:rPr lang="en-GB" sz="700" b="1">
                          <a:latin typeface="Calibri"/>
                          <a:ea typeface="Calibri"/>
                          <a:cs typeface="Times New Roman"/>
                        </a:rPr>
                        <a:t>Areas of Activity</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A1 	Design and plan learning activities </a:t>
                      </a:r>
                      <a:r>
                        <a:rPr lang="en-GB" sz="500" b="1">
                          <a:latin typeface="Calibri"/>
                          <a:ea typeface="Calibri"/>
                          <a:cs typeface="Times New Roman"/>
                        </a:rPr>
                        <a:t>and/or programmes of study</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A2 	Teach and/or support learning</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A3 	Assess and give feedback to learners</a:t>
                      </a:r>
                      <a:endParaRPr lang="en-GB" sz="700">
                        <a:latin typeface="Calibri"/>
                        <a:ea typeface="Calibri"/>
                        <a:cs typeface="Times New Roman"/>
                      </a:endParaRPr>
                    </a:p>
                    <a:p>
                      <a:pPr marL="291465" indent="-291465">
                        <a:lnSpc>
                          <a:spcPct val="115000"/>
                        </a:lnSpc>
                        <a:spcAft>
                          <a:spcPts val="0"/>
                        </a:spcAft>
                      </a:pPr>
                      <a:r>
                        <a:rPr lang="en-GB" sz="500" b="1">
                          <a:latin typeface="Calibri"/>
                          <a:ea typeface="Calibri"/>
                          <a:cs typeface="Times New Roman"/>
                        </a:rPr>
                        <a:t>A4 	Develop effective learning environments and approaches to student support and guidance</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A5 	Engage in continuing professional </a:t>
                      </a:r>
                      <a:r>
                        <a:rPr lang="en-GB" sz="500" b="1">
                          <a:latin typeface="Calibri"/>
                          <a:ea typeface="Calibri"/>
                          <a:cs typeface="Times New Roman"/>
                        </a:rPr>
                        <a:t>development in subjects/disciplines and their pedagogy, incorporating research, scholarship and the evaluation of professional practices </a:t>
                      </a:r>
                      <a:endParaRPr lang="en-GB" sz="7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66"/>
                    </a:solidFill>
                  </a:tcPr>
                </a:tc>
                <a:tc>
                  <a:txBody>
                    <a:bodyPr/>
                    <a:lstStyle/>
                    <a:p>
                      <a:pPr>
                        <a:lnSpc>
                          <a:spcPct val="115000"/>
                        </a:lnSpc>
                        <a:spcAft>
                          <a:spcPts val="0"/>
                        </a:spcAft>
                      </a:pPr>
                      <a:r>
                        <a:rPr lang="en-GB" sz="700" b="1">
                          <a:latin typeface="Calibri"/>
                          <a:ea typeface="Calibri"/>
                          <a:cs typeface="Times New Roman"/>
                        </a:rPr>
                        <a:t>Core Knowledge</a:t>
                      </a:r>
                      <a:endParaRPr lang="en-GB" sz="700">
                        <a:latin typeface="Calibri"/>
                        <a:ea typeface="Calibri"/>
                        <a:cs typeface="Times New Roman"/>
                      </a:endParaRPr>
                    </a:p>
                    <a:p>
                      <a:pPr marL="265430" indent="-265430">
                        <a:lnSpc>
                          <a:spcPct val="115000"/>
                        </a:lnSpc>
                        <a:spcAft>
                          <a:spcPts val="0"/>
                        </a:spcAft>
                      </a:pPr>
                      <a:r>
                        <a:rPr lang="en-GB" sz="500" b="1">
                          <a:latin typeface="Calibri"/>
                          <a:ea typeface="Calibri"/>
                          <a:cs typeface="Times New Roman"/>
                        </a:rPr>
                        <a:t>K1 	The subject material</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K2 	Appropriate methods for teaching and learning in the subject area and at the level of the academic programme </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K3 	How students learn, both generally and within their subject/</a:t>
                      </a:r>
                      <a:r>
                        <a:rPr lang="en-GB" sz="500" b="1">
                          <a:latin typeface="Calibri"/>
                          <a:ea typeface="Calibri"/>
                          <a:cs typeface="Times New Roman"/>
                        </a:rPr>
                        <a:t>disciplinary area(s)</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K4 	The use and value of appropriate </a:t>
                      </a:r>
                      <a:r>
                        <a:rPr lang="en-GB" sz="500" b="1">
                          <a:latin typeface="Calibri"/>
                          <a:ea typeface="Calibri"/>
                          <a:cs typeface="Times New Roman"/>
                        </a:rPr>
                        <a:t>learning technologies</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K5 	Methods for evaluating the </a:t>
                      </a:r>
                      <a:r>
                        <a:rPr lang="en-GB" sz="500" b="1">
                          <a:latin typeface="Calibri"/>
                          <a:ea typeface="Calibri"/>
                          <a:cs typeface="Times New Roman"/>
                        </a:rPr>
                        <a:t>effectiveness of teaching</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K6 	The implications of quality assurance </a:t>
                      </a:r>
                      <a:r>
                        <a:rPr lang="en-GB" sz="500" b="1">
                          <a:latin typeface="Calibri"/>
                          <a:ea typeface="Calibri"/>
                          <a:cs typeface="Times New Roman"/>
                        </a:rPr>
                        <a:t>and quality enhancement for academic and professional practice </a:t>
                      </a:r>
                      <a:r>
                        <a:rPr lang="en-US" sz="500" b="1">
                          <a:latin typeface="Calibri"/>
                          <a:ea typeface="Calibri"/>
                          <a:cs typeface="Times New Roman"/>
                        </a:rPr>
                        <a:t>with a particular focus on teaching </a:t>
                      </a:r>
                      <a:endParaRPr lang="en-GB" sz="7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FF66"/>
                    </a:solidFill>
                  </a:tcPr>
                </a:tc>
                <a:tc>
                  <a:txBody>
                    <a:bodyPr/>
                    <a:lstStyle/>
                    <a:p>
                      <a:pPr>
                        <a:lnSpc>
                          <a:spcPct val="115000"/>
                        </a:lnSpc>
                        <a:spcAft>
                          <a:spcPts val="0"/>
                        </a:spcAft>
                      </a:pPr>
                      <a:r>
                        <a:rPr lang="en-GB" sz="700" b="1" dirty="0">
                          <a:latin typeface="Calibri"/>
                          <a:ea typeface="Calibri"/>
                          <a:cs typeface="Times New Roman"/>
                        </a:rPr>
                        <a:t>Professional Values</a:t>
                      </a:r>
                      <a:endParaRPr lang="en-GB" sz="700" dirty="0">
                        <a:latin typeface="Calibri"/>
                        <a:ea typeface="Calibri"/>
                        <a:cs typeface="Times New Roman"/>
                      </a:endParaRPr>
                    </a:p>
                    <a:p>
                      <a:pPr marL="262255" indent="-262255">
                        <a:lnSpc>
                          <a:spcPct val="115000"/>
                        </a:lnSpc>
                        <a:spcAft>
                          <a:spcPts val="0"/>
                        </a:spcAft>
                      </a:pPr>
                      <a:r>
                        <a:rPr lang="en-GB" sz="500" b="1" dirty="0">
                          <a:latin typeface="Calibri"/>
                          <a:ea typeface="Calibri"/>
                          <a:cs typeface="Times New Roman"/>
                        </a:rPr>
                        <a:t>V1	Respect individual learners and diverse learning communities</a:t>
                      </a:r>
                      <a:endParaRPr lang="en-GB" sz="700" dirty="0">
                        <a:latin typeface="Calibri"/>
                        <a:ea typeface="Calibri"/>
                        <a:cs typeface="Times New Roman"/>
                      </a:endParaRPr>
                    </a:p>
                    <a:p>
                      <a:pPr marL="262255" indent="-262255">
                        <a:lnSpc>
                          <a:spcPct val="115000"/>
                        </a:lnSpc>
                        <a:spcAft>
                          <a:spcPts val="0"/>
                        </a:spcAft>
                      </a:pPr>
                      <a:r>
                        <a:rPr lang="en-US" sz="500" b="1" dirty="0">
                          <a:latin typeface="Calibri"/>
                          <a:ea typeface="Calibri"/>
                          <a:cs typeface="Times New Roman"/>
                        </a:rPr>
                        <a:t>V2 	Promote participation in higher </a:t>
                      </a:r>
                      <a:r>
                        <a:rPr lang="en-GB" sz="500" b="1" dirty="0">
                          <a:latin typeface="Calibri"/>
                          <a:ea typeface="Calibri"/>
                          <a:cs typeface="Times New Roman"/>
                        </a:rPr>
                        <a:t>education and equality of opportunity for learners</a:t>
                      </a:r>
                      <a:endParaRPr lang="en-GB" sz="700" dirty="0">
                        <a:latin typeface="Calibri"/>
                        <a:ea typeface="Calibri"/>
                        <a:cs typeface="Times New Roman"/>
                      </a:endParaRPr>
                    </a:p>
                    <a:p>
                      <a:pPr marL="262255" indent="-262255">
                        <a:lnSpc>
                          <a:spcPct val="115000"/>
                        </a:lnSpc>
                        <a:spcAft>
                          <a:spcPts val="0"/>
                        </a:spcAft>
                      </a:pPr>
                      <a:r>
                        <a:rPr lang="en-GB" sz="500" b="1" dirty="0">
                          <a:latin typeface="Calibri"/>
                          <a:ea typeface="Calibri"/>
                          <a:cs typeface="Times New Roman"/>
                        </a:rPr>
                        <a:t>V3 	Use evidence-informed approaches </a:t>
                      </a:r>
                      <a:r>
                        <a:rPr lang="en-US" sz="500" b="1" dirty="0">
                          <a:latin typeface="Calibri"/>
                          <a:ea typeface="Calibri"/>
                          <a:cs typeface="Times New Roman"/>
                        </a:rPr>
                        <a:t>and the outcomes from research, </a:t>
                      </a:r>
                      <a:r>
                        <a:rPr lang="en-GB" sz="500" b="1" dirty="0">
                          <a:latin typeface="Calibri"/>
                          <a:ea typeface="Calibri"/>
                          <a:cs typeface="Times New Roman"/>
                        </a:rPr>
                        <a:t>scholarship and continuing professional development</a:t>
                      </a:r>
                      <a:endParaRPr lang="en-GB" sz="700" dirty="0">
                        <a:latin typeface="Calibri"/>
                        <a:ea typeface="Calibri"/>
                        <a:cs typeface="Times New Roman"/>
                      </a:endParaRPr>
                    </a:p>
                    <a:p>
                      <a:pPr marL="262255" indent="-262255">
                        <a:lnSpc>
                          <a:spcPct val="115000"/>
                        </a:lnSpc>
                        <a:spcAft>
                          <a:spcPts val="0"/>
                        </a:spcAft>
                      </a:pPr>
                      <a:r>
                        <a:rPr lang="en-US" sz="500" b="1" dirty="0">
                          <a:latin typeface="Calibri"/>
                          <a:ea typeface="Calibri"/>
                          <a:cs typeface="Times New Roman"/>
                        </a:rPr>
                        <a:t>V4 	Acknowledge the wider context in </a:t>
                      </a:r>
                      <a:r>
                        <a:rPr lang="en-GB" sz="500" b="1" dirty="0">
                          <a:latin typeface="Calibri"/>
                          <a:ea typeface="Calibri"/>
                          <a:cs typeface="Times New Roman"/>
                        </a:rPr>
                        <a:t>which higher education operates recognising the implications for professional practice</a:t>
                      </a:r>
                      <a:endParaRPr lang="en-GB" sz="7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00"/>
                  </a:ext>
                </a:extLst>
              </a:tr>
            </a:tbl>
          </a:graphicData>
        </a:graphic>
      </p:graphicFrame>
      <p:graphicFrame>
        <p:nvGraphicFramePr>
          <p:cNvPr id="8" name="Table 7"/>
          <p:cNvGraphicFramePr>
            <a:graphicFrameLocks noGrp="1"/>
          </p:cNvGraphicFramePr>
          <p:nvPr/>
        </p:nvGraphicFramePr>
        <p:xfrm>
          <a:off x="2" y="1268760"/>
          <a:ext cx="9143999" cy="5603644"/>
        </p:xfrm>
        <a:graphic>
          <a:graphicData uri="http://schemas.openxmlformats.org/drawingml/2006/table">
            <a:tbl>
              <a:tblPr/>
              <a:tblGrid>
                <a:gridCol w="1138774">
                  <a:extLst>
                    <a:ext uri="{9D8B030D-6E8A-4147-A177-3AD203B41FA5}">
                      <a16:colId xmlns:a16="http://schemas.microsoft.com/office/drawing/2014/main" val="20000"/>
                    </a:ext>
                  </a:extLst>
                </a:gridCol>
                <a:gridCol w="1148857">
                  <a:extLst>
                    <a:ext uri="{9D8B030D-6E8A-4147-A177-3AD203B41FA5}">
                      <a16:colId xmlns:a16="http://schemas.microsoft.com/office/drawing/2014/main" val="20001"/>
                    </a:ext>
                  </a:extLst>
                </a:gridCol>
                <a:gridCol w="1138774">
                  <a:extLst>
                    <a:ext uri="{9D8B030D-6E8A-4147-A177-3AD203B41FA5}">
                      <a16:colId xmlns:a16="http://schemas.microsoft.com/office/drawing/2014/main" val="20002"/>
                    </a:ext>
                  </a:extLst>
                </a:gridCol>
                <a:gridCol w="1140553">
                  <a:extLst>
                    <a:ext uri="{9D8B030D-6E8A-4147-A177-3AD203B41FA5}">
                      <a16:colId xmlns:a16="http://schemas.microsoft.com/office/drawing/2014/main" val="20003"/>
                    </a:ext>
                  </a:extLst>
                </a:gridCol>
                <a:gridCol w="1138774">
                  <a:extLst>
                    <a:ext uri="{9D8B030D-6E8A-4147-A177-3AD203B41FA5}">
                      <a16:colId xmlns:a16="http://schemas.microsoft.com/office/drawing/2014/main" val="20004"/>
                    </a:ext>
                  </a:extLst>
                </a:gridCol>
                <a:gridCol w="1139367">
                  <a:extLst>
                    <a:ext uri="{9D8B030D-6E8A-4147-A177-3AD203B41FA5}">
                      <a16:colId xmlns:a16="http://schemas.microsoft.com/office/drawing/2014/main" val="20005"/>
                    </a:ext>
                  </a:extLst>
                </a:gridCol>
                <a:gridCol w="1139367">
                  <a:extLst>
                    <a:ext uri="{9D8B030D-6E8A-4147-A177-3AD203B41FA5}">
                      <a16:colId xmlns:a16="http://schemas.microsoft.com/office/drawing/2014/main" val="20006"/>
                    </a:ext>
                  </a:extLst>
                </a:gridCol>
                <a:gridCol w="1159533">
                  <a:extLst>
                    <a:ext uri="{9D8B030D-6E8A-4147-A177-3AD203B41FA5}">
                      <a16:colId xmlns:a16="http://schemas.microsoft.com/office/drawing/2014/main" val="20007"/>
                    </a:ext>
                  </a:extLst>
                </a:gridCol>
              </a:tblGrid>
              <a:tr h="230960">
                <a:tc>
                  <a:txBody>
                    <a:bodyPr/>
                    <a:lstStyle/>
                    <a:p>
                      <a:pPr>
                        <a:lnSpc>
                          <a:spcPct val="115000"/>
                        </a:lnSpc>
                        <a:spcAft>
                          <a:spcPts val="0"/>
                        </a:spcAft>
                      </a:pPr>
                      <a:r>
                        <a:rPr lang="en-GB" sz="700" b="1" dirty="0">
                          <a:latin typeface="Calibri"/>
                          <a:ea typeface="Calibri"/>
                          <a:cs typeface="Times New Roman"/>
                        </a:rPr>
                        <a:t>Descriptor 1: (2011)</a:t>
                      </a:r>
                      <a:endParaRPr lang="en-GB" sz="900" dirty="0">
                        <a:latin typeface="Calibri"/>
                        <a:ea typeface="Calibri"/>
                        <a:cs typeface="Times New Roman"/>
                      </a:endParaRPr>
                    </a:p>
                    <a:p>
                      <a:pPr>
                        <a:lnSpc>
                          <a:spcPct val="115000"/>
                        </a:lnSpc>
                        <a:spcAft>
                          <a:spcPts val="0"/>
                        </a:spcAft>
                      </a:pPr>
                      <a:r>
                        <a:rPr lang="en-GB" sz="700" b="1" dirty="0">
                          <a:latin typeface="Calibri"/>
                          <a:ea typeface="Calibri"/>
                          <a:cs typeface="Times New Roman"/>
                        </a:rPr>
                        <a:t>Associate Fellow</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700" b="1">
                          <a:latin typeface="Calibri"/>
                          <a:ea typeface="Calibri"/>
                          <a:cs typeface="Times New Roman"/>
                        </a:rPr>
                        <a:t>2015 Guidance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700" b="1">
                          <a:latin typeface="Calibri"/>
                          <a:ea typeface="Calibri"/>
                          <a:cs typeface="Times New Roman"/>
                        </a:rPr>
                        <a:t>Descriptor 2: (2011)</a:t>
                      </a:r>
                      <a:endParaRPr lang="en-GB" sz="900">
                        <a:latin typeface="Calibri"/>
                        <a:ea typeface="Calibri"/>
                        <a:cs typeface="Times New Roman"/>
                      </a:endParaRPr>
                    </a:p>
                    <a:p>
                      <a:pPr>
                        <a:lnSpc>
                          <a:spcPct val="115000"/>
                        </a:lnSpc>
                        <a:spcAft>
                          <a:spcPts val="0"/>
                        </a:spcAft>
                      </a:pPr>
                      <a:r>
                        <a:rPr lang="en-GB" sz="700" b="1">
                          <a:latin typeface="Calibri"/>
                          <a:ea typeface="Calibri"/>
                          <a:cs typeface="Times New Roman"/>
                        </a:rPr>
                        <a:t>Fellow</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700" b="1" dirty="0">
                          <a:latin typeface="Calibri"/>
                          <a:ea typeface="Calibri"/>
                          <a:cs typeface="Times New Roman"/>
                        </a:rPr>
                        <a:t>Descriptor 3: (2011)</a:t>
                      </a:r>
                      <a:endParaRPr lang="en-GB" sz="900" dirty="0">
                        <a:latin typeface="Calibri"/>
                        <a:ea typeface="Calibri"/>
                        <a:cs typeface="Times New Roman"/>
                      </a:endParaRPr>
                    </a:p>
                    <a:p>
                      <a:pPr>
                        <a:lnSpc>
                          <a:spcPct val="115000"/>
                        </a:lnSpc>
                        <a:spcAft>
                          <a:spcPts val="0"/>
                        </a:spcAft>
                      </a:pPr>
                      <a:r>
                        <a:rPr lang="en-GB" sz="700" b="1" dirty="0">
                          <a:latin typeface="Calibri"/>
                          <a:ea typeface="Calibri"/>
                          <a:cs typeface="Times New Roman"/>
                        </a:rPr>
                        <a:t>Senior Fellow</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700" b="1">
                          <a:latin typeface="Calibri"/>
                          <a:ea typeface="Calibri"/>
                          <a:cs typeface="Times New Roman"/>
                        </a:rPr>
                        <a:t>Descriptor 4: (2011)</a:t>
                      </a:r>
                      <a:endParaRPr lang="en-GB" sz="900">
                        <a:latin typeface="Calibri"/>
                        <a:ea typeface="Calibri"/>
                        <a:cs typeface="Times New Roman"/>
                      </a:endParaRPr>
                    </a:p>
                    <a:p>
                      <a:pPr>
                        <a:lnSpc>
                          <a:spcPct val="115000"/>
                        </a:lnSpc>
                        <a:spcAft>
                          <a:spcPts val="0"/>
                        </a:spcAft>
                      </a:pPr>
                      <a:r>
                        <a:rPr lang="en-GB" sz="700" b="1">
                          <a:latin typeface="Calibri"/>
                          <a:ea typeface="Calibri"/>
                          <a:cs typeface="Times New Roman"/>
                        </a:rPr>
                        <a:t>Principal Fellow</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extLst>
                  <a:ext uri="{0D108BD9-81ED-4DB2-BD59-A6C34878D82A}">
                    <a16:rowId xmlns:a16="http://schemas.microsoft.com/office/drawing/2014/main" val="10000"/>
                  </a:ext>
                </a:extLst>
              </a:tr>
              <a:tr h="5358280">
                <a:tc>
                  <a:txBody>
                    <a:bodyPr/>
                    <a:lstStyle/>
                    <a:p>
                      <a:pPr>
                        <a:lnSpc>
                          <a:spcPct val="115000"/>
                        </a:lnSpc>
                        <a:spcAft>
                          <a:spcPts val="0"/>
                        </a:spcAft>
                      </a:pPr>
                      <a:r>
                        <a:rPr lang="en-US" sz="600" b="1">
                          <a:latin typeface="Calibri"/>
                          <a:ea typeface="Calibri"/>
                          <a:cs typeface="Times New Roman"/>
                        </a:rPr>
                        <a:t>Demonstrates an understanding of specific aspects of effective teaching, learning support methods and student learning.</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a:t>
                      </a:r>
                      <a:r>
                        <a:rPr lang="en-GB" sz="600" b="1">
                          <a:latin typeface="Calibri"/>
                          <a:ea typeface="Calibri"/>
                          <a:cs typeface="Times New Roman"/>
                        </a:rPr>
                        <a:t>evidence of:</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 	Successful engagement with at least two of the five Areas of Activity</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II. 	Successful engagement in appropriate teaching and practices </a:t>
                      </a:r>
                      <a:r>
                        <a:rPr lang="en-US" sz="600" b="1">
                          <a:latin typeface="Calibri"/>
                          <a:ea typeface="Calibri"/>
                          <a:cs typeface="Times New Roman"/>
                        </a:rPr>
                        <a:t>related to these Areas of Activity</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III. 	Appropriate Core Knowledge and understanding of at least K1 and K2</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IV. 	A commitment to appropriate </a:t>
                      </a:r>
                      <a:r>
                        <a:rPr lang="en-GB" sz="600" b="1">
                          <a:latin typeface="Calibri"/>
                          <a:ea typeface="Calibri"/>
                          <a:cs typeface="Times New Roman"/>
                        </a:rPr>
                        <a:t>Professional Values in facilitating others’ learning</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V. 	Relevant professional practices, subject and pedagogic research </a:t>
                      </a:r>
                      <a:r>
                        <a:rPr lang="en-US" sz="600" b="1">
                          <a:latin typeface="Calibri"/>
                          <a:ea typeface="Calibri"/>
                          <a:cs typeface="Times New Roman"/>
                        </a:rPr>
                        <a:t>and/or scholarship within the above </a:t>
                      </a:r>
                      <a:r>
                        <a:rPr lang="en-GB" sz="600" b="1">
                          <a:latin typeface="Calibri"/>
                          <a:ea typeface="Calibri"/>
                          <a:cs typeface="Times New Roman"/>
                        </a:rPr>
                        <a:t>activities</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VI. 	Successful engagement, where appropriate, in professional development activity related to teaching, learning and assessment responsibilities</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600" b="1">
                          <a:latin typeface="Calibri"/>
                          <a:ea typeface="Calibri"/>
                          <a:cs typeface="Times New Roman"/>
                        </a:rPr>
                        <a:t>If you’re new to teaching or supporting student learning and want to formalise your experience and to progress, an HEA Associate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You’re likely to be one of the following: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early-career researcher with some teaching responsibilities (e.g. PhD student, graduate training assistant, contract post-doc)</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new to HE teaching, have a limited teaching portfolio or teach part-time</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in a demonstrator/technician role with some teaching responsibilities, or support teaching/learning (e.g. as a learning technologist or learning resource staff member)</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Associate Fellow is £100. If you are from a non-subscribing institution or independent the cost is £200.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600" b="1">
                          <a:latin typeface="Calibri"/>
                          <a:ea typeface="Calibri"/>
                          <a:cs typeface="Times New Roman"/>
                        </a:rPr>
                        <a:t>Demonstrates a broad understanding </a:t>
                      </a:r>
                      <a:r>
                        <a:rPr lang="en-US" sz="600" b="1">
                          <a:latin typeface="Calibri"/>
                          <a:ea typeface="Calibri"/>
                          <a:cs typeface="Times New Roman"/>
                        </a:rPr>
                        <a:t>of effective approaches to teaching and learning support as key contributions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evidence of:</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I. 	Successful engagement across all </a:t>
                      </a:r>
                      <a:r>
                        <a:rPr lang="en-GB" sz="600" b="1">
                          <a:latin typeface="Calibri"/>
                          <a:ea typeface="Calibri"/>
                          <a:cs typeface="Times New Roman"/>
                        </a:rPr>
                        <a:t>five Areas of Activity</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II. 	Appropriate knowledge and </a:t>
                      </a:r>
                      <a:r>
                        <a:rPr lang="en-US" sz="600" b="1">
                          <a:latin typeface="Calibri"/>
                          <a:ea typeface="Calibri"/>
                          <a:cs typeface="Times New Roman"/>
                        </a:rPr>
                        <a:t>understanding across all aspects of </a:t>
                      </a:r>
                      <a:r>
                        <a:rPr lang="en-GB" sz="600" b="1">
                          <a:latin typeface="Calibri"/>
                          <a:ea typeface="Calibri"/>
                          <a:cs typeface="Times New Roman"/>
                        </a:rPr>
                        <a:t>Core Knowledge</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III. 	A commitment to all the </a:t>
                      </a:r>
                      <a:r>
                        <a:rPr lang="en-GB" sz="600" b="1">
                          <a:latin typeface="Calibri"/>
                          <a:ea typeface="Calibri"/>
                          <a:cs typeface="Times New Roman"/>
                        </a:rPr>
                        <a:t>Professional Values</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IV. 	Successful engagement in appropriate teaching practices </a:t>
                      </a:r>
                      <a:r>
                        <a:rPr lang="en-US" sz="600" b="1">
                          <a:latin typeface="Calibri"/>
                          <a:ea typeface="Calibri"/>
                          <a:cs typeface="Times New Roman"/>
                        </a:rPr>
                        <a:t>related to the Areas of Activity </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V. 	Successful incorporation of subject </a:t>
                      </a:r>
                      <a:r>
                        <a:rPr lang="en-GB" sz="600" b="1">
                          <a:latin typeface="Calibri"/>
                          <a:ea typeface="Calibri"/>
                          <a:cs typeface="Times New Roman"/>
                        </a:rPr>
                        <a:t>and pedagogic research and/</a:t>
                      </a:r>
                      <a:r>
                        <a:rPr lang="en-US" sz="600" b="1">
                          <a:latin typeface="Calibri"/>
                          <a:ea typeface="Calibri"/>
                          <a:cs typeface="Times New Roman"/>
                        </a:rPr>
                        <a:t>or scholarship within the above activities, as part of an integrated </a:t>
                      </a:r>
                      <a:r>
                        <a:rPr lang="en-GB" sz="600" b="1">
                          <a:latin typeface="Calibri"/>
                          <a:ea typeface="Calibri"/>
                          <a:cs typeface="Times New Roman"/>
                        </a:rPr>
                        <a:t>approach to academic practice</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VI. 	Successful engagement in continuing professional development in relation to teaching, learning, assessment and, where appropriate, related professional practices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600" b="1">
                          <a:latin typeface="Calibri"/>
                          <a:ea typeface="Calibri"/>
                          <a:cs typeface="Times New Roman"/>
                        </a:rPr>
                        <a:t>If you’ve a proven, sustained track record in HE teaching and you’re seeking recognition for your development, and to progress into a senior position, an HEA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You’re likely to be one of the following: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early-career academic</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in a subject-specific role with substantive teaching and learning responsibilities</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academic, relatively new to UK HE. You’ll be in a role with sometimes significant, teaching-only responsibilities; e.g. within work-based settings</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Fellow is £200. If you are from a non-subscribing institution or independent the cost is £400.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600" b="1">
                          <a:latin typeface="Calibri"/>
                          <a:ea typeface="Calibri"/>
                          <a:cs typeface="Times New Roman"/>
                        </a:rPr>
                        <a:t>Demonstrates a thorough understanding </a:t>
                      </a:r>
                      <a:r>
                        <a:rPr lang="en-US" sz="600" b="1">
                          <a:latin typeface="Calibri"/>
                          <a:ea typeface="Calibri"/>
                          <a:cs typeface="Times New Roman"/>
                        </a:rPr>
                        <a:t>of effective approaches to teaching and learning support as a key contribution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evidence of:</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I. 	Successful engagement across all </a:t>
                      </a:r>
                      <a:r>
                        <a:rPr lang="en-GB" sz="600" b="1">
                          <a:latin typeface="Calibri"/>
                          <a:ea typeface="Calibri"/>
                          <a:cs typeface="Times New Roman"/>
                        </a:rPr>
                        <a:t>five Areas of Activity</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II. 	Appropriate knowledge and </a:t>
                      </a:r>
                      <a:r>
                        <a:rPr lang="en-US" sz="600" b="1">
                          <a:latin typeface="Calibri"/>
                          <a:ea typeface="Calibri"/>
                          <a:cs typeface="Times New Roman"/>
                        </a:rPr>
                        <a:t>understanding across all aspects of </a:t>
                      </a:r>
                      <a:r>
                        <a:rPr lang="en-GB" sz="600" b="1">
                          <a:latin typeface="Calibri"/>
                          <a:ea typeface="Calibri"/>
                          <a:cs typeface="Times New Roman"/>
                        </a:rPr>
                        <a:t>Core Knowledge</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III. 	A commitment to all the </a:t>
                      </a:r>
                      <a:r>
                        <a:rPr lang="en-GB" sz="600" b="1">
                          <a:latin typeface="Calibri"/>
                          <a:ea typeface="Calibri"/>
                          <a:cs typeface="Times New Roman"/>
                        </a:rPr>
                        <a:t>Professional Values</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IV. Successful engagement in appropriate teaching practices </a:t>
                      </a:r>
                      <a:r>
                        <a:rPr lang="en-US" sz="600" b="1">
                          <a:latin typeface="Calibri"/>
                          <a:ea typeface="Calibri"/>
                          <a:cs typeface="Times New Roman"/>
                        </a:rPr>
                        <a:t>related to the Areas of Activity</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V. 	Successful incorporation of subject </a:t>
                      </a:r>
                      <a:r>
                        <a:rPr lang="en-GB" sz="600" b="1">
                          <a:latin typeface="Calibri"/>
                          <a:ea typeface="Calibri"/>
                          <a:cs typeface="Times New Roman"/>
                        </a:rPr>
                        <a:t>and pedagogic research and/ </a:t>
                      </a:r>
                      <a:r>
                        <a:rPr lang="en-US" sz="600" b="1">
                          <a:latin typeface="Calibri"/>
                          <a:ea typeface="Calibri"/>
                          <a:cs typeface="Times New Roman"/>
                        </a:rPr>
                        <a:t>or scholarship within the above activities, as part of an integrated </a:t>
                      </a:r>
                      <a:r>
                        <a:rPr lang="en-GB" sz="600" b="1">
                          <a:latin typeface="Calibri"/>
                          <a:ea typeface="Calibri"/>
                          <a:cs typeface="Times New Roman"/>
                        </a:rPr>
                        <a:t>approach to academic practice</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VI.	Successful engagement in continuing </a:t>
                      </a:r>
                      <a:r>
                        <a:rPr lang="en-GB" sz="600" b="1">
                          <a:latin typeface="Calibri"/>
                          <a:ea typeface="Calibri"/>
                          <a:cs typeface="Times New Roman"/>
                        </a:rPr>
                        <a:t>professional development in relation to teaching, learning, assessment, scholarship and, as appropriate, related academic or professional practices</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VII.	Successful co-ordination, support, supervision, management and/ </a:t>
                      </a:r>
                      <a:r>
                        <a:rPr lang="en-US" sz="600" b="1">
                          <a:latin typeface="Calibri"/>
                          <a:ea typeface="Calibri"/>
                          <a:cs typeface="Times New Roman"/>
                        </a:rPr>
                        <a:t>or mentoring of others (whether individuals and/or teams) in relation </a:t>
                      </a:r>
                      <a:r>
                        <a:rPr lang="en-GB" sz="600" b="1">
                          <a:latin typeface="Calibri"/>
                          <a:ea typeface="Calibri"/>
                          <a:cs typeface="Times New Roman"/>
                        </a:rPr>
                        <a:t>to teaching and learning</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600" b="1">
                          <a:latin typeface="Calibri"/>
                          <a:ea typeface="Calibri"/>
                          <a:cs typeface="Times New Roman"/>
                        </a:rPr>
                        <a:t>If you have a proven, sustained track record in HE teaching and management and are seeking to progress into a leadership position, an HEA Senior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You’ll have an established record relating to teaching and learning and management/leadership of specific aspects of teaching provision. You are likely to lead, or be a member of, established academic teams. You may be:</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member of academic staff with significant responsibility for leading, managing or organising programmes for subjects/disciplines</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subject mentor or someone who supports those new to teaching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member of staff with departmental or wider teaching/learning support advisory responsibilities within your institution</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Senior Fellow is £300. If you are from a non-subscribing institution or independent the cost is £600.</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US" sz="600" b="1">
                          <a:latin typeface="Calibri"/>
                          <a:ea typeface="Calibri"/>
                          <a:cs typeface="Times New Roman"/>
                        </a:rPr>
                        <a:t>Demonstrates a sustained record of effective strategic leadership in academic practice and academic development as a key contribution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a:t>
                      </a:r>
                      <a:r>
                        <a:rPr lang="en-GB" sz="600" b="1">
                          <a:latin typeface="Calibri"/>
                          <a:ea typeface="Calibri"/>
                          <a:cs typeface="Times New Roman"/>
                        </a:rPr>
                        <a:t>evidence of:</a:t>
                      </a:r>
                      <a:endParaRPr lang="en-GB" sz="900">
                        <a:latin typeface="Calibri"/>
                        <a:ea typeface="Calibri"/>
                        <a:cs typeface="Times New Roman"/>
                      </a:endParaRPr>
                    </a:p>
                    <a:p>
                      <a:pPr marL="125095" indent="-125095">
                        <a:lnSpc>
                          <a:spcPct val="115000"/>
                        </a:lnSpc>
                        <a:spcAft>
                          <a:spcPts val="0"/>
                        </a:spcAft>
                      </a:pPr>
                      <a:r>
                        <a:rPr lang="en-US" sz="600" b="1">
                          <a:latin typeface="Calibri"/>
                          <a:ea typeface="Calibri"/>
                          <a:cs typeface="Times New Roman"/>
                        </a:rPr>
                        <a:t>I. 	Active commitment to and championing of all Dimensions of </a:t>
                      </a:r>
                      <a:r>
                        <a:rPr lang="en-GB" sz="600" b="1">
                          <a:latin typeface="Calibri"/>
                          <a:ea typeface="Calibri"/>
                          <a:cs typeface="Times New Roman"/>
                        </a:rPr>
                        <a:t>the Framework, through work </a:t>
                      </a:r>
                      <a:r>
                        <a:rPr lang="en-US" sz="600" b="1">
                          <a:latin typeface="Calibri"/>
                          <a:ea typeface="Calibri"/>
                          <a:cs typeface="Times New Roman"/>
                        </a:rPr>
                        <a:t>with students and staff, and in </a:t>
                      </a:r>
                      <a:r>
                        <a:rPr lang="en-GB" sz="600" b="1">
                          <a:latin typeface="Calibri"/>
                          <a:ea typeface="Calibri"/>
                          <a:cs typeface="Times New Roman"/>
                        </a:rPr>
                        <a:t>institutional developments</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II. 	Successful, strategic leadership </a:t>
                      </a:r>
                      <a:r>
                        <a:rPr lang="en-US" sz="600" b="1">
                          <a:latin typeface="Calibri"/>
                          <a:ea typeface="Calibri"/>
                          <a:cs typeface="Times New Roman"/>
                        </a:rPr>
                        <a:t>to enhance student learning, with a particular, but not necessarily </a:t>
                      </a:r>
                      <a:r>
                        <a:rPr lang="en-GB" sz="600" b="1">
                          <a:latin typeface="Calibri"/>
                          <a:ea typeface="Calibri"/>
                          <a:cs typeface="Times New Roman"/>
                        </a:rPr>
                        <a:t>exclusive, focus on enhancing </a:t>
                      </a:r>
                      <a:r>
                        <a:rPr lang="en-US" sz="600" b="1">
                          <a:latin typeface="Calibri"/>
                          <a:ea typeface="Calibri"/>
                          <a:cs typeface="Times New Roman"/>
                        </a:rPr>
                        <a:t>teaching quality in institutional, and/</a:t>
                      </a:r>
                      <a:r>
                        <a:rPr lang="en-GB" sz="600" b="1">
                          <a:latin typeface="Calibri"/>
                          <a:ea typeface="Calibri"/>
                          <a:cs typeface="Times New Roman"/>
                        </a:rPr>
                        <a:t>or (inter)national settings</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III. 	Establishing effective organisational policies and/or strategies for supporting and promoting others (e.g. through mentoring, coaching) </a:t>
                      </a:r>
                      <a:r>
                        <a:rPr lang="en-US" sz="600" b="1">
                          <a:latin typeface="Calibri"/>
                          <a:ea typeface="Calibri"/>
                          <a:cs typeface="Times New Roman"/>
                        </a:rPr>
                        <a:t>in delivering high quality teaching </a:t>
                      </a:r>
                      <a:r>
                        <a:rPr lang="en-GB" sz="600" b="1">
                          <a:latin typeface="Calibri"/>
                          <a:ea typeface="Calibri"/>
                          <a:cs typeface="Times New Roman"/>
                        </a:rPr>
                        <a:t>and support for learning</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IV. 	Championing, within institutional </a:t>
                      </a:r>
                      <a:r>
                        <a:rPr lang="en-US" sz="600" b="1">
                          <a:latin typeface="Calibri"/>
                          <a:ea typeface="Calibri"/>
                          <a:cs typeface="Times New Roman"/>
                        </a:rPr>
                        <a:t>and/or wider settings, an integrated </a:t>
                      </a:r>
                      <a:r>
                        <a:rPr lang="en-GB" sz="600" b="1">
                          <a:latin typeface="Calibri"/>
                          <a:ea typeface="Calibri"/>
                          <a:cs typeface="Times New Roman"/>
                        </a:rPr>
                        <a:t>approach to academic practice (incorporating, for example, teaching, learning, research, scholarship, administration etc.)</a:t>
                      </a:r>
                      <a:endParaRPr lang="en-GB" sz="900">
                        <a:latin typeface="Calibri"/>
                        <a:ea typeface="Calibri"/>
                        <a:cs typeface="Times New Roman"/>
                      </a:endParaRPr>
                    </a:p>
                    <a:p>
                      <a:pPr marL="125095" indent="-125095">
                        <a:lnSpc>
                          <a:spcPct val="115000"/>
                        </a:lnSpc>
                        <a:spcAft>
                          <a:spcPts val="0"/>
                        </a:spcAft>
                      </a:pPr>
                      <a:r>
                        <a:rPr lang="en-US" sz="600" b="1">
                          <a:latin typeface="Calibri"/>
                          <a:ea typeface="Calibri"/>
                          <a:cs typeface="Times New Roman"/>
                        </a:rPr>
                        <a:t>V. 	A sustained and successful </a:t>
                      </a:r>
                      <a:r>
                        <a:rPr lang="en-GB" sz="600" b="1">
                          <a:latin typeface="Calibri"/>
                          <a:ea typeface="Calibri"/>
                          <a:cs typeface="Times New Roman"/>
                        </a:rPr>
                        <a:t>commitment to, and engagement in, continuing professional development related to academic, institutional and/or other professional practices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GB" sz="600" b="1" dirty="0">
                          <a:latin typeface="Calibri"/>
                          <a:ea typeface="Calibri"/>
                          <a:cs typeface="Times New Roman"/>
                        </a:rPr>
                        <a:t>If you have an established academic career with substantial strategic responsibilities in HE and you’re seeking to exert influence within the sector, an HEA Principal Fellowship could add great value to your professional teaching experience.</a:t>
                      </a:r>
                      <a:endParaRPr lang="en-GB" sz="900" dirty="0">
                        <a:latin typeface="Calibri"/>
                        <a:ea typeface="Calibri"/>
                        <a:cs typeface="Times New Roman"/>
                      </a:endParaRPr>
                    </a:p>
                    <a:p>
                      <a:pPr>
                        <a:lnSpc>
                          <a:spcPct val="115000"/>
                        </a:lnSpc>
                        <a:spcAft>
                          <a:spcPts val="0"/>
                        </a:spcAft>
                      </a:pPr>
                      <a:r>
                        <a:rPr lang="en-GB" sz="600" b="1" dirty="0">
                          <a:latin typeface="Calibri"/>
                          <a:ea typeface="Calibri"/>
                          <a:cs typeface="Times New Roman"/>
                        </a:rPr>
                        <a:t>You’ll have a sustained, effective record of strategic impact at institutional, national or international level and be committed to wider strategic leadership in teaching. You might also be one, or both, of the following:</a:t>
                      </a:r>
                      <a:endParaRPr lang="en-GB" sz="900" dirty="0">
                        <a:latin typeface="Calibri"/>
                        <a:ea typeface="Calibri"/>
                        <a:cs typeface="Times New Roman"/>
                      </a:endParaRPr>
                    </a:p>
                    <a:p>
                      <a:pPr marL="342900" lvl="0" indent="-342900">
                        <a:lnSpc>
                          <a:spcPct val="115000"/>
                        </a:lnSpc>
                        <a:spcAft>
                          <a:spcPts val="0"/>
                        </a:spcAft>
                        <a:buSzPts val="1000"/>
                        <a:buFont typeface="Symbol"/>
                        <a:buChar char=""/>
                      </a:pPr>
                      <a:r>
                        <a:rPr lang="en-GB" sz="600" b="1" dirty="0">
                          <a:latin typeface="Calibri"/>
                          <a:ea typeface="Calibri"/>
                          <a:cs typeface="Times New Roman"/>
                        </a:rPr>
                        <a:t>A highly experienced member of senior staff with wide-ranging academic or strategic leadership responsibilities in connection with key aspects of teaching and supporting learning.</a:t>
                      </a:r>
                      <a:endParaRPr lang="en-GB" sz="900" dirty="0">
                        <a:latin typeface="Calibri"/>
                        <a:ea typeface="Calibri"/>
                        <a:cs typeface="Times New Roman"/>
                      </a:endParaRPr>
                    </a:p>
                    <a:p>
                      <a:pPr marL="342900" lvl="0" indent="-342900">
                        <a:lnSpc>
                          <a:spcPct val="115000"/>
                        </a:lnSpc>
                        <a:spcAft>
                          <a:spcPts val="0"/>
                        </a:spcAft>
                        <a:buSzPts val="1000"/>
                        <a:buFont typeface="Symbol"/>
                        <a:buChar char=""/>
                      </a:pPr>
                      <a:r>
                        <a:rPr lang="en-GB" sz="600" b="1" dirty="0">
                          <a:latin typeface="Calibri"/>
                          <a:ea typeface="Calibri"/>
                          <a:cs typeface="Times New Roman"/>
                        </a:rPr>
                        <a:t>Responsible for institutional strategic leadership and policymaking in the area of teaching and learning, possibly extending beyond your own institution.</a:t>
                      </a:r>
                      <a:endParaRPr lang="en-GB" sz="900" dirty="0">
                        <a:latin typeface="Calibri"/>
                        <a:ea typeface="Calibri"/>
                        <a:cs typeface="Times New Roman"/>
                      </a:endParaRPr>
                    </a:p>
                    <a:p>
                      <a:pPr>
                        <a:lnSpc>
                          <a:spcPct val="115000"/>
                        </a:lnSpc>
                        <a:spcAft>
                          <a:spcPts val="0"/>
                        </a:spcAft>
                      </a:pPr>
                      <a:r>
                        <a:rPr lang="en-GB" sz="600" b="1" dirty="0">
                          <a:latin typeface="Calibri"/>
                          <a:ea typeface="Calibri"/>
                          <a:cs typeface="Times New Roman"/>
                        </a:rPr>
                        <a:t>Applicants may apply online by logging into </a:t>
                      </a:r>
                      <a:r>
                        <a:rPr lang="en-GB" sz="600" b="1" u="sng" dirty="0" err="1">
                          <a:solidFill>
                            <a:srgbClr val="0000FF"/>
                          </a:solidFill>
                          <a:latin typeface="Calibri"/>
                          <a:ea typeface="Calibri"/>
                          <a:cs typeface="Times New Roman"/>
                          <a:hlinkClick r:id="rId2"/>
                        </a:rPr>
                        <a:t>MyAcademy</a:t>
                      </a:r>
                      <a:r>
                        <a:rPr lang="en-GB" sz="600" b="1" dirty="0">
                          <a:latin typeface="Calibri"/>
                          <a:ea typeface="Calibri"/>
                          <a:cs typeface="Times New Roman"/>
                        </a:rPr>
                        <a:t>. The application process consists of an Account of Professional Practice (APP), three supporting statements from referees and payment of a fee where applicable. If you are from a subscribing institution the cost for Principal Fellow is £500. If you are from a non-subscribing institution or independent the cost is £1000.</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extLst>
                  <a:ext uri="{0D108BD9-81ED-4DB2-BD59-A6C34878D82A}">
                    <a16:rowId xmlns:a16="http://schemas.microsoft.com/office/drawing/2014/main" val="10001"/>
                  </a:ext>
                </a:extLst>
              </a:tr>
            </a:tbl>
          </a:graphicData>
        </a:graphic>
      </p:graphicFrame>
      <p:sp>
        <p:nvSpPr>
          <p:cNvPr id="9" name="TextBox 8"/>
          <p:cNvSpPr txBox="1"/>
          <p:nvPr/>
        </p:nvSpPr>
        <p:spPr>
          <a:xfrm>
            <a:off x="0" y="0"/>
            <a:ext cx="9144000" cy="338554"/>
          </a:xfrm>
          <a:prstGeom prst="rect">
            <a:avLst/>
          </a:prstGeom>
          <a:noFill/>
        </p:spPr>
        <p:txBody>
          <a:bodyPr wrap="square" rtlCol="0">
            <a:spAutoFit/>
          </a:bodyPr>
          <a:lstStyle/>
          <a:p>
            <a:pPr algn="l"/>
            <a:r>
              <a:rPr lang="en-GB" sz="800" b="1" dirty="0"/>
              <a:t>The UK Professional Standards Framework: Summary View of the relationships between AFHEA, FHEA, SFHEA and PFHEA: Phil Race and Sally Brown, updated 15</a:t>
            </a:r>
            <a:r>
              <a:rPr lang="en-GB" sz="800" b="1" baseline="30000" dirty="0"/>
              <a:t>th</a:t>
            </a:r>
            <a:r>
              <a:rPr lang="en-GB" sz="800" b="1" dirty="0"/>
              <a:t> January 2015 </a:t>
            </a:r>
            <a:endParaRPr lang="en-GB" sz="800" dirty="0"/>
          </a:p>
          <a:p>
            <a:pPr algn="l"/>
            <a:endParaRPr lang="en-GB" sz="800" dirty="0"/>
          </a:p>
        </p:txBody>
      </p:sp>
    </p:spTree>
    <p:extLst>
      <p:ext uri="{BB962C8B-B14F-4D97-AF65-F5344CB8AC3E}">
        <p14:creationId xmlns:p14="http://schemas.microsoft.com/office/powerpoint/2010/main" val="3184054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Going for a National Teaching Fellowships or Collaborative Award for Teaching Excellence</a:t>
            </a:r>
          </a:p>
        </p:txBody>
      </p:sp>
      <p:sp>
        <p:nvSpPr>
          <p:cNvPr id="3" name="Content Placeholder 2"/>
          <p:cNvSpPr>
            <a:spLocks noGrp="1"/>
          </p:cNvSpPr>
          <p:nvPr>
            <p:ph idx="1"/>
          </p:nvPr>
        </p:nvSpPr>
        <p:spPr/>
        <p:txBody>
          <a:bodyPr/>
          <a:lstStyle/>
          <a:p>
            <a:r>
              <a:rPr lang="en-GB" dirty="0"/>
              <a:t>Eligible institutions in England, Northern Ireland and Wales can submit up to three nominations for NTFs;</a:t>
            </a:r>
          </a:p>
          <a:p>
            <a:r>
              <a:rPr lang="en-GB" dirty="0"/>
              <a:t>All nominees must be HEA fellows (any category);</a:t>
            </a:r>
          </a:p>
          <a:p>
            <a:r>
              <a:rPr lang="en-GB" dirty="0"/>
              <a:t>It’s highly competitive but brings fantastic benefits (although the cash element is much smaller nowadays);</a:t>
            </a:r>
          </a:p>
          <a:p>
            <a:r>
              <a:rPr lang="en-GB" dirty="0"/>
              <a:t>To build a case you need to collect qualitative and quantitative evidence of your excellence in teaching.</a:t>
            </a:r>
          </a:p>
          <a:p>
            <a:pPr>
              <a:buNone/>
            </a:pPr>
            <a:r>
              <a:rPr lang="en-GB" dirty="0"/>
              <a:t>CATE is this year in its pilot year but essentially what is being sought is evidence of transformative team approaches with students as partners to improving teaching that can be built upon through this award. Next year’s scheme will be enhanced following feedback from this year’s experiences.</a:t>
            </a:r>
          </a:p>
          <a:p>
            <a:endParaRPr lang="en-GB" dirty="0"/>
          </a:p>
        </p:txBody>
      </p:sp>
    </p:spTree>
    <p:extLst>
      <p:ext uri="{BB962C8B-B14F-4D97-AF65-F5344CB8AC3E}">
        <p14:creationId xmlns:p14="http://schemas.microsoft.com/office/powerpoint/2010/main" val="3175358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The 3 (equally weighted) NTFS criteria </a:t>
            </a:r>
            <a:r>
              <a:rPr lang="en-GB" sz="2800" dirty="0"/>
              <a:t>(section 3 is often the least well done)</a:t>
            </a:r>
          </a:p>
        </p:txBody>
      </p:sp>
      <p:sp>
        <p:nvSpPr>
          <p:cNvPr id="10243" name="Content Placeholder 2"/>
          <p:cNvSpPr>
            <a:spLocks noGrp="1"/>
          </p:cNvSpPr>
          <p:nvPr>
            <p:ph idx="1"/>
          </p:nvPr>
        </p:nvSpPr>
        <p:spPr/>
        <p:txBody>
          <a:bodyPr/>
          <a:lstStyle/>
          <a:p>
            <a:pPr marL="514350" indent="-514350">
              <a:buSzPct val="100000"/>
              <a:buFont typeface="Arial" charset="0"/>
              <a:buAutoNum type="arabicPeriod"/>
            </a:pPr>
            <a:r>
              <a:rPr lang="en-GB" sz="2400" b="1" dirty="0">
                <a:solidFill>
                  <a:srgbClr val="800080"/>
                </a:solidFill>
              </a:rPr>
              <a:t>Individual excellence</a:t>
            </a:r>
            <a:r>
              <a:rPr lang="en-GB" sz="2400" b="1" dirty="0"/>
              <a:t>: evidence of enhancing and transforming the student learning experience commensurate with the individual’s context and the opportunities afforded by it.</a:t>
            </a:r>
          </a:p>
          <a:p>
            <a:pPr marL="514350" indent="-514350">
              <a:buSzPct val="100000"/>
              <a:buFont typeface="Arial" charset="0"/>
              <a:buAutoNum type="arabicPeriod"/>
            </a:pPr>
            <a:r>
              <a:rPr lang="en-GB" sz="2400" b="1" dirty="0">
                <a:solidFill>
                  <a:srgbClr val="800080"/>
                </a:solidFill>
              </a:rPr>
              <a:t>Raising the profile of excellence</a:t>
            </a:r>
            <a:r>
              <a:rPr lang="en-GB" sz="2400" b="1" dirty="0"/>
              <a:t>: evidence of supporting colleagues and influencing support for student learning; demonstrating impact and engagement beyond the nominee’s immediate academic or professional role.</a:t>
            </a:r>
          </a:p>
          <a:p>
            <a:pPr marL="514350" indent="-514350">
              <a:buSzPct val="100000"/>
              <a:buFont typeface="Arial" charset="0"/>
              <a:buAutoNum type="arabicPeriod"/>
            </a:pPr>
            <a:r>
              <a:rPr lang="en-GB" sz="2400" b="1" dirty="0">
                <a:solidFill>
                  <a:srgbClr val="800080"/>
                </a:solidFill>
              </a:rPr>
              <a:t>Developing excellence</a:t>
            </a:r>
            <a:r>
              <a:rPr lang="en-GB" sz="2400" b="1" dirty="0"/>
              <a:t>: evidence of the nominee’s commitment to her/his ongoing professional development with regard to teaching and learning and/or learning support.</a:t>
            </a:r>
          </a:p>
          <a:p>
            <a:pPr marL="514350" indent="-514350">
              <a:buSzPct val="100000"/>
              <a:buFont typeface="Arial" charset="0"/>
              <a:buAutoNum type="arabicPeriod"/>
            </a:pPr>
            <a:endParaRPr lang="en-GB" sz="2400" b="1" dirty="0"/>
          </a:p>
        </p:txBody>
      </p:sp>
    </p:spTree>
    <p:extLst>
      <p:ext uri="{BB962C8B-B14F-4D97-AF65-F5344CB8AC3E}">
        <p14:creationId xmlns:p14="http://schemas.microsoft.com/office/powerpoint/2010/main" val="2573308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Professorships in assessment, learning and teaching</a:t>
            </a:r>
          </a:p>
        </p:txBody>
      </p:sp>
      <p:sp>
        <p:nvSpPr>
          <p:cNvPr id="3" name="Content Placeholder 2"/>
          <p:cNvSpPr>
            <a:spLocks noGrp="1"/>
          </p:cNvSpPr>
          <p:nvPr>
            <p:ph idx="1"/>
          </p:nvPr>
        </p:nvSpPr>
        <p:spPr/>
        <p:txBody>
          <a:bodyPr/>
          <a:lstStyle/>
          <a:p>
            <a:r>
              <a:rPr lang="en-GB" dirty="0"/>
              <a:t>Building your case over 5-10 years has high benefits;</a:t>
            </a:r>
          </a:p>
          <a:p>
            <a:r>
              <a:rPr lang="en-GB" dirty="0"/>
              <a:t>You need to study your institutional criteria carefully and also look at those of other HEIs where you might like to work;</a:t>
            </a:r>
          </a:p>
          <a:p>
            <a:r>
              <a:rPr lang="en-GB" dirty="0"/>
              <a:t>Almost all HEIs have criteria for Chairs based on a learning and teaching route (and most ignore them!);</a:t>
            </a:r>
          </a:p>
          <a:p>
            <a:r>
              <a:rPr lang="en-GB" dirty="0"/>
              <a:t>This means that researching, writing, publishing and disseminating work about assessment learning and teaching are likely to form the core of your case;</a:t>
            </a:r>
          </a:p>
          <a:p>
            <a:r>
              <a:rPr lang="en-GB" dirty="0"/>
              <a:t>You also need to network effectively: the likelihood is that when your university is reviewing your case they will involve external referees. You need to be sure they have heard of you.</a:t>
            </a:r>
          </a:p>
        </p:txBody>
      </p:sp>
    </p:spTree>
    <p:extLst>
      <p:ext uri="{BB962C8B-B14F-4D97-AF65-F5344CB8AC3E}">
        <p14:creationId xmlns:p14="http://schemas.microsoft.com/office/powerpoint/2010/main" val="3768321489"/>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2104</Words>
  <Application>Microsoft Office PowerPoint</Application>
  <PresentationFormat>On-screen Show (4:3)</PresentationFormat>
  <Paragraphs>161</Paragraphs>
  <Slides>15</Slides>
  <Notes>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15</vt:i4>
      </vt:variant>
    </vt:vector>
  </HeadingPairs>
  <TitlesOfParts>
    <vt:vector size="24" baseType="lpstr">
      <vt:lpstr>Arial</vt:lpstr>
      <vt:lpstr>Arial Rounded MT Bold</vt:lpstr>
      <vt:lpstr>Calibri</vt:lpstr>
      <vt:lpstr>Comic Sans MS</vt:lpstr>
      <vt:lpstr>Symbol</vt:lpstr>
      <vt:lpstr>Times New Roman</vt:lpstr>
      <vt:lpstr>Wingdings</vt:lpstr>
      <vt:lpstr>LeedsMet template</vt:lpstr>
      <vt:lpstr>101_Custom Design</vt:lpstr>
      <vt:lpstr>Your career in higher education: a game of snakes and ladders</vt:lpstr>
      <vt:lpstr>Choosing your pathway through higher education: some big questions</vt:lpstr>
      <vt:lpstr>PowerPoint Presentation</vt:lpstr>
      <vt:lpstr>Planning your future</vt:lpstr>
      <vt:lpstr>Gaining accreditation for your teaching and pedagogic leadership</vt:lpstr>
      <vt:lpstr>PowerPoint Presentation</vt:lpstr>
      <vt:lpstr>Going for a National Teaching Fellowships or Collaborative Award for Teaching Excellence</vt:lpstr>
      <vt:lpstr>The 3 (equally weighted) NTFS criteria (section 3 is often the least well done)</vt:lpstr>
      <vt:lpstr>Professorships in assessment, learning and teaching</vt:lpstr>
      <vt:lpstr>Publishing about ALT: various trade-offs</vt:lpstr>
      <vt:lpstr>Professional networking for fun and future advancement!</vt:lpstr>
      <vt:lpstr>Planning ahead for your career in senior management</vt:lpstr>
      <vt:lpstr>How can you achieve a good work-life balance?</vt:lpstr>
      <vt:lpstr>My best professional habits</vt:lpstr>
      <vt:lpstr>Some habitual good advice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2016-08-25T14:32:14Z</dcterms:modified>
</cp:coreProperties>
</file>