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Masters/slideMaster19.xml" ContentType="application/vnd.openxmlformats-officedocument.presentationml.slideMaster+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18.xml" ContentType="application/vnd.openxmlformats-officedocument.theme+xml"/>
  <Override PartName="/ppt/slideMasters/slideMaster15.xml" ContentType="application/vnd.openxmlformats-officedocument.presentationml.slideMaster+xml"/>
  <Override PartName="/ppt/slideMasters/slideMaster24.xml" ContentType="application/vnd.openxmlformats-officedocument.presentationml.slideMaster+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theme/theme16.xml" ContentType="application/vnd.openxmlformats-officedocument.theme+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slideMasters/slideMaster22.xml" ContentType="application/vnd.openxmlformats-officedocument.presentationml.slideMaster+xml"/>
  <Override PartName="/ppt/theme/theme14.xml" ContentType="application/vnd.openxmlformats-officedocument.theme+xml"/>
  <Override PartName="/ppt/theme/theme23.xml" ContentType="application/vnd.openxmlformats-officedocument.theme+xml"/>
  <Override PartName="/ppt/theme/theme25.xml" ContentType="application/vnd.openxmlformats-officedocument.theme+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theme/theme21.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Masters/slideMaster18.xml" ContentType="application/vnd.openxmlformats-officedocument.presentationml.slideMaster+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Masters/slideMaster25.xml" ContentType="application/vnd.openxmlformats-officedocument.presentationml.slideMaster+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19.xml" ContentType="application/vnd.openxmlformats-officedocument.theme+xml"/>
  <Override PartName="/ppt/slideLayouts/slideLayout41.xml" ContentType="application/vnd.openxmlformats-officedocument.presentationml.slideLayout+xml"/>
  <Override PartName="/docProps/app.xml" ContentType="application/vnd.openxmlformats-officedocument.extended-properties+xml"/>
  <Override PartName="/ppt/slideMasters/slideMaster14.xml" ContentType="application/vnd.openxmlformats-officedocument.presentationml.slideMaster+xml"/>
  <Override PartName="/ppt/slideMasters/slideMaster23.xml" ContentType="application/vnd.openxmlformats-officedocument.presentationml.slideMaster+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theme/theme17.xml" ContentType="application/vnd.openxmlformats-officedocument.theme+xml"/>
  <Override PartName="/ppt/theme/theme26.xml" ContentType="application/vnd.openxmlformats-officedocument.them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Masters/slideMaster21.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theme/theme24.xml" ContentType="application/vnd.openxmlformats-officedocument.them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theme/theme22.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theme/theme7.xml" ContentType="application/vnd.openxmlformats-officedocument.theme+xml"/>
  <Override PartName="/ppt/theme/theme11.xml" ContentType="application/vnd.openxmlformats-officedocument.theme+xml"/>
  <Override PartName="/ppt/theme/theme20.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 id="2147483848" r:id="rId2"/>
    <p:sldMasterId id="2147483849" r:id="rId3"/>
    <p:sldMasterId id="2147483858" r:id="rId4"/>
    <p:sldMasterId id="2147483871" r:id="rId5"/>
    <p:sldMasterId id="2147483873" r:id="rId6"/>
    <p:sldMasterId id="2147483876" r:id="rId7"/>
    <p:sldMasterId id="2147483878" r:id="rId8"/>
    <p:sldMasterId id="2147483880" r:id="rId9"/>
    <p:sldMasterId id="2147483882" r:id="rId10"/>
    <p:sldMasterId id="2147483884" r:id="rId11"/>
    <p:sldMasterId id="2147483886" r:id="rId12"/>
    <p:sldMasterId id="2147483888" r:id="rId13"/>
    <p:sldMasterId id="2147483890" r:id="rId14"/>
    <p:sldMasterId id="2147483892" r:id="rId15"/>
    <p:sldMasterId id="2147483894" r:id="rId16"/>
    <p:sldMasterId id="2147483898" r:id="rId17"/>
    <p:sldMasterId id="2147483901" r:id="rId18"/>
    <p:sldMasterId id="2147483903" r:id="rId19"/>
    <p:sldMasterId id="2147483905" r:id="rId20"/>
    <p:sldMasterId id="2147483907" r:id="rId21"/>
    <p:sldMasterId id="2147483909" r:id="rId22"/>
    <p:sldMasterId id="2147483911" r:id="rId23"/>
    <p:sldMasterId id="2147483913" r:id="rId24"/>
    <p:sldMasterId id="2147483915" r:id="rId25"/>
  </p:sldMasterIdLst>
  <p:notesMasterIdLst>
    <p:notesMasterId r:id="rId34"/>
  </p:notesMasterIdLst>
  <p:sldIdLst>
    <p:sldId id="448" r:id="rId26"/>
    <p:sldId id="447" r:id="rId27"/>
    <p:sldId id="449" r:id="rId28"/>
    <p:sldId id="450" r:id="rId29"/>
    <p:sldId id="451" r:id="rId30"/>
    <p:sldId id="439" r:id="rId31"/>
    <p:sldId id="443" r:id="rId32"/>
    <p:sldId id="441" r:id="rId33"/>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CC0000"/>
    <a:srgbClr val="FFFF66"/>
    <a:srgbClr val="000000"/>
    <a:srgbClr val="FF6699"/>
    <a:srgbClr val="3399FF"/>
    <a:srgbClr val="FF99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0" autoAdjust="0"/>
    <p:restoredTop sz="86410" autoAdjust="0"/>
  </p:normalViewPr>
  <p:slideViewPr>
    <p:cSldViewPr>
      <p:cViewPr>
        <p:scale>
          <a:sx n="50" d="100"/>
          <a:sy n="50" d="100"/>
        </p:scale>
        <p:origin x="-84" y="6"/>
      </p:cViewPr>
      <p:guideLst>
        <p:guide orient="horz" pos="2160"/>
        <p:guide pos="2880"/>
      </p:guideLst>
    </p:cSldViewPr>
  </p:slideViewPr>
  <p:outlineViewPr>
    <p:cViewPr>
      <p:scale>
        <a:sx n="33" d="100"/>
        <a:sy n="33" d="100"/>
      </p:scale>
      <p:origin x="0" y="9438"/>
    </p:cViewPr>
  </p:outlineViewPr>
  <p:notesTextViewPr>
    <p:cViewPr>
      <p:scale>
        <a:sx n="100" d="100"/>
        <a:sy n="100" d="100"/>
      </p:scale>
      <p:origin x="0" y="0"/>
    </p:cViewPr>
  </p:notesTextViewPr>
  <p:sorterViewPr>
    <p:cViewPr>
      <p:scale>
        <a:sx n="100" d="100"/>
        <a:sy n="100" d="100"/>
      </p:scale>
      <p:origin x="0" y="0"/>
    </p:cViewPr>
  </p:sorter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1.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8.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3.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2.xml"/><Relationship Id="rId30" Type="http://schemas.openxmlformats.org/officeDocument/2006/relationships/slide" Target="slides/slide5.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339C228-DCE7-4ED4-B0D6-C192787E367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5753ED4-881E-4D26-9AC2-73070988BEA7}" type="slidenum">
              <a:rPr lang="en-US" smtClean="0"/>
              <a:pPr/>
              <a:t>2</a:t>
            </a:fld>
            <a:endParaRPr lang="en-US" smtClean="0"/>
          </a:p>
        </p:txBody>
      </p:sp>
      <p:sp>
        <p:nvSpPr>
          <p:cNvPr id="16387" name="Rectangle 2"/>
          <p:cNvSpPr>
            <a:spLocks noGrp="1" noRot="1" noChangeAspect="1" noChangeArrowheads="1" noTextEdit="1"/>
          </p:cNvSpPr>
          <p:nvPr>
            <p:ph type="sldImg"/>
          </p:nvPr>
        </p:nvSpPr>
        <p:spPr>
          <a:xfrm>
            <a:off x="1150938" y="692150"/>
            <a:ext cx="4556125" cy="3416300"/>
          </a:xfrm>
          <a:ln/>
        </p:spPr>
      </p:sp>
      <p:sp>
        <p:nvSpPr>
          <p:cNvPr id="16388"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70D9D3-4C26-4B6E-BC1E-9698AA8840AE}" type="slidenum">
              <a:rPr lang="en-US">
                <a:solidFill>
                  <a:srgbClr val="000000"/>
                </a:solidFill>
              </a:rPr>
              <a:pPr/>
              <a:t>3</a:t>
            </a:fld>
            <a:endParaRPr lang="en-US">
              <a:solidFill>
                <a:srgbClr val="000000"/>
              </a:solidFill>
            </a:endParaRPr>
          </a:p>
        </p:txBody>
      </p:sp>
      <p:sp>
        <p:nvSpPr>
          <p:cNvPr id="320514" name="Rectangle 2"/>
          <p:cNvSpPr>
            <a:spLocks noGrp="1" noRot="1" noChangeAspect="1" noChangeArrowheads="1" noTextEdit="1"/>
          </p:cNvSpPr>
          <p:nvPr>
            <p:ph type="sldImg"/>
          </p:nvPr>
        </p:nvSpPr>
        <p:spPr>
          <a:xfrm>
            <a:off x="1150938" y="692150"/>
            <a:ext cx="4556125" cy="3416300"/>
          </a:xfrm>
          <a:ln/>
        </p:spPr>
      </p:sp>
      <p:sp>
        <p:nvSpPr>
          <p:cNvPr id="320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015B34-BB9F-47F7-8C4C-09F6A81A578D}" type="slidenum">
              <a:rPr lang="en-US">
                <a:solidFill>
                  <a:srgbClr val="000000"/>
                </a:solidFill>
              </a:rPr>
              <a:pPr/>
              <a:t>4</a:t>
            </a:fld>
            <a:endParaRPr lang="en-US">
              <a:solidFill>
                <a:srgbClr val="000000"/>
              </a:solidFill>
            </a:endParaRPr>
          </a:p>
        </p:txBody>
      </p:sp>
      <p:sp>
        <p:nvSpPr>
          <p:cNvPr id="324610" name="Rectangle 2"/>
          <p:cNvSpPr>
            <a:spLocks noGrp="1" noRot="1" noChangeAspect="1" noChangeArrowheads="1" noTextEdit="1"/>
          </p:cNvSpPr>
          <p:nvPr>
            <p:ph type="sldImg"/>
          </p:nvPr>
        </p:nvSpPr>
        <p:spPr>
          <a:xfrm>
            <a:off x="1150938" y="692150"/>
            <a:ext cx="4556125" cy="3416300"/>
          </a:xfrm>
          <a:ln/>
        </p:spPr>
      </p:sp>
      <p:sp>
        <p:nvSpPr>
          <p:cNvPr id="3246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88370A-9CE3-4309-8215-431E1FF0753E}" type="slidenum">
              <a:rPr lang="en-US">
                <a:solidFill>
                  <a:srgbClr val="000000"/>
                </a:solidFill>
              </a:rPr>
              <a:pPr/>
              <a:t>5</a:t>
            </a:fld>
            <a:endParaRPr lang="en-US">
              <a:solidFill>
                <a:srgbClr val="000000"/>
              </a:solidFill>
            </a:endParaRPr>
          </a:p>
        </p:txBody>
      </p:sp>
      <p:sp>
        <p:nvSpPr>
          <p:cNvPr id="325634" name="Rectangle 2"/>
          <p:cNvSpPr>
            <a:spLocks noGrp="1" noRot="1" noChangeAspect="1" noChangeArrowheads="1" noTextEdit="1"/>
          </p:cNvSpPr>
          <p:nvPr>
            <p:ph type="sldImg"/>
          </p:nvPr>
        </p:nvSpPr>
        <p:spPr>
          <a:xfrm>
            <a:off x="1150938" y="692150"/>
            <a:ext cx="4556125" cy="3416300"/>
          </a:xfrm>
          <a:ln/>
        </p:spPr>
      </p:sp>
      <p:sp>
        <p:nvSpPr>
          <p:cNvPr id="3256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0938" y="692150"/>
            <a:ext cx="4556125" cy="3416300"/>
          </a:xfrm>
          <a:ln/>
        </p:spPr>
      </p:sp>
      <p:sp>
        <p:nvSpPr>
          <p:cNvPr id="45059" name="Notes Placeholder 2"/>
          <p:cNvSpPr>
            <a:spLocks noGrp="1"/>
          </p:cNvSpPr>
          <p:nvPr>
            <p:ph type="body" idx="1"/>
          </p:nvPr>
        </p:nvSpPr>
        <p:spPr>
          <a:noFill/>
          <a:ln/>
        </p:spPr>
        <p:txBody>
          <a:bodyPr/>
          <a:lstStyle/>
          <a:p>
            <a:endParaRPr lang="en-US" dirty="0" smtClean="0"/>
          </a:p>
        </p:txBody>
      </p:sp>
      <p:sp>
        <p:nvSpPr>
          <p:cNvPr id="45060" name="Slide Number Placeholder 3"/>
          <p:cNvSpPr>
            <a:spLocks noGrp="1"/>
          </p:cNvSpPr>
          <p:nvPr>
            <p:ph type="sldNum" sz="quarter" idx="5"/>
          </p:nvPr>
        </p:nvSpPr>
        <p:spPr>
          <a:noFill/>
        </p:spPr>
        <p:txBody>
          <a:bodyPr/>
          <a:lstStyle/>
          <a:p>
            <a:pPr algn="r" rtl="0" fontAlgn="base">
              <a:spcBef>
                <a:spcPct val="0"/>
              </a:spcBef>
              <a:spcAft>
                <a:spcPct val="0"/>
              </a:spcAft>
            </a:pPr>
            <a:fld id="{08007301-76D3-4B7A-BC11-58C77780AB35}" type="slidenum">
              <a:rPr lang="en-GB" sz="1200" kern="1200">
                <a:solidFill>
                  <a:srgbClr val="000000"/>
                </a:solidFill>
                <a:latin typeface="Arial" charset="0"/>
                <a:ea typeface="+mn-ea"/>
                <a:cs typeface="+mn-cs"/>
              </a:rPr>
              <a:pPr algn="r" rtl="0" fontAlgn="base">
                <a:spcBef>
                  <a:spcPct val="0"/>
                </a:spcBef>
                <a:spcAft>
                  <a:spcPct val="0"/>
                </a:spcAft>
              </a:pPr>
              <a:t>6</a:t>
            </a:fld>
            <a:endParaRPr lang="en-GB" sz="1200" kern="1200" dirty="0">
              <a:solidFill>
                <a:srgbClr val="000000"/>
              </a:solidFill>
              <a:latin typeface="Arial" charset="0"/>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CA9BFA2-5A1B-4478-BD73-FE75D672A801}" type="slidenum">
              <a:rPr lang="en-GB" smtClean="0"/>
              <a:pPr>
                <a:defRPr/>
              </a:pPr>
              <a:t>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9.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image" Target="../media/image2.png"/><Relationship Id="rId1" Type="http://schemas.openxmlformats.org/officeDocument/2006/relationships/slideMaster" Target="../slideMasters/slideMaster2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196975"/>
            <a:ext cx="4225925"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37100" y="1196975"/>
            <a:ext cx="4227513"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C5F5AD9-3FA3-43DF-AF90-C87081213F57}" type="datetimeFigureOut">
              <a:rPr lang="en-US"/>
              <a:pPr>
                <a:defRPr/>
              </a:pPr>
              <a:t>7/7/2016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758CEF-0C5D-49F0-A4A6-71891C8D65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6E56F41-B958-4A4D-9CD0-47CDE6BE84A3}" type="datetimeFigureOut">
              <a:rPr lang="en-US"/>
              <a:pPr>
                <a:defRPr/>
              </a:pPr>
              <a:t>7/7/2016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B2F532F-0829-49AF-B313-2DDBAA34A4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F2745D-78C4-4CB6-9589-6E94E137F3C5}"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A51078-4A6E-4968-9AF5-3E30C27C668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6C63E6-6F99-402C-BE7D-187A8511F4D9}" type="datetimeFigureOut">
              <a:rPr lang="en-US"/>
              <a:pPr>
                <a:defRPr/>
              </a:pPr>
              <a:t>7/7/2016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3CE839-BDAC-485A-894A-B8F68FCA2FB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8EC742-6569-4A16-8FE4-775AA86AC77C}" type="datetimeFigureOut">
              <a:rPr lang="en-US"/>
              <a:pPr>
                <a:defRPr/>
              </a:pPr>
              <a:t>7/7/2016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0E7660-B0E7-42AF-9F7F-B3669319AE0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EF5A67-F7D6-4C88-9131-62C9220BF5D9}"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F5618-ED01-45A8-9B51-29701B9CA20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1F2EAB-D4E7-4062-92F9-EA74DF83231A}"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862B7F-79BD-46A4-875A-9629A9721C5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1780D3-5DEC-4DAF-9313-8BA86253756D}"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99CF45-4F32-421D-A8A3-D1D94C3A95F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4967A5-F8E3-4D82-9A98-C09F29D2598D}"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4ADCCC-9C7D-4382-8870-AD0C08DEE15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DEB9F4-B5F6-4FB0-846F-50275B70A16A}"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5A8050-1905-47BF-9906-E2F26365CC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E6737-3C19-4FA7-A029-540DF42B1E83}"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198DC1-C081-480F-8CAE-0C86DD32E8F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A6DE00-398E-4C22-9787-B76644493DEB}"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C32CC0-800C-44F1-914C-C4F7D84159D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D81B2B-7E7A-4597-8E0C-EBBDA900220A}"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8E1F5D-851E-4431-9ADB-B3E85260328E}"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FC4AE9-DE3E-402F-8F71-FC52CA3972D7}"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31DC11-4629-4091-99DF-D537B0AF054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019BBC-EC5A-43D8-A528-9F7EDB7E5282}"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02C484-F0F5-488A-A25A-F9FA5D6AA712}"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746296-66D8-43DF-9246-8C9876B895BB}"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000B45-8678-4598-AAB5-A78ED998342E}"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05AD3A-6800-46CE-BA6A-036345561B33}"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07AAAF-774E-46E2-BAEE-5A8085DBD211}"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ACED3B-9C1B-4248-BBDE-8BBA52209541}"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5907-AB72-41D9-8E6E-29DA72659D70}"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9651E3-C778-4AAA-821B-6E4945432C75}"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8B96E7-C393-4FDB-BA9F-5A32D882294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26168-AEE5-4AAA-81DE-E342FC7E9ACD}"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F546-C9F5-447A-89BF-248B9862BC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661FAF3-9871-4CA9-A823-F5DE17A4B7B3}"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C338-F925-44F0-A05C-E039A193829B}"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383AFD-7AAF-4D3C-A92C-D013EED6656D}"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FA1BD2-1770-49F7-BA55-807167C09724}"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D67A0E-6C6E-4CF3-A588-0EED5DAA2AB8}"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3CBC8-1AAA-4BA9-8F58-30CD95299BF8}"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7643D2-8D03-4216-BE07-46F5CAEC39B7}"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A722EA-C734-4580-AFC5-2E70E6025252}"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94F7B5-A5B3-4F5A-A83D-50711DCF5F6D}"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E3FB52-E1DD-4436-B392-C2A3F2B60E7C}"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C31927-73DF-4D9B-AE83-747F5FBB5F95}"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57DECA-BDC1-4EE2-9DFF-DE777FF5CC2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36A86E-A688-4111-B710-A40ED97938DC}"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C19682-7821-4CC8-BA42-669FD2B931F2}"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B0CDF6-2A09-4E4F-A501-B19CAF016574}"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D63C7A-D3E5-4FCE-AF34-9F6666EAFD6F}"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6980EC-41E6-47F2-A92A-6A4BC247FACC}" type="datetimeFigureOut">
              <a:rPr lang="en-US"/>
              <a:pPr>
                <a:defRPr/>
              </a:pPr>
              <a:t>7/7/2016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5E61101-504A-4998-9C76-456BD82AF04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0" hangingPunct="0">
              <a:defRPr/>
            </a:pPr>
            <a:endParaRPr lang="en-GB" b="1">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eaLnBrk="0" hangingPunct="0">
              <a:defRPr/>
            </a:pPr>
            <a:endParaRPr lang="en-GB" b="1">
              <a:solidFill>
                <a:srgbClr val="000000"/>
              </a:solidFill>
            </a:endParaRPr>
          </a:p>
        </p:txBody>
      </p:sp>
      <p:sp>
        <p:nvSpPr>
          <p:cNvPr id="38" name="Oval 4"/>
          <p:cNvSpPr>
            <a:spLocks noChangeArrowheads="1"/>
          </p:cNvSpPr>
          <p:nvPr/>
        </p:nvSpPr>
        <p:spPr bwMode="auto">
          <a:xfrm>
            <a:off x="7686675" y="1041400"/>
            <a:ext cx="1071563" cy="1071563"/>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40" name="Oval 6">
            <a:hlinkClick r:id="" action="ppaction://hlinkshowjump?jump=previousslide"/>
          </p:cNvPr>
          <p:cNvSpPr>
            <a:spLocks noChangeArrowheads="1"/>
          </p:cNvSpPr>
          <p:nvPr/>
        </p:nvSpPr>
        <p:spPr bwMode="auto">
          <a:xfrm>
            <a:off x="7858125" y="1214438"/>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b="1">
              <a:solidFill>
                <a:srgbClr val="000000"/>
              </a:solidFill>
            </a:endParaRPr>
          </a:p>
        </p:txBody>
      </p:sp>
      <p:sp>
        <p:nvSpPr>
          <p:cNvPr id="41" name="Oval 7"/>
          <p:cNvSpPr>
            <a:spLocks noChangeArrowheads="1"/>
          </p:cNvSpPr>
          <p:nvPr/>
        </p:nvSpPr>
        <p:spPr bwMode="auto">
          <a:xfrm>
            <a:off x="7947025" y="130651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b="1">
              <a:solidFill>
                <a:srgbClr val="000000"/>
              </a:solidFill>
            </a:endParaRPr>
          </a:p>
        </p:txBody>
      </p:sp>
      <p:sp>
        <p:nvSpPr>
          <p:cNvPr id="42" name="Oval 8"/>
          <p:cNvSpPr>
            <a:spLocks noChangeArrowheads="1"/>
          </p:cNvSpPr>
          <p:nvPr/>
        </p:nvSpPr>
        <p:spPr bwMode="auto">
          <a:xfrm>
            <a:off x="8035925" y="1393825"/>
            <a:ext cx="403225" cy="412750"/>
          </a:xfrm>
          <a:prstGeom prst="ellipse">
            <a:avLst/>
          </a:prstGeom>
          <a:solidFill>
            <a:srgbClr val="FF3300"/>
          </a:solidFill>
          <a:ln w="50800">
            <a:noFill/>
            <a:round/>
            <a:headEnd/>
            <a:tailEnd/>
          </a:ln>
        </p:spPr>
        <p:txBody>
          <a:bodyPr wrap="none" anchor="ctr"/>
          <a:lstStyle/>
          <a:p>
            <a:pPr algn="ctr" eaLnBrk="0" hangingPunct="0">
              <a:defRPr/>
            </a:pPr>
            <a:endParaRPr lang="en-US" b="1">
              <a:solidFill>
                <a:srgbClr val="000000"/>
              </a:solidFill>
            </a:endParaRPr>
          </a:p>
        </p:txBody>
      </p:sp>
      <p:sp>
        <p:nvSpPr>
          <p:cNvPr id="43" name="Oval 9"/>
          <p:cNvSpPr>
            <a:spLocks noChangeArrowheads="1"/>
          </p:cNvSpPr>
          <p:nvPr/>
        </p:nvSpPr>
        <p:spPr bwMode="auto">
          <a:xfrm>
            <a:off x="8121650" y="1476375"/>
            <a:ext cx="230188" cy="231775"/>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44" name="TextBox 43"/>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pic>
        <p:nvPicPr>
          <p:cNvPr id="45" name="Picture 7" descr="Leeds Met 06" hidden="1"/>
          <p:cNvPicPr>
            <a:picLocks noChangeAspect="1" noChangeArrowheads="1"/>
          </p:cNvPicPr>
          <p:nvPr/>
        </p:nvPicPr>
        <p:blipFill>
          <a:blip r:embed="rId2" cstate="print"/>
          <a:srcRect/>
          <a:stretch>
            <a:fillRect/>
          </a:stretch>
        </p:blipFill>
        <p:spPr bwMode="auto">
          <a:xfrm>
            <a:off x="0" y="0"/>
            <a:ext cx="9144000" cy="6877050"/>
          </a:xfrm>
          <a:prstGeom prst="rect">
            <a:avLst/>
          </a:prstGeom>
          <a:noFill/>
          <a:ln w="9525">
            <a:noFill/>
            <a:miter lim="800000"/>
            <a:headEnd/>
            <a:tailEnd/>
          </a:ln>
        </p:spPr>
      </p:pic>
      <p:sp>
        <p:nvSpPr>
          <p:cNvPr id="46" name="AutoShape 18">
            <a:hlinkClick r:id="rId3" action="ppaction://hlinkpres?slideindex=1&amp;slidetitle=" highlightClick="1"/>
          </p:cNvPr>
          <p:cNvSpPr>
            <a:spLocks noChangeArrowheads="1"/>
          </p:cNvSpPr>
          <p:nvPr userDrawn="1"/>
        </p:nvSpPr>
        <p:spPr bwMode="auto">
          <a:xfrm>
            <a:off x="8027988" y="5876925"/>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F07570E-5A40-4781-9604-8CFAA346B446}"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9DD67-B617-4DAD-A1A9-6BF82C61BC3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smtClean="0"/>
              <a:t>Click to edit Master title style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05523C4-10C0-4E34-A210-3EB313A97BFB}" type="datetimeFigureOut">
              <a:rPr lang="en-US"/>
              <a:pPr>
                <a:defRPr/>
              </a:pPr>
              <a:t>7/7/2016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0535B-75E9-4CB3-B0E4-0AC422270E0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7ED1A8C-DE94-48BE-A56F-4256216CC452}" type="datetimeFigureOut">
              <a:rPr lang="en-US"/>
              <a:pPr>
                <a:defRPr/>
              </a:pPr>
              <a:t>7/7/2016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C9A1B1-0B1B-48DE-B7D0-4B11B6B685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3.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4.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5.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6.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7.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8.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theme" Target="../theme/theme17.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34.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36.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37.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38.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3.xml"/><Relationship Id="rId1" Type="http://schemas.openxmlformats.org/officeDocument/2006/relationships/slideLayout" Target="../slideLayouts/slideLayout39.xml"/><Relationship Id="rId5" Type="http://schemas.openxmlformats.org/officeDocument/2006/relationships/hyperlink" Target="brunel%20pieces/diamond%209s.ppt" TargetMode="External"/><Relationship Id="rId4" Type="http://schemas.openxmlformats.org/officeDocument/2006/relationships/hyperlink" Target="Choices&#8230;.ppt" TargetMode="External"/></Relationships>
</file>

<file path=ppt/slideMasters/_rels/slideMaster24.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brunel%20pieces/diamond%209s.ppt" TargetMode="External"/><Relationship Id="rId2" Type="http://schemas.openxmlformats.org/officeDocument/2006/relationships/theme" Target="../theme/theme24.xml"/><Relationship Id="rId1" Type="http://schemas.openxmlformats.org/officeDocument/2006/relationships/slideLayout" Target="../slideLayouts/slideLayout40.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5.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brunel%20pieces/diamond%209s.ppt" TargetMode="External"/><Relationship Id="rId2" Type="http://schemas.openxmlformats.org/officeDocument/2006/relationships/theme" Target="../theme/theme25.xml"/><Relationship Id="rId1" Type="http://schemas.openxmlformats.org/officeDocument/2006/relationships/slideLayout" Target="../slideLayouts/slideLayout4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D81A865-329D-46FE-939F-38FD95ECDD74}"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38BB581-9C5A-4494-ABF2-A940DCD26C3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E264B66D-FEB6-491F-830A-D80F645EA250}"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3D096C3-12FE-4F0C-B099-4332835641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700240A-1585-4C83-90BE-139EE6A6C472}"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52D3A817-BB9C-4E58-9070-EF18A4B433B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E181BA3-8EF6-4502-BF53-120050CD86EE}"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14EBF77-9014-4191-875E-EFDB9D8C596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D2A7B9-BFC1-44F9-B000-C9DEA1736AA9}"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4A8BC4D-13B8-4499-9351-4DCE6F6CDF2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9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3BF5A286-C44C-4FC7-8B1C-610E7E195618}"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E7F870D5-A69F-4F87-8B6C-8C42CFB8A1C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9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289A9237-8170-4933-9D4C-8D6C64F70341}"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10D4B0D8-7246-4E0D-B1C2-53DB94C81C6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95" r:id="rId1"/>
    <p:sldLayoutId id="2147483896" r:id="rId2"/>
    <p:sldLayoutId id="2147483897"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92BBA7A-B1CB-41D0-A44C-8FA54A61820B}"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A59E6305-64A3-474D-90DA-20E861D1453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99" r:id="rId1"/>
    <p:sldLayoutId id="2147483900"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35E9CB4-E2B4-48C6-8F65-7E3C9B383AEB}"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87B5F73-5174-48F1-B1E2-4F419015815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0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6F39F3FD-7C00-43E6-85E6-79AC8290F998}"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0137EE4C-7735-4E32-B9F4-B9D4146E384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04"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mj-lt"/>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sldLayoutIdLst>
    <p:sldLayoutId id="2147483852"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F2942E8-4A84-4A8F-9645-9BEAEBD51327}"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F3EA2AFF-773E-4AFE-B1D6-F54BA8C65B9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0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FC0447FE-F373-4544-BDA5-DED1EC15CED4}"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ECD5BA1-0C37-4494-91F1-DFFA8DB762A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0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A901C85C-7709-42FA-85E1-40EFEF2F2C80}"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D796739-DDB8-4857-9BB5-BB631F10D40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10"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0" hangingPunct="0">
              <a:defRPr/>
            </a:pPr>
            <a:endParaRPr lang="en-GB" b="1">
              <a:solidFill>
                <a:srgbClr val="000000"/>
              </a:solidFill>
            </a:endParaRPr>
          </a:p>
        </p:txBody>
      </p:sp>
      <p:sp>
        <p:nvSpPr>
          <p:cNvPr id="3075"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eaLnBrk="0" hangingPunct="0">
              <a:defRPr/>
            </a:pPr>
            <a:r>
              <a:rPr lang="en-GB" altLang="en-US" b="1" smtClean="0">
                <a:solidFill>
                  <a:srgbClr val="000000"/>
                </a:solidFill>
              </a:rPr>
              <a:t>Getting Published:   (Phil Race)</a:t>
            </a:r>
            <a:endParaRPr lang="en-GB" altLang="en-US" b="1">
              <a:solidFill>
                <a:srgbClr val="000000"/>
              </a:solidFill>
            </a:endParaRPr>
          </a:p>
        </p:txBody>
      </p:sp>
      <p:pic>
        <p:nvPicPr>
          <p:cNvPr id="3078"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0" hangingPunct="0">
                <a:defRPr/>
              </a:pPr>
              <a:endParaRPr lang="en-GB" b="1">
                <a:solidFill>
                  <a:srgbClr val="000000"/>
                </a:solidFill>
              </a:endParaRPr>
            </a:p>
          </p:txBody>
        </p:sp>
      </p:grpSp>
      <p:sp>
        <p:nvSpPr>
          <p:cNvPr id="39" name="AutoShape 20">
            <a:hlinkClick r:id="rId4" action="ppaction://hlinkpres?slideindex=1&amp;slidetitle=" highlightClick="1"/>
          </p:cNvPr>
          <p:cNvSpPr>
            <a:spLocks noChangeArrowheads="1"/>
          </p:cNvSpPr>
          <p:nvPr userDrawn="1"/>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40" name="AutoShape 21">
            <a:hlinkClick r:id="rId5" action="ppaction://hlinkpres?slideindex=17&amp;slidetitle=Action planning" highlightClick="1"/>
          </p:cNvPr>
          <p:cNvSpPr>
            <a:spLocks noChangeArrowheads="1"/>
          </p:cNvSpPr>
          <p:nvPr userDrawn="1"/>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41" name="AutoShape 22">
            <a:hlinkClick r:id="" action="ppaction://noaction"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912"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7" name="AutoShape 20">
            <a:hlinkClick r:id="rId5" action="ppaction://hlinkpres?slideindex=1&amp;slidetitle=" highlightClick="1"/>
          </p:cNvPr>
          <p:cNvSpPr>
            <a:spLocks noChangeArrowheads="1"/>
          </p:cNvSpPr>
          <p:nvPr userDrawn="1"/>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18" name="AutoShape 21">
            <a:hlinkClick r:id="rId7" action="ppaction://hlinkpres?slideindex=17&amp;slidetitle=Action planning" highlightClick="1"/>
          </p:cNvPr>
          <p:cNvSpPr>
            <a:spLocks noChangeArrowheads="1"/>
          </p:cNvSpPr>
          <p:nvPr userDrawn="1"/>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19" name="AutoShape 22">
            <a:hlinkClick r:id="" action="ppaction://noaction"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91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7" name="AutoShape 20">
            <a:hlinkClick r:id="rId5" action="ppaction://hlinkpres?slideindex=1&amp;slidetitle=" highlightClick="1"/>
          </p:cNvPr>
          <p:cNvSpPr>
            <a:spLocks noChangeArrowheads="1"/>
          </p:cNvSpPr>
          <p:nvPr userDrawn="1"/>
        </p:nvSpPr>
        <p:spPr bwMode="auto">
          <a:xfrm>
            <a:off x="5943600" y="5815013"/>
            <a:ext cx="3200400" cy="1042987"/>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18" name="AutoShape 21">
            <a:hlinkClick r:id="rId7" action="ppaction://hlinkpres?slideindex=17&amp;slidetitle=Action planning" highlightClick="1"/>
          </p:cNvPr>
          <p:cNvSpPr>
            <a:spLocks noChangeArrowheads="1"/>
          </p:cNvSpPr>
          <p:nvPr userDrawn="1"/>
        </p:nvSpPr>
        <p:spPr bwMode="auto">
          <a:xfrm>
            <a:off x="8101013" y="15240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
        <p:nvSpPr>
          <p:cNvPr id="19" name="AutoShape 22">
            <a:hlinkClick r:id="" action="ppaction://noaction"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endParaRPr lang="en-US" sz="24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91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05AF16-4932-4EE1-938A-62E4C3C44C45}"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04E8D3-4E57-4A72-A434-ABED1A5444F9}"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B5B8CF7-1D56-4B57-8819-D1536A526F8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ECB061D-A330-4E9F-9C2F-E21F8650F232}"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DB4C1CC-B915-439D-808D-E2E3B073237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4" r:id="rId1"/>
    <p:sldLayoutId id="2147483875"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7E101C6-EE19-4E8E-B7A0-3AC5AF4DA854}"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3691C953-0224-4ED8-AB21-ECC3F4177BF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CF04658C-A48D-4FC1-B670-6DEBB2ADDC90}"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CCCB1BE-FAF5-455F-8C0E-1318258BF77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7119C089-0791-4C8E-A869-EB4FAD899FF5}" type="datetimeFigureOut">
              <a:rPr lang="en-US"/>
              <a:pPr>
                <a:defRPr/>
              </a:pPr>
              <a:t>7/7/2016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D2A51509-786D-499C-BB55-54BEAA8F4D1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file:///C:\Documents%20and%20Settings\user\Desktop\brunel%20pieces%203\asat.ppt"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mag.org/search?author1=Betsy+Sparrow&amp;sortspec=date&amp;submit=Submit" TargetMode="External"/><Relationship Id="rId2" Type="http://schemas.openxmlformats.org/officeDocument/2006/relationships/hyperlink" Target="http://www.sciencemag.org/content/early/recent" TargetMode="External"/><Relationship Id="rId1" Type="http://schemas.openxmlformats.org/officeDocument/2006/relationships/slideLayout" Target="../slideLayouts/slideLayout4.xml"/><Relationship Id="rId5" Type="http://schemas.openxmlformats.org/officeDocument/2006/relationships/hyperlink" Target="http://www.sciencemag.org/search?author1=Daniel+M.+Wegner&amp;sortspec=date&amp;submit=Submit" TargetMode="External"/><Relationship Id="rId4" Type="http://schemas.openxmlformats.org/officeDocument/2006/relationships/hyperlink" Target="http://www.sciencemag.org/search?author1=Jenny+Liu&amp;sortspec=date&amp;submit=Submit"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Post-it task</a:t>
            </a:r>
            <a:endParaRPr lang="en-GB" dirty="0"/>
          </a:p>
        </p:txBody>
      </p:sp>
      <p:sp>
        <p:nvSpPr>
          <p:cNvPr id="3" name="Content Placeholder 2"/>
          <p:cNvSpPr>
            <a:spLocks noGrp="1"/>
          </p:cNvSpPr>
          <p:nvPr>
            <p:ph idx="1"/>
          </p:nvPr>
        </p:nvSpPr>
        <p:spPr/>
        <p:txBody>
          <a:bodyPr/>
          <a:lstStyle/>
          <a:p>
            <a:r>
              <a:rPr lang="en-GB" dirty="0" smtClean="0"/>
              <a:t>Getting going with my writing would be much better if only I...</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0"/>
            <a:ext cx="8229600" cy="1052736"/>
          </a:xfrm>
        </p:spPr>
        <p:txBody>
          <a:bodyPr/>
          <a:lstStyle/>
          <a:p>
            <a:pPr>
              <a:defRPr/>
            </a:pPr>
            <a:r>
              <a:rPr lang="en-GB" b="1" dirty="0" smtClean="0">
                <a:solidFill>
                  <a:srgbClr val="00B050"/>
                </a:solidFill>
              </a:rPr>
              <a:t>Organising your writing…</a:t>
            </a:r>
          </a:p>
        </p:txBody>
      </p:sp>
      <p:sp>
        <p:nvSpPr>
          <p:cNvPr id="593923" name="Rectangle 3"/>
          <p:cNvSpPr>
            <a:spLocks noGrp="1" noChangeArrowheads="1"/>
          </p:cNvSpPr>
          <p:nvPr>
            <p:ph idx="1"/>
          </p:nvPr>
        </p:nvSpPr>
        <p:spPr>
          <a:xfrm>
            <a:off x="457200" y="908720"/>
            <a:ext cx="8229600" cy="5217443"/>
          </a:xfrm>
        </p:spPr>
        <p:txBody>
          <a:bodyPr>
            <a:noAutofit/>
          </a:bodyPr>
          <a:lstStyle/>
          <a:p>
            <a:pPr marL="685800" indent="-685800">
              <a:lnSpc>
                <a:spcPct val="85000"/>
              </a:lnSpc>
              <a:buFont typeface="Wingdings" pitchFamily="2" charset="2"/>
              <a:buNone/>
            </a:pPr>
            <a:r>
              <a:rPr lang="en-GB" sz="2600" b="1" dirty="0" smtClean="0"/>
              <a:t>Jot down your immediate gut responses to the following questions..</a:t>
            </a:r>
          </a:p>
          <a:p>
            <a:pPr marL="685800" indent="-685800">
              <a:lnSpc>
                <a:spcPct val="85000"/>
              </a:lnSpc>
              <a:buFont typeface="Wingdings" pitchFamily="2" charset="2"/>
              <a:buAutoNum type="arabicPeriod"/>
            </a:pPr>
            <a:r>
              <a:rPr lang="en-GB" sz="2600" b="1" dirty="0" smtClean="0"/>
              <a:t>Where will you (or do you) do your writing?</a:t>
            </a:r>
          </a:p>
          <a:p>
            <a:pPr marL="685800" indent="-685800">
              <a:lnSpc>
                <a:spcPct val="85000"/>
              </a:lnSpc>
              <a:buFont typeface="Wingdings" pitchFamily="2" charset="2"/>
              <a:buAutoNum type="arabicPeriod"/>
            </a:pPr>
            <a:r>
              <a:rPr lang="en-GB" sz="2600" b="1" dirty="0" smtClean="0"/>
              <a:t>When (time of day) do you do your writing?</a:t>
            </a:r>
          </a:p>
          <a:p>
            <a:pPr marL="685800" indent="-685800">
              <a:lnSpc>
                <a:spcPct val="85000"/>
              </a:lnSpc>
              <a:buFont typeface="Wingdings" pitchFamily="2" charset="2"/>
              <a:buAutoNum type="arabicPeriod"/>
            </a:pPr>
            <a:r>
              <a:rPr lang="en-GB" sz="2600" b="1" dirty="0" smtClean="0"/>
              <a:t>When you’re writing, how long does it take you to actually put pen to paper, or fingers to keyboard?</a:t>
            </a:r>
          </a:p>
          <a:p>
            <a:pPr marL="685800" indent="-685800">
              <a:lnSpc>
                <a:spcPct val="85000"/>
              </a:lnSpc>
              <a:buFont typeface="Wingdings" pitchFamily="2" charset="2"/>
              <a:buAutoNum type="arabicPeriod"/>
            </a:pPr>
            <a:r>
              <a:rPr lang="en-GB" sz="2600" b="1" dirty="0" smtClean="0"/>
              <a:t>Who knows about your writing plans? </a:t>
            </a:r>
          </a:p>
          <a:p>
            <a:pPr marL="685800" indent="-685800">
              <a:lnSpc>
                <a:spcPct val="85000"/>
              </a:lnSpc>
              <a:buFont typeface="Wingdings" pitchFamily="2" charset="2"/>
              <a:buAutoNum type="arabicPeriod"/>
            </a:pPr>
            <a:r>
              <a:rPr lang="en-GB" sz="2600" b="1" dirty="0" smtClean="0"/>
              <a:t>Jot down (in hours or minutes) what you think is a sensible minimum element of time which could be used to make some progress with your writing.</a:t>
            </a:r>
          </a:p>
          <a:p>
            <a:pPr marL="685800" indent="-685800">
              <a:lnSpc>
                <a:spcPct val="85000"/>
              </a:lnSpc>
              <a:buFont typeface="Wingdings" pitchFamily="2" charset="2"/>
              <a:buAutoNum type="arabicPeriod"/>
            </a:pPr>
            <a:r>
              <a:rPr lang="en-GB" sz="2600" b="1" dirty="0" smtClean="0"/>
              <a:t>How many times, per week, does this time element become available to you?</a:t>
            </a:r>
          </a:p>
          <a:p>
            <a:pPr marL="685800" indent="-685800">
              <a:lnSpc>
                <a:spcPct val="85000"/>
              </a:lnSpc>
            </a:pPr>
            <a:endParaRPr lang="en-GB" sz="2600" b="1" dirty="0" smtClean="0"/>
          </a:p>
        </p:txBody>
      </p:sp>
      <p:sp>
        <p:nvSpPr>
          <p:cNvPr id="593924" name="AutoShape 4">
            <a:hlinkClick r:id="rId3" action="ppaction://hlinkpres?slideindex=1&amp;slidetitle=" highlightClick="1"/>
          </p:cNvPr>
          <p:cNvSpPr>
            <a:spLocks noChangeArrowheads="1"/>
          </p:cNvSpPr>
          <p:nvPr/>
        </p:nvSpPr>
        <p:spPr bwMode="auto">
          <a:xfrm>
            <a:off x="7236296" y="6021139"/>
            <a:ext cx="1571625" cy="463846"/>
          </a:xfrm>
          <a:prstGeom prst="actionButtonBlank">
            <a:avLst/>
          </a:prstGeom>
          <a:solidFill>
            <a:schemeClr val="accent1"/>
          </a:solidFill>
          <a:ln w="12700">
            <a:noFill/>
            <a:miter lim="800000"/>
            <a:headEnd type="none" w="sm" len="sm"/>
            <a:tailEnd type="none" w="sm" len="sm"/>
          </a:ln>
        </p:spPr>
        <p:txBody>
          <a:bodyPr lIns="90000" tIns="46800" rIns="90000" bIns="46800" anchor="ctr">
            <a:spAutoFit/>
          </a:bodyPr>
          <a:lstStyle/>
          <a:p>
            <a:r>
              <a:rPr lang="en-GB" sz="2400" dirty="0"/>
              <a:t>Danger!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0" y="0"/>
            <a:ext cx="7072330" cy="2857496"/>
          </a:xfrm>
          <a:noFill/>
          <a:ln w="12700" cap="flat"/>
        </p:spPr>
        <p:txBody>
          <a:bodyPr/>
          <a:lstStyle/>
          <a:p>
            <a:r>
              <a:rPr lang="en-US" sz="8800" dirty="0" smtClean="0"/>
              <a:t>Checking out a journal</a:t>
            </a:r>
            <a:endParaRPr lang="en-US" sz="8800" dirty="0"/>
          </a:p>
        </p:txBody>
      </p:sp>
      <p:sp>
        <p:nvSpPr>
          <p:cNvPr id="38915" name="Rectangle 3"/>
          <p:cNvSpPr>
            <a:spLocks noGrp="1" noChangeArrowheads="1"/>
          </p:cNvSpPr>
          <p:nvPr>
            <p:ph type="subTitle" idx="1"/>
          </p:nvPr>
        </p:nvSpPr>
        <p:spPr>
          <a:xfrm>
            <a:off x="0" y="2928934"/>
            <a:ext cx="7072330" cy="3117850"/>
          </a:xfrm>
          <a:noFill/>
          <a:ln cap="flat"/>
        </p:spPr>
        <p:txBody>
          <a:bodyPr anchor="t"/>
          <a:lstStyle/>
          <a:p>
            <a:pPr marL="342900" indent="-342900" algn="l">
              <a:lnSpc>
                <a:spcPct val="75000"/>
              </a:lnSpc>
              <a:spcBef>
                <a:spcPct val="0"/>
              </a:spcBef>
            </a:pPr>
            <a:r>
              <a:rPr lang="en-US" sz="3600" dirty="0"/>
              <a:t>Think of a journal you might write for. How do you know if it’s a good journal or not?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subTnLst>
                                    <p:animClr>
                                      <p:cBhvr override="childStyle">
                                        <p:cTn dur="1" fill="hold" display="0" masterRel="nextClick" afterEffect="1"/>
                                        <p:tgtEl>
                                          <p:spTgt spid="38915">
                                            <p:txEl>
                                              <p:pRg st="0" end="0"/>
                                            </p:txEl>
                                          </p:spTgt>
                                        </p:tgtEl>
                                        <p:attrNameLst>
                                          <p:attrName>ppt_c</p:attrName>
                                        </p:attrNameLst>
                                      </p:cBhvr>
                                      <p:to>
                                        <a:srgbClr val="0066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ln cap="flat"/>
        </p:spPr>
        <p:txBody>
          <a:bodyPr/>
          <a:lstStyle/>
          <a:p>
            <a:r>
              <a:rPr lang="en-US" sz="3600" dirty="0"/>
              <a:t>How do I know that it’s a good journal?</a:t>
            </a:r>
          </a:p>
        </p:txBody>
      </p:sp>
      <p:sp>
        <p:nvSpPr>
          <p:cNvPr id="43011" name="Rectangle 3"/>
          <p:cNvSpPr>
            <a:spLocks noGrp="1" noChangeArrowheads="1"/>
          </p:cNvSpPr>
          <p:nvPr>
            <p:ph idx="1"/>
          </p:nvPr>
        </p:nvSpPr>
        <p:spPr>
          <a:noFill/>
          <a:ln/>
        </p:spPr>
        <p:txBody>
          <a:bodyPr/>
          <a:lstStyle/>
          <a:p>
            <a:pPr>
              <a:lnSpc>
                <a:spcPct val="85000"/>
              </a:lnSpc>
            </a:pPr>
            <a:r>
              <a:rPr lang="en-US" dirty="0"/>
              <a:t>is it old? What volume number?</a:t>
            </a:r>
          </a:p>
          <a:p>
            <a:pPr>
              <a:lnSpc>
                <a:spcPct val="85000"/>
              </a:lnSpc>
            </a:pPr>
            <a:r>
              <a:rPr lang="en-US" dirty="0"/>
              <a:t>look at the editorial  board/panel</a:t>
            </a:r>
          </a:p>
          <a:p>
            <a:pPr>
              <a:lnSpc>
                <a:spcPct val="85000"/>
              </a:lnSpc>
            </a:pPr>
            <a:r>
              <a:rPr lang="en-US" dirty="0"/>
              <a:t>who’s publishing in it? </a:t>
            </a:r>
          </a:p>
          <a:p>
            <a:pPr>
              <a:lnSpc>
                <a:spcPct val="85000"/>
              </a:lnSpc>
            </a:pPr>
            <a:r>
              <a:rPr lang="en-US" dirty="0"/>
              <a:t>where do they come from?</a:t>
            </a:r>
          </a:p>
          <a:p>
            <a:pPr>
              <a:lnSpc>
                <a:spcPct val="85000"/>
              </a:lnSpc>
            </a:pPr>
            <a:r>
              <a:rPr lang="en-US" dirty="0"/>
              <a:t>is it international?</a:t>
            </a:r>
          </a:p>
          <a:p>
            <a:pPr>
              <a:lnSpc>
                <a:spcPct val="85000"/>
              </a:lnSpc>
            </a:pPr>
            <a:r>
              <a:rPr lang="en-US" dirty="0"/>
              <a:t>look at the ‘Notes for Authors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subTnLst>
                                    <p:animClr>
                                      <p:cBhvr override="childStyle">
                                        <p:cTn dur="1" fill="hold" display="0" masterRel="nextClick" afterEffect="1"/>
                                        <p:tgtEl>
                                          <p:spTgt spid="43011">
                                            <p:txEl>
                                              <p:pRg st="0" end="0"/>
                                            </p:txEl>
                                          </p:spTgt>
                                        </p:tgtEl>
                                        <p:attrNameLst>
                                          <p:attrName>ppt_c</p:attrName>
                                        </p:attrNameLst>
                                      </p:cBhvr>
                                      <p:to>
                                        <a:srgbClr val="0066CC"/>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1" end="1"/>
                                            </p:txEl>
                                          </p:spTgt>
                                        </p:tgtEl>
                                        <p:attrNameLst>
                                          <p:attrName>style.visibility</p:attrName>
                                        </p:attrNameLst>
                                      </p:cBhvr>
                                      <p:to>
                                        <p:strVal val="visible"/>
                                      </p:to>
                                    </p:set>
                                  </p:childTnLst>
                                  <p:subTnLst>
                                    <p:animClr>
                                      <p:cBhvr override="childStyle">
                                        <p:cTn dur="1" fill="hold" display="0" masterRel="nextClick" afterEffect="1"/>
                                        <p:tgtEl>
                                          <p:spTgt spid="43011">
                                            <p:txEl>
                                              <p:pRg st="1" end="1"/>
                                            </p:txEl>
                                          </p:spTgt>
                                        </p:tgtEl>
                                        <p:attrNameLst>
                                          <p:attrName>ppt_c</p:attrName>
                                        </p:attrNameLst>
                                      </p:cBhvr>
                                      <p:to>
                                        <a:srgbClr val="0066CC"/>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2" end="2"/>
                                            </p:txEl>
                                          </p:spTgt>
                                        </p:tgtEl>
                                        <p:attrNameLst>
                                          <p:attrName>style.visibility</p:attrName>
                                        </p:attrNameLst>
                                      </p:cBhvr>
                                      <p:to>
                                        <p:strVal val="visible"/>
                                      </p:to>
                                    </p:set>
                                  </p:childTnLst>
                                  <p:subTnLst>
                                    <p:animClr>
                                      <p:cBhvr override="childStyle">
                                        <p:cTn dur="1" fill="hold" display="0" masterRel="nextClick" afterEffect="1"/>
                                        <p:tgtEl>
                                          <p:spTgt spid="43011">
                                            <p:txEl>
                                              <p:pRg st="2" end="2"/>
                                            </p:txEl>
                                          </p:spTgt>
                                        </p:tgtEl>
                                        <p:attrNameLst>
                                          <p:attrName>ppt_c</p:attrName>
                                        </p:attrNameLst>
                                      </p:cBhvr>
                                      <p:to>
                                        <a:srgbClr val="0066CC"/>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3011">
                                            <p:txEl>
                                              <p:pRg st="3" end="3"/>
                                            </p:txEl>
                                          </p:spTgt>
                                        </p:tgtEl>
                                        <p:attrNameLst>
                                          <p:attrName>style.visibility</p:attrName>
                                        </p:attrNameLst>
                                      </p:cBhvr>
                                      <p:to>
                                        <p:strVal val="visible"/>
                                      </p:to>
                                    </p:set>
                                  </p:childTnLst>
                                  <p:subTnLst>
                                    <p:animClr>
                                      <p:cBhvr override="childStyle">
                                        <p:cTn dur="1" fill="hold" display="0" masterRel="nextClick" afterEffect="1"/>
                                        <p:tgtEl>
                                          <p:spTgt spid="43011">
                                            <p:txEl>
                                              <p:pRg st="3" end="3"/>
                                            </p:txEl>
                                          </p:spTgt>
                                        </p:tgtEl>
                                        <p:attrNameLst>
                                          <p:attrName>ppt_c</p:attrName>
                                        </p:attrNameLst>
                                      </p:cBhvr>
                                      <p:to>
                                        <a:srgbClr val="0066CC"/>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3011">
                                            <p:txEl>
                                              <p:pRg st="4" end="4"/>
                                            </p:txEl>
                                          </p:spTgt>
                                        </p:tgtEl>
                                        <p:attrNameLst>
                                          <p:attrName>style.visibility</p:attrName>
                                        </p:attrNameLst>
                                      </p:cBhvr>
                                      <p:to>
                                        <p:strVal val="visible"/>
                                      </p:to>
                                    </p:set>
                                  </p:childTnLst>
                                  <p:subTnLst>
                                    <p:animClr>
                                      <p:cBhvr override="childStyle">
                                        <p:cTn dur="1" fill="hold" display="0" masterRel="nextClick" afterEffect="1"/>
                                        <p:tgtEl>
                                          <p:spTgt spid="43011">
                                            <p:txEl>
                                              <p:pRg st="4" end="4"/>
                                            </p:txEl>
                                          </p:spTgt>
                                        </p:tgtEl>
                                        <p:attrNameLst>
                                          <p:attrName>ppt_c</p:attrName>
                                        </p:attrNameLst>
                                      </p:cBhvr>
                                      <p:to>
                                        <a:srgbClr val="0066CC"/>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3011">
                                            <p:txEl>
                                              <p:pRg st="5" end="5"/>
                                            </p:txEl>
                                          </p:spTgt>
                                        </p:tgtEl>
                                        <p:attrNameLst>
                                          <p:attrName>style.visibility</p:attrName>
                                        </p:attrNameLst>
                                      </p:cBhvr>
                                      <p:to>
                                        <p:strVal val="visible"/>
                                      </p:to>
                                    </p:set>
                                  </p:childTnLst>
                                  <p:subTnLst>
                                    <p:animClr>
                                      <p:cBhvr override="childStyle">
                                        <p:cTn dur="1" fill="hold" display="0" masterRel="nextClick" afterEffect="1"/>
                                        <p:tgtEl>
                                          <p:spTgt spid="43011">
                                            <p:txEl>
                                              <p:pRg st="5" end="5"/>
                                            </p:txEl>
                                          </p:spTgt>
                                        </p:tgtEl>
                                        <p:attrNameLst>
                                          <p:attrName>ppt_c</p:attrName>
                                        </p:attrNameLst>
                                      </p:cBhvr>
                                      <p:to>
                                        <a:srgbClr val="0066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ln cap="flat"/>
        </p:spPr>
        <p:txBody>
          <a:bodyPr/>
          <a:lstStyle/>
          <a:p>
            <a:r>
              <a:rPr lang="en-US"/>
              <a:t>Checking out a journal...</a:t>
            </a:r>
          </a:p>
        </p:txBody>
      </p:sp>
      <p:sp>
        <p:nvSpPr>
          <p:cNvPr id="44035" name="Rectangle 3"/>
          <p:cNvSpPr>
            <a:spLocks noGrp="1" noChangeArrowheads="1"/>
          </p:cNvSpPr>
          <p:nvPr>
            <p:ph idx="1"/>
          </p:nvPr>
        </p:nvSpPr>
        <p:spPr>
          <a:xfrm>
            <a:off x="0" y="1454150"/>
            <a:ext cx="9144000" cy="4940300"/>
          </a:xfrm>
          <a:noFill/>
          <a:ln/>
        </p:spPr>
        <p:txBody>
          <a:bodyPr/>
          <a:lstStyle/>
          <a:p>
            <a:pPr>
              <a:lnSpc>
                <a:spcPct val="85000"/>
              </a:lnSpc>
            </a:pPr>
            <a:r>
              <a:rPr lang="en-US" sz="2800"/>
              <a:t>read at least three issues of the journal.</a:t>
            </a:r>
          </a:p>
          <a:p>
            <a:pPr>
              <a:lnSpc>
                <a:spcPct val="85000"/>
              </a:lnSpc>
            </a:pPr>
            <a:r>
              <a:rPr lang="en-US" sz="2800"/>
              <a:t>what sorts of contributions are accepted?</a:t>
            </a:r>
          </a:p>
          <a:p>
            <a:pPr>
              <a:lnSpc>
                <a:spcPct val="85000"/>
              </a:lnSpc>
            </a:pPr>
            <a:r>
              <a:rPr lang="en-US" sz="2800"/>
              <a:t>what sorts of illustrations does it use?</a:t>
            </a:r>
          </a:p>
          <a:p>
            <a:pPr>
              <a:lnSpc>
                <a:spcPct val="85000"/>
              </a:lnSpc>
            </a:pPr>
            <a:r>
              <a:rPr lang="en-US" sz="2800"/>
              <a:t>how many references do typical papers include?</a:t>
            </a:r>
          </a:p>
          <a:p>
            <a:pPr>
              <a:lnSpc>
                <a:spcPct val="85000"/>
              </a:lnSpc>
            </a:pPr>
            <a:r>
              <a:rPr lang="en-US" sz="2800"/>
              <a:t>look at the style (Fog index) preferred.</a:t>
            </a:r>
          </a:p>
          <a:p>
            <a:pPr>
              <a:lnSpc>
                <a:spcPct val="85000"/>
              </a:lnSpc>
            </a:pPr>
            <a:r>
              <a:rPr lang="en-US" sz="2800"/>
              <a:t>look at the tone (formal/informal).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subTnLst>
                                    <p:animClr>
                                      <p:cBhvr override="childStyle">
                                        <p:cTn dur="1" fill="hold" display="0" masterRel="nextClick" afterEffect="1"/>
                                        <p:tgtEl>
                                          <p:spTgt spid="44035">
                                            <p:txEl>
                                              <p:pRg st="0" end="0"/>
                                            </p:txEl>
                                          </p:spTgt>
                                        </p:tgtEl>
                                        <p:attrNameLst>
                                          <p:attrName>ppt_c</p:attrName>
                                        </p:attrNameLst>
                                      </p:cBhvr>
                                      <p:to>
                                        <a:srgbClr val="0066CC"/>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1" end="1"/>
                                            </p:txEl>
                                          </p:spTgt>
                                        </p:tgtEl>
                                        <p:attrNameLst>
                                          <p:attrName>style.visibility</p:attrName>
                                        </p:attrNameLst>
                                      </p:cBhvr>
                                      <p:to>
                                        <p:strVal val="visible"/>
                                      </p:to>
                                    </p:set>
                                  </p:childTnLst>
                                  <p:subTnLst>
                                    <p:animClr>
                                      <p:cBhvr override="childStyle">
                                        <p:cTn dur="1" fill="hold" display="0" masterRel="nextClick" afterEffect="1"/>
                                        <p:tgtEl>
                                          <p:spTgt spid="44035">
                                            <p:txEl>
                                              <p:pRg st="1" end="1"/>
                                            </p:txEl>
                                          </p:spTgt>
                                        </p:tgtEl>
                                        <p:attrNameLst>
                                          <p:attrName>ppt_c</p:attrName>
                                        </p:attrNameLst>
                                      </p:cBhvr>
                                      <p:to>
                                        <a:srgbClr val="0066CC"/>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5">
                                            <p:txEl>
                                              <p:pRg st="2" end="2"/>
                                            </p:txEl>
                                          </p:spTgt>
                                        </p:tgtEl>
                                        <p:attrNameLst>
                                          <p:attrName>style.visibility</p:attrName>
                                        </p:attrNameLst>
                                      </p:cBhvr>
                                      <p:to>
                                        <p:strVal val="visible"/>
                                      </p:to>
                                    </p:set>
                                  </p:childTnLst>
                                  <p:subTnLst>
                                    <p:animClr>
                                      <p:cBhvr override="childStyle">
                                        <p:cTn dur="1" fill="hold" display="0" masterRel="nextClick" afterEffect="1"/>
                                        <p:tgtEl>
                                          <p:spTgt spid="44035">
                                            <p:txEl>
                                              <p:pRg st="2" end="2"/>
                                            </p:txEl>
                                          </p:spTgt>
                                        </p:tgtEl>
                                        <p:attrNameLst>
                                          <p:attrName>ppt_c</p:attrName>
                                        </p:attrNameLst>
                                      </p:cBhvr>
                                      <p:to>
                                        <a:srgbClr val="0066CC"/>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035">
                                            <p:txEl>
                                              <p:pRg st="3" end="3"/>
                                            </p:txEl>
                                          </p:spTgt>
                                        </p:tgtEl>
                                        <p:attrNameLst>
                                          <p:attrName>style.visibility</p:attrName>
                                        </p:attrNameLst>
                                      </p:cBhvr>
                                      <p:to>
                                        <p:strVal val="visible"/>
                                      </p:to>
                                    </p:set>
                                  </p:childTnLst>
                                  <p:subTnLst>
                                    <p:animClr>
                                      <p:cBhvr override="childStyle">
                                        <p:cTn dur="1" fill="hold" display="0" masterRel="nextClick" afterEffect="1"/>
                                        <p:tgtEl>
                                          <p:spTgt spid="44035">
                                            <p:txEl>
                                              <p:pRg st="3" end="3"/>
                                            </p:txEl>
                                          </p:spTgt>
                                        </p:tgtEl>
                                        <p:attrNameLst>
                                          <p:attrName>ppt_c</p:attrName>
                                        </p:attrNameLst>
                                      </p:cBhvr>
                                      <p:to>
                                        <a:srgbClr val="0066CC"/>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035">
                                            <p:txEl>
                                              <p:pRg st="4" end="4"/>
                                            </p:txEl>
                                          </p:spTgt>
                                        </p:tgtEl>
                                        <p:attrNameLst>
                                          <p:attrName>style.visibility</p:attrName>
                                        </p:attrNameLst>
                                      </p:cBhvr>
                                      <p:to>
                                        <p:strVal val="visible"/>
                                      </p:to>
                                    </p:set>
                                  </p:childTnLst>
                                  <p:subTnLst>
                                    <p:animClr>
                                      <p:cBhvr override="childStyle">
                                        <p:cTn dur="1" fill="hold" display="0" masterRel="nextClick" afterEffect="1"/>
                                        <p:tgtEl>
                                          <p:spTgt spid="44035">
                                            <p:txEl>
                                              <p:pRg st="4" end="4"/>
                                            </p:txEl>
                                          </p:spTgt>
                                        </p:tgtEl>
                                        <p:attrNameLst>
                                          <p:attrName>ppt_c</p:attrName>
                                        </p:attrNameLst>
                                      </p:cBhvr>
                                      <p:to>
                                        <a:srgbClr val="0066CC"/>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035">
                                            <p:txEl>
                                              <p:pRg st="5" end="5"/>
                                            </p:txEl>
                                          </p:spTgt>
                                        </p:tgtEl>
                                        <p:attrNameLst>
                                          <p:attrName>style.visibility</p:attrName>
                                        </p:attrNameLst>
                                      </p:cBhvr>
                                      <p:to>
                                        <p:strVal val="visible"/>
                                      </p:to>
                                    </p:set>
                                  </p:childTnLst>
                                  <p:subTnLst>
                                    <p:animClr>
                                      <p:cBhvr override="childStyle">
                                        <p:cTn dur="1" fill="hold" display="0" masterRel="nextClick" afterEffect="1"/>
                                        <p:tgtEl>
                                          <p:spTgt spid="44035">
                                            <p:txEl>
                                              <p:pRg st="5" end="5"/>
                                            </p:txEl>
                                          </p:spTgt>
                                        </p:tgtEl>
                                        <p:attrNameLst>
                                          <p:attrName>ppt_c</p:attrName>
                                        </p:attrNameLst>
                                      </p:cBhvr>
                                      <p:to>
                                        <a:srgbClr val="0066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
            <a:ext cx="9144000" cy="1124679"/>
          </a:xfrm>
        </p:spPr>
        <p:txBody>
          <a:bodyPr/>
          <a:lstStyle/>
          <a:p>
            <a:r>
              <a:rPr lang="en-GB" sz="3200" b="1" dirty="0" smtClean="0">
                <a:solidFill>
                  <a:srgbClr val="FF0000"/>
                </a:solidFill>
              </a:rPr>
              <a:t>Teaching – and research – and reflection:</a:t>
            </a:r>
            <a:br>
              <a:rPr lang="en-GB" sz="3200" b="1" dirty="0" smtClean="0">
                <a:solidFill>
                  <a:srgbClr val="FF0000"/>
                </a:solidFill>
              </a:rPr>
            </a:br>
            <a:r>
              <a:rPr lang="en-GB" sz="3200" b="1" dirty="0" smtClean="0">
                <a:solidFill>
                  <a:srgbClr val="FF0000"/>
                </a:solidFill>
              </a:rPr>
              <a:t>the ten most important words</a:t>
            </a:r>
          </a:p>
        </p:txBody>
      </p:sp>
      <p:sp>
        <p:nvSpPr>
          <p:cNvPr id="23555" name="Content Placeholder 2"/>
          <p:cNvSpPr>
            <a:spLocks noGrp="1"/>
          </p:cNvSpPr>
          <p:nvPr>
            <p:ph sz="half" idx="1"/>
          </p:nvPr>
        </p:nvSpPr>
        <p:spPr>
          <a:xfrm>
            <a:off x="285720" y="1643050"/>
            <a:ext cx="4225925" cy="3438532"/>
          </a:xfrm>
        </p:spPr>
        <p:txBody>
          <a:bodyPr/>
          <a:lstStyle/>
          <a:p>
            <a:r>
              <a:rPr lang="en-GB" dirty="0" smtClean="0"/>
              <a:t>Why?</a:t>
            </a:r>
          </a:p>
          <a:p>
            <a:r>
              <a:rPr lang="en-GB" dirty="0" smtClean="0"/>
              <a:t>What?</a:t>
            </a:r>
          </a:p>
          <a:p>
            <a:r>
              <a:rPr lang="en-GB" dirty="0" smtClean="0"/>
              <a:t>Who?</a:t>
            </a:r>
          </a:p>
          <a:p>
            <a:r>
              <a:rPr lang="en-GB" dirty="0" smtClean="0"/>
              <a:t>Where?</a:t>
            </a:r>
          </a:p>
          <a:p>
            <a:r>
              <a:rPr lang="en-GB" dirty="0" smtClean="0"/>
              <a:t>When?</a:t>
            </a:r>
          </a:p>
          <a:p>
            <a:r>
              <a:rPr lang="en-GB" dirty="0" smtClean="0"/>
              <a:t>How?</a:t>
            </a:r>
          </a:p>
        </p:txBody>
      </p:sp>
      <p:sp>
        <p:nvSpPr>
          <p:cNvPr id="23556" name="Content Placeholder 3"/>
          <p:cNvSpPr>
            <a:spLocks noGrp="1"/>
          </p:cNvSpPr>
          <p:nvPr>
            <p:ph sz="half" idx="2"/>
          </p:nvPr>
        </p:nvSpPr>
        <p:spPr>
          <a:xfrm>
            <a:off x="3714744" y="1714488"/>
            <a:ext cx="4227513" cy="3509970"/>
          </a:xfrm>
        </p:spPr>
        <p:txBody>
          <a:bodyPr/>
          <a:lstStyle/>
          <a:p>
            <a:r>
              <a:rPr lang="en-GB" dirty="0" smtClean="0"/>
              <a:t>Which?</a:t>
            </a:r>
          </a:p>
          <a:p>
            <a:r>
              <a:rPr lang="en-GB" dirty="0" smtClean="0"/>
              <a:t>So what?</a:t>
            </a:r>
          </a:p>
          <a:p>
            <a:r>
              <a:rPr lang="en-GB" dirty="0" smtClean="0"/>
              <a:t>Wow?</a:t>
            </a:r>
          </a:p>
          <a:p>
            <a:pPr>
              <a:buNone/>
            </a:pPr>
            <a:r>
              <a:rPr lang="en-GB" dirty="0" smtClean="0"/>
              <a:t>And the most powerful four-letter word in the English language...</a:t>
            </a:r>
          </a:p>
          <a:p>
            <a:pPr>
              <a:buNone/>
            </a:pPr>
            <a:r>
              <a:rPr lang="en-GB" sz="4000" dirty="0" smtClean="0">
                <a:solidFill>
                  <a:srgbClr val="CC0000"/>
                </a:solidFill>
              </a:rPr>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a:t>
            </a:r>
            <a:r>
              <a:rPr lang="en-GB" sz="3600" dirty="0" smtClean="0">
                <a:solidFill>
                  <a:srgbClr val="00B050"/>
                </a:solidFill>
              </a:rPr>
              <a:t>is getting ever less important</a:t>
            </a:r>
            <a:endParaRPr lang="en-GB" sz="3600" dirty="0">
              <a:solidFill>
                <a:srgbClr val="00B050"/>
              </a:solidFill>
            </a:endParaRPr>
          </a:p>
        </p:txBody>
      </p:sp>
      <p:sp>
        <p:nvSpPr>
          <p:cNvPr id="3" name="Content Placeholder 2"/>
          <p:cNvSpPr>
            <a:spLocks noGrp="1"/>
          </p:cNvSpPr>
          <p:nvPr>
            <p:ph idx="1"/>
          </p:nvPr>
        </p:nvSpPr>
        <p:spPr/>
        <p:txBody>
          <a:bodyPr/>
          <a:lstStyle/>
          <a:p>
            <a:pPr>
              <a:lnSpc>
                <a:spcPct val="100000"/>
              </a:lnSpc>
            </a:pPr>
            <a:r>
              <a:rPr lang="en-GB" sz="2000" dirty="0" smtClean="0"/>
              <a:t>Columbia University research published recently (2011)  in Science magazine shows that people are much less prepared to remember ‘</a:t>
            </a:r>
            <a:r>
              <a:rPr lang="en-GB" sz="2000" dirty="0" smtClean="0">
                <a:solidFill>
                  <a:srgbClr val="FF0000"/>
                </a:solidFill>
              </a:rPr>
              <a:t>what</a:t>
            </a:r>
            <a:r>
              <a:rPr lang="en-GB" sz="2000" dirty="0" smtClean="0"/>
              <a:t>’, but better at remembering </a:t>
            </a:r>
            <a:r>
              <a:rPr lang="en-GB" sz="2000" dirty="0" smtClean="0">
                <a:solidFill>
                  <a:srgbClr val="FF0000"/>
                </a:solidFill>
              </a:rPr>
              <a:t>where</a:t>
            </a:r>
            <a:r>
              <a:rPr lang="en-GB" sz="2000" dirty="0" smtClean="0"/>
              <a:t> to access information, and </a:t>
            </a:r>
            <a:r>
              <a:rPr lang="en-GB" sz="2000" dirty="0" smtClean="0">
                <a:solidFill>
                  <a:srgbClr val="FF0000"/>
                </a:solidFill>
              </a:rPr>
              <a:t>how</a:t>
            </a:r>
            <a:r>
              <a:rPr lang="en-GB" sz="2000" dirty="0" smtClean="0"/>
              <a:t> to do so.</a:t>
            </a:r>
          </a:p>
          <a:p>
            <a:pPr>
              <a:lnSpc>
                <a:spcPct val="100000"/>
              </a:lnSpc>
            </a:pPr>
            <a:r>
              <a:rPr lang="en-GB" sz="2000" dirty="0" smtClean="0"/>
              <a:t>Betsy Sparrow, one of the principal researchers, concludes that the internet has become ‘an external memory source that we can access at any time. ... Just as we learn through transactive memory who knows what in our families and offices, we are learning what the computer ‘knows’ and when we should attend to where we have stored information in our computer-based memories. We are becoming symbiotic with our computer tools.</a:t>
            </a:r>
          </a:p>
          <a:p>
            <a:pPr>
              <a:buNone/>
            </a:pPr>
            <a:r>
              <a:rPr lang="en-US" sz="1800" i="1" dirty="0" smtClean="0">
                <a:solidFill>
                  <a:schemeClr val="tx1"/>
                </a:solidFill>
              </a:rPr>
              <a:t>Published Online July 14 2011 </a:t>
            </a:r>
            <a:r>
              <a:rPr lang="en-US" sz="1800" i="1" dirty="0" smtClean="0">
                <a:solidFill>
                  <a:schemeClr val="tx1"/>
                </a:solidFill>
                <a:hlinkClick r:id="rId2" action="ppaction://hlinkfile"/>
              </a:rPr>
              <a:t>&lt; Science Express Index</a:t>
            </a:r>
            <a:r>
              <a:rPr lang="en-US" sz="1800" i="1" dirty="0" smtClean="0">
                <a:solidFill>
                  <a:schemeClr val="tx1"/>
                </a:solidFill>
              </a:rPr>
              <a:t>  Science DOI: 10.1126/science.1207745 </a:t>
            </a:r>
            <a:endParaRPr lang="en-US" sz="1800" dirty="0" smtClean="0">
              <a:solidFill>
                <a:schemeClr val="tx1"/>
              </a:solidFill>
            </a:endParaRPr>
          </a:p>
          <a:p>
            <a:pPr>
              <a:buNone/>
            </a:pPr>
            <a:r>
              <a:rPr lang="en-US" sz="1800" dirty="0" smtClean="0">
                <a:solidFill>
                  <a:schemeClr val="tx1"/>
                </a:solidFill>
              </a:rPr>
              <a:t>Report: Google Effects on Memory: Cognitive Consequences of Having Information at Our Fingertips </a:t>
            </a:r>
            <a:r>
              <a:rPr lang="en-US" sz="1800" dirty="0" smtClean="0">
                <a:solidFill>
                  <a:schemeClr val="tx1"/>
                </a:solidFill>
                <a:hlinkClick r:id="rId3" action="ppaction://hlinkfile"/>
              </a:rPr>
              <a:t>Betsy Sparrow</a:t>
            </a:r>
            <a:r>
              <a:rPr lang="en-US" sz="1800" dirty="0" smtClean="0">
                <a:solidFill>
                  <a:schemeClr val="tx1"/>
                </a:solidFill>
              </a:rPr>
              <a:t>,</a:t>
            </a:r>
            <a:r>
              <a:rPr lang="en-US" sz="1800" dirty="0" smtClean="0">
                <a:solidFill>
                  <a:schemeClr val="tx1"/>
                </a:solidFill>
                <a:hlinkClick r:id="" action="ppaction://hlinkfile"/>
              </a:rPr>
              <a:t>*</a:t>
            </a:r>
            <a:r>
              <a:rPr lang="en-US" sz="1800" dirty="0" smtClean="0">
                <a:solidFill>
                  <a:schemeClr val="tx1"/>
                </a:solidFill>
              </a:rPr>
              <a:t>, </a:t>
            </a:r>
            <a:r>
              <a:rPr lang="en-US" sz="1800" dirty="0" smtClean="0">
                <a:solidFill>
                  <a:schemeClr val="tx1"/>
                </a:solidFill>
                <a:hlinkClick r:id="rId4" action="ppaction://hlinkfile"/>
              </a:rPr>
              <a:t>Jenny Liu</a:t>
            </a:r>
            <a:r>
              <a:rPr lang="en-US" sz="1800" dirty="0" smtClean="0">
                <a:solidFill>
                  <a:schemeClr val="tx1"/>
                </a:solidFill>
              </a:rPr>
              <a:t>,  </a:t>
            </a:r>
            <a:r>
              <a:rPr lang="en-US" sz="1800" dirty="0" smtClean="0">
                <a:solidFill>
                  <a:schemeClr val="tx1"/>
                </a:solidFill>
                <a:hlinkClick r:id="rId5" action="ppaction://hlinkfile"/>
              </a:rPr>
              <a:t>Daniel M. Wegner</a:t>
            </a:r>
            <a:endParaRPr lang="en-US" sz="1800" dirty="0" smtClean="0">
              <a:solidFill>
                <a:schemeClr val="tx1"/>
              </a:solidFill>
            </a:endParaRPr>
          </a:p>
          <a:p>
            <a:pPr>
              <a:lnSpc>
                <a:spcPct val="100000"/>
              </a:lnSpc>
            </a:pPr>
            <a:endParaRPr lang="en-GB" sz="20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Why?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smtClean="0">
                <a:ln>
                  <a:noFill/>
                </a:ln>
                <a:solidFill>
                  <a:srgbClr val="660066"/>
                </a:solidFill>
                <a:effectLst/>
                <a:uLnTx/>
                <a:uFillTx/>
                <a:latin typeface="+mn-lt"/>
                <a:ea typeface="+mn-ea"/>
                <a:cs typeface="+mn-cs"/>
              </a:rPr>
              <a:t>What? </a:t>
            </a:r>
            <a:r>
              <a:rPr kumimoji="0" lang="en-GB" sz="1800" b="1" i="0" u="none" strike="noStrike" kern="0" cap="none" spc="0" normalizeH="0" baseline="0" noProof="0" dirty="0" smtClean="0">
                <a:ln>
                  <a:noFill/>
                </a:ln>
                <a:solidFill>
                  <a:srgbClr val="C00000"/>
                </a:solidFill>
                <a:effectLst/>
                <a:uLnTx/>
                <a:uFillTx/>
                <a:latin typeface="+mn-lt"/>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Who?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(people, you, me,</a:t>
            </a:r>
            <a:r>
              <a:rPr kumimoji="0" lang="en-GB" sz="2800" b="1" i="0" u="none" strike="noStrike" kern="0" cap="none" spc="0" normalizeH="0" noProof="0" dirty="0" smtClean="0">
                <a:ln>
                  <a:noFill/>
                </a:ln>
                <a:solidFill>
                  <a:srgbClr val="C00000"/>
                </a:solidFill>
                <a:effectLst/>
                <a:uLnTx/>
                <a:uFillTx/>
                <a:latin typeface="+mn-lt"/>
                <a:ea typeface="+mn-ea"/>
                <a:cs typeface="+mn-cs"/>
              </a:rPr>
              <a:t> them)</a:t>
            </a:r>
            <a:endParaRPr kumimoji="0" lang="en-GB" sz="2800" b="1" i="0" u="none" strike="noStrike" kern="0" cap="none" spc="0" normalizeH="0" baseline="0" noProof="0" dirty="0" smtClean="0">
              <a:ln>
                <a:noFill/>
              </a:ln>
              <a:solidFill>
                <a:srgbClr val="C00000"/>
              </a:solidFill>
              <a:effectLst/>
              <a:uLnTx/>
              <a:uFillTx/>
              <a:latin typeface="+mn-lt"/>
              <a:ea typeface="+mn-ea"/>
              <a:cs typeface="+mn-cs"/>
            </a:endParaRP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Where?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When?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How?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Which?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So what?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Wow? </a:t>
            </a:r>
            <a:r>
              <a:rPr kumimoji="0" lang="en-GB" sz="2800" b="1" i="0" u="none" strike="noStrike" kern="0" cap="none" spc="0" normalizeH="0" baseline="0" noProof="0" dirty="0" smtClean="0">
                <a:ln>
                  <a:noFill/>
                </a:ln>
                <a:solidFill>
                  <a:srgbClr val="C00000"/>
                </a:solidFill>
                <a:effectLst/>
                <a:uLnTx/>
                <a:uFillTx/>
                <a:latin typeface="+mn-lt"/>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smtClean="0">
                <a:ln>
                  <a:noFill/>
                </a:ln>
                <a:solidFill>
                  <a:srgbClr val="660066"/>
                </a:solidFill>
                <a:effectLst/>
                <a:uLnTx/>
                <a:uFillTx/>
                <a:latin typeface="+mn-lt"/>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smtClean="0">
                <a:ln>
                  <a:noFill/>
                </a:ln>
                <a:solidFill>
                  <a:srgbClr val="CC0000"/>
                </a:solidFill>
                <a:effectLst/>
                <a:uLnTx/>
                <a:uFillTx/>
                <a:latin typeface="+mn-lt"/>
                <a:ea typeface="+mn-ea"/>
                <a:cs typeface="+mn-cs"/>
              </a:rPr>
              <a:t>	????</a:t>
            </a:r>
          </a:p>
        </p:txBody>
      </p:sp>
      <p:sp>
        <p:nvSpPr>
          <p:cNvPr id="5" name="Title 1"/>
          <p:cNvSpPr txBox="1">
            <a:spLocks/>
          </p:cNvSpPr>
          <p:nvPr/>
        </p:nvSpPr>
        <p:spPr>
          <a:xfrm>
            <a:off x="0" y="1"/>
            <a:ext cx="9144000" cy="1124679"/>
          </a:xfrm>
          <a:prstGeom prst="rect">
            <a:avLst/>
          </a:prstGeom>
        </p:spPr>
        <p: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en-GB" sz="3200" b="1" i="0" u="none" strike="noStrike" kern="0" cap="none" spc="0" normalizeH="0" baseline="0" noProof="0" smtClean="0">
                <a:ln>
                  <a:noFill/>
                </a:ln>
                <a:solidFill>
                  <a:srgbClr val="FF0000"/>
                </a:solidFill>
                <a:effectLst/>
                <a:uLnTx/>
                <a:uFillTx/>
                <a:latin typeface="+mj-lt"/>
                <a:ea typeface="+mj-ea"/>
                <a:cs typeface="+mj-cs"/>
              </a:rPr>
              <a:t>Teaching – and research – and reflection:</a:t>
            </a:r>
            <a:br>
              <a:rPr kumimoji="0" lang="en-GB" sz="3200" b="1" i="0" u="none" strike="noStrike" kern="0" cap="none" spc="0" normalizeH="0" baseline="0" noProof="0" smtClean="0">
                <a:ln>
                  <a:noFill/>
                </a:ln>
                <a:solidFill>
                  <a:srgbClr val="FF0000"/>
                </a:solidFill>
                <a:effectLst/>
                <a:uLnTx/>
                <a:uFillTx/>
                <a:latin typeface="+mj-lt"/>
                <a:ea typeface="+mj-ea"/>
                <a:cs typeface="+mj-cs"/>
              </a:rPr>
            </a:br>
            <a:r>
              <a:rPr kumimoji="0" lang="en-GB" sz="3200" b="1" i="0" u="none" strike="noStrike" kern="0" cap="none" spc="0" normalizeH="0" baseline="0" noProof="0" smtClean="0">
                <a:ln>
                  <a:noFill/>
                </a:ln>
                <a:solidFill>
                  <a:srgbClr val="FF0000"/>
                </a:solidFill>
                <a:effectLst/>
                <a:uLnTx/>
                <a:uFillTx/>
                <a:latin typeface="+mj-lt"/>
                <a:ea typeface="+mj-ea"/>
                <a:cs typeface="+mj-cs"/>
              </a:rPr>
              <a:t>the ten most important words</a:t>
            </a:r>
            <a:endParaRPr kumimoji="0" lang="en-GB" sz="3200" b="1" i="0" u="none" strike="noStrike" kern="0" cap="none" spc="0" normalizeH="0" baseline="0" noProof="0" dirty="0" smtClean="0">
              <a:ln>
                <a:noFill/>
              </a:ln>
              <a:solidFill>
                <a:srgbClr val="FF0000"/>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theme/theme1.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3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3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4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4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4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5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5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5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5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4.xml><?xml version="1.0" encoding="utf-8"?>
<a:theme xmlns:a="http://schemas.openxmlformats.org/drawingml/2006/main" name="2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4404</TotalTime>
  <Words>534</Words>
  <Application>Microsoft Office PowerPoint</Application>
  <PresentationFormat>On-screen Show (4:3)</PresentationFormat>
  <Paragraphs>62</Paragraphs>
  <Slides>8</Slides>
  <Notes>6</Notes>
  <HiddenSlides>0</HiddenSlides>
  <MMClips>0</MMClips>
  <ScaleCrop>false</ScaleCrop>
  <HeadingPairs>
    <vt:vector size="4" baseType="variant">
      <vt:variant>
        <vt:lpstr>Theme</vt:lpstr>
      </vt:variant>
      <vt:variant>
        <vt:i4>25</vt:i4>
      </vt:variant>
      <vt:variant>
        <vt:lpstr>Slide Titles</vt:lpstr>
      </vt:variant>
      <vt:variant>
        <vt:i4>8</vt:i4>
      </vt:variant>
    </vt:vector>
  </HeadingPairs>
  <TitlesOfParts>
    <vt:vector size="33" baseType="lpstr">
      <vt:lpstr>75_Custom Design</vt:lpstr>
      <vt:lpstr>5_Custom Design</vt:lpstr>
      <vt:lpstr>83_Custom Design</vt:lpstr>
      <vt:lpstr>Theme1</vt:lpstr>
      <vt:lpstr>1_Office Theme</vt:lpstr>
      <vt:lpstr>2_Office Theme</vt:lpstr>
      <vt:lpstr>4_Office Theme</vt:lpstr>
      <vt:lpstr>9_Office Theme</vt:lpstr>
      <vt:lpstr>16_Office Theme</vt:lpstr>
      <vt:lpstr>21_Office Theme</vt:lpstr>
      <vt:lpstr>22_Office Theme</vt:lpstr>
      <vt:lpstr>26_Office Theme</vt:lpstr>
      <vt:lpstr>28_Office Theme</vt:lpstr>
      <vt:lpstr>32_Office Theme</vt:lpstr>
      <vt:lpstr>38_Office Theme</vt:lpstr>
      <vt:lpstr>44_Office Theme</vt:lpstr>
      <vt:lpstr>46_Office Theme</vt:lpstr>
      <vt:lpstr>47_Office Theme</vt:lpstr>
      <vt:lpstr>50_Office Theme</vt:lpstr>
      <vt:lpstr>52_Office Theme</vt:lpstr>
      <vt:lpstr>53_Office Theme</vt:lpstr>
      <vt:lpstr>55_Office Theme</vt:lpstr>
      <vt:lpstr>LeedsMet template</vt:lpstr>
      <vt:lpstr>20_Custom Design</vt:lpstr>
      <vt:lpstr>21_Custom Design</vt:lpstr>
      <vt:lpstr>Post-it task</vt:lpstr>
      <vt:lpstr>Organising your writing…</vt:lpstr>
      <vt:lpstr>Checking out a journal</vt:lpstr>
      <vt:lpstr>How do I know that it’s a good journal?</vt:lpstr>
      <vt:lpstr>Checking out a journal...</vt:lpstr>
      <vt:lpstr>Teaching – and research – and reflection: the ten most important words</vt:lpstr>
      <vt:lpstr>‘what’ is getting ever less important</vt:lpstr>
      <vt:lpstr>Slide 8</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LMU</dc:creator>
  <cp:lastModifiedBy>user</cp:lastModifiedBy>
  <cp:revision>100</cp:revision>
  <dcterms:created xsi:type="dcterms:W3CDTF">2006-05-11T10:54:55Z</dcterms:created>
  <dcterms:modified xsi:type="dcterms:W3CDTF">2016-07-08T07:51:43Z</dcterms:modified>
</cp:coreProperties>
</file>