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50"/>
  </p:notesMasterIdLst>
  <p:handoutMasterIdLst>
    <p:handoutMasterId r:id="rId51"/>
  </p:handoutMasterIdLst>
  <p:sldIdLst>
    <p:sldId id="420" r:id="rId5"/>
    <p:sldId id="614" r:id="rId6"/>
    <p:sldId id="617" r:id="rId7"/>
    <p:sldId id="638" r:id="rId8"/>
    <p:sldId id="532" r:id="rId9"/>
    <p:sldId id="643" r:id="rId10"/>
    <p:sldId id="644" r:id="rId11"/>
    <p:sldId id="639" r:id="rId12"/>
    <p:sldId id="640" r:id="rId13"/>
    <p:sldId id="641" r:id="rId14"/>
    <p:sldId id="642" r:id="rId15"/>
    <p:sldId id="605" r:id="rId16"/>
    <p:sldId id="597" r:id="rId17"/>
    <p:sldId id="601" r:id="rId18"/>
    <p:sldId id="567" r:id="rId19"/>
    <p:sldId id="576" r:id="rId20"/>
    <p:sldId id="580" r:id="rId21"/>
    <p:sldId id="579" r:id="rId22"/>
    <p:sldId id="574" r:id="rId23"/>
    <p:sldId id="589" r:id="rId24"/>
    <p:sldId id="572" r:id="rId25"/>
    <p:sldId id="549" r:id="rId26"/>
    <p:sldId id="591" r:id="rId27"/>
    <p:sldId id="619" r:id="rId28"/>
    <p:sldId id="620" r:id="rId29"/>
    <p:sldId id="621" r:id="rId30"/>
    <p:sldId id="623" r:id="rId31"/>
    <p:sldId id="622" r:id="rId32"/>
    <p:sldId id="627" r:id="rId33"/>
    <p:sldId id="624" r:id="rId34"/>
    <p:sldId id="625" r:id="rId35"/>
    <p:sldId id="626" r:id="rId36"/>
    <p:sldId id="637" r:id="rId37"/>
    <p:sldId id="628" r:id="rId38"/>
    <p:sldId id="629" r:id="rId39"/>
    <p:sldId id="630" r:id="rId40"/>
    <p:sldId id="633" r:id="rId41"/>
    <p:sldId id="632" r:id="rId42"/>
    <p:sldId id="635" r:id="rId43"/>
    <p:sldId id="636" r:id="rId44"/>
    <p:sldId id="382" r:id="rId45"/>
    <p:sldId id="270" r:id="rId46"/>
    <p:sldId id="271" r:id="rId47"/>
    <p:sldId id="272" r:id="rId48"/>
    <p:sldId id="317" r:id="rId4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p:scale>
          <a:sx n="50" d="100"/>
          <a:sy n="50" d="100"/>
        </p:scale>
        <p:origin x="-1134" y="3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xmlns=""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26</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dirty="0"/>
              <a:t>La </a:t>
            </a:r>
            <a:r>
              <a:rPr lang="en-GB" dirty="0" err="1"/>
              <a:t>evaluación</a:t>
            </a:r>
            <a:r>
              <a:rPr lang="en-GB" dirty="0"/>
              <a:t> </a:t>
            </a:r>
            <a:r>
              <a:rPr lang="en-GB" dirty="0" err="1"/>
              <a:t>dbe</a:t>
            </a:r>
            <a:r>
              <a:rPr lang="en-GB" dirty="0"/>
              <a:t> ser </a:t>
            </a:r>
            <a:r>
              <a:rPr lang="en-GB" dirty="0" err="1"/>
              <a:t>parte</a:t>
            </a:r>
            <a:r>
              <a:rPr lang="en-GB" dirty="0"/>
              <a:t> </a:t>
            </a:r>
            <a:r>
              <a:rPr lang="en-GB" dirty="0" err="1"/>
              <a:t>íntegra</a:t>
            </a:r>
            <a:r>
              <a:rPr lang="en-GB" dirty="0"/>
              <a:t> del </a:t>
            </a:r>
            <a:r>
              <a:rPr lang="en-GB" dirty="0" err="1"/>
              <a:t>aprendizaje</a:t>
            </a:r>
            <a:r>
              <a:rPr lang="en-GB" dirty="0"/>
              <a:t>.</a:t>
            </a:r>
          </a:p>
          <a:p>
            <a:r>
              <a:rPr lang="en-GB" dirty="0"/>
              <a:t>“</a:t>
            </a:r>
            <a:r>
              <a:rPr lang="en-GB" dirty="0" err="1"/>
              <a:t>Alineamiento</a:t>
            </a:r>
            <a:r>
              <a:rPr lang="en-GB" dirty="0"/>
              <a:t> </a:t>
            </a:r>
            <a:r>
              <a:rPr lang="en-GB" dirty="0" err="1"/>
              <a:t>constructivo</a:t>
            </a:r>
            <a:r>
              <a:rPr lang="en-GB" dirty="0"/>
              <a:t>” </a:t>
            </a:r>
            <a:r>
              <a:rPr lang="en-GB" dirty="0" err="1"/>
              <a:t>según</a:t>
            </a:r>
            <a:r>
              <a:rPr lang="en-GB" dirty="0"/>
              <a:t> Biggs</a:t>
            </a:r>
          </a:p>
          <a:p>
            <a:r>
              <a:rPr lang="en-GB" dirty="0"/>
              <a:t>Los </a:t>
            </a:r>
            <a:r>
              <a:rPr lang="en-GB" dirty="0" err="1"/>
              <a:t>estudiantes</a:t>
            </a:r>
            <a:r>
              <a:rPr lang="en-GB" dirty="0"/>
              <a:t> </a:t>
            </a:r>
            <a:r>
              <a:rPr lang="en-GB" dirty="0" err="1"/>
              <a:t>prefieren</a:t>
            </a:r>
            <a:r>
              <a:rPr lang="en-GB" dirty="0"/>
              <a:t> </a:t>
            </a:r>
            <a:r>
              <a:rPr lang="en-GB" dirty="0" err="1"/>
              <a:t>tareas</a:t>
            </a:r>
            <a:r>
              <a:rPr lang="en-GB" dirty="0"/>
              <a:t> </a:t>
            </a:r>
            <a:r>
              <a:rPr lang="en-GB" dirty="0" err="1"/>
              <a:t>auténticas</a:t>
            </a:r>
            <a:r>
              <a:rPr lang="en-GB" dirty="0"/>
              <a:t>.</a:t>
            </a:r>
          </a:p>
        </p:txBody>
      </p:sp>
    </p:spTree>
    <p:extLst>
      <p:ext uri="{BB962C8B-B14F-4D97-AF65-F5344CB8AC3E}">
        <p14:creationId xmlns:p14="http://schemas.microsoft.com/office/powerpoint/2010/main" xmlns="" val="2254116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27</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xmlns="" val="3622453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dirty="0"/>
          </a:p>
        </p:txBody>
      </p:sp>
    </p:spTree>
    <p:extLst>
      <p:ext uri="{BB962C8B-B14F-4D97-AF65-F5344CB8AC3E}">
        <p14:creationId xmlns:p14="http://schemas.microsoft.com/office/powerpoint/2010/main" xmlns="" val="991985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dirty="0"/>
          </a:p>
        </p:txBody>
      </p:sp>
    </p:spTree>
    <p:extLst>
      <p:ext uri="{BB962C8B-B14F-4D97-AF65-F5344CB8AC3E}">
        <p14:creationId xmlns:p14="http://schemas.microsoft.com/office/powerpoint/2010/main" xmlns="" val="4066134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dirty="0"/>
          </a:p>
        </p:txBody>
      </p:sp>
    </p:spTree>
    <p:extLst>
      <p:ext uri="{BB962C8B-B14F-4D97-AF65-F5344CB8AC3E}">
        <p14:creationId xmlns:p14="http://schemas.microsoft.com/office/powerpoint/2010/main" xmlns="" val="3738246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dirty="0"/>
          </a:p>
        </p:txBody>
      </p:sp>
    </p:spTree>
    <p:extLst>
      <p:ext uri="{BB962C8B-B14F-4D97-AF65-F5344CB8AC3E}">
        <p14:creationId xmlns:p14="http://schemas.microsoft.com/office/powerpoint/2010/main" xmlns="" val="37940980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xmlns="" val="42794166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34</a:t>
            </a:fld>
            <a:endParaRPr lang="en-US" dirty="0"/>
          </a:p>
        </p:txBody>
      </p:sp>
    </p:spTree>
    <p:extLst>
      <p:ext uri="{BB962C8B-B14F-4D97-AF65-F5344CB8AC3E}">
        <p14:creationId xmlns:p14="http://schemas.microsoft.com/office/powerpoint/2010/main" xmlns="" val="39099408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35</a:t>
            </a:fld>
            <a:endParaRPr lang="en-US" dirty="0"/>
          </a:p>
        </p:txBody>
      </p:sp>
    </p:spTree>
    <p:extLst>
      <p:ext uri="{BB962C8B-B14F-4D97-AF65-F5344CB8AC3E}">
        <p14:creationId xmlns:p14="http://schemas.microsoft.com/office/powerpoint/2010/main" xmlns="" val="2443119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36</a:t>
            </a:fld>
            <a:endParaRPr lang="en-US" dirty="0"/>
          </a:p>
        </p:txBody>
      </p:sp>
    </p:spTree>
    <p:extLst>
      <p:ext uri="{BB962C8B-B14F-4D97-AF65-F5344CB8AC3E}">
        <p14:creationId xmlns:p14="http://schemas.microsoft.com/office/powerpoint/2010/main" xmlns="" val="3487732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13</a:t>
            </a:fld>
            <a:endParaRPr lang="en-US">
              <a:solidFill>
                <a:srgbClr val="000000"/>
              </a:solidFill>
            </a:endParaRPr>
          </a:p>
        </p:txBody>
      </p:sp>
    </p:spTree>
    <p:extLst>
      <p:ext uri="{BB962C8B-B14F-4D97-AF65-F5344CB8AC3E}">
        <p14:creationId xmlns:p14="http://schemas.microsoft.com/office/powerpoint/2010/main" xmlns="" val="6356407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dirty="0"/>
          </a:p>
        </p:txBody>
      </p:sp>
    </p:spTree>
    <p:extLst>
      <p:ext uri="{BB962C8B-B14F-4D97-AF65-F5344CB8AC3E}">
        <p14:creationId xmlns:p14="http://schemas.microsoft.com/office/powerpoint/2010/main" xmlns="" val="6594368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38</a:t>
            </a:fld>
            <a:endParaRPr lang="en-US" dirty="0"/>
          </a:p>
        </p:txBody>
      </p:sp>
    </p:spTree>
    <p:extLst>
      <p:ext uri="{BB962C8B-B14F-4D97-AF65-F5344CB8AC3E}">
        <p14:creationId xmlns:p14="http://schemas.microsoft.com/office/powerpoint/2010/main" xmlns="" val="25570271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39</a:t>
            </a:fld>
            <a:endParaRPr lang="en-US"/>
          </a:p>
        </p:txBody>
      </p:sp>
    </p:spTree>
    <p:extLst>
      <p:ext uri="{BB962C8B-B14F-4D97-AF65-F5344CB8AC3E}">
        <p14:creationId xmlns:p14="http://schemas.microsoft.com/office/powerpoint/2010/main" xmlns="" val="29277898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dirty="0"/>
          </a:p>
        </p:txBody>
      </p:sp>
    </p:spTree>
    <p:extLst>
      <p:ext uri="{BB962C8B-B14F-4D97-AF65-F5344CB8AC3E}">
        <p14:creationId xmlns:p14="http://schemas.microsoft.com/office/powerpoint/2010/main" xmlns="" val="22302320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dirty="0"/>
          </a:p>
        </p:txBody>
      </p:sp>
    </p:spTree>
    <p:extLst>
      <p:ext uri="{BB962C8B-B14F-4D97-AF65-F5344CB8AC3E}">
        <p14:creationId xmlns:p14="http://schemas.microsoft.com/office/powerpoint/2010/main" xmlns="" val="36587952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a:p>
        </p:txBody>
      </p:sp>
    </p:spTree>
    <p:extLst>
      <p:ext uri="{BB962C8B-B14F-4D97-AF65-F5344CB8AC3E}">
        <p14:creationId xmlns:p14="http://schemas.microsoft.com/office/powerpoint/2010/main" xmlns="" val="2449239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a:p>
        </p:txBody>
      </p:sp>
    </p:spTree>
    <p:extLst>
      <p:ext uri="{BB962C8B-B14F-4D97-AF65-F5344CB8AC3E}">
        <p14:creationId xmlns:p14="http://schemas.microsoft.com/office/powerpoint/2010/main" xmlns="" val="41747787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extLst>
      <p:ext uri="{BB962C8B-B14F-4D97-AF65-F5344CB8AC3E}">
        <p14:creationId xmlns:p14="http://schemas.microsoft.com/office/powerpoint/2010/main" xmlns="" val="15690490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extLst>
      <p:ext uri="{BB962C8B-B14F-4D97-AF65-F5344CB8AC3E}">
        <p14:creationId xmlns:p14="http://schemas.microsoft.com/office/powerpoint/2010/main" xmlns=""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14</a:t>
            </a:fld>
            <a:endParaRPr lang="en-US" dirty="0">
              <a:solidFill>
                <a:srgbClr val="000000"/>
              </a:solidFill>
            </a:endParaRPr>
          </a:p>
        </p:txBody>
      </p:sp>
    </p:spTree>
    <p:extLst>
      <p:ext uri="{BB962C8B-B14F-4D97-AF65-F5344CB8AC3E}">
        <p14:creationId xmlns:p14="http://schemas.microsoft.com/office/powerpoint/2010/main" xmlns="" val="2260885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16</a:t>
            </a:fld>
            <a:endParaRPr lang="en-GB">
              <a:solidFill>
                <a:srgbClr val="000000"/>
              </a:solidFill>
            </a:endParaRPr>
          </a:p>
        </p:txBody>
      </p:sp>
    </p:spTree>
    <p:extLst>
      <p:ext uri="{BB962C8B-B14F-4D97-AF65-F5344CB8AC3E}">
        <p14:creationId xmlns:p14="http://schemas.microsoft.com/office/powerpoint/2010/main" xmlns="" val="869900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17</a:t>
            </a:fld>
            <a:endParaRPr lang="en-US"/>
          </a:p>
        </p:txBody>
      </p:sp>
    </p:spTree>
    <p:extLst>
      <p:ext uri="{BB962C8B-B14F-4D97-AF65-F5344CB8AC3E}">
        <p14:creationId xmlns:p14="http://schemas.microsoft.com/office/powerpoint/2010/main" xmlns="" val="3442600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22</a:t>
            </a:fld>
            <a:endParaRPr lang="en-GB"/>
          </a:p>
        </p:txBody>
      </p:sp>
    </p:spTree>
    <p:extLst>
      <p:ext uri="{BB962C8B-B14F-4D97-AF65-F5344CB8AC3E}">
        <p14:creationId xmlns:p14="http://schemas.microsoft.com/office/powerpoint/2010/main" xmlns="" val="2270331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23</a:t>
            </a:fld>
            <a:endParaRPr lang="en-US"/>
          </a:p>
        </p:txBody>
      </p:sp>
    </p:spTree>
    <p:extLst>
      <p:ext uri="{BB962C8B-B14F-4D97-AF65-F5344CB8AC3E}">
        <p14:creationId xmlns:p14="http://schemas.microsoft.com/office/powerpoint/2010/main" xmlns="" val="666733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24</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dirty="0"/>
              <a:t>Los </a:t>
            </a:r>
            <a:r>
              <a:rPr lang="en-GB" dirty="0" err="1"/>
              <a:t>métodos</a:t>
            </a:r>
            <a:r>
              <a:rPr lang="en-GB" dirty="0"/>
              <a:t> de </a:t>
            </a:r>
            <a:r>
              <a:rPr lang="en-GB" dirty="0" err="1"/>
              <a:t>evaluación</a:t>
            </a:r>
            <a:r>
              <a:rPr lang="en-GB" dirty="0"/>
              <a:t> </a:t>
            </a:r>
            <a:r>
              <a:rPr lang="en-GB" dirty="0" err="1"/>
              <a:t>influyen</a:t>
            </a:r>
            <a:r>
              <a:rPr lang="en-GB" dirty="0"/>
              <a:t> </a:t>
            </a:r>
            <a:r>
              <a:rPr lang="en-GB" dirty="0" err="1"/>
              <a:t>más</a:t>
            </a:r>
            <a:r>
              <a:rPr lang="en-GB" dirty="0"/>
              <a:t> </a:t>
            </a:r>
            <a:r>
              <a:rPr lang="en-GB" dirty="0" err="1"/>
              <a:t>en</a:t>
            </a:r>
            <a:r>
              <a:rPr lang="en-GB" dirty="0"/>
              <a:t> el </a:t>
            </a:r>
            <a:r>
              <a:rPr lang="en-GB" dirty="0" err="1"/>
              <a:t>aprendizaje</a:t>
            </a:r>
            <a:r>
              <a:rPr lang="en-GB" dirty="0"/>
              <a:t> del </a:t>
            </a:r>
            <a:r>
              <a:rPr lang="en-GB" dirty="0" err="1"/>
              <a:t>estudients</a:t>
            </a:r>
            <a:r>
              <a:rPr lang="en-GB" dirty="0"/>
              <a:t> que </a:t>
            </a:r>
            <a:r>
              <a:rPr lang="en-GB" dirty="0" err="1"/>
              <a:t>cualquier</a:t>
            </a:r>
            <a:r>
              <a:rPr lang="en-GB" dirty="0"/>
              <a:t> </a:t>
            </a:r>
            <a:r>
              <a:rPr lang="en-GB" dirty="0" err="1"/>
              <a:t>otro</a:t>
            </a:r>
            <a:r>
              <a:rPr lang="en-GB" dirty="0"/>
              <a:t> factor.</a:t>
            </a:r>
          </a:p>
        </p:txBody>
      </p:sp>
    </p:spTree>
    <p:extLst>
      <p:ext uri="{BB962C8B-B14F-4D97-AF65-F5344CB8AC3E}">
        <p14:creationId xmlns:p14="http://schemas.microsoft.com/office/powerpoint/2010/main" xmlns="" val="3737697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xmlns="" val="1894891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30/06/2016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30/06/2016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30/06/2016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30/06/2016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6/30/2016</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30/06/2016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30/06/2016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30/06/2016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30/06/2016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30/06/2016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30/06/2016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30/06/2016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30/06/2016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30/06/2016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30/06/2016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6/30/2016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Innovative curriculum and assessment</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Sheffield University</a:t>
            </a:r>
          </a:p>
          <a:p>
            <a:pPr algn="ctr" eaLnBrk="1" hangingPunct="1">
              <a:defRPr/>
            </a:pPr>
            <a:r>
              <a:rPr lang="en-GB" dirty="0"/>
              <a:t>30 June 2016</a:t>
            </a:r>
          </a:p>
          <a:p>
            <a:pPr algn="ctr" eaLnBrk="1" hangingPunct="1">
              <a:defRPr/>
            </a:pPr>
            <a:r>
              <a:rPr lang="en-GB" b="1" dirty="0"/>
              <a:t>Sally Brown </a:t>
            </a:r>
          </a:p>
          <a:p>
            <a:pPr algn="ctr" eaLnBrk="1" hangingPunct="1">
              <a:defRPr/>
            </a:pPr>
            <a:r>
              <a:rPr lang="en-GB" sz="1600" b="1" dirty="0"/>
              <a:t>@</a:t>
            </a:r>
            <a:r>
              <a:rPr lang="en-GB" sz="1600" b="1" dirty="0" err="1"/>
              <a:t>ProfSallyBrown</a:t>
            </a:r>
            <a:r>
              <a:rPr lang="en-GB" sz="1600" dirty="0"/>
              <a:t> sally@sally-brown.net</a:t>
            </a:r>
            <a:endParaRPr lang="en-GB" sz="1600" b="1" dirty="0"/>
          </a:p>
          <a:p>
            <a:pPr algn="ctr" eaLnBrk="1" hangingPunct="1">
              <a:defRPr/>
            </a:pPr>
            <a:r>
              <a:rPr lang="en-GB" sz="1600" dirty="0"/>
              <a:t>NTF, PFHEA, SFSEDA</a:t>
            </a:r>
          </a:p>
          <a:p>
            <a:pPr algn="ctr" eaLnBrk="1" hangingPunct="1">
              <a:defRPr/>
            </a:pPr>
            <a:r>
              <a:rPr lang="en-GB" sz="1600" dirty="0"/>
              <a:t>Emerita Professor, Leeds Beckett University</a:t>
            </a:r>
          </a:p>
          <a:p>
            <a:pPr algn="ctr" eaLnBrk="1" hangingPunct="1">
              <a:defRPr/>
            </a:pPr>
            <a:r>
              <a:rPr lang="en-GB" sz="16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002060"/>
                </a:solidFill>
              </a:rPr>
              <a:t>Helping students to be flexible, adaptable, creative, empathetic and competent</a:t>
            </a:r>
          </a:p>
        </p:txBody>
      </p:sp>
      <p:sp>
        <p:nvSpPr>
          <p:cNvPr id="3" name="Content Placeholder 2"/>
          <p:cNvSpPr>
            <a:spLocks noGrp="1"/>
          </p:cNvSpPr>
          <p:nvPr>
            <p:ph idx="1"/>
          </p:nvPr>
        </p:nvSpPr>
        <p:spPr>
          <a:xfrm>
            <a:off x="457200" y="1916832"/>
            <a:ext cx="8229600" cy="4209331"/>
          </a:xfrm>
          <a:noFill/>
          <a:ln w="9525">
            <a:noFill/>
            <a:miter lim="800000"/>
            <a:headEnd/>
            <a:tailEnd/>
          </a:ln>
        </p:spPr>
        <p:txBody>
          <a:bodyPr vert="horz" wrap="square" lIns="91440" tIns="45720" rIns="91440" bIns="45720" numCol="1" anchor="t" anchorCtr="0" compatLnSpc="1">
            <a:prstTxWarp prst="textNoShape">
              <a:avLst/>
            </a:prstTxWarp>
            <a:normAutofit fontScale="85000" lnSpcReduction="10000"/>
          </a:bodyPr>
          <a:lstStyle/>
          <a:p>
            <a:pPr eaLnBrk="0" fontAlgn="base" hangingPunct="0">
              <a:spcBef>
                <a:spcPts val="600"/>
              </a:spcBef>
              <a:spcAft>
                <a:spcPct val="0"/>
              </a:spcAft>
              <a:buClr>
                <a:schemeClr val="tx2"/>
              </a:buClr>
              <a:buSzPct val="70000"/>
              <a:buFont typeface="Wingdings" pitchFamily="2" charset="2"/>
              <a:buChar char="l"/>
            </a:pPr>
            <a:r>
              <a:rPr lang="en-GB" sz="2800" b="1" dirty="0"/>
              <a:t>This requires a focus on ‘learning by doing’: while subject content and knowledge are essential for competence, students in the digital age need less reliance on ‘learning by heart’ and a greater focus on ‘learning by use’;</a:t>
            </a:r>
          </a:p>
          <a:p>
            <a:pPr eaLnBrk="0" fontAlgn="base" hangingPunct="0">
              <a:spcBef>
                <a:spcPts val="600"/>
              </a:spcBef>
              <a:spcAft>
                <a:spcPct val="0"/>
              </a:spcAft>
              <a:buClr>
                <a:schemeClr val="tx2"/>
              </a:buClr>
              <a:buSzPct val="70000"/>
              <a:buFont typeface="Wingdings" pitchFamily="2" charset="2"/>
              <a:buChar char="l"/>
            </a:pPr>
            <a:r>
              <a:rPr lang="en-GB" sz="2800" b="1" dirty="0"/>
              <a:t>Many argue that creativity can’t be taught, but it can be fostered by providing learning environments in which trying things out without a fear of failure is actively encouraged;</a:t>
            </a:r>
          </a:p>
          <a:p>
            <a:pPr eaLnBrk="0" fontAlgn="base" hangingPunct="0">
              <a:spcBef>
                <a:spcPts val="600"/>
              </a:spcBef>
              <a:spcAft>
                <a:spcPct val="0"/>
              </a:spcAft>
              <a:buClr>
                <a:schemeClr val="tx2"/>
              </a:buClr>
              <a:buSzPct val="70000"/>
              <a:buFont typeface="Wingdings" pitchFamily="2" charset="2"/>
              <a:buChar char="l"/>
            </a:pPr>
            <a:r>
              <a:rPr lang="en-GB" sz="2800" b="1" dirty="0"/>
              <a:t>Similarly lessons in theories about empathy are less likely to be productive than getting students working in groups and finding out for themselves about conflict resolution and collegiality. </a:t>
            </a:r>
          </a:p>
        </p:txBody>
      </p:sp>
    </p:spTree>
    <p:extLst>
      <p:ext uri="{BB962C8B-B14F-4D97-AF65-F5344CB8AC3E}">
        <p14:creationId xmlns:p14="http://schemas.microsoft.com/office/powerpoint/2010/main" xmlns="" val="4265513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002060"/>
                </a:solidFill>
              </a:rPr>
              <a:t>We need to offer flexible student support in which:</a:t>
            </a:r>
          </a:p>
        </p:txBody>
      </p:sp>
      <p:sp>
        <p:nvSpPr>
          <p:cNvPr id="3" name="Content Placeholder 2"/>
          <p:cNvSpPr>
            <a:spLocks noGrp="1"/>
          </p:cNvSpPr>
          <p:nvPr>
            <p:ph idx="1"/>
          </p:nvPr>
        </p:nvSpPr>
        <p:spPr>
          <a:xfrm>
            <a:off x="457200" y="1700808"/>
            <a:ext cx="8229600" cy="4425355"/>
          </a:xfrm>
          <a:noFill/>
          <a:ln w="9525">
            <a:noFill/>
            <a:miter lim="800000"/>
            <a:headEnd/>
            <a:tailEnd/>
          </a:ln>
        </p:spPr>
        <p:txBody>
          <a:bodyPr vert="horz" wrap="square" lIns="91440" tIns="45720" rIns="91440" bIns="45720" numCol="1" anchor="t" anchorCtr="0" compatLnSpc="1">
            <a:prstTxWarp prst="textNoShape">
              <a:avLst/>
            </a:prstTxWarp>
            <a:normAutofit fontScale="85000" lnSpcReduction="10000"/>
          </a:bodyPr>
          <a:lstStyle/>
          <a:p>
            <a:pPr eaLnBrk="0" fontAlgn="base" hangingPunct="0">
              <a:spcBef>
                <a:spcPts val="600"/>
              </a:spcBef>
              <a:spcAft>
                <a:spcPct val="0"/>
              </a:spcAft>
              <a:buClr>
                <a:schemeClr val="tx2"/>
              </a:buClr>
              <a:buSzPct val="70000"/>
              <a:buFont typeface="Wingdings" pitchFamily="2" charset="2"/>
              <a:buChar char="l"/>
            </a:pPr>
            <a:r>
              <a:rPr lang="en-GB" sz="2800" b="1" dirty="0"/>
              <a:t>Students are provided with accessible advice on how to build the literacies they need for effective study including academic literacy, assessment literacy, interpersonal literacy, information management literacy and</a:t>
            </a:r>
          </a:p>
          <a:p>
            <a:pPr eaLnBrk="0" fontAlgn="base" hangingPunct="0">
              <a:spcBef>
                <a:spcPts val="600"/>
              </a:spcBef>
              <a:spcAft>
                <a:spcPct val="0"/>
              </a:spcAft>
              <a:buClr>
                <a:schemeClr val="tx2"/>
              </a:buClr>
              <a:buSzPct val="70000"/>
              <a:buFont typeface="Wingdings" pitchFamily="2" charset="2"/>
              <a:buChar char="l"/>
            </a:pPr>
            <a:r>
              <a:rPr lang="en-GB" sz="2800" b="1" dirty="0"/>
              <a:t>Students are stretched to extend their boundaries but feel confident to experiment in supportive environments;</a:t>
            </a:r>
          </a:p>
          <a:p>
            <a:pPr eaLnBrk="0" fontAlgn="base" hangingPunct="0">
              <a:spcBef>
                <a:spcPts val="600"/>
              </a:spcBef>
              <a:spcAft>
                <a:spcPct val="0"/>
              </a:spcAft>
              <a:buClr>
                <a:schemeClr val="tx2"/>
              </a:buClr>
              <a:buSzPct val="70000"/>
              <a:buFont typeface="Wingdings" pitchFamily="2" charset="2"/>
              <a:buChar char="l"/>
            </a:pPr>
            <a:r>
              <a:rPr lang="en-GB" sz="2800" b="1" dirty="0"/>
              <a:t>Independent, autonomous learning is encouraged as well as challenging group activities;</a:t>
            </a:r>
          </a:p>
          <a:p>
            <a:pPr eaLnBrk="0" fontAlgn="base" hangingPunct="0">
              <a:spcBef>
                <a:spcPts val="600"/>
              </a:spcBef>
              <a:spcAft>
                <a:spcPct val="0"/>
              </a:spcAft>
              <a:buClr>
                <a:schemeClr val="tx2"/>
              </a:buClr>
              <a:buSzPct val="70000"/>
              <a:buFont typeface="Wingdings" pitchFamily="2" charset="2"/>
              <a:buChar char="l"/>
            </a:pPr>
            <a:r>
              <a:rPr lang="en-GB" sz="2800" b="1" dirty="0"/>
              <a:t>All students are offered diverse, inclusive and equivalent learning experiences which enable them to perform to their best abilities. </a:t>
            </a:r>
          </a:p>
        </p:txBody>
      </p:sp>
    </p:spTree>
    <p:extLst>
      <p:ext uri="{BB962C8B-B14F-4D97-AF65-F5344CB8AC3E}">
        <p14:creationId xmlns:p14="http://schemas.microsoft.com/office/powerpoint/2010/main" xmlns="" val="3553864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Do these students look engaged?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engaging and energising teaching?</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teachers are satisfied, motivated and find their workloads manageable;</a:t>
            </a:r>
          </a:p>
          <a:p>
            <a:r>
              <a:rPr lang="en-GB" dirty="0"/>
              <a:t>Quality assurors and Professional and Subject bodies like what we do and have no complaints about systems and processes;</a:t>
            </a:r>
          </a:p>
          <a:p>
            <a:r>
              <a:rPr lang="en-GB" dirty="0"/>
              <a:t>University managers are confident that the student experience offered is of high quality (and deal with few complaints).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800" dirty="0"/>
              <a:t>is less like delivering a parcel (the postman model) and more like delivering a baby (the midwife model). </a:t>
            </a:r>
          </a:p>
          <a:p>
            <a:pPr>
              <a:lnSpc>
                <a:spcPct val="100000"/>
              </a:lnSpc>
            </a:pPr>
            <a:r>
              <a:rPr lang="en-GB" sz="2800" dirty="0"/>
              <a:t>University staff can advise, guide, intervene when things so wrong, but in the end only the student can bring learning into life!!</a:t>
            </a:r>
          </a:p>
          <a:p>
            <a:pPr>
              <a:lnSpc>
                <a:spcPct val="100000"/>
              </a:lnSpc>
            </a:pPr>
            <a:r>
              <a:rPr lang="en-GB" sz="2800" dirty="0"/>
              <a:t>Content can be gleaned from many sources (e.g. MIT and our UK Open University are putting more and more content into open access areas).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The </a:t>
            </a:r>
            <a:r>
              <a:rPr lang="en-US" sz="3200" kern="1200" dirty="0">
                <a:solidFill>
                  <a:srgbClr val="002060"/>
                </a:solidFill>
              </a:rPr>
              <a:t>Maieutic model</a:t>
            </a:r>
            <a:endParaRPr lang="en-GB" sz="3200" kern="1200" dirty="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800" dirty="0" err="1"/>
              <a:t>Maieutics</a:t>
            </a:r>
            <a:r>
              <a:rPr lang="en-US" sz="2800" dirty="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800" dirty="0" err="1"/>
              <a:t>ιευτικός</a:t>
            </a:r>
            <a:r>
              <a:rPr lang="en-US" sz="2800" dirty="0"/>
              <a:t>,” pertaining to midwifery.</a:t>
            </a:r>
            <a:r>
              <a:rPr lang="en-GB" sz="2800" dirty="0"/>
              <a:t> </a:t>
            </a:r>
          </a:p>
          <a:p>
            <a:pPr>
              <a:lnSpc>
                <a:spcPct val="100000"/>
              </a:lnSpc>
              <a:buFont typeface="Wingdings" pitchFamily="2" charset="2"/>
              <a:buNone/>
            </a:pPr>
            <a:endParaRPr lang="en-GB"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sz="2800" dirty="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sz="2800" dirty="0" err="1"/>
              <a:t>Ramsden</a:t>
            </a:r>
            <a:r>
              <a:rPr lang="en-GB" sz="2800" dirty="0"/>
              <a:t>, 2003, p.97)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The context: your thoughts about:</a:t>
            </a:r>
          </a:p>
        </p:txBody>
      </p:sp>
      <p:sp>
        <p:nvSpPr>
          <p:cNvPr id="5" name="Content Placeholder 4"/>
          <p:cNvSpPr>
            <a:spLocks noGrp="1"/>
          </p:cNvSpPr>
          <p:nvPr>
            <p:ph idx="1"/>
          </p:nvPr>
        </p:nvSpPr>
        <p:spPr/>
        <p:txBody>
          <a:bodyPr/>
          <a:lstStyle/>
          <a:p>
            <a:r>
              <a:rPr lang="en-GB" dirty="0"/>
              <a:t>Students;</a:t>
            </a:r>
          </a:p>
          <a:p>
            <a:r>
              <a:rPr lang="en-GB" dirty="0"/>
              <a:t>Staffing;</a:t>
            </a:r>
          </a:p>
          <a:p>
            <a:r>
              <a:rPr lang="en-GB" dirty="0"/>
              <a:t>University finances;</a:t>
            </a:r>
          </a:p>
          <a:p>
            <a:r>
              <a:rPr lang="en-GB" dirty="0"/>
              <a:t>Technologies and data analytics to support learning and admin;</a:t>
            </a:r>
          </a:p>
          <a:p>
            <a:r>
              <a:rPr lang="en-GB" dirty="0"/>
              <a:t>Changing learning paradigms;</a:t>
            </a:r>
          </a:p>
          <a:p>
            <a:r>
              <a:rPr lang="en-GB" dirty="0"/>
              <a:t>The necessity to develop students’ skills/literacies;</a:t>
            </a:r>
          </a:p>
          <a:p>
            <a:r>
              <a:rPr lang="en-GB" dirty="0"/>
              <a:t>Students as consumers;</a:t>
            </a:r>
          </a:p>
          <a:p>
            <a:r>
              <a:rPr lang="en-GB" dirty="0"/>
              <a:t>The NSS and other performance indicators e.g. a TEF?</a:t>
            </a:r>
          </a:p>
          <a:p>
            <a:endParaRPr lang="en-GB" dirty="0"/>
          </a:p>
          <a:p>
            <a:endParaRPr lang="en-GB" dirty="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better engage learners we can:</a:t>
            </a:r>
          </a:p>
        </p:txBody>
      </p:sp>
      <p:sp>
        <p:nvSpPr>
          <p:cNvPr id="44035" name="Content Placeholder 2"/>
          <p:cNvSpPr>
            <a:spLocks noGrp="1"/>
          </p:cNvSpPr>
          <p:nvPr>
            <p:ph idx="1"/>
          </p:nvPr>
        </p:nvSpPr>
        <p:spPr/>
        <p:txBody>
          <a:bodyPr/>
          <a:lstStyle/>
          <a:p>
            <a:pPr>
              <a:lnSpc>
                <a:spcPct val="100000"/>
              </a:lnSpc>
            </a:pPr>
            <a:r>
              <a:rPr lang="en-GB" sz="2400" dirty="0"/>
              <a:t>Make use of real examples and hot-off-the-press data to keep content current;</a:t>
            </a:r>
          </a:p>
          <a:p>
            <a:r>
              <a:rPr lang="en-GB" dirty="0"/>
              <a:t>Give added-value to person who bothers to turn up. </a:t>
            </a:r>
            <a:r>
              <a:rPr lang="en-GB" sz="2400" dirty="0"/>
              <a:t>Provide resources and text on-line that back up classroom activities (including audio/video recordings</a:t>
            </a:r>
            <a:r>
              <a:rPr lang="en-GB" dirty="0"/>
              <a:t> of your lectures) without ever letting it be perceived that this is a substitute for being there!</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work to the forthcoming/ongoing assignment (without slavishly teaching to the exam);</a:t>
            </a:r>
          </a:p>
          <a:p>
            <a:pPr>
              <a:lnSpc>
                <a:spcPct val="100000"/>
              </a:lnSpc>
            </a:pPr>
            <a:r>
              <a:rPr lang="en-GB" sz="2400" dirty="0"/>
              <a:t>Make spaces for dialogue, through clickers/ Twitter/ whatever</a:t>
            </a:r>
            <a:r>
              <a:rPr lang="en-GB" dirty="0"/>
              <a:t>, live and </a:t>
            </a:r>
            <a:r>
              <a:rPr lang="en-GB" sz="2400" dirty="0"/>
              <a:t>after the session.</a:t>
            </a:r>
          </a:p>
          <a:p>
            <a:pPr>
              <a:lnSpc>
                <a:spcPct val="100000"/>
              </a:lnSpc>
            </a:pPr>
            <a:endParaRPr lang="en-GB" sz="2400" dirty="0"/>
          </a:p>
          <a:p>
            <a:pPr>
              <a:lnSpc>
                <a:spcPct val="100000"/>
              </a:lnSpc>
            </a:pPr>
            <a:endParaRPr lang="en-GB"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a:t>Provide opportunities for students to get involved in authentic learning environments on campus or off;</a:t>
            </a:r>
          </a:p>
          <a:p>
            <a:r>
              <a:rPr lang="en-GB" dirty="0"/>
              <a:t>Keep the curriculum current and life-relevant, without losing historical perspectives;</a:t>
            </a:r>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Engagement 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400" b="1" dirty="0"/>
              <a:t>Is the curriculum international in scope and content? Are examples and case studies global?</a:t>
            </a:r>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etc.)?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a:t>Innovative assessment: 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2800" dirty="0"/>
              <a:t>“Assessment methods and requirements probably have a greater influence on how and what students learn than any other single factor. This influence may well be of greater importance than the impact of teaching materials” (</a:t>
            </a:r>
            <a:r>
              <a:rPr lang="en-US" sz="2800" dirty="0" err="1"/>
              <a:t>Boud</a:t>
            </a:r>
            <a:r>
              <a:rPr lang="en-US" sz="2800" dirty="0"/>
              <a:t> 1988) </a:t>
            </a:r>
            <a:endParaRPr lang="en-GB" sz="2800" dirty="0"/>
          </a:p>
        </p:txBody>
      </p:sp>
    </p:spTree>
    <p:extLst>
      <p:ext uri="{BB962C8B-B14F-4D97-AF65-F5344CB8AC3E}">
        <p14:creationId xmlns:p14="http://schemas.microsoft.com/office/powerpoint/2010/main" xmlns="" val="1603702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assessment for? What can it do? How much does it matter?</a:t>
            </a:r>
          </a:p>
        </p:txBody>
      </p:sp>
      <p:sp>
        <p:nvSpPr>
          <p:cNvPr id="3" name="Content Placeholder 2"/>
          <p:cNvSpPr>
            <a:spLocks noGrp="1"/>
          </p:cNvSpPr>
          <p:nvPr>
            <p:ph idx="1"/>
          </p:nvPr>
        </p:nvSpPr>
        <p:spPr/>
        <p:txBody>
          <a:bodyPr/>
          <a:lstStyle/>
          <a:p>
            <a:r>
              <a:rPr lang="en-GB" dirty="0"/>
              <a:t>Many argue nowadays that assessment is crucially an integral part of the learning process rather than just a means of judging the extent to which learning has taken place;</a:t>
            </a:r>
          </a:p>
          <a:p>
            <a:r>
              <a:rPr lang="en-GB" dirty="0"/>
              <a:t>Assessment activities can help students get the measure of their achievement and can motivate learning, but can also destroy confidence and undermine already disadvantaged students;</a:t>
            </a:r>
          </a:p>
          <a:p>
            <a:r>
              <a:rPr lang="en-GB" dirty="0"/>
              <a:t>As far as I am concerned there is nothing we do for students that has as much impact as assessment and therefore it’s really worth thinking through how it adds value to the learning experience.</a:t>
            </a:r>
          </a:p>
        </p:txBody>
      </p:sp>
    </p:spTree>
    <p:extLst>
      <p:ext uri="{BB962C8B-B14F-4D97-AF65-F5344CB8AC3E}">
        <p14:creationId xmlns:p14="http://schemas.microsoft.com/office/powerpoint/2010/main" xmlns="" val="2836143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sz="2800" dirty="0"/>
              <a:t>Exploring ways in which assessment can engage students and be integral to learning;</a:t>
            </a:r>
          </a:p>
          <a:p>
            <a:r>
              <a:rPr lang="en-GB" sz="2800" dirty="0"/>
              <a:t>Constructively aligning (</a:t>
            </a:r>
            <a:r>
              <a:rPr lang="en-GB" sz="2800" dirty="0" smtClean="0"/>
              <a:t>Biggs and Tang </a:t>
            </a:r>
            <a:r>
              <a:rPr lang="en-GB" sz="2800" dirty="0"/>
              <a:t>2007) assignments with planned learning outcomes and the curriculum taught;</a:t>
            </a:r>
          </a:p>
          <a:p>
            <a:r>
              <a:rPr lang="en-GB" sz="2800" dirty="0"/>
              <a:t>Providing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xmlns="" val="20856716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xmlns="" val="24070457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thoughts on assessment and feedback</a:t>
            </a:r>
          </a:p>
        </p:txBody>
      </p:sp>
      <p:sp>
        <p:nvSpPr>
          <p:cNvPr id="3" name="Content Placeholder 2"/>
          <p:cNvSpPr>
            <a:spLocks noGrp="1"/>
          </p:cNvSpPr>
          <p:nvPr>
            <p:ph idx="1"/>
          </p:nvPr>
        </p:nvSpPr>
        <p:spPr/>
        <p:txBody>
          <a:bodyPr/>
          <a:lstStyle/>
          <a:p>
            <a:pPr eaLnBrk="1" fontAlgn="t" hangingPunct="1"/>
            <a:r>
              <a:rPr lang="en-US" sz="2600" dirty="0"/>
              <a:t>Academic staff frequently use a fairly limited range of assessment and feedback methods for individuals and groups, but international pedagogic research suggests that diversity benefits students greatly. </a:t>
            </a:r>
            <a:endParaRPr lang="en-GB" sz="2600" dirty="0"/>
          </a:p>
          <a:p>
            <a:pPr eaLnBrk="1" fontAlgn="auto" hangingPunct="1"/>
            <a:r>
              <a:rPr lang="en-US" sz="2600" dirty="0"/>
              <a:t>To maximise the benefits of formative feedback, a range of streamlined approaches including statement banks and computer based assessments can supplement traditional forms.</a:t>
            </a:r>
          </a:p>
          <a:p>
            <a:pPr eaLnBrk="1" fontAlgn="auto" hangingPunct="1"/>
            <a:r>
              <a:rPr lang="en-US" sz="2600" dirty="0"/>
              <a:t>Students do not always recognize or use feedback well, but assessment dialogues can enhance learning</a:t>
            </a:r>
            <a:r>
              <a:rPr lang="en-US" sz="2600" b="0" dirty="0"/>
              <a:t>.</a:t>
            </a:r>
            <a:endParaRPr lang="en-GB" sz="2600" b="0" dirty="0"/>
          </a:p>
          <a:p>
            <a:endParaRPr lang="en-GB" sz="2600" dirty="0"/>
          </a:p>
        </p:txBody>
      </p:sp>
    </p:spTree>
    <p:extLst>
      <p:ext uri="{BB962C8B-B14F-4D97-AF65-F5344CB8AC3E}">
        <p14:creationId xmlns:p14="http://schemas.microsoft.com/office/powerpoint/2010/main" xmlns="" val="9612819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fontScale="90000"/>
          </a:bodyPr>
          <a:lstStyle/>
          <a:p>
            <a:pPr algn="ctr" eaLnBrk="1" hangingPunct="1"/>
            <a:r>
              <a:rPr lang="en-GB" sz="4000" kern="1200" dirty="0">
                <a:solidFill>
                  <a:srgbClr val="002060"/>
                </a:solidFill>
              </a:rPr>
              <a:t>The importance of dialogic assessment (Sadler)</a:t>
            </a:r>
          </a:p>
        </p:txBody>
      </p:sp>
      <p:sp>
        <p:nvSpPr>
          <p:cNvPr id="3" name="Content Placeholder 2"/>
          <p:cNvSpPr>
            <a:spLocks noGrp="1"/>
          </p:cNvSpPr>
          <p:nvPr>
            <p:ph idx="1"/>
          </p:nvPr>
        </p:nvSpPr>
        <p:spPr/>
        <p:txBody>
          <a:bodyPr/>
          <a:lstStyle/>
          <a:p>
            <a:pPr marL="0">
              <a:lnSpc>
                <a:spcPct val="100000"/>
              </a:lnSpc>
              <a:spcBef>
                <a:spcPts val="0"/>
              </a:spcBef>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a:lnSpc>
                <a:spcPct val="100000"/>
              </a:lnSpc>
              <a:spcBef>
                <a:spcPts val="0"/>
              </a:spcBef>
              <a:buNone/>
            </a:pPr>
            <a:endParaRPr lang="en-GB" dirty="0"/>
          </a:p>
        </p:txBody>
      </p:sp>
    </p:spTree>
    <p:extLst>
      <p:ext uri="{BB962C8B-B14F-4D97-AF65-F5344CB8AC3E}">
        <p14:creationId xmlns:p14="http://schemas.microsoft.com/office/powerpoint/2010/main" xmlns="" val="284605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does an innovative approach to curriculum and assessment involve?</a:t>
            </a:r>
          </a:p>
        </p:txBody>
      </p:sp>
      <p:sp>
        <p:nvSpPr>
          <p:cNvPr id="3" name="Content Placeholder 2"/>
          <p:cNvSpPr>
            <a:spLocks noGrp="1"/>
          </p:cNvSpPr>
          <p:nvPr>
            <p:ph idx="1"/>
          </p:nvPr>
        </p:nvSpPr>
        <p:spPr/>
        <p:txBody>
          <a:bodyPr/>
          <a:lstStyle/>
          <a:p>
            <a:r>
              <a:rPr lang="en-GB" sz="2800" dirty="0"/>
              <a:t>Being smart and fleet of foot in discerning trends from data and responding appropriately;</a:t>
            </a:r>
          </a:p>
          <a:p>
            <a:r>
              <a:rPr lang="en-GB" sz="2800" dirty="0"/>
              <a:t>Foregrounding the student experience;</a:t>
            </a:r>
          </a:p>
          <a:p>
            <a:r>
              <a:rPr lang="en-GB" sz="2800" dirty="0"/>
              <a:t>Building upon existing partnerships with students around quality assurance and enhancement;</a:t>
            </a:r>
          </a:p>
          <a:p>
            <a:r>
              <a:rPr lang="en-GB" sz="2800" dirty="0"/>
              <a:t>Learning from experience about what works and doesn’t work, and using a scholarly approach to disseminating what we’ve discovered.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 two major current UK initiatives on assessment to consider</a:t>
            </a:r>
          </a:p>
        </p:txBody>
      </p:sp>
      <p:sp>
        <p:nvSpPr>
          <p:cNvPr id="3" name="Content Placeholder 2"/>
          <p:cNvSpPr>
            <a:spLocks noGrp="1"/>
          </p:cNvSpPr>
          <p:nvPr>
            <p:ph idx="1"/>
          </p:nvPr>
        </p:nvSpPr>
        <p:spPr>
          <a:xfrm>
            <a:off x="214282" y="1214422"/>
            <a:ext cx="8715436" cy="4987941"/>
          </a:xfrm>
        </p:spPr>
        <p:txBody>
          <a:bodyPr/>
          <a:lstStyle/>
          <a:p>
            <a:r>
              <a:rPr lang="en-GB" dirty="0"/>
              <a:t>The UK Quality Assurance Agency (QAA) Code of practice B6 on Assessment and APL.</a:t>
            </a:r>
          </a:p>
          <a:p>
            <a:r>
              <a:rPr lang="en-GB" dirty="0"/>
              <a:t>The Higher Education Academy ‘A marked improvement’ project on bringing about change to institutional strategies on assessment.</a:t>
            </a:r>
          </a:p>
          <a:p>
            <a:r>
              <a:rPr lang="en-GB" dirty="0"/>
              <a:t>Both groups have overlapping membership and therefore aligned perspectives.</a:t>
            </a:r>
          </a:p>
          <a:p>
            <a:r>
              <a:rPr lang="en-GB" dirty="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p>
        </p:txBody>
      </p:sp>
    </p:spTree>
    <p:extLst>
      <p:ext uri="{BB962C8B-B14F-4D97-AF65-F5344CB8AC3E}">
        <p14:creationId xmlns:p14="http://schemas.microsoft.com/office/powerpoint/2010/main" xmlns="" val="16184992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dirty="0"/>
              <a:t>The HEA project: A marked improvement</a:t>
            </a:r>
          </a:p>
        </p:txBody>
      </p:sp>
      <p:sp>
        <p:nvSpPr>
          <p:cNvPr id="3" name="Content Placeholder 2"/>
          <p:cNvSpPr>
            <a:spLocks noGrp="1"/>
          </p:cNvSpPr>
          <p:nvPr>
            <p:ph idx="1"/>
          </p:nvPr>
        </p:nvSpPr>
        <p:spPr/>
        <p:txBody>
          <a:bodyPr/>
          <a:lstStyle/>
          <a:p>
            <a:r>
              <a:rPr lang="en-GB" dirty="0"/>
              <a:t>A group of </a:t>
            </a:r>
            <a:r>
              <a:rPr lang="en-GB" dirty="0" smtClean="0"/>
              <a:t>national experts </a:t>
            </a:r>
            <a:r>
              <a:rPr lang="en-GB" dirty="0"/>
              <a:t>worked </a:t>
            </a:r>
            <a:r>
              <a:rPr lang="en-GB" dirty="0" smtClean="0"/>
              <a:t>on an </a:t>
            </a:r>
            <a:r>
              <a:rPr lang="en-GB" dirty="0" err="1"/>
              <a:t>intitiative</a:t>
            </a:r>
            <a:r>
              <a:rPr lang="en-GB" dirty="0"/>
              <a:t> designed to transform assessment in higher education;</a:t>
            </a:r>
          </a:p>
          <a:p>
            <a:r>
              <a:rPr lang="en-GB" dirty="0"/>
              <a:t>The work of the Northumbria CETL, Assessment for learning (A4L), and the Oxford Brookes </a:t>
            </a:r>
            <a:r>
              <a:rPr lang="en-GB" dirty="0" smtClean="0"/>
              <a:t>CETL Assessment </a:t>
            </a:r>
            <a:r>
              <a:rPr lang="en-GB" dirty="0"/>
              <a:t>Knowledge Exchange (</a:t>
            </a:r>
            <a:r>
              <a:rPr lang="en-GB" dirty="0" err="1"/>
              <a:t>ASKe</a:t>
            </a:r>
            <a:r>
              <a:rPr lang="en-GB" dirty="0"/>
              <a:t>) underpinned the work.</a:t>
            </a:r>
          </a:p>
          <a:p>
            <a:r>
              <a:rPr lang="en-GB" dirty="0" err="1"/>
              <a:t>ASKe</a:t>
            </a:r>
            <a:r>
              <a:rPr lang="en-GB" dirty="0"/>
              <a:t> produced the Weston Manor Manifesto which provides a framework for A Marked Improvement;</a:t>
            </a:r>
          </a:p>
          <a:p>
            <a:r>
              <a:rPr lang="en-GB" dirty="0"/>
              <a:t>The publication provides a rationale and groundwork for transformation, together with templates enabling institutions to review their own practices and implement change at a university level;</a:t>
            </a:r>
          </a:p>
          <a:p>
            <a:endParaRPr lang="en-GB" dirty="0"/>
          </a:p>
        </p:txBody>
      </p:sp>
    </p:spTree>
    <p:extLst>
      <p:ext uri="{BB962C8B-B14F-4D97-AF65-F5344CB8AC3E}">
        <p14:creationId xmlns:p14="http://schemas.microsoft.com/office/powerpoint/2010/main" xmlns="" val="40054795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xmlns="" val="39034593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Peter Hartley’s NTFS Bradford-led project on Programme Level Assessment</a:t>
            </a:r>
          </a:p>
        </p:txBody>
      </p:sp>
      <p:sp>
        <p:nvSpPr>
          <p:cNvPr id="3" name="Content Placeholder 2"/>
          <p:cNvSpPr>
            <a:spLocks noGrp="1"/>
          </p:cNvSpPr>
          <p:nvPr>
            <p:ph idx="1"/>
          </p:nvPr>
        </p:nvSpPr>
        <p:spPr/>
        <p:txBody>
          <a:bodyPr/>
          <a:lstStyle/>
          <a:p>
            <a:pPr>
              <a:buNone/>
            </a:pPr>
            <a:r>
              <a:rPr lang="en-GB" dirty="0"/>
              <a:t>It set out to focus on redressing problems including:</a:t>
            </a:r>
          </a:p>
          <a:p>
            <a:r>
              <a:rPr lang="en-GB" dirty="0"/>
              <a:t> not </a:t>
            </a:r>
            <a:r>
              <a:rPr lang="en-US" dirty="0"/>
              <a:t>assessing learning outcomes holistically at a programme level;</a:t>
            </a:r>
          </a:p>
          <a:p>
            <a:r>
              <a:rPr lang="en-US" dirty="0"/>
              <a:t>the </a:t>
            </a:r>
            <a:r>
              <a:rPr lang="en-US" dirty="0" err="1"/>
              <a:t>atomisation</a:t>
            </a:r>
            <a:r>
              <a:rPr lang="en-US" dirty="0"/>
              <a:t> of assessment, often resulting in too much summative and not enough formative feedback and over-standardisation in regulations.</a:t>
            </a:r>
          </a:p>
          <a:p>
            <a:pPr>
              <a:buNone/>
            </a:pPr>
            <a:r>
              <a:rPr lang="en-US" dirty="0"/>
              <a:t>This results in students and staff failing to see the links between disparate elements of the programme, over-assessment and multiple assignments using repetitive formats. </a:t>
            </a:r>
          </a:p>
          <a:p>
            <a:pPr>
              <a:buNone/>
            </a:pPr>
            <a:r>
              <a:rPr lang="en-US" dirty="0"/>
              <a:t>Modules were often too short for complex learning and this tended to lead to surface learning and </a:t>
            </a:r>
            <a:r>
              <a:rPr lang="en-GB" dirty="0"/>
              <a:t>‘</a:t>
            </a:r>
            <a:r>
              <a:rPr lang="en-US" dirty="0"/>
              <a:t>tick-box mentality.</a:t>
            </a:r>
            <a:endParaRPr lang="en-GB" dirty="0"/>
          </a:p>
          <a:p>
            <a:endParaRPr lang="en-GB" dirty="0"/>
          </a:p>
        </p:txBody>
      </p:sp>
    </p:spTree>
    <p:extLst>
      <p:ext uri="{BB962C8B-B14F-4D97-AF65-F5344CB8AC3E}">
        <p14:creationId xmlns:p14="http://schemas.microsoft.com/office/powerpoint/2010/main" xmlns="" val="41439348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a:t>Boud </a:t>
            </a:r>
            <a:r>
              <a:rPr lang="en-GB" sz="3200" i="1" dirty="0"/>
              <a:t>et al </a:t>
            </a:r>
            <a:r>
              <a:rPr lang="en-GB" sz="3200" dirty="0"/>
              <a:t>2010: ‘Assessment 2020’:</a:t>
            </a:r>
            <a:endParaRPr lang="en-US" sz="3200" dirty="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dirty="0"/>
              <a:t>Assessment has most effect when...:</a:t>
            </a:r>
          </a:p>
          <a:p>
            <a:pPr marL="533400" indent="-533400" eaLnBrk="1" hangingPunct="1">
              <a:buSzPct val="100000"/>
              <a:buFont typeface="+mj-lt"/>
              <a:buAutoNum type="arabicPeriod"/>
              <a:defRPr/>
            </a:pPr>
            <a:r>
              <a:rPr lang="en-GB" dirty="0"/>
              <a:t>It is used to </a:t>
            </a:r>
            <a:r>
              <a:rPr lang="en-GB" dirty="0">
                <a:solidFill>
                  <a:schemeClr val="tx2">
                    <a:lumMod val="40000"/>
                    <a:lumOff val="60000"/>
                  </a:schemeClr>
                </a:solidFill>
              </a:rPr>
              <a:t>engage</a:t>
            </a:r>
            <a:r>
              <a:rPr lang="en-GB" dirty="0"/>
              <a:t> students in learning that is productive.</a:t>
            </a:r>
          </a:p>
          <a:p>
            <a:pPr marL="533400" indent="-533400" eaLnBrk="1" hangingPunct="1">
              <a:buSzPct val="100000"/>
              <a:buFont typeface="+mj-lt"/>
              <a:buAutoNum type="arabicPeriod"/>
              <a:defRPr/>
            </a:pPr>
            <a:r>
              <a:rPr lang="en-GB" dirty="0"/>
              <a:t>Feedback is used to actively </a:t>
            </a:r>
            <a:r>
              <a:rPr lang="en-GB" dirty="0">
                <a:solidFill>
                  <a:schemeClr val="tx2">
                    <a:lumMod val="40000"/>
                    <a:lumOff val="60000"/>
                  </a:schemeClr>
                </a:solidFill>
              </a:rPr>
              <a:t>improve </a:t>
            </a:r>
            <a:r>
              <a:rPr lang="en-GB" dirty="0"/>
              <a:t>student learning.</a:t>
            </a:r>
          </a:p>
          <a:p>
            <a:pPr marL="533400" indent="-533400" eaLnBrk="1" hangingPunct="1">
              <a:buSzPct val="100000"/>
              <a:buFont typeface="+mj-lt"/>
              <a:buAutoNum type="arabicPeriod"/>
              <a:defRPr/>
            </a:pPr>
            <a:r>
              <a:rPr lang="en-US" dirty="0"/>
              <a:t>Students and teachers become </a:t>
            </a:r>
            <a:r>
              <a:rPr lang="en-US" dirty="0">
                <a:solidFill>
                  <a:schemeClr val="tx2">
                    <a:lumMod val="40000"/>
                    <a:lumOff val="60000"/>
                  </a:schemeClr>
                </a:solidFill>
              </a:rPr>
              <a:t>responsible partners </a:t>
            </a:r>
            <a:r>
              <a:rPr lang="en-US" dirty="0"/>
              <a:t>in learning and assessment.</a:t>
            </a:r>
          </a:p>
          <a:p>
            <a:pPr marL="533400" indent="-533400" eaLnBrk="1" hangingPunct="1">
              <a:buSzPct val="100000"/>
              <a:buFont typeface="+mj-lt"/>
              <a:buAutoNum type="arabicPeriod"/>
              <a:defRPr/>
            </a:pPr>
            <a:r>
              <a:rPr lang="en-US" dirty="0"/>
              <a:t>Students are </a:t>
            </a:r>
            <a:r>
              <a:rPr lang="en-US" dirty="0">
                <a:solidFill>
                  <a:schemeClr val="tx2">
                    <a:lumMod val="40000"/>
                    <a:lumOff val="60000"/>
                  </a:schemeClr>
                </a:solidFill>
              </a:rPr>
              <a:t>inducted </a:t>
            </a:r>
            <a:r>
              <a:rPr lang="en-US" dirty="0"/>
              <a:t>into the assessment practices and cultures of higher education.</a:t>
            </a:r>
          </a:p>
          <a:p>
            <a:pPr marL="533400" indent="-533400" eaLnBrk="1" hangingPunct="1">
              <a:buSzPct val="100000"/>
              <a:buFont typeface="+mj-lt"/>
              <a:buAutoNum type="arabicPeriod"/>
              <a:defRPr/>
            </a:pPr>
            <a:r>
              <a:rPr lang="en-US" dirty="0"/>
              <a:t>Assessment </a:t>
            </a:r>
            <a:r>
              <a:rPr lang="en-US" i="1" dirty="0"/>
              <a:t>for</a:t>
            </a:r>
            <a:r>
              <a:rPr lang="en-US" dirty="0"/>
              <a:t> learning is placed at the </a:t>
            </a:r>
            <a:r>
              <a:rPr lang="en-US" dirty="0">
                <a:solidFill>
                  <a:schemeClr val="tx2">
                    <a:lumMod val="40000"/>
                    <a:lumOff val="60000"/>
                  </a:schemeClr>
                </a:solidFill>
              </a:rPr>
              <a:t>centre</a:t>
            </a:r>
            <a:r>
              <a:rPr lang="en-US" dirty="0"/>
              <a:t> of subject and program design.</a:t>
            </a:r>
          </a:p>
          <a:p>
            <a:pPr marL="533400" indent="-533400" eaLnBrk="1" hangingPunct="1">
              <a:buSzPct val="100000"/>
              <a:buFont typeface="+mj-lt"/>
              <a:buAutoNum type="arabicPeriod"/>
              <a:defRPr/>
            </a:pPr>
            <a:r>
              <a:rPr lang="en-US" dirty="0"/>
              <a:t>Assessment for learning is a focus for staff and institutional </a:t>
            </a:r>
            <a:r>
              <a:rPr lang="en-US" dirty="0">
                <a:solidFill>
                  <a:schemeClr val="tx2">
                    <a:lumMod val="40000"/>
                    <a:lumOff val="60000"/>
                  </a:schemeClr>
                </a:solidFill>
              </a:rPr>
              <a:t>development</a:t>
            </a:r>
            <a:r>
              <a:rPr lang="en-US" dirty="0"/>
              <a:t>.</a:t>
            </a:r>
          </a:p>
          <a:p>
            <a:pPr marL="533400" indent="-533400" eaLnBrk="1" hangingPunct="1">
              <a:buSzPct val="100000"/>
              <a:buFont typeface="+mj-lt"/>
              <a:buAutoNum type="arabicPeriod"/>
              <a:defRPr/>
            </a:pPr>
            <a:r>
              <a:rPr lang="en-US" dirty="0"/>
              <a:t>Assessment provides inclusive and trustworthy </a:t>
            </a:r>
            <a:r>
              <a:rPr lang="en-US" dirty="0">
                <a:solidFill>
                  <a:schemeClr val="tx2">
                    <a:lumMod val="40000"/>
                    <a:lumOff val="60000"/>
                  </a:schemeClr>
                </a:solidFill>
              </a:rPr>
              <a:t>representation of student achievement</a:t>
            </a:r>
            <a:r>
              <a:rPr lang="en-US" dirty="0"/>
              <a:t>.</a:t>
            </a:r>
          </a:p>
          <a:p>
            <a:pPr marL="533400" indent="-533400" eaLnBrk="1" hangingPunct="1">
              <a:defRPr/>
            </a:pPr>
            <a:endParaRPr lang="en-US" dirty="0"/>
          </a:p>
        </p:txBody>
      </p:sp>
    </p:spTree>
    <p:extLst>
      <p:ext uri="{BB962C8B-B14F-4D97-AF65-F5344CB8AC3E}">
        <p14:creationId xmlns:p14="http://schemas.microsoft.com/office/powerpoint/2010/main" xmlns="" val="14132237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xmlns="" val="21847329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a:t>6. 	Assessment expectations should be made </a:t>
            </a:r>
            <a:r>
              <a:rPr lang="en-GB" dirty="0">
                <a:solidFill>
                  <a:schemeClr val="tx2">
                    <a:lumMod val="40000"/>
                    <a:lumOff val="60000"/>
                  </a:schemeClr>
                </a:solidFill>
              </a:rPr>
              <a:t>visible</a:t>
            </a:r>
            <a:r>
              <a:rPr lang="en-GB" dirty="0">
                <a:solidFill>
                  <a:srgbClr val="7030A0"/>
                </a:solidFill>
              </a:rPr>
              <a:t> </a:t>
            </a:r>
            <a:r>
              <a:rPr lang="en-GB" dirty="0"/>
              <a:t>to students as far as possible;</a:t>
            </a:r>
          </a:p>
          <a:p>
            <a:pPr marL="538163" indent="-538163" eaLnBrk="1" hangingPunct="1">
              <a:buFont typeface="Wingdings" pitchFamily="2" charset="2"/>
              <a:buNone/>
              <a:defRPr/>
            </a:pPr>
            <a:r>
              <a:rPr lang="en-GB" dirty="0"/>
              <a:t>7. 	Tasks should involve the </a:t>
            </a:r>
            <a:r>
              <a:rPr lang="en-GB" dirty="0">
                <a:solidFill>
                  <a:schemeClr val="tx2">
                    <a:lumMod val="40000"/>
                    <a:lumOff val="60000"/>
                  </a:schemeClr>
                </a:solidFill>
              </a:rPr>
              <a:t>active engagement </a:t>
            </a:r>
            <a:r>
              <a:rPr lang="en-GB" dirty="0"/>
              <a:t>of students developing the capacity to find things out for themselves and learn independently;</a:t>
            </a:r>
          </a:p>
          <a:p>
            <a:pPr marL="538163" indent="-538163" eaLnBrk="1" hangingPunct="1">
              <a:buFont typeface="Wingdings" pitchFamily="2" charset="2"/>
              <a:buNone/>
              <a:defRPr/>
            </a:pPr>
            <a:r>
              <a:rPr lang="en-GB" dirty="0"/>
              <a:t>8. 	Tasks should be </a:t>
            </a:r>
            <a:r>
              <a:rPr lang="en-GB" dirty="0">
                <a:solidFill>
                  <a:schemeClr val="tx2">
                    <a:lumMod val="40000"/>
                    <a:lumOff val="60000"/>
                  </a:schemeClr>
                </a:solidFill>
              </a:rPr>
              <a:t>authentic</a:t>
            </a:r>
            <a:r>
              <a:rPr lang="en-GB" dirty="0"/>
              <a:t>; worthwhile, relevant and offering students some level of control over their work;</a:t>
            </a:r>
          </a:p>
          <a:p>
            <a:pPr marL="538163" indent="-538163" eaLnBrk="1" hangingPunct="1">
              <a:buFont typeface="Wingdings" pitchFamily="2" charset="2"/>
              <a:buNone/>
              <a:defRPr/>
            </a:pPr>
            <a:r>
              <a:rPr lang="en-GB" dirty="0"/>
              <a:t>9. 	Tasks are </a:t>
            </a:r>
            <a:r>
              <a:rPr lang="en-GB" dirty="0">
                <a:solidFill>
                  <a:schemeClr val="tx2">
                    <a:lumMod val="40000"/>
                    <a:lumOff val="60000"/>
                  </a:schemeClr>
                </a:solidFill>
              </a:rPr>
              <a:t>fit for purpose </a:t>
            </a:r>
            <a:r>
              <a:rPr lang="en-GB" dirty="0"/>
              <a:t>and align with important learning outcomes;</a:t>
            </a:r>
          </a:p>
          <a:p>
            <a:pPr marL="538163" indent="-538163" eaLnBrk="1" hangingPunct="1">
              <a:buFont typeface="Wingdings" pitchFamily="2" charset="2"/>
              <a:buNone/>
              <a:defRPr/>
            </a:pPr>
            <a:r>
              <a:rPr lang="en-GB" dirty="0"/>
              <a:t>10. 	Assessment should be used to </a:t>
            </a:r>
            <a:r>
              <a:rPr lang="en-GB" dirty="0">
                <a:solidFill>
                  <a:schemeClr val="tx2">
                    <a:lumMod val="40000"/>
                    <a:lumOff val="60000"/>
                  </a:schemeClr>
                </a:solidFill>
              </a:rPr>
              <a:t>evaluate teaching </a:t>
            </a:r>
            <a:r>
              <a:rPr lang="en-GB" dirty="0"/>
              <a:t>as well as student learning.</a:t>
            </a:r>
          </a:p>
          <a:p>
            <a:pPr eaLnBrk="1" hangingPunct="1">
              <a:buFont typeface="Wingdings" pitchFamily="2" charset="2"/>
              <a:buNone/>
              <a:defRPr/>
            </a:pPr>
            <a:r>
              <a:rPr lang="en-GB" i="1" dirty="0"/>
              <a:t>(Bloxham and Boyd)</a:t>
            </a:r>
          </a:p>
        </p:txBody>
      </p:sp>
    </p:spTree>
    <p:extLst>
      <p:ext uri="{BB962C8B-B14F-4D97-AF65-F5344CB8AC3E}">
        <p14:creationId xmlns:p14="http://schemas.microsoft.com/office/powerpoint/2010/main" xmlns="" val="29532179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a:solidFill>
                  <a:srgbClr val="002060"/>
                </a:solidFill>
              </a:rPr>
              <a:t>What really impacts on learning?</a:t>
            </a:r>
            <a:endParaRPr lang="en-US" sz="3200" dirty="0">
              <a:solidFill>
                <a:srgbClr val="002060"/>
              </a:solidFill>
            </a:endParaRPr>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a:t>Concentrating on giving students detailed and developmental formative feedback is the single most useful thing we can do for our students, particularly those from disadvantaged backgrounds. </a:t>
            </a:r>
          </a:p>
          <a:p>
            <a:pPr eaLnBrk="1" hangingPunct="1"/>
            <a:r>
              <a:rPr lang="en-GB" sz="2800" dirty="0"/>
              <a:t>Summative assessment may have to be rethought to make it fit for purpose;</a:t>
            </a:r>
          </a:p>
          <a:p>
            <a:pPr eaLnBrk="1" hangingPunct="1"/>
            <a:r>
              <a:rPr lang="en-GB" sz="2800" dirty="0"/>
              <a:t>To do these things may require considerable imagination and re-engineering, not just of our assessment processes but also of curriculum design as a whole if we are to move from considering delivering content the most important thing we do.</a:t>
            </a:r>
          </a:p>
          <a:p>
            <a:pPr eaLnBrk="1" hangingPunct="1"/>
            <a:endParaRPr lang="en-US" sz="2800" dirty="0"/>
          </a:p>
        </p:txBody>
      </p:sp>
    </p:spTree>
    <p:extLst>
      <p:ext uri="{BB962C8B-B14F-4D97-AF65-F5344CB8AC3E}">
        <p14:creationId xmlns:p14="http://schemas.microsoft.com/office/powerpoint/2010/main" xmlns="" val="26405479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a:t>Strategies to implement assessment for learning in universities</a:t>
            </a:r>
          </a:p>
        </p:txBody>
      </p:sp>
      <p:sp>
        <p:nvSpPr>
          <p:cNvPr id="3" name="Content Placeholder 2"/>
          <p:cNvSpPr>
            <a:spLocks noGrp="1"/>
          </p:cNvSpPr>
          <p:nvPr>
            <p:ph idx="1"/>
          </p:nvPr>
        </p:nvSpPr>
        <p:spPr/>
        <p:txBody>
          <a:bodyPr>
            <a:normAutofit/>
          </a:bodyPr>
          <a:lstStyle/>
          <a:p>
            <a:pPr>
              <a:buNone/>
            </a:pPr>
            <a:r>
              <a:rPr lang="en-GB" dirty="0"/>
              <a:t>Course leaders and others can impact on the assessment context by</a:t>
            </a:r>
          </a:p>
          <a:p>
            <a:r>
              <a:rPr lang="en-GB" dirty="0"/>
              <a:t>Reviewing student experiences of assessment and feedback, seeking opportunities for enhancement;</a:t>
            </a:r>
          </a:p>
          <a:p>
            <a:r>
              <a:rPr lang="en-GB" dirty="0"/>
              <a:t>Establishing some clear and consistent ground rules (for example, that assessed work must be returned within 3 weeks working for continuing students);</a:t>
            </a:r>
          </a:p>
          <a:p>
            <a:r>
              <a:rPr lang="en-GB" dirty="0"/>
              <a:t>Monitoring compliance with ground rules and following up when good practice is not being achieved;</a:t>
            </a:r>
          </a:p>
          <a:p>
            <a:r>
              <a:rPr lang="en-GB" dirty="0"/>
              <a:t>Providing opportunities for colleagues to share their own good practice together with staff development on innovations. </a:t>
            </a:r>
            <a:endParaRPr lang="en-GB" dirty="0">
              <a:solidFill>
                <a:srgbClr val="FF0000"/>
              </a:solidFill>
            </a:endParaRPr>
          </a:p>
        </p:txBody>
      </p:sp>
    </p:spTree>
    <p:extLst>
      <p:ext uri="{BB962C8B-B14F-4D97-AF65-F5344CB8AC3E}">
        <p14:creationId xmlns:p14="http://schemas.microsoft.com/office/powerpoint/2010/main" xmlns="" val="4935192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xmlns="" val="4085667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b="1" dirty="0">
                <a:solidFill>
                  <a:srgbClr val="002060"/>
                </a:solidFill>
              </a:rPr>
              <a:t>Designing relevant and appropriate curricula to enhance capability.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0" fontAlgn="base" hangingPunct="0">
              <a:spcBef>
                <a:spcPts val="600"/>
              </a:spcBef>
              <a:spcAft>
                <a:spcPct val="0"/>
              </a:spcAft>
              <a:buClr>
                <a:schemeClr val="tx2"/>
              </a:buClr>
              <a:buSzPct val="70000"/>
              <a:buFont typeface="Wingdings" pitchFamily="2" charset="2"/>
              <a:buChar char="l"/>
            </a:pPr>
            <a:r>
              <a:rPr lang="en-GB" sz="2800" b="1" dirty="0"/>
              <a:t>Curriculum design must be an ongoing process rather than a single event, with regular refreshment to keep it up-to-date, context contingent and in line with employers’ current needs;</a:t>
            </a:r>
          </a:p>
          <a:p>
            <a:pPr eaLnBrk="0" fontAlgn="base" hangingPunct="0">
              <a:spcBef>
                <a:spcPts val="600"/>
              </a:spcBef>
              <a:spcAft>
                <a:spcPct val="0"/>
              </a:spcAft>
              <a:buClr>
                <a:schemeClr val="tx2"/>
              </a:buClr>
              <a:buSzPct val="70000"/>
              <a:buFont typeface="Wingdings" pitchFamily="2" charset="2"/>
              <a:buChar char="l"/>
            </a:pPr>
            <a:r>
              <a:rPr lang="en-GB" sz="2800" b="1" dirty="0"/>
              <a:t>Curriculum design can be seen as an eight-element process, which is often concurrent rather than cyclical;</a:t>
            </a:r>
          </a:p>
          <a:p>
            <a:pPr eaLnBrk="0" fontAlgn="base" hangingPunct="0">
              <a:spcBef>
                <a:spcPts val="600"/>
              </a:spcBef>
              <a:spcAft>
                <a:spcPct val="0"/>
              </a:spcAft>
              <a:buClr>
                <a:schemeClr val="tx2"/>
              </a:buClr>
              <a:buSzPct val="70000"/>
              <a:buFont typeface="Wingdings" pitchFamily="2" charset="2"/>
              <a:buChar char="l"/>
            </a:pPr>
            <a:r>
              <a:rPr lang="en-GB" sz="2800" b="1" dirty="0"/>
              <a:t>The following diagram illustrates these eight dimensions of activity:</a:t>
            </a:r>
          </a:p>
        </p:txBody>
      </p:sp>
    </p:spTree>
    <p:extLst>
      <p:ext uri="{BB962C8B-B14F-4D97-AF65-F5344CB8AC3E}">
        <p14:creationId xmlns:p14="http://schemas.microsoft.com/office/powerpoint/2010/main" xmlns="" val="28019593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xmlns="" val="16854459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PSRB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579296" cy="1143000"/>
          </a:xfrm>
        </p:spPr>
        <p:txBody>
          <a:bodyPr>
            <a:normAutofit fontScale="90000"/>
          </a:bodyPr>
          <a:lstStyle/>
          <a:p>
            <a:r>
              <a:rPr lang="en-GB" b="1" dirty="0">
                <a:solidFill>
                  <a:srgbClr val="002060"/>
                </a:solidFill>
              </a:rPr>
              <a:t>Designing subject material: How can we: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0" fontAlgn="base" hangingPunct="0">
              <a:spcBef>
                <a:spcPts val="600"/>
              </a:spcBef>
              <a:spcAft>
                <a:spcPct val="0"/>
              </a:spcAft>
              <a:buClr>
                <a:schemeClr val="tx2"/>
              </a:buClr>
              <a:buSzPct val="70000"/>
              <a:buFont typeface="Wingdings" pitchFamily="2" charset="2"/>
              <a:buChar char="l"/>
            </a:pPr>
            <a:r>
              <a:rPr lang="en-GB" sz="2800" b="1" dirty="0"/>
              <a:t>Ensure that what we teach is current and up-to-date while retaining the core of the ‘canon’?</a:t>
            </a:r>
          </a:p>
          <a:p>
            <a:pPr eaLnBrk="0" fontAlgn="base" hangingPunct="0">
              <a:spcBef>
                <a:spcPts val="600"/>
              </a:spcBef>
              <a:spcAft>
                <a:spcPct val="0"/>
              </a:spcAft>
              <a:buClr>
                <a:schemeClr val="tx2"/>
              </a:buClr>
              <a:buSzPct val="70000"/>
              <a:buFont typeface="Wingdings" pitchFamily="2" charset="2"/>
              <a:buChar char="l"/>
            </a:pPr>
            <a:r>
              <a:rPr lang="en-GB" sz="2800" b="1" dirty="0"/>
              <a:t>What would colleagues/external examiners/ employers be shocked to find we did not include in our curriculum?</a:t>
            </a:r>
          </a:p>
          <a:p>
            <a:pPr eaLnBrk="0" fontAlgn="base" hangingPunct="0">
              <a:spcBef>
                <a:spcPts val="600"/>
              </a:spcBef>
              <a:spcAft>
                <a:spcPct val="0"/>
              </a:spcAft>
              <a:buClr>
                <a:schemeClr val="tx2"/>
              </a:buClr>
              <a:buSzPct val="70000"/>
              <a:buFont typeface="Wingdings" pitchFamily="2" charset="2"/>
              <a:buChar char="l"/>
            </a:pPr>
            <a:r>
              <a:rPr lang="en-GB" sz="2800" b="1" dirty="0"/>
              <a:t>How can we ensure our curriculum makes us attractive to a broad range of students including international ones?</a:t>
            </a:r>
          </a:p>
        </p:txBody>
      </p:sp>
    </p:spTree>
    <p:extLst>
      <p:ext uri="{BB962C8B-B14F-4D97-AF65-F5344CB8AC3E}">
        <p14:creationId xmlns:p14="http://schemas.microsoft.com/office/powerpoint/2010/main" xmlns="" val="632860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r>
              <a:rPr lang="en-GB" sz="4000" b="1" dirty="0">
                <a:solidFill>
                  <a:srgbClr val="002060"/>
                </a:solidFill>
              </a:rPr>
              <a:t>Learning outcomes need to be: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0" fontAlgn="base" hangingPunct="0">
              <a:spcBef>
                <a:spcPts val="600"/>
              </a:spcBef>
              <a:spcAft>
                <a:spcPct val="0"/>
              </a:spcAft>
              <a:buClr>
                <a:schemeClr val="tx2"/>
              </a:buClr>
              <a:buSzPct val="70000"/>
              <a:buFont typeface="Wingdings" pitchFamily="2" charset="2"/>
              <a:buChar char="l"/>
            </a:pPr>
            <a:r>
              <a:rPr lang="en-GB" sz="2800" b="1" dirty="0"/>
              <a:t>fit-for- purpose and SMART;</a:t>
            </a:r>
          </a:p>
          <a:p>
            <a:pPr eaLnBrk="0" fontAlgn="base" hangingPunct="0">
              <a:spcBef>
                <a:spcPts val="600"/>
              </a:spcBef>
              <a:spcAft>
                <a:spcPct val="0"/>
              </a:spcAft>
              <a:buClr>
                <a:schemeClr val="tx2"/>
              </a:buClr>
              <a:buSzPct val="70000"/>
              <a:buFont typeface="Wingdings" pitchFamily="2" charset="2"/>
              <a:buChar char="l"/>
            </a:pPr>
            <a:r>
              <a:rPr lang="en-GB" sz="2800" b="1" dirty="0"/>
              <a:t>Not so many in number that they are overwhelming;</a:t>
            </a:r>
          </a:p>
          <a:p>
            <a:pPr eaLnBrk="0" fontAlgn="base" hangingPunct="0">
              <a:spcBef>
                <a:spcPts val="600"/>
              </a:spcBef>
              <a:spcAft>
                <a:spcPct val="0"/>
              </a:spcAft>
              <a:buClr>
                <a:schemeClr val="tx2"/>
              </a:buClr>
              <a:buSzPct val="70000"/>
              <a:buFont typeface="Wingdings" pitchFamily="2" charset="2"/>
              <a:buChar char="l"/>
            </a:pPr>
            <a:r>
              <a:rPr lang="en-GB" sz="2800" b="1" dirty="0"/>
              <a:t>Constructively </a:t>
            </a:r>
            <a:r>
              <a:rPr lang="en-GB" sz="2800" b="1" dirty="0" smtClean="0"/>
              <a:t>aligned (</a:t>
            </a:r>
            <a:r>
              <a:rPr lang="en-GB" sz="2800" b="1" dirty="0"/>
              <a:t>Biggs and Tang, 2007);</a:t>
            </a:r>
          </a:p>
          <a:p>
            <a:pPr eaLnBrk="0" fontAlgn="base" hangingPunct="0">
              <a:spcBef>
                <a:spcPts val="600"/>
              </a:spcBef>
              <a:spcAft>
                <a:spcPct val="0"/>
              </a:spcAft>
              <a:buClr>
                <a:schemeClr val="tx2"/>
              </a:buClr>
              <a:buSzPct val="70000"/>
              <a:buFont typeface="Wingdings" pitchFamily="2" charset="2"/>
              <a:buChar char="l"/>
            </a:pPr>
            <a:r>
              <a:rPr lang="en-GB" sz="2800" b="1" dirty="0"/>
              <a:t>Capable of being linked clearly to assessment;</a:t>
            </a:r>
          </a:p>
          <a:p>
            <a:pPr eaLnBrk="0" fontAlgn="base" hangingPunct="0">
              <a:spcBef>
                <a:spcPts val="600"/>
              </a:spcBef>
              <a:spcAft>
                <a:spcPct val="0"/>
              </a:spcAft>
              <a:buClr>
                <a:schemeClr val="tx2"/>
              </a:buClr>
              <a:buSzPct val="70000"/>
              <a:buFont typeface="Wingdings" pitchFamily="2" charset="2"/>
              <a:buChar char="l"/>
            </a:pPr>
            <a:r>
              <a:rPr lang="en-GB" sz="2800" b="1" dirty="0"/>
              <a:t>Written in language that is meaningful to all stakeholders.</a:t>
            </a:r>
          </a:p>
        </p:txBody>
      </p:sp>
    </p:spTree>
    <p:extLst>
      <p:ext uri="{BB962C8B-B14F-4D97-AF65-F5344CB8AC3E}">
        <p14:creationId xmlns:p14="http://schemas.microsoft.com/office/powerpoint/2010/main" xmlns="" val="2229989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002060"/>
                </a:solidFill>
              </a:rPr>
              <a:t>Content delivery methods that ensure that what is taught remains current, usable and valuable</a:t>
            </a:r>
          </a:p>
        </p:txBody>
      </p:sp>
      <p:sp>
        <p:nvSpPr>
          <p:cNvPr id="3" name="Content Placeholder 2"/>
          <p:cNvSpPr>
            <a:spLocks noGrp="1"/>
          </p:cNvSpPr>
          <p:nvPr>
            <p:ph idx="1"/>
          </p:nvPr>
        </p:nvSpPr>
        <p:spPr>
          <a:xfrm>
            <a:off x="323528" y="1700809"/>
            <a:ext cx="8374385" cy="4501554"/>
          </a:xfrm>
          <a:noFill/>
          <a:ln w="9525">
            <a:noFill/>
            <a:miter lim="800000"/>
            <a:headEnd/>
            <a:tailEnd/>
          </a:ln>
        </p:spPr>
        <p:txBody>
          <a:bodyPr vert="horz" wrap="square" lIns="91440" tIns="45720" rIns="91440" bIns="45720" numCol="1" anchor="t" anchorCtr="0" compatLnSpc="1">
            <a:prstTxWarp prst="textNoShape">
              <a:avLst/>
            </a:prstTxWarp>
            <a:normAutofit fontScale="85000" lnSpcReduction="10000"/>
          </a:bodyPr>
          <a:lstStyle/>
          <a:p>
            <a:pPr eaLnBrk="0" fontAlgn="base" hangingPunct="0">
              <a:spcBef>
                <a:spcPts val="600"/>
              </a:spcBef>
              <a:spcAft>
                <a:spcPct val="0"/>
              </a:spcAft>
              <a:buClr>
                <a:schemeClr val="tx2"/>
              </a:buClr>
              <a:buSzPct val="70000"/>
              <a:buFont typeface="Wingdings" pitchFamily="2" charset="2"/>
              <a:buChar char="l"/>
            </a:pPr>
            <a:r>
              <a:rPr lang="en-GB" sz="2800" b="1" dirty="0"/>
              <a:t>Some elements of what we teach remain fixed over the years but interpretation often changes in many subjects, so our focus must be on establishing frameworks for knowledge that don’t involve crude ‘knowledge transmission’;</a:t>
            </a:r>
          </a:p>
          <a:p>
            <a:pPr eaLnBrk="0" fontAlgn="base" hangingPunct="0">
              <a:spcBef>
                <a:spcPts val="600"/>
              </a:spcBef>
              <a:spcAft>
                <a:spcPct val="0"/>
              </a:spcAft>
              <a:buClr>
                <a:schemeClr val="tx2"/>
              </a:buClr>
              <a:buSzPct val="70000"/>
              <a:buFont typeface="Wingdings" pitchFamily="2" charset="2"/>
              <a:buChar char="l"/>
            </a:pPr>
            <a:r>
              <a:rPr lang="en-GB" sz="2800" b="1" dirty="0"/>
              <a:t>Extensive research (e.g</a:t>
            </a:r>
            <a:r>
              <a:rPr lang="en-GB" sz="2800" b="1" dirty="0" smtClean="0"/>
              <a:t>. </a:t>
            </a:r>
            <a:r>
              <a:rPr lang="en-GB" sz="2800" b="1" dirty="0" err="1" smtClean="0"/>
              <a:t>Entwistle</a:t>
            </a:r>
            <a:r>
              <a:rPr lang="en-GB" sz="2800" b="1" dirty="0" smtClean="0"/>
              <a:t> </a:t>
            </a:r>
            <a:r>
              <a:rPr lang="en-GB" sz="2800" b="1" dirty="0"/>
              <a:t>and </a:t>
            </a:r>
            <a:r>
              <a:rPr lang="en-GB" sz="2800" b="1" dirty="0"/>
              <a:t>Ramsden, 2015) demonstrates that if students are to be deep rather than surface learners, they need to actively use what they learn in practical contexts as soon as possible after encountering it;</a:t>
            </a:r>
          </a:p>
          <a:p>
            <a:pPr eaLnBrk="0" fontAlgn="base" hangingPunct="0">
              <a:spcBef>
                <a:spcPts val="600"/>
              </a:spcBef>
              <a:spcAft>
                <a:spcPct val="0"/>
              </a:spcAft>
              <a:buClr>
                <a:schemeClr val="tx2"/>
              </a:buClr>
              <a:buSzPct val="70000"/>
              <a:buFont typeface="Wingdings" pitchFamily="2" charset="2"/>
              <a:buChar char="l"/>
            </a:pPr>
            <a:r>
              <a:rPr lang="en-GB" sz="2800" b="1" dirty="0"/>
              <a:t>This has implications not only for what we teach but also for how we teach it: we may want to rethink (or ‘flip’) what we do in the classroom to focus on engaging with content already encountered virtually.</a:t>
            </a:r>
          </a:p>
        </p:txBody>
      </p:sp>
    </p:spTree>
    <p:extLst>
      <p:ext uri="{BB962C8B-B14F-4D97-AF65-F5344CB8AC3E}">
        <p14:creationId xmlns:p14="http://schemas.microsoft.com/office/powerpoint/2010/main" xmlns="" val="1984712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002060"/>
                </a:solidFill>
              </a:rPr>
              <a:t>We need flexible learning resources which help students to engage fully by offering:</a:t>
            </a:r>
          </a:p>
        </p:txBody>
      </p:sp>
      <p:sp>
        <p:nvSpPr>
          <p:cNvPr id="3" name="Content Placeholder 2"/>
          <p:cNvSpPr>
            <a:spLocks noGrp="1"/>
          </p:cNvSpPr>
          <p:nvPr>
            <p:ph idx="1"/>
          </p:nvPr>
        </p:nvSpPr>
        <p:spPr>
          <a:xfrm>
            <a:off x="457200" y="1988840"/>
            <a:ext cx="8229600" cy="4137323"/>
          </a:xfrm>
          <a:noFill/>
          <a:ln w="9525">
            <a:noFill/>
            <a:miter lim="800000"/>
            <a:headEnd/>
            <a:tailEnd/>
          </a:ln>
        </p:spPr>
        <p:txBody>
          <a:bodyPr vert="horz" wrap="square" lIns="91440" tIns="45720" rIns="91440" bIns="45720" numCol="1" anchor="t" anchorCtr="0" compatLnSpc="1">
            <a:prstTxWarp prst="textNoShape">
              <a:avLst/>
            </a:prstTxWarp>
            <a:normAutofit fontScale="92500" lnSpcReduction="10000"/>
          </a:bodyPr>
          <a:lstStyle/>
          <a:p>
            <a:pPr eaLnBrk="0" fontAlgn="base" hangingPunct="0">
              <a:spcBef>
                <a:spcPts val="600"/>
              </a:spcBef>
              <a:spcAft>
                <a:spcPct val="0"/>
              </a:spcAft>
              <a:buClr>
                <a:schemeClr val="tx2"/>
              </a:buClr>
              <a:buSzPct val="70000"/>
              <a:buFont typeface="Wingdings" pitchFamily="2" charset="2"/>
              <a:buChar char="l"/>
            </a:pPr>
            <a:r>
              <a:rPr lang="en-GB" sz="2800" b="1" dirty="0"/>
              <a:t>Live learning opportunities (face-to-face or virtual) where students can engage with academics, peers and others in activities that promote learning;</a:t>
            </a:r>
          </a:p>
          <a:p>
            <a:pPr eaLnBrk="0" fontAlgn="base" hangingPunct="0">
              <a:spcBef>
                <a:spcPts val="600"/>
              </a:spcBef>
              <a:spcAft>
                <a:spcPct val="0"/>
              </a:spcAft>
              <a:buClr>
                <a:schemeClr val="tx2"/>
              </a:buClr>
              <a:buSzPct val="70000"/>
              <a:buFont typeface="Wingdings" pitchFamily="2" charset="2"/>
              <a:buChar char="l"/>
            </a:pPr>
            <a:r>
              <a:rPr lang="en-GB" sz="2800" b="1" dirty="0"/>
              <a:t>A range of readily available text-based and virtual resources (including textbooks, YouTube videos, TED talks, course readers, </a:t>
            </a:r>
            <a:r>
              <a:rPr lang="en-GB" sz="2800" b="1" dirty="0" err="1"/>
              <a:t>t.v</a:t>
            </a:r>
            <a:r>
              <a:rPr lang="en-GB" sz="2800" b="1" dirty="0"/>
              <a:t>. and radio programmes etc.) on which students can draw to support their live learning;</a:t>
            </a:r>
          </a:p>
          <a:p>
            <a:pPr eaLnBrk="0" fontAlgn="base" hangingPunct="0">
              <a:spcBef>
                <a:spcPts val="600"/>
              </a:spcBef>
              <a:spcAft>
                <a:spcPct val="0"/>
              </a:spcAft>
              <a:buClr>
                <a:schemeClr val="tx2"/>
              </a:buClr>
              <a:buSzPct val="70000"/>
              <a:buFont typeface="Wingdings" pitchFamily="2" charset="2"/>
              <a:buChar char="l"/>
            </a:pPr>
            <a:r>
              <a:rPr lang="en-GB" sz="2800" b="1" dirty="0"/>
              <a:t>Support for students that enables them to locate, evaluate and use resources in a mature and responsible way.</a:t>
            </a:r>
          </a:p>
        </p:txBody>
      </p:sp>
    </p:spTree>
    <p:extLst>
      <p:ext uri="{BB962C8B-B14F-4D97-AF65-F5344CB8AC3E}">
        <p14:creationId xmlns:p14="http://schemas.microsoft.com/office/powerpoint/2010/main" xmlns="" val="333788928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3459</Words>
  <Application>Microsoft Office PowerPoint</Application>
  <PresentationFormat>On-screen Show (4:3)</PresentationFormat>
  <Paragraphs>250</Paragraphs>
  <Slides>45</Slides>
  <Notes>28</Notes>
  <HiddenSlides>0</HiddenSlides>
  <MMClips>0</MMClips>
  <ScaleCrop>false</ScaleCrop>
  <HeadingPairs>
    <vt:vector size="4" baseType="variant">
      <vt:variant>
        <vt:lpstr>Theme</vt:lpstr>
      </vt:variant>
      <vt:variant>
        <vt:i4>4</vt:i4>
      </vt:variant>
      <vt:variant>
        <vt:lpstr>Slide Titles</vt:lpstr>
      </vt:variant>
      <vt:variant>
        <vt:i4>45</vt:i4>
      </vt:variant>
    </vt:vector>
  </HeadingPairs>
  <TitlesOfParts>
    <vt:vector size="49" baseType="lpstr">
      <vt:lpstr>LeedsMet template</vt:lpstr>
      <vt:lpstr>101_Custom Design</vt:lpstr>
      <vt:lpstr>Office Theme</vt:lpstr>
      <vt:lpstr>1_Office Theme</vt:lpstr>
      <vt:lpstr>Innovative curriculum and assessment</vt:lpstr>
      <vt:lpstr>The context: your thoughts about:</vt:lpstr>
      <vt:lpstr>What does an innovative approach to curriculum and assessment involve?</vt:lpstr>
      <vt:lpstr>Designing relevant and appropriate curricula to enhance capability.</vt:lpstr>
      <vt:lpstr>Slide 5</vt:lpstr>
      <vt:lpstr>Designing subject material: How can we:</vt:lpstr>
      <vt:lpstr>Learning outcomes need to be:</vt:lpstr>
      <vt:lpstr>Content delivery methods that ensure that what is taught remains current, usable and valuable</vt:lpstr>
      <vt:lpstr>We need flexible learning resources which help students to engage fully by offering:</vt:lpstr>
      <vt:lpstr>Helping students to be flexible, adaptable, creative, empathetic and competent</vt:lpstr>
      <vt:lpstr>We need to offer flexible student support in which:</vt:lpstr>
      <vt:lpstr>Slide 12</vt:lpstr>
      <vt:lpstr>Slide 13</vt:lpstr>
      <vt:lpstr>Slide 14</vt:lpstr>
      <vt:lpstr>How do we know if we are offering engaging and energising teaching?</vt:lpstr>
      <vt:lpstr>Slide 16</vt:lpstr>
      <vt:lpstr>Delivering content…..</vt:lpstr>
      <vt:lpstr>The Maieutic model</vt:lpstr>
      <vt:lpstr>High quality teaching…</vt:lpstr>
      <vt:lpstr>To better engage learners we can:</vt:lpstr>
      <vt:lpstr>How can we get students to fully engage? Some suggestions</vt:lpstr>
      <vt:lpstr>Engagement of international students: some important considerations</vt:lpstr>
      <vt:lpstr>Slide 23</vt:lpstr>
      <vt:lpstr>Innovative assessment: Why does assessment matter so much?</vt:lpstr>
      <vt:lpstr>What is assessment for? What can it do? How much does it matter?</vt:lpstr>
      <vt:lpstr>To improve assessment we should realign it by:</vt:lpstr>
      <vt:lpstr>Formative and summative assessment</vt:lpstr>
      <vt:lpstr>Some thoughts on assessment and feedback</vt:lpstr>
      <vt:lpstr>The importance of dialogic assessment (Sadler)</vt:lpstr>
      <vt:lpstr>Background: two major current UK initiatives on assessment to consider</vt:lpstr>
      <vt:lpstr>The HEA project: A marked improvement</vt:lpstr>
      <vt:lpstr>Assessment literacy: students do better if they can: </vt:lpstr>
      <vt:lpstr>Peter Hartley’s NTFS Bradford-led project on Programme Level Assessment</vt:lpstr>
      <vt:lpstr>Boud et al 2010: ‘Assessment 2020’:</vt:lpstr>
      <vt:lpstr>Assessment for learning</vt:lpstr>
      <vt:lpstr>Assessment for learning</vt:lpstr>
      <vt:lpstr>What really impacts on learning?</vt:lpstr>
      <vt:lpstr>Strategies to implement assessment for learning in universities</vt:lpstr>
      <vt:lpstr>Making assessment work well</vt:lpstr>
      <vt:lpstr>Slide 40</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2016-06-30T06:26:56Z</dcterms:modified>
</cp:coreProperties>
</file>