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36"/>
  </p:notesMasterIdLst>
  <p:handoutMasterIdLst>
    <p:handoutMasterId r:id="rId37"/>
  </p:handoutMasterIdLst>
  <p:sldIdLst>
    <p:sldId id="420" r:id="rId3"/>
    <p:sldId id="523" r:id="rId4"/>
    <p:sldId id="524" r:id="rId5"/>
    <p:sldId id="525" r:id="rId6"/>
    <p:sldId id="422" r:id="rId7"/>
    <p:sldId id="429" r:id="rId8"/>
    <p:sldId id="456" r:id="rId9"/>
    <p:sldId id="468" r:id="rId10"/>
    <p:sldId id="448" r:id="rId11"/>
    <p:sldId id="427" r:id="rId12"/>
    <p:sldId id="527" r:id="rId13"/>
    <p:sldId id="483" r:id="rId14"/>
    <p:sldId id="492" r:id="rId15"/>
    <p:sldId id="367" r:id="rId16"/>
    <p:sldId id="416" r:id="rId17"/>
    <p:sldId id="424" r:id="rId18"/>
    <p:sldId id="425" r:id="rId19"/>
    <p:sldId id="428" r:id="rId20"/>
    <p:sldId id="476" r:id="rId21"/>
    <p:sldId id="500" r:id="rId22"/>
    <p:sldId id="430" r:id="rId23"/>
    <p:sldId id="441" r:id="rId24"/>
    <p:sldId id="501" r:id="rId25"/>
    <p:sldId id="504" r:id="rId26"/>
    <p:sldId id="450" r:id="rId27"/>
    <p:sldId id="443" r:id="rId28"/>
    <p:sldId id="382" r:id="rId29"/>
    <p:sldId id="528" r:id="rId30"/>
    <p:sldId id="529" r:id="rId31"/>
    <p:sldId id="270" r:id="rId32"/>
    <p:sldId id="271" r:id="rId33"/>
    <p:sldId id="272" r:id="rId34"/>
    <p:sldId id="317" r:id="rId35"/>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00" autoAdjust="0"/>
    <p:restoredTop sz="97458" autoAdjust="0"/>
  </p:normalViewPr>
  <p:slideViewPr>
    <p:cSldViewPr>
      <p:cViewPr>
        <p:scale>
          <a:sx n="87" d="100"/>
          <a:sy n="87" d="100"/>
        </p:scale>
        <p:origin x="720" y="96"/>
      </p:cViewPr>
      <p:guideLst>
        <p:guide orient="horz" pos="2160"/>
        <p:guide pos="2880"/>
      </p:guideLst>
    </p:cSldViewPr>
  </p:slideViewPr>
  <p:outlineViewPr>
    <p:cViewPr>
      <p:scale>
        <a:sx n="33" d="100"/>
        <a:sy n="33" d="100"/>
      </p:scale>
      <p:origin x="0" y="1629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1B4A8355-6CED-46FA-95B5-811F1F72AC4C}" type="slidenum">
              <a:rPr lang="en-US" smtClean="0"/>
              <a:pPr/>
              <a:t>12</a:t>
            </a:fld>
            <a:endParaRPr lang="en-US"/>
          </a:p>
        </p:txBody>
      </p:sp>
      <p:sp>
        <p:nvSpPr>
          <p:cNvPr id="60419" name="Slide Image Placeholder 1"/>
          <p:cNvSpPr>
            <a:spLocks noGrp="1" noRot="1" noChangeAspect="1" noTextEdit="1"/>
          </p:cNvSpPr>
          <p:nvPr>
            <p:ph type="sldImg"/>
          </p:nvPr>
        </p:nvSpPr>
        <p:spPr>
          <a:ln/>
        </p:spPr>
      </p:sp>
      <p:sp>
        <p:nvSpPr>
          <p:cNvPr id="60420" name="Notes Placeholder 2"/>
          <p:cNvSpPr>
            <a:spLocks noGrp="1"/>
          </p:cNvSpPr>
          <p:nvPr>
            <p:ph type="body" idx="1"/>
          </p:nvPr>
        </p:nvSpPr>
        <p:spPr>
          <a:noFill/>
          <a:ln/>
        </p:spPr>
        <p:txBody>
          <a:bodyPr/>
          <a:lstStyle/>
          <a:p>
            <a:endParaRPr lang="en-US"/>
          </a:p>
        </p:txBody>
      </p:sp>
      <p:sp>
        <p:nvSpPr>
          <p:cNvPr id="60421"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797A5476-295C-4F37-9D9E-889D798F1D04}" type="slidenum">
              <a:rPr lang="en-US" sz="1200"/>
              <a:pPr algn="r"/>
              <a:t>12</a:t>
            </a:fld>
            <a:endParaRPr lang="en-US"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758076A8-CE3B-47EA-ACA3-6C9CCF0AB4F1}" type="slidenum">
              <a:rPr lang="en-US" smtClean="0"/>
              <a:pPr/>
              <a:t>13</a:t>
            </a:fld>
            <a:endParaRPr lang="en-US"/>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r>
              <a:rPr lang="en-GB"/>
              <a:t>La evaluación eficaz es divertida para estudiantes y profesores.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endParaRPr lang="en-US" dirty="0"/>
          </a:p>
        </p:txBody>
      </p:sp>
      <p:sp>
        <p:nvSpPr>
          <p:cNvPr id="74756" name="Slide Number Placeholder 3"/>
          <p:cNvSpPr>
            <a:spLocks noGrp="1"/>
          </p:cNvSpPr>
          <p:nvPr>
            <p:ph type="sldNum" sz="quarter" idx="5"/>
          </p:nvPr>
        </p:nvSpPr>
        <p:spPr>
          <a:noFill/>
        </p:spPr>
        <p:txBody>
          <a:bodyPr/>
          <a:lstStyle/>
          <a:p>
            <a:fld id="{AB2FAB48-9EC9-4E6B-82F1-C9E948DE7D61}"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dirty="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dirty="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C5A63CB7-DE31-4194-83E9-4FF067756F45}" type="slidenum">
              <a:rPr lang="en-US" smtClean="0"/>
              <a:pPr/>
              <a:t>18</a:t>
            </a:fld>
            <a:endParaRPr lang="en-US" dirty="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1F0D96D1-55E9-4CE5-AF86-FC2F071F13BE}" type="slidenum">
              <a:rPr lang="en-US" smtClean="0"/>
              <a:pPr/>
              <a:t>2</a:t>
            </a:fld>
            <a:endParaRPr lang="en-US"/>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r>
              <a:rPr lang="en-GB" dirty="0"/>
              <a:t>Los </a:t>
            </a:r>
            <a:r>
              <a:rPr lang="en-GB" dirty="0" err="1"/>
              <a:t>métodos</a:t>
            </a:r>
            <a:r>
              <a:rPr lang="en-GB" dirty="0"/>
              <a:t> de </a:t>
            </a:r>
            <a:r>
              <a:rPr lang="en-GB" dirty="0" err="1"/>
              <a:t>evaluación</a:t>
            </a:r>
            <a:r>
              <a:rPr lang="en-GB" dirty="0"/>
              <a:t> </a:t>
            </a:r>
            <a:r>
              <a:rPr lang="en-GB" dirty="0" err="1"/>
              <a:t>influyen</a:t>
            </a:r>
            <a:r>
              <a:rPr lang="en-GB" dirty="0"/>
              <a:t> </a:t>
            </a:r>
            <a:r>
              <a:rPr lang="en-GB" dirty="0" err="1"/>
              <a:t>más</a:t>
            </a:r>
            <a:r>
              <a:rPr lang="en-GB" dirty="0"/>
              <a:t> </a:t>
            </a:r>
            <a:r>
              <a:rPr lang="en-GB" dirty="0" err="1"/>
              <a:t>en</a:t>
            </a:r>
            <a:r>
              <a:rPr lang="en-GB" dirty="0"/>
              <a:t> el </a:t>
            </a:r>
            <a:r>
              <a:rPr lang="en-GB" dirty="0" err="1"/>
              <a:t>aprendizaje</a:t>
            </a:r>
            <a:r>
              <a:rPr lang="en-GB" dirty="0"/>
              <a:t> del </a:t>
            </a:r>
            <a:r>
              <a:rPr lang="en-GB" dirty="0" err="1"/>
              <a:t>estudients</a:t>
            </a:r>
            <a:r>
              <a:rPr lang="en-GB" dirty="0"/>
              <a:t> que </a:t>
            </a:r>
            <a:r>
              <a:rPr lang="en-GB" dirty="0" err="1"/>
              <a:t>cualquier</a:t>
            </a:r>
            <a:r>
              <a:rPr lang="en-GB" dirty="0"/>
              <a:t> </a:t>
            </a:r>
            <a:r>
              <a:rPr lang="en-GB" dirty="0" err="1"/>
              <a:t>otro</a:t>
            </a:r>
            <a:r>
              <a:rPr lang="en-GB" dirty="0"/>
              <a:t> factor.</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endParaRPr lang="en-US"/>
          </a:p>
        </p:txBody>
      </p:sp>
      <p:sp>
        <p:nvSpPr>
          <p:cNvPr id="56324" name="Slide Number Placeholder 3"/>
          <p:cNvSpPr>
            <a:spLocks noGrp="1"/>
          </p:cNvSpPr>
          <p:nvPr>
            <p:ph type="sldNum" sz="quarter" idx="5"/>
          </p:nvPr>
        </p:nvSpPr>
        <p:spPr>
          <a:noFill/>
        </p:spPr>
        <p:txBody>
          <a:bodyPr/>
          <a:lstStyle/>
          <a:p>
            <a:fld id="{612FB99C-F638-443F-A635-6DA97A7256E7}"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a:p>
        </p:txBody>
      </p:sp>
      <p:sp>
        <p:nvSpPr>
          <p:cNvPr id="59396" name="Slide Number Placeholder 3"/>
          <p:cNvSpPr>
            <a:spLocks noGrp="1"/>
          </p:cNvSpPr>
          <p:nvPr>
            <p:ph type="sldNum" sz="quarter" idx="5"/>
          </p:nvPr>
        </p:nvSpPr>
        <p:spPr>
          <a:noFill/>
        </p:spPr>
        <p:txBody>
          <a:bodyPr/>
          <a:lstStyle/>
          <a:p>
            <a:fld id="{4B61A48A-3F71-4BCF-A16A-D6E63D9BBD81}"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30</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32</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A3E9E4A1-324D-41E0-86BB-6935E13CF786}" type="slidenum">
              <a:rPr lang="en-US" smtClean="0"/>
              <a:pPr/>
              <a:t>4</a:t>
            </a:fld>
            <a:endParaRPr lang="en-US"/>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r>
              <a:rPr lang="en-GB" dirty="0"/>
              <a:t>La </a:t>
            </a:r>
            <a:r>
              <a:rPr lang="en-GB" dirty="0" err="1"/>
              <a:t>evaluación</a:t>
            </a:r>
            <a:r>
              <a:rPr lang="en-GB" dirty="0"/>
              <a:t> </a:t>
            </a:r>
            <a:r>
              <a:rPr lang="en-GB" dirty="0" err="1"/>
              <a:t>dbe</a:t>
            </a:r>
            <a:r>
              <a:rPr lang="en-GB" dirty="0"/>
              <a:t> ser </a:t>
            </a:r>
            <a:r>
              <a:rPr lang="en-GB" dirty="0" err="1"/>
              <a:t>parte</a:t>
            </a:r>
            <a:r>
              <a:rPr lang="en-GB" dirty="0"/>
              <a:t> </a:t>
            </a:r>
            <a:r>
              <a:rPr lang="en-GB" dirty="0" err="1"/>
              <a:t>íntegra</a:t>
            </a:r>
            <a:r>
              <a:rPr lang="en-GB" dirty="0"/>
              <a:t> del </a:t>
            </a:r>
            <a:r>
              <a:rPr lang="en-GB" dirty="0" err="1"/>
              <a:t>aprendizaje</a:t>
            </a:r>
            <a:r>
              <a:rPr lang="en-GB" dirty="0"/>
              <a:t>.</a:t>
            </a:r>
          </a:p>
          <a:p>
            <a:r>
              <a:rPr lang="en-GB" dirty="0"/>
              <a:t>“</a:t>
            </a:r>
            <a:r>
              <a:rPr lang="en-GB" dirty="0" err="1"/>
              <a:t>Alineamiento</a:t>
            </a:r>
            <a:r>
              <a:rPr lang="en-GB" dirty="0"/>
              <a:t> </a:t>
            </a:r>
            <a:r>
              <a:rPr lang="en-GB" dirty="0" err="1"/>
              <a:t>constructivo</a:t>
            </a:r>
            <a:r>
              <a:rPr lang="en-GB" dirty="0"/>
              <a:t>” </a:t>
            </a:r>
            <a:r>
              <a:rPr lang="en-GB" dirty="0" err="1"/>
              <a:t>según</a:t>
            </a:r>
            <a:r>
              <a:rPr lang="en-GB" dirty="0"/>
              <a:t> Biggs</a:t>
            </a:r>
          </a:p>
          <a:p>
            <a:r>
              <a:rPr lang="en-GB" dirty="0"/>
              <a:t>Los </a:t>
            </a:r>
            <a:r>
              <a:rPr lang="en-GB" dirty="0" err="1"/>
              <a:t>estudiantes</a:t>
            </a:r>
            <a:r>
              <a:rPr lang="en-GB" dirty="0"/>
              <a:t> </a:t>
            </a:r>
            <a:r>
              <a:rPr lang="en-GB" dirty="0" err="1"/>
              <a:t>prefieren</a:t>
            </a:r>
            <a:r>
              <a:rPr lang="en-GB" dirty="0"/>
              <a:t> </a:t>
            </a:r>
            <a:r>
              <a:rPr lang="en-GB" dirty="0" err="1"/>
              <a:t>tareas</a:t>
            </a:r>
            <a:r>
              <a:rPr lang="en-GB" dirty="0"/>
              <a:t> </a:t>
            </a:r>
            <a:r>
              <a:rPr lang="en-GB" dirty="0" err="1"/>
              <a:t>auténticas</a:t>
            </a:r>
            <a:r>
              <a:rPr lang="en-GB" dirty="0"/>
              <a: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6</a:t>
            </a:fld>
            <a:endParaRPr lang="en-US"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22/06/2016</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22/06/2016</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22/06/2016</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22/06/2016</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22/06/2016</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22/06/2016</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22/06/2016</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22/06/2016</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22/06/2016</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22/06/2016</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22/06/2016</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22/06/2016</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eaLnBrk="1" hangingPunct="1"/>
            <a:r>
              <a:rPr lang="en-GB" sz="4400" dirty="0"/>
              <a:t>Innovative Assessment: Creative Feedback</a:t>
            </a:r>
            <a:endParaRPr lang="en-GB" sz="4000" b="0" dirty="0"/>
          </a:p>
        </p:txBody>
      </p:sp>
      <p:sp>
        <p:nvSpPr>
          <p:cNvPr id="3075" name="Rectangle 3"/>
          <p:cNvSpPr>
            <a:spLocks noGrp="1" noChangeArrowheads="1"/>
          </p:cNvSpPr>
          <p:nvPr>
            <p:ph type="subTitle" idx="1"/>
          </p:nvPr>
        </p:nvSpPr>
        <p:spPr>
          <a:xfrm>
            <a:off x="827088" y="2928934"/>
            <a:ext cx="6248400" cy="3429004"/>
          </a:xfrm>
        </p:spPr>
        <p:txBody>
          <a:bodyPr/>
          <a:lstStyle/>
          <a:p>
            <a:pPr algn="ctr" eaLnBrk="1" hangingPunct="1">
              <a:defRPr/>
            </a:pPr>
            <a:r>
              <a:rPr lang="en-GB" dirty="0">
                <a:solidFill>
                  <a:schemeClr val="tx2">
                    <a:lumMod val="60000"/>
                    <a:lumOff val="40000"/>
                  </a:schemeClr>
                </a:solidFill>
              </a:rPr>
              <a:t>Henley Business School Teaching and Learning day</a:t>
            </a:r>
          </a:p>
          <a:p>
            <a:pPr algn="ctr" eaLnBrk="1" hangingPunct="1">
              <a:defRPr/>
            </a:pPr>
            <a:r>
              <a:rPr lang="en-GB" sz="2000" dirty="0"/>
              <a:t>June 24 2016</a:t>
            </a:r>
          </a:p>
          <a:p>
            <a:pPr algn="ctr" eaLnBrk="1" hangingPunct="1">
              <a:defRPr/>
            </a:pPr>
            <a:r>
              <a:rPr lang="en-GB" sz="2400" b="1" dirty="0"/>
              <a:t>Sally Brown</a:t>
            </a:r>
          </a:p>
          <a:p>
            <a:pPr algn="ctr" eaLnBrk="1" hangingPunct="1">
              <a:defRPr/>
            </a:pPr>
            <a:r>
              <a:rPr lang="en-GB" sz="2400" dirty="0"/>
              <a:t>NTF, SFSEDA, PFHEA</a:t>
            </a:r>
            <a:endParaRPr lang="en-GB" sz="2400" b="1" dirty="0"/>
          </a:p>
          <a:p>
            <a:pPr algn="ctr" eaLnBrk="1" hangingPunct="1">
              <a:defRPr/>
            </a:pPr>
            <a:r>
              <a:rPr lang="en-GB" sz="1800" dirty="0"/>
              <a:t>Emerita Professor, Leeds Beckett University</a:t>
            </a:r>
          </a:p>
          <a:p>
            <a:pPr algn="ctr" eaLnBrk="1" hangingPunct="1">
              <a:defRPr/>
            </a:pPr>
            <a:r>
              <a:rPr lang="en-GB" sz="1800" dirty="0"/>
              <a:t>Visiting Professor University of Plymouth, University of South Wales &amp; Liverpool John Moores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dirty="0"/>
              <a:t>The importance of dialogic assessment (Sadler)</a:t>
            </a:r>
          </a:p>
        </p:txBody>
      </p:sp>
      <p:sp>
        <p:nvSpPr>
          <p:cNvPr id="3" name="Content Placeholder 2"/>
          <p:cNvSpPr>
            <a:spLocks noGrp="1"/>
          </p:cNvSpPr>
          <p:nvPr>
            <p:ph idx="1"/>
          </p:nvPr>
        </p:nvSpPr>
        <p:spPr/>
        <p:txBody>
          <a:bodyPr/>
          <a:lstStyle/>
          <a:p>
            <a:pPr marL="0">
              <a:lnSpc>
                <a:spcPct val="100000"/>
              </a:lnSpc>
              <a:spcBef>
                <a:spcPts val="0"/>
              </a:spcBef>
              <a:buNone/>
            </a:pPr>
            <a:r>
              <a:rPr lang="en-GB" dirty="0"/>
              <a:t>Students need to be exposed to, and gain experience in making judgements about, </a:t>
            </a:r>
            <a:r>
              <a:rPr lang="en-GB" dirty="0">
                <a:solidFill>
                  <a:srgbClr val="7030A0"/>
                </a:solidFill>
              </a:rPr>
              <a:t>a variety of works of different quality</a:t>
            </a:r>
            <a:r>
              <a:rPr lang="en-GB" dirty="0"/>
              <a:t>... They need planned rather than random exposure to exemplars, and experience in </a:t>
            </a:r>
            <a:r>
              <a:rPr lang="en-GB" dirty="0">
                <a:solidFill>
                  <a:srgbClr val="7030A0"/>
                </a:solidFill>
              </a:rPr>
              <a:t>making judgements </a:t>
            </a:r>
            <a:r>
              <a:rPr lang="en-GB" dirty="0"/>
              <a:t>about quality. They need to create </a:t>
            </a:r>
            <a:r>
              <a:rPr lang="en-GB" dirty="0">
                <a:solidFill>
                  <a:srgbClr val="7030A0"/>
                </a:solidFill>
              </a:rPr>
              <a:t>verbalised </a:t>
            </a:r>
            <a:r>
              <a:rPr lang="en-GB" dirty="0"/>
              <a:t>rationales and accounts of how various works could have been done better. Finally, they need to engage in evaluative </a:t>
            </a:r>
            <a:r>
              <a:rPr lang="en-GB" dirty="0">
                <a:solidFill>
                  <a:srgbClr val="7030A0"/>
                </a:solidFill>
              </a:rPr>
              <a:t>conversations</a:t>
            </a:r>
            <a:r>
              <a:rPr lang="en-GB" dirty="0"/>
              <a:t> with teachers and other students. </a:t>
            </a:r>
          </a:p>
          <a:p>
            <a:pPr marL="0">
              <a:lnSpc>
                <a:spcPct val="100000"/>
              </a:lnSpc>
              <a:spcBef>
                <a:spcPts val="0"/>
              </a:spcBef>
              <a:buNone/>
            </a:pPr>
            <a:endParaRPr lang="en-GB" sz="2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Sadler continued</a:t>
            </a:r>
          </a:p>
        </p:txBody>
      </p:sp>
      <p:sp>
        <p:nvSpPr>
          <p:cNvPr id="3" name="Content Placeholder 2"/>
          <p:cNvSpPr>
            <a:spLocks noGrp="1"/>
          </p:cNvSpPr>
          <p:nvPr>
            <p:ph idx="1"/>
          </p:nvPr>
        </p:nvSpPr>
        <p:spPr/>
        <p:txBody>
          <a:bodyPr/>
          <a:lstStyle/>
          <a:p>
            <a:pPr>
              <a:buNone/>
            </a:pPr>
            <a:r>
              <a:rPr lang="en-GB" dirty="0"/>
              <a:t>Together, these three provide the means by which students can develop a </a:t>
            </a:r>
            <a:r>
              <a:rPr lang="en-GB" dirty="0">
                <a:solidFill>
                  <a:srgbClr val="7030A0"/>
                </a:solidFill>
              </a:rPr>
              <a:t>concept of quality </a:t>
            </a:r>
            <a:r>
              <a:rPr lang="en-GB" dirty="0"/>
              <a:t>that is similar in essence to that which the teacher possesses, and in particular to understand what makes for high quality. Although providing these experiences for students may appear to add more layers to the task of teaching, it is possible to organise this approach to </a:t>
            </a:r>
            <a:r>
              <a:rPr lang="en-GB" dirty="0">
                <a:solidFill>
                  <a:srgbClr val="7030A0"/>
                </a:solidFill>
              </a:rPr>
              <a:t>peer assessment </a:t>
            </a:r>
            <a:r>
              <a:rPr lang="en-GB" dirty="0"/>
              <a:t>so that it becomes a powerful strategy for higher education teaching. (Sadler 2010)</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US" sz="2800" dirty="0"/>
              <a:t>My fit-for-purpose model of assessment: the key questions</a:t>
            </a:r>
          </a:p>
        </p:txBody>
      </p:sp>
      <p:sp>
        <p:nvSpPr>
          <p:cNvPr id="19459" name="Rectangle 3"/>
          <p:cNvSpPr>
            <a:spLocks noGrp="1" noChangeArrowheads="1"/>
          </p:cNvSpPr>
          <p:nvPr>
            <p:ph type="body" idx="4294967295"/>
          </p:nvPr>
        </p:nvSpPr>
        <p:spPr>
          <a:noFill/>
        </p:spPr>
        <p:txBody>
          <a:bodyPr lIns="92075" tIns="46038" rIns="92075" bIns="46038"/>
          <a:lstStyle/>
          <a:p>
            <a:r>
              <a:rPr lang="en-US" dirty="0"/>
              <a:t>Why are we assessing?</a:t>
            </a:r>
          </a:p>
          <a:p>
            <a:r>
              <a:rPr lang="en-US" dirty="0"/>
              <a:t>What is it we are actually assessing?</a:t>
            </a:r>
          </a:p>
          <a:p>
            <a:r>
              <a:rPr lang="en-US" dirty="0"/>
              <a:t>How are we assessing?</a:t>
            </a:r>
          </a:p>
          <a:p>
            <a:r>
              <a:rPr lang="en-US" dirty="0"/>
              <a:t>Who is best placed to assess?</a:t>
            </a:r>
          </a:p>
          <a:p>
            <a:r>
              <a:rPr lang="en-US" dirty="0"/>
              <a:t>When should we assess?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GB" dirty="0"/>
              <a:t>Sound and frequent assessment </a:t>
            </a:r>
          </a:p>
        </p:txBody>
      </p:sp>
      <p:sp>
        <p:nvSpPr>
          <p:cNvPr id="38915" name="Rectangle 3"/>
          <p:cNvSpPr>
            <a:spLocks noGrp="1" noChangeArrowheads="1"/>
          </p:cNvSpPr>
          <p:nvPr>
            <p:ph type="body" idx="1"/>
          </p:nvPr>
        </p:nvSpPr>
        <p:spPr>
          <a:noFill/>
        </p:spPr>
        <p:txBody>
          <a:bodyPr/>
          <a:lstStyle/>
          <a:p>
            <a:pPr marL="609600" indent="-609600"/>
            <a:r>
              <a:rPr lang="en-GB" sz="2800" dirty="0"/>
              <a:t>Good assessment is valid, reliable, practical, developmental, manageable, cost-effective, fit for purpose, relevant, authentic, inclusive, closely linked to learning outcomes and fair.</a:t>
            </a:r>
          </a:p>
          <a:p>
            <a:pPr marL="609600" indent="-609600"/>
            <a:r>
              <a:rPr lang="en-GB" sz="2800" dirty="0"/>
              <a:t>Is it possible also to make it enjoyable for staff and students?</a:t>
            </a:r>
          </a:p>
          <a:p>
            <a:pPr marL="609600" indent="-609600"/>
            <a:r>
              <a:rPr lang="en-GB" sz="2800" dirty="0"/>
              <a:t>Incremental assessment has more value in promoting student learning than end-point ‘sudden death’ approaches.</a:t>
            </a:r>
          </a:p>
          <a:p>
            <a:pPr marL="609600" indent="-609600"/>
            <a:endParaRPr lang="en-GB" sz="21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dirty="0"/>
              <a:t>Boud et al 2010: ‘Assessment 2020’:</a:t>
            </a:r>
            <a:endParaRPr lang="en-US" dirty="0"/>
          </a:p>
        </p:txBody>
      </p:sp>
      <p:sp>
        <p:nvSpPr>
          <p:cNvPr id="35844" name="Rectangle 3"/>
          <p:cNvSpPr>
            <a:spLocks noGrp="1" noChangeArrowheads="1"/>
          </p:cNvSpPr>
          <p:nvPr>
            <p:ph type="body" idx="1"/>
          </p:nvPr>
        </p:nvSpPr>
        <p:spPr>
          <a:xfrm>
            <a:off x="323528" y="764704"/>
            <a:ext cx="8496944" cy="5437659"/>
          </a:xfrm>
        </p:spPr>
        <p:txBody>
          <a:bodyPr/>
          <a:lstStyle/>
          <a:p>
            <a:pPr marL="533400" indent="-533400" eaLnBrk="1" hangingPunct="1">
              <a:buFont typeface="Wingdings" pitchFamily="2" charset="2"/>
              <a:buNone/>
              <a:defRPr/>
            </a:pPr>
            <a:r>
              <a:rPr lang="en-GB" dirty="0"/>
              <a:t>Assessment has most effect when...:</a:t>
            </a:r>
          </a:p>
          <a:p>
            <a:pPr marL="533400" indent="-533400" eaLnBrk="1" hangingPunct="1">
              <a:buSzPct val="100000"/>
              <a:buFont typeface="+mj-lt"/>
              <a:buAutoNum type="arabicPeriod"/>
              <a:defRPr/>
            </a:pPr>
            <a:r>
              <a:rPr lang="en-GB" dirty="0"/>
              <a:t>It is used to </a:t>
            </a:r>
            <a:r>
              <a:rPr lang="en-GB" dirty="0">
                <a:solidFill>
                  <a:schemeClr val="tx2">
                    <a:lumMod val="40000"/>
                    <a:lumOff val="60000"/>
                  </a:schemeClr>
                </a:solidFill>
              </a:rPr>
              <a:t>engage</a:t>
            </a:r>
            <a:r>
              <a:rPr lang="en-GB" dirty="0"/>
              <a:t> students in learning that is productive.</a:t>
            </a:r>
          </a:p>
          <a:p>
            <a:pPr marL="533400" indent="-533400" eaLnBrk="1" hangingPunct="1">
              <a:buSzPct val="100000"/>
              <a:buFont typeface="+mj-lt"/>
              <a:buAutoNum type="arabicPeriod"/>
              <a:defRPr/>
            </a:pPr>
            <a:r>
              <a:rPr lang="en-GB" dirty="0"/>
              <a:t>Feedback is used to actively </a:t>
            </a:r>
            <a:r>
              <a:rPr lang="en-GB" dirty="0">
                <a:solidFill>
                  <a:schemeClr val="tx2">
                    <a:lumMod val="40000"/>
                    <a:lumOff val="60000"/>
                  </a:schemeClr>
                </a:solidFill>
              </a:rPr>
              <a:t>improve </a:t>
            </a:r>
            <a:r>
              <a:rPr lang="en-GB" dirty="0"/>
              <a:t>student learning.</a:t>
            </a:r>
          </a:p>
          <a:p>
            <a:pPr marL="533400" indent="-533400" eaLnBrk="1" hangingPunct="1">
              <a:buSzPct val="100000"/>
              <a:buFont typeface="+mj-lt"/>
              <a:buAutoNum type="arabicPeriod"/>
              <a:defRPr/>
            </a:pPr>
            <a:r>
              <a:rPr lang="en-US" dirty="0"/>
              <a:t>Students and teachers become </a:t>
            </a:r>
            <a:r>
              <a:rPr lang="en-US" dirty="0">
                <a:solidFill>
                  <a:schemeClr val="tx2">
                    <a:lumMod val="40000"/>
                    <a:lumOff val="60000"/>
                  </a:schemeClr>
                </a:solidFill>
              </a:rPr>
              <a:t>responsible partners </a:t>
            </a:r>
            <a:r>
              <a:rPr lang="en-US" dirty="0"/>
              <a:t>in learning and assessment.</a:t>
            </a:r>
          </a:p>
          <a:p>
            <a:pPr marL="533400" indent="-533400" eaLnBrk="1" hangingPunct="1">
              <a:buSzPct val="100000"/>
              <a:buFont typeface="+mj-lt"/>
              <a:buAutoNum type="arabicPeriod"/>
              <a:defRPr/>
            </a:pPr>
            <a:r>
              <a:rPr lang="en-US" dirty="0"/>
              <a:t>Students are </a:t>
            </a:r>
            <a:r>
              <a:rPr lang="en-US" dirty="0">
                <a:solidFill>
                  <a:schemeClr val="tx2">
                    <a:lumMod val="40000"/>
                    <a:lumOff val="60000"/>
                  </a:schemeClr>
                </a:solidFill>
              </a:rPr>
              <a:t>inducted </a:t>
            </a:r>
            <a:r>
              <a:rPr lang="en-US" dirty="0"/>
              <a:t>into the assessment practices and cultures of higher education.</a:t>
            </a:r>
          </a:p>
          <a:p>
            <a:pPr marL="533400" indent="-533400" eaLnBrk="1" hangingPunct="1">
              <a:buSzPct val="100000"/>
              <a:buFont typeface="+mj-lt"/>
              <a:buAutoNum type="arabicPeriod"/>
              <a:defRPr/>
            </a:pPr>
            <a:r>
              <a:rPr lang="en-US" dirty="0"/>
              <a:t>Assessment </a:t>
            </a:r>
            <a:r>
              <a:rPr lang="en-US" i="1" dirty="0"/>
              <a:t>for</a:t>
            </a:r>
            <a:r>
              <a:rPr lang="en-US" dirty="0"/>
              <a:t> learning is placed at the </a:t>
            </a:r>
            <a:r>
              <a:rPr lang="en-US" dirty="0">
                <a:solidFill>
                  <a:schemeClr val="tx2">
                    <a:lumMod val="40000"/>
                    <a:lumOff val="60000"/>
                  </a:schemeClr>
                </a:solidFill>
              </a:rPr>
              <a:t>centre</a:t>
            </a:r>
            <a:r>
              <a:rPr lang="en-US" dirty="0"/>
              <a:t> of subject and program design.</a:t>
            </a:r>
          </a:p>
          <a:p>
            <a:pPr marL="533400" indent="-533400" eaLnBrk="1" hangingPunct="1">
              <a:buSzPct val="100000"/>
              <a:buFont typeface="+mj-lt"/>
              <a:buAutoNum type="arabicPeriod"/>
              <a:defRPr/>
            </a:pPr>
            <a:r>
              <a:rPr lang="en-US" dirty="0"/>
              <a:t>Assessment for learning is a focus for staff and institutional </a:t>
            </a:r>
            <a:r>
              <a:rPr lang="en-US" dirty="0">
                <a:solidFill>
                  <a:schemeClr val="tx2">
                    <a:lumMod val="40000"/>
                    <a:lumOff val="60000"/>
                  </a:schemeClr>
                </a:solidFill>
              </a:rPr>
              <a:t>development</a:t>
            </a:r>
            <a:r>
              <a:rPr lang="en-US" dirty="0"/>
              <a:t>.</a:t>
            </a:r>
          </a:p>
          <a:p>
            <a:pPr marL="533400" indent="-533400" eaLnBrk="1" hangingPunct="1">
              <a:buSzPct val="100000"/>
              <a:buFont typeface="+mj-lt"/>
              <a:buAutoNum type="arabicPeriod"/>
              <a:defRPr/>
            </a:pPr>
            <a:r>
              <a:rPr lang="en-US" dirty="0"/>
              <a:t>Assessment provides inclusive and trustworthy </a:t>
            </a:r>
            <a:r>
              <a:rPr lang="en-US" dirty="0">
                <a:solidFill>
                  <a:schemeClr val="tx2">
                    <a:lumMod val="40000"/>
                    <a:lumOff val="60000"/>
                  </a:schemeClr>
                </a:solidFill>
              </a:rPr>
              <a:t>representation of student achievement</a:t>
            </a:r>
            <a:r>
              <a:rPr lang="en-US" dirty="0"/>
              <a:t>.</a:t>
            </a:r>
          </a:p>
          <a:p>
            <a:pPr marL="533400" indent="-533400" eaLnBrk="1" hangingPunct="1">
              <a:defRPr/>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574675" y="133828"/>
            <a:ext cx="8569325" cy="610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p>
            <a:endParaRPr lang="en-GB" sz="1400" dirty="0">
              <a:latin typeface="+mn-lt"/>
            </a:endParaRPr>
          </a:p>
        </p:txBody>
      </p:sp>
      <p:grpSp>
        <p:nvGrpSpPr>
          <p:cNvPr id="2" name="Group 3"/>
          <p:cNvGrpSpPr>
            <a:grpSpLocks/>
          </p:cNvGrpSpPr>
          <p:nvPr/>
        </p:nvGrpSpPr>
        <p:grpSpPr bwMode="auto">
          <a:xfrm>
            <a:off x="4633913" y="549275"/>
            <a:ext cx="2654300" cy="2725738"/>
            <a:chOff x="2937" y="346"/>
            <a:chExt cx="1672" cy="1717"/>
          </a:xfrm>
          <a:solidFill>
            <a:srgbClr val="00B050"/>
          </a:solidFill>
        </p:grpSpPr>
        <p:sp>
          <p:nvSpPr>
            <p:cNvPr id="48132" name="Freeform 4"/>
            <p:cNvSpPr>
              <a:spLocks/>
            </p:cNvSpPr>
            <p:nvPr/>
          </p:nvSpPr>
          <p:spPr bwMode="auto">
            <a:xfrm>
              <a:off x="2937" y="346"/>
              <a:ext cx="1672" cy="1717"/>
            </a:xfrm>
            <a:custGeom>
              <a:avLst/>
              <a:gdLst>
                <a:gd name="T0" fmla="*/ 75 w 75"/>
                <a:gd name="T1" fmla="*/ 42 h 87"/>
                <a:gd name="T2" fmla="*/ 0 w 75"/>
                <a:gd name="T3" fmla="*/ 0 h 87"/>
                <a:gd name="T4" fmla="*/ 0 w 75"/>
                <a:gd name="T5" fmla="*/ 87 h 87"/>
                <a:gd name="T6" fmla="*/ 75 w 75"/>
                <a:gd name="T7" fmla="*/ 42 h 87"/>
              </a:gdLst>
              <a:ahLst/>
              <a:cxnLst>
                <a:cxn ang="0">
                  <a:pos x="T0" y="T1"/>
                </a:cxn>
                <a:cxn ang="0">
                  <a:pos x="T2" y="T3"/>
                </a:cxn>
                <a:cxn ang="0">
                  <a:pos x="T4" y="T5"/>
                </a:cxn>
                <a:cxn ang="0">
                  <a:pos x="T6" y="T7"/>
                </a:cxn>
              </a:cxnLst>
              <a:rect l="0" t="0" r="r" b="b"/>
              <a:pathLst>
                <a:path w="75" h="87">
                  <a:moveTo>
                    <a:pt x="75" y="42"/>
                  </a:moveTo>
                  <a:cubicBezTo>
                    <a:pt x="59" y="16"/>
                    <a:pt x="30" y="0"/>
                    <a:pt x="0" y="0"/>
                  </a:cubicBezTo>
                  <a:lnTo>
                    <a:pt x="0" y="87"/>
                  </a:lnTo>
                  <a:lnTo>
                    <a:pt x="75" y="42"/>
                  </a:lnTo>
                  <a:close/>
                </a:path>
              </a:pathLst>
            </a:custGeom>
            <a:grpFill/>
            <a:ln w="25400">
              <a:solidFill>
                <a:srgbClr val="000000"/>
              </a:solidFill>
              <a:prstDash val="solid"/>
              <a:round/>
              <a:headEnd/>
              <a:tailEnd/>
            </a:ln>
          </p:spPr>
          <p:txBody>
            <a:bodyPr/>
            <a:lstStyle/>
            <a:p>
              <a:endParaRPr lang="en-GB" sz="1400" dirty="0">
                <a:latin typeface="+mn-lt"/>
              </a:endParaRPr>
            </a:p>
          </p:txBody>
        </p:sp>
        <p:sp>
          <p:nvSpPr>
            <p:cNvPr id="48133" name="Text Box 5"/>
            <p:cNvSpPr txBox="1">
              <a:spLocks noChangeArrowheads="1"/>
            </p:cNvSpPr>
            <p:nvPr/>
          </p:nvSpPr>
          <p:spPr bwMode="auto">
            <a:xfrm>
              <a:off x="3152" y="618"/>
              <a:ext cx="771" cy="737"/>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sz="1400" b="1" dirty="0">
                  <a:latin typeface="+mn-lt"/>
                </a:rPr>
                <a:t>Emphasises authentic &amp; complex assessment tasks</a:t>
              </a:r>
              <a:endParaRPr lang="en-US" sz="1400" b="1" dirty="0">
                <a:latin typeface="+mn-lt"/>
              </a:endParaRPr>
            </a:p>
          </p:txBody>
        </p:sp>
      </p:grpSp>
      <p:grpSp>
        <p:nvGrpSpPr>
          <p:cNvPr id="3" name="Group 6"/>
          <p:cNvGrpSpPr>
            <a:grpSpLocks/>
          </p:cNvGrpSpPr>
          <p:nvPr/>
        </p:nvGrpSpPr>
        <p:grpSpPr bwMode="auto">
          <a:xfrm>
            <a:off x="1962150" y="547688"/>
            <a:ext cx="2687638" cy="2693987"/>
            <a:chOff x="1244" y="346"/>
            <a:chExt cx="1693" cy="1697"/>
          </a:xfrm>
        </p:grpSpPr>
        <p:sp>
          <p:nvSpPr>
            <p:cNvPr id="48135" name="Freeform 7"/>
            <p:cNvSpPr>
              <a:spLocks/>
            </p:cNvSpPr>
            <p:nvPr/>
          </p:nvSpPr>
          <p:spPr bwMode="auto">
            <a:xfrm>
              <a:off x="1244" y="346"/>
              <a:ext cx="1693" cy="1697"/>
            </a:xfrm>
            <a:custGeom>
              <a:avLst/>
              <a:gdLst>
                <a:gd name="T0" fmla="*/ 75 w 76"/>
                <a:gd name="T1" fmla="*/ 0 h 87"/>
                <a:gd name="T2" fmla="*/ 0 w 76"/>
                <a:gd name="T3" fmla="*/ 42 h 87"/>
                <a:gd name="T4" fmla="*/ 76 w 76"/>
                <a:gd name="T5" fmla="*/ 87 h 87"/>
                <a:gd name="T6" fmla="*/ 75 w 76"/>
                <a:gd name="T7" fmla="*/ 0 h 87"/>
              </a:gdLst>
              <a:ahLst/>
              <a:cxnLst>
                <a:cxn ang="0">
                  <a:pos x="T0" y="T1"/>
                </a:cxn>
                <a:cxn ang="0">
                  <a:pos x="T2" y="T3"/>
                </a:cxn>
                <a:cxn ang="0">
                  <a:pos x="T4" y="T5"/>
                </a:cxn>
                <a:cxn ang="0">
                  <a:pos x="T6" y="T7"/>
                </a:cxn>
              </a:cxnLst>
              <a:rect l="0" t="0" r="r" b="b"/>
              <a:pathLst>
                <a:path w="76" h="87">
                  <a:moveTo>
                    <a:pt x="75" y="0"/>
                  </a:moveTo>
                  <a:cubicBezTo>
                    <a:pt x="45" y="0"/>
                    <a:pt x="16" y="16"/>
                    <a:pt x="0" y="42"/>
                  </a:cubicBezTo>
                  <a:lnTo>
                    <a:pt x="76" y="87"/>
                  </a:lnTo>
                  <a:lnTo>
                    <a:pt x="75" y="0"/>
                  </a:lnTo>
                  <a:close/>
                </a:path>
              </a:pathLst>
            </a:custGeom>
            <a:solidFill>
              <a:srgbClr val="6699FF"/>
            </a:solidFill>
            <a:ln w="25400">
              <a:solidFill>
                <a:srgbClr val="000000"/>
              </a:solidFill>
              <a:prstDash val="solid"/>
              <a:round/>
              <a:headEnd/>
              <a:tailEnd/>
            </a:ln>
          </p:spPr>
          <p:txBody>
            <a:bodyPr/>
            <a:lstStyle/>
            <a:p>
              <a:endParaRPr lang="en-GB" sz="1400" dirty="0">
                <a:latin typeface="+mn-lt"/>
              </a:endParaRPr>
            </a:p>
          </p:txBody>
        </p:sp>
        <p:sp>
          <p:nvSpPr>
            <p:cNvPr id="48136" name="Text Box 8"/>
            <p:cNvSpPr txBox="1">
              <a:spLocks noChangeArrowheads="1"/>
            </p:cNvSpPr>
            <p:nvPr/>
          </p:nvSpPr>
          <p:spPr bwMode="auto">
            <a:xfrm>
              <a:off x="1791" y="733"/>
              <a:ext cx="1021" cy="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400" b="1" dirty="0">
                  <a:latin typeface="+mn-lt"/>
                </a:rPr>
                <a:t>Develops students’ abilities to evaluate own progress, direct own learning</a:t>
              </a:r>
              <a:endParaRPr lang="en-US" sz="1400" b="1" dirty="0">
                <a:latin typeface="+mn-lt"/>
              </a:endParaRPr>
            </a:p>
          </p:txBody>
        </p:sp>
      </p:grpSp>
      <p:grpSp>
        <p:nvGrpSpPr>
          <p:cNvPr id="4" name="Group 9"/>
          <p:cNvGrpSpPr>
            <a:grpSpLocks/>
          </p:cNvGrpSpPr>
          <p:nvPr/>
        </p:nvGrpSpPr>
        <p:grpSpPr bwMode="auto">
          <a:xfrm>
            <a:off x="1531938" y="1839913"/>
            <a:ext cx="3114675" cy="2755900"/>
            <a:chOff x="975" y="1175"/>
            <a:chExt cx="1962" cy="1736"/>
          </a:xfrm>
          <a:solidFill>
            <a:schemeClr val="accent6">
              <a:lumMod val="40000"/>
              <a:lumOff val="60000"/>
            </a:schemeClr>
          </a:solidFill>
        </p:grpSpPr>
        <p:sp>
          <p:nvSpPr>
            <p:cNvPr id="48138" name="Freeform 10"/>
            <p:cNvSpPr>
              <a:spLocks/>
            </p:cNvSpPr>
            <p:nvPr/>
          </p:nvSpPr>
          <p:spPr bwMode="auto">
            <a:xfrm>
              <a:off x="975" y="1175"/>
              <a:ext cx="1962" cy="1736"/>
            </a:xfrm>
            <a:custGeom>
              <a:avLst/>
              <a:gdLst>
                <a:gd name="T0" fmla="*/ 12 w 88"/>
                <a:gd name="T1" fmla="*/ 0 h 89"/>
                <a:gd name="T2" fmla="*/ 1 w 88"/>
                <a:gd name="T3" fmla="*/ 44 h 89"/>
                <a:gd name="T4" fmla="*/ 12 w 88"/>
                <a:gd name="T5" fmla="*/ 89 h 89"/>
                <a:gd name="T6" fmla="*/ 88 w 88"/>
                <a:gd name="T7" fmla="*/ 45 h 89"/>
                <a:gd name="T8" fmla="*/ 12 w 88"/>
                <a:gd name="T9" fmla="*/ 0 h 89"/>
              </a:gdLst>
              <a:ahLst/>
              <a:cxnLst>
                <a:cxn ang="0">
                  <a:pos x="T0" y="T1"/>
                </a:cxn>
                <a:cxn ang="0">
                  <a:pos x="T2" y="T3"/>
                </a:cxn>
                <a:cxn ang="0">
                  <a:pos x="T4" y="T5"/>
                </a:cxn>
                <a:cxn ang="0">
                  <a:pos x="T6" y="T7"/>
                </a:cxn>
                <a:cxn ang="0">
                  <a:pos x="T8" y="T9"/>
                </a:cxn>
              </a:cxnLst>
              <a:rect l="0" t="0" r="r" b="b"/>
              <a:pathLst>
                <a:path w="88" h="89">
                  <a:moveTo>
                    <a:pt x="12" y="0"/>
                  </a:moveTo>
                  <a:cubicBezTo>
                    <a:pt x="5" y="14"/>
                    <a:pt x="1" y="29"/>
                    <a:pt x="1" y="44"/>
                  </a:cubicBezTo>
                  <a:cubicBezTo>
                    <a:pt x="0" y="60"/>
                    <a:pt x="5" y="75"/>
                    <a:pt x="12" y="89"/>
                  </a:cubicBezTo>
                  <a:lnTo>
                    <a:pt x="88" y="45"/>
                  </a:lnTo>
                  <a:lnTo>
                    <a:pt x="12" y="0"/>
                  </a:lnTo>
                  <a:close/>
                </a:path>
              </a:pathLst>
            </a:custGeom>
            <a:grpFill/>
            <a:ln w="25400">
              <a:solidFill>
                <a:srgbClr val="000000"/>
              </a:solidFill>
              <a:prstDash val="solid"/>
              <a:round/>
              <a:headEnd/>
              <a:tailEnd/>
            </a:ln>
          </p:spPr>
          <p:txBody>
            <a:bodyPr/>
            <a:lstStyle/>
            <a:p>
              <a:endParaRPr lang="en-GB" sz="1400" dirty="0">
                <a:latin typeface="+mn-lt"/>
              </a:endParaRPr>
            </a:p>
          </p:txBody>
        </p:sp>
        <p:sp>
          <p:nvSpPr>
            <p:cNvPr id="48139" name="Text Box 11"/>
            <p:cNvSpPr txBox="1">
              <a:spLocks noChangeArrowheads="1"/>
            </p:cNvSpPr>
            <p:nvPr/>
          </p:nvSpPr>
          <p:spPr bwMode="auto">
            <a:xfrm>
              <a:off x="1183" y="1687"/>
              <a:ext cx="1085" cy="872"/>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GB" sz="1400" b="1" dirty="0">
                  <a:latin typeface="+mn-lt"/>
                </a:rPr>
                <a:t>Is rich in informal feedback (e.g. peer review of draft writing, collaborative project work)</a:t>
              </a:r>
              <a:endParaRPr lang="en-US" sz="1400" b="1" dirty="0">
                <a:latin typeface="+mn-lt"/>
              </a:endParaRPr>
            </a:p>
          </p:txBody>
        </p:sp>
      </p:grpSp>
      <p:grpSp>
        <p:nvGrpSpPr>
          <p:cNvPr id="5" name="Group 12"/>
          <p:cNvGrpSpPr>
            <a:grpSpLocks/>
          </p:cNvGrpSpPr>
          <p:nvPr/>
        </p:nvGrpSpPr>
        <p:grpSpPr bwMode="auto">
          <a:xfrm>
            <a:off x="1960563" y="3235325"/>
            <a:ext cx="2687637" cy="2659063"/>
            <a:chOff x="1244" y="2073"/>
            <a:chExt cx="1693" cy="1675"/>
          </a:xfrm>
        </p:grpSpPr>
        <p:sp>
          <p:nvSpPr>
            <p:cNvPr id="48141" name="Freeform 13"/>
            <p:cNvSpPr>
              <a:spLocks/>
            </p:cNvSpPr>
            <p:nvPr/>
          </p:nvSpPr>
          <p:spPr bwMode="auto">
            <a:xfrm>
              <a:off x="1244" y="2073"/>
              <a:ext cx="1693" cy="1675"/>
            </a:xfrm>
            <a:custGeom>
              <a:avLst/>
              <a:gdLst>
                <a:gd name="T0" fmla="*/ 0 w 76"/>
                <a:gd name="T1" fmla="*/ 44 h 86"/>
                <a:gd name="T2" fmla="*/ 76 w 76"/>
                <a:gd name="T3" fmla="*/ 86 h 86"/>
                <a:gd name="T4" fmla="*/ 76 w 76"/>
                <a:gd name="T5" fmla="*/ 0 h 86"/>
                <a:gd name="T6" fmla="*/ 0 w 76"/>
                <a:gd name="T7" fmla="*/ 44 h 86"/>
              </a:gdLst>
              <a:ahLst/>
              <a:cxnLst>
                <a:cxn ang="0">
                  <a:pos x="T0" y="T1"/>
                </a:cxn>
                <a:cxn ang="0">
                  <a:pos x="T2" y="T3"/>
                </a:cxn>
                <a:cxn ang="0">
                  <a:pos x="T4" y="T5"/>
                </a:cxn>
                <a:cxn ang="0">
                  <a:pos x="T6" y="T7"/>
                </a:cxn>
              </a:cxnLst>
              <a:rect l="0" t="0" r="r" b="b"/>
              <a:pathLst>
                <a:path w="76" h="86">
                  <a:moveTo>
                    <a:pt x="0" y="44"/>
                  </a:moveTo>
                  <a:cubicBezTo>
                    <a:pt x="16" y="70"/>
                    <a:pt x="45" y="86"/>
                    <a:pt x="76" y="86"/>
                  </a:cubicBezTo>
                  <a:lnTo>
                    <a:pt x="76" y="0"/>
                  </a:lnTo>
                  <a:lnTo>
                    <a:pt x="0" y="44"/>
                  </a:lnTo>
                  <a:close/>
                </a:path>
              </a:pathLst>
            </a:custGeom>
            <a:solidFill>
              <a:srgbClr val="FF0000"/>
            </a:solidFill>
            <a:ln w="25400">
              <a:solidFill>
                <a:srgbClr val="000000"/>
              </a:solidFill>
              <a:prstDash val="solid"/>
              <a:round/>
              <a:headEnd/>
              <a:tailEnd/>
            </a:ln>
          </p:spPr>
          <p:txBody>
            <a:bodyPr/>
            <a:lstStyle/>
            <a:p>
              <a:endParaRPr lang="en-GB" sz="1400" dirty="0">
                <a:latin typeface="+mn-lt"/>
              </a:endParaRPr>
            </a:p>
          </p:txBody>
        </p:sp>
        <p:sp>
          <p:nvSpPr>
            <p:cNvPr id="48142" name="Text Box 14"/>
            <p:cNvSpPr txBox="1">
              <a:spLocks noChangeArrowheads="1"/>
            </p:cNvSpPr>
            <p:nvPr/>
          </p:nvSpPr>
          <p:spPr bwMode="auto">
            <a:xfrm>
              <a:off x="1620" y="2742"/>
              <a:ext cx="1192" cy="6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400" b="1" dirty="0">
                  <a:latin typeface="+mn-lt"/>
                </a:rPr>
                <a:t>Is rich in formal feedback (e.g. tutor comment, self-review logs)</a:t>
              </a:r>
              <a:endParaRPr lang="en-US" sz="1400" b="1" dirty="0">
                <a:latin typeface="+mn-lt"/>
              </a:endParaRPr>
            </a:p>
          </p:txBody>
        </p:sp>
      </p:grpSp>
      <p:grpSp>
        <p:nvGrpSpPr>
          <p:cNvPr id="6" name="Group 15"/>
          <p:cNvGrpSpPr>
            <a:grpSpLocks/>
          </p:cNvGrpSpPr>
          <p:nvPr/>
        </p:nvGrpSpPr>
        <p:grpSpPr bwMode="auto">
          <a:xfrm>
            <a:off x="4646613" y="3235325"/>
            <a:ext cx="2625725" cy="2659063"/>
            <a:chOff x="2920" y="2056"/>
            <a:chExt cx="1672" cy="1675"/>
          </a:xfrm>
        </p:grpSpPr>
        <p:sp>
          <p:nvSpPr>
            <p:cNvPr id="48144" name="Freeform 16"/>
            <p:cNvSpPr>
              <a:spLocks/>
            </p:cNvSpPr>
            <p:nvPr/>
          </p:nvSpPr>
          <p:spPr bwMode="auto">
            <a:xfrm>
              <a:off x="2920" y="2056"/>
              <a:ext cx="1672" cy="1675"/>
            </a:xfrm>
            <a:custGeom>
              <a:avLst/>
              <a:gdLst>
                <a:gd name="T0" fmla="*/ 0 w 75"/>
                <a:gd name="T1" fmla="*/ 86 h 86"/>
                <a:gd name="T2" fmla="*/ 75 w 75"/>
                <a:gd name="T3" fmla="*/ 44 h 86"/>
                <a:gd name="T4" fmla="*/ 0 w 75"/>
                <a:gd name="T5" fmla="*/ 0 h 86"/>
                <a:gd name="T6" fmla="*/ 0 w 75"/>
                <a:gd name="T7" fmla="*/ 86 h 86"/>
              </a:gdLst>
              <a:ahLst/>
              <a:cxnLst>
                <a:cxn ang="0">
                  <a:pos x="T0" y="T1"/>
                </a:cxn>
                <a:cxn ang="0">
                  <a:pos x="T2" y="T3"/>
                </a:cxn>
                <a:cxn ang="0">
                  <a:pos x="T4" y="T5"/>
                </a:cxn>
                <a:cxn ang="0">
                  <a:pos x="T6" y="T7"/>
                </a:cxn>
              </a:cxnLst>
              <a:rect l="0" t="0" r="r" b="b"/>
              <a:pathLst>
                <a:path w="75" h="86">
                  <a:moveTo>
                    <a:pt x="0" y="86"/>
                  </a:moveTo>
                  <a:cubicBezTo>
                    <a:pt x="30" y="86"/>
                    <a:pt x="59" y="70"/>
                    <a:pt x="75" y="44"/>
                  </a:cubicBezTo>
                  <a:lnTo>
                    <a:pt x="0" y="0"/>
                  </a:lnTo>
                  <a:lnTo>
                    <a:pt x="0" y="86"/>
                  </a:lnTo>
                  <a:close/>
                </a:path>
              </a:pathLst>
            </a:custGeom>
            <a:solidFill>
              <a:srgbClr val="AA9330"/>
            </a:solidFill>
            <a:ln w="25400">
              <a:solidFill>
                <a:srgbClr val="000000"/>
              </a:solidFill>
              <a:prstDash val="solid"/>
              <a:round/>
              <a:headEnd/>
              <a:tailEnd/>
            </a:ln>
          </p:spPr>
          <p:txBody>
            <a:bodyPr/>
            <a:lstStyle/>
            <a:p>
              <a:endParaRPr lang="en-GB" sz="1400" dirty="0">
                <a:latin typeface="+mn-lt"/>
              </a:endParaRPr>
            </a:p>
          </p:txBody>
        </p:sp>
        <p:sp>
          <p:nvSpPr>
            <p:cNvPr id="48145" name="Text Box 17"/>
            <p:cNvSpPr txBox="1">
              <a:spLocks noChangeArrowheads="1"/>
            </p:cNvSpPr>
            <p:nvPr/>
          </p:nvSpPr>
          <p:spPr bwMode="auto">
            <a:xfrm>
              <a:off x="2984" y="2573"/>
              <a:ext cx="1056" cy="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400" b="1" dirty="0">
                  <a:latin typeface="+mn-lt"/>
                </a:rPr>
                <a:t>Offers extensive ‘low stakes’ confidence building opportunities and practice</a:t>
              </a:r>
              <a:endParaRPr lang="en-US" sz="1400" b="1" dirty="0">
                <a:latin typeface="+mn-lt"/>
              </a:endParaRPr>
            </a:p>
          </p:txBody>
        </p:sp>
      </p:grpSp>
      <p:grpSp>
        <p:nvGrpSpPr>
          <p:cNvPr id="7" name="Group 18"/>
          <p:cNvGrpSpPr>
            <a:grpSpLocks/>
          </p:cNvGrpSpPr>
          <p:nvPr/>
        </p:nvGrpSpPr>
        <p:grpSpPr bwMode="auto">
          <a:xfrm>
            <a:off x="4633913" y="1852613"/>
            <a:ext cx="3078162" cy="2755900"/>
            <a:chOff x="2937" y="1175"/>
            <a:chExt cx="1939" cy="1736"/>
          </a:xfrm>
        </p:grpSpPr>
        <p:sp>
          <p:nvSpPr>
            <p:cNvPr id="48147" name="Freeform 19"/>
            <p:cNvSpPr>
              <a:spLocks/>
            </p:cNvSpPr>
            <p:nvPr/>
          </p:nvSpPr>
          <p:spPr bwMode="auto">
            <a:xfrm>
              <a:off x="2937" y="1175"/>
              <a:ext cx="1939" cy="1736"/>
            </a:xfrm>
            <a:custGeom>
              <a:avLst/>
              <a:gdLst>
                <a:gd name="T0" fmla="*/ 75 w 87"/>
                <a:gd name="T1" fmla="*/ 89 h 89"/>
                <a:gd name="T2" fmla="*/ 87 w 87"/>
                <a:gd name="T3" fmla="*/ 45 h 89"/>
                <a:gd name="T4" fmla="*/ 75 w 87"/>
                <a:gd name="T5" fmla="*/ 0 h 89"/>
                <a:gd name="T6" fmla="*/ 0 w 87"/>
                <a:gd name="T7" fmla="*/ 45 h 89"/>
                <a:gd name="T8" fmla="*/ 75 w 87"/>
                <a:gd name="T9" fmla="*/ 89 h 89"/>
              </a:gdLst>
              <a:ahLst/>
              <a:cxnLst>
                <a:cxn ang="0">
                  <a:pos x="T0" y="T1"/>
                </a:cxn>
                <a:cxn ang="0">
                  <a:pos x="T2" y="T3"/>
                </a:cxn>
                <a:cxn ang="0">
                  <a:pos x="T4" y="T5"/>
                </a:cxn>
                <a:cxn ang="0">
                  <a:pos x="T6" y="T7"/>
                </a:cxn>
                <a:cxn ang="0">
                  <a:pos x="T8" y="T9"/>
                </a:cxn>
              </a:cxnLst>
              <a:rect l="0" t="0" r="r" b="b"/>
              <a:pathLst>
                <a:path w="87" h="89">
                  <a:moveTo>
                    <a:pt x="75" y="89"/>
                  </a:moveTo>
                  <a:cubicBezTo>
                    <a:pt x="82" y="75"/>
                    <a:pt x="87" y="60"/>
                    <a:pt x="87" y="45"/>
                  </a:cubicBezTo>
                  <a:cubicBezTo>
                    <a:pt x="87" y="29"/>
                    <a:pt x="82" y="14"/>
                    <a:pt x="75" y="0"/>
                  </a:cubicBezTo>
                  <a:lnTo>
                    <a:pt x="0" y="45"/>
                  </a:lnTo>
                  <a:lnTo>
                    <a:pt x="75" y="89"/>
                  </a:lnTo>
                  <a:close/>
                </a:path>
              </a:pathLst>
            </a:custGeom>
            <a:solidFill>
              <a:schemeClr val="bg1">
                <a:lumMod val="85000"/>
              </a:schemeClr>
            </a:solidFill>
            <a:ln w="25400">
              <a:solidFill>
                <a:srgbClr val="000000"/>
              </a:solidFill>
              <a:prstDash val="solid"/>
              <a:round/>
              <a:headEnd/>
              <a:tailEnd/>
            </a:ln>
          </p:spPr>
          <p:txBody>
            <a:bodyPr/>
            <a:lstStyle/>
            <a:p>
              <a:endParaRPr lang="en-GB" sz="1400" dirty="0">
                <a:latin typeface="+mn-lt"/>
              </a:endParaRPr>
            </a:p>
          </p:txBody>
        </p:sp>
        <p:sp>
          <p:nvSpPr>
            <p:cNvPr id="48148" name="Text Box 20"/>
            <p:cNvSpPr txBox="1">
              <a:spLocks noChangeArrowheads="1"/>
            </p:cNvSpPr>
            <p:nvPr/>
          </p:nvSpPr>
          <p:spPr bwMode="auto">
            <a:xfrm>
              <a:off x="3681" y="1653"/>
              <a:ext cx="1031" cy="737"/>
            </a:xfrm>
            <a:prstGeom prst="rect">
              <a:avLst/>
            </a:prstGeom>
            <a:solidFill>
              <a:schemeClr val="bg1">
                <a:lumMod val="85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400" b="1" dirty="0">
                  <a:latin typeface="+mn-lt"/>
                </a:rPr>
                <a:t>Uses high stakes summative assessment rigorously but sparingly</a:t>
              </a:r>
              <a:endParaRPr lang="en-US" sz="1400" b="1" dirty="0">
                <a:latin typeface="+mn-lt"/>
              </a:endParaRPr>
            </a:p>
          </p:txBody>
        </p:sp>
      </p:grpSp>
      <p:sp>
        <p:nvSpPr>
          <p:cNvPr id="48149" name="Text Box 21"/>
          <p:cNvSpPr txBox="1">
            <a:spLocks noChangeArrowheads="1"/>
          </p:cNvSpPr>
          <p:nvPr/>
        </p:nvSpPr>
        <p:spPr bwMode="auto">
          <a:xfrm>
            <a:off x="274638" y="274638"/>
            <a:ext cx="332581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2400" b="1" dirty="0">
                <a:solidFill>
                  <a:srgbClr val="3366FF"/>
                </a:solidFill>
                <a:latin typeface="+mn-lt"/>
              </a:rPr>
              <a:t>A4L: the Northumbria model</a:t>
            </a:r>
            <a:endParaRPr lang="en-GB" sz="2400" dirty="0">
              <a:solidFill>
                <a:srgbClr val="3366FF"/>
              </a:solidFill>
              <a:latin typeface="+mn-lt"/>
            </a:endParaRPr>
          </a:p>
        </p:txBody>
      </p:sp>
    </p:spTree>
    <p:extLst>
      <p:ext uri="{BB962C8B-B14F-4D97-AF65-F5344CB8AC3E}">
        <p14:creationId xmlns:p14="http://schemas.microsoft.com/office/powerpoint/2010/main" val="3446667685"/>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122239"/>
            <a:ext cx="7543800" cy="642466"/>
          </a:xfrm>
        </p:spPr>
        <p:txBody>
          <a:bodyPr/>
          <a:lstStyle/>
          <a:p>
            <a:r>
              <a:rPr lang="en-GB" dirty="0"/>
              <a:t>Assessment </a:t>
            </a:r>
            <a:r>
              <a:rPr lang="en-GB" i="1" dirty="0"/>
              <a:t>for</a:t>
            </a:r>
            <a:r>
              <a:rPr lang="en-GB" dirty="0"/>
              <a:t> learning</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300" dirty="0"/>
              <a:t>1. 	Tasks should be </a:t>
            </a:r>
            <a:r>
              <a:rPr lang="en-GB" sz="2300" dirty="0">
                <a:solidFill>
                  <a:schemeClr val="tx2">
                    <a:lumMod val="40000"/>
                    <a:lumOff val="60000"/>
                  </a:schemeClr>
                </a:solidFill>
              </a:rPr>
              <a:t>challenging</a:t>
            </a:r>
            <a:r>
              <a:rPr lang="en-GB" sz="2300" dirty="0"/>
              <a:t>, demanding higher order learning and integration of knowledge learned in both the university and other contexts;</a:t>
            </a:r>
          </a:p>
          <a:p>
            <a:pPr marL="438150" indent="-438150" eaLnBrk="1" hangingPunct="1">
              <a:buFont typeface="Wingdings" pitchFamily="2" charset="2"/>
              <a:buNone/>
              <a:defRPr/>
            </a:pPr>
            <a:r>
              <a:rPr lang="en-GB" sz="2300" dirty="0"/>
              <a:t>2. 	Learning and assessment should be </a:t>
            </a:r>
            <a:r>
              <a:rPr lang="en-GB" sz="2300" dirty="0">
                <a:solidFill>
                  <a:srgbClr val="AD5CFF"/>
                </a:solidFill>
              </a:rPr>
              <a:t>integrated</a:t>
            </a:r>
            <a:r>
              <a:rPr lang="en-GB" sz="2300" dirty="0"/>
              <a:t>, assessment should not come at the end of learning but should be part of the learning process;</a:t>
            </a:r>
          </a:p>
          <a:p>
            <a:pPr marL="438150" indent="-438150" eaLnBrk="1" hangingPunct="1">
              <a:buFont typeface="Wingdings" pitchFamily="2" charset="2"/>
              <a:buNone/>
              <a:defRPr/>
            </a:pPr>
            <a:r>
              <a:rPr lang="en-GB" sz="2300" dirty="0"/>
              <a:t>3. 	Students are involved in self assessment and reflection on their learning, they are involved in </a:t>
            </a:r>
            <a:r>
              <a:rPr lang="en-GB" sz="2300" dirty="0">
                <a:solidFill>
                  <a:srgbClr val="AD5CFF"/>
                </a:solidFill>
              </a:rPr>
              <a:t>judging performance</a:t>
            </a:r>
            <a:r>
              <a:rPr lang="en-GB" sz="2300" dirty="0"/>
              <a:t>;</a:t>
            </a:r>
          </a:p>
          <a:p>
            <a:pPr marL="438150" indent="-438150" eaLnBrk="1" hangingPunct="1">
              <a:buFont typeface="Wingdings" pitchFamily="2" charset="2"/>
              <a:buNone/>
              <a:defRPr/>
            </a:pPr>
            <a:r>
              <a:rPr lang="en-GB" sz="2300" dirty="0"/>
              <a:t>4. 	Assessment should encourage </a:t>
            </a:r>
            <a:r>
              <a:rPr lang="en-GB" sz="2300" dirty="0">
                <a:solidFill>
                  <a:srgbClr val="AD5CFF"/>
                </a:solidFill>
              </a:rPr>
              <a:t>metacognition</a:t>
            </a:r>
            <a:r>
              <a:rPr lang="en-GB" sz="2300" dirty="0"/>
              <a:t>, promoting thinking about the learning process not just the learning outcomes;</a:t>
            </a:r>
          </a:p>
          <a:p>
            <a:pPr marL="438150" indent="-438150" eaLnBrk="1" hangingPunct="1">
              <a:buFont typeface="Wingdings" pitchFamily="2" charset="2"/>
              <a:buNone/>
              <a:defRPr/>
            </a:pPr>
            <a:r>
              <a:rPr lang="en-GB" sz="2300" dirty="0"/>
              <a:t>5. 	Assessment should have a </a:t>
            </a:r>
            <a:r>
              <a:rPr lang="en-GB" sz="2300" dirty="0">
                <a:solidFill>
                  <a:srgbClr val="AD5CFF"/>
                </a:solidFill>
              </a:rPr>
              <a:t>formative </a:t>
            </a:r>
            <a:r>
              <a:rPr lang="en-GB" sz="2300" dirty="0"/>
              <a:t>function, providing ‘feedforward’ for future learning which can be acted upon. There is opportunity and a safe context for students to expose problems with their study and get help; there should be an opportunity for dialogue about students’ work;</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p:spPr>
        <p:txBody>
          <a:bodyPr/>
          <a:lstStyle/>
          <a:p>
            <a:pPr eaLnBrk="1" hangingPunct="1"/>
            <a:r>
              <a:rPr lang="en-GB" dirty="0"/>
              <a:t>Assessment for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dirty="0"/>
              <a:t>6. 	Assessment expectations should be made </a:t>
            </a:r>
            <a:r>
              <a:rPr lang="en-GB" dirty="0">
                <a:solidFill>
                  <a:schemeClr val="tx2">
                    <a:lumMod val="40000"/>
                    <a:lumOff val="60000"/>
                  </a:schemeClr>
                </a:solidFill>
              </a:rPr>
              <a:t>visible</a:t>
            </a:r>
            <a:r>
              <a:rPr lang="en-GB" dirty="0">
                <a:solidFill>
                  <a:srgbClr val="7030A0"/>
                </a:solidFill>
              </a:rPr>
              <a:t> </a:t>
            </a:r>
            <a:r>
              <a:rPr lang="en-GB" dirty="0"/>
              <a:t>to students as far as possible;</a:t>
            </a:r>
          </a:p>
          <a:p>
            <a:pPr marL="538163" indent="-538163" eaLnBrk="1" hangingPunct="1">
              <a:buFont typeface="Wingdings" pitchFamily="2" charset="2"/>
              <a:buNone/>
              <a:defRPr/>
            </a:pPr>
            <a:r>
              <a:rPr lang="en-GB" dirty="0"/>
              <a:t>7. 	Tasks should involve the </a:t>
            </a:r>
            <a:r>
              <a:rPr lang="en-GB" dirty="0">
                <a:solidFill>
                  <a:schemeClr val="tx2">
                    <a:lumMod val="40000"/>
                    <a:lumOff val="60000"/>
                  </a:schemeClr>
                </a:solidFill>
              </a:rPr>
              <a:t>active engagement </a:t>
            </a:r>
            <a:r>
              <a:rPr lang="en-GB" dirty="0"/>
              <a:t>of students developing the capacity to find things out for themselves and learn independently;</a:t>
            </a:r>
          </a:p>
          <a:p>
            <a:pPr marL="538163" indent="-538163" eaLnBrk="1" hangingPunct="1">
              <a:buFont typeface="Wingdings" pitchFamily="2" charset="2"/>
              <a:buNone/>
              <a:defRPr/>
            </a:pPr>
            <a:r>
              <a:rPr lang="en-GB" dirty="0"/>
              <a:t>8. 	Tasks should be </a:t>
            </a:r>
            <a:r>
              <a:rPr lang="en-GB" dirty="0">
                <a:solidFill>
                  <a:schemeClr val="tx2">
                    <a:lumMod val="40000"/>
                    <a:lumOff val="60000"/>
                  </a:schemeClr>
                </a:solidFill>
              </a:rPr>
              <a:t>authentic</a:t>
            </a:r>
            <a:r>
              <a:rPr lang="en-GB" dirty="0"/>
              <a:t>; worthwhile, relevant and offering students some level of control over their work;</a:t>
            </a:r>
          </a:p>
          <a:p>
            <a:pPr marL="538163" indent="-538163" eaLnBrk="1" hangingPunct="1">
              <a:buFont typeface="Wingdings" pitchFamily="2" charset="2"/>
              <a:buNone/>
              <a:defRPr/>
            </a:pPr>
            <a:r>
              <a:rPr lang="en-GB" dirty="0"/>
              <a:t>9. 	Tasks are </a:t>
            </a:r>
            <a:r>
              <a:rPr lang="en-GB" dirty="0">
                <a:solidFill>
                  <a:schemeClr val="tx2">
                    <a:lumMod val="40000"/>
                    <a:lumOff val="60000"/>
                  </a:schemeClr>
                </a:solidFill>
              </a:rPr>
              <a:t>fit for purpose </a:t>
            </a:r>
            <a:r>
              <a:rPr lang="en-GB" dirty="0"/>
              <a:t>and align with important learning outcomes;</a:t>
            </a:r>
          </a:p>
          <a:p>
            <a:pPr marL="538163" indent="-538163" eaLnBrk="1" hangingPunct="1">
              <a:buFont typeface="Wingdings" pitchFamily="2" charset="2"/>
              <a:buNone/>
              <a:defRPr/>
            </a:pPr>
            <a:r>
              <a:rPr lang="en-GB" dirty="0"/>
              <a:t>10. 	Assessment should be used to </a:t>
            </a:r>
            <a:r>
              <a:rPr lang="en-GB" dirty="0">
                <a:solidFill>
                  <a:schemeClr val="tx2">
                    <a:lumMod val="40000"/>
                    <a:lumOff val="60000"/>
                  </a:schemeClr>
                </a:solidFill>
              </a:rPr>
              <a:t>evaluate teaching </a:t>
            </a:r>
            <a:r>
              <a:rPr lang="en-GB" dirty="0"/>
              <a:t>as well as student learning.</a:t>
            </a:r>
          </a:p>
          <a:p>
            <a:pPr eaLnBrk="1" hangingPunct="1">
              <a:buFont typeface="Wingdings" pitchFamily="2" charset="2"/>
              <a:buNone/>
              <a:defRPr/>
            </a:pPr>
            <a:r>
              <a:rPr lang="en-GB" i="1" dirty="0"/>
              <a:t>(Bloxham and Boyd)</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dirty="0"/>
              <a:t>Assessment linked to learning</a:t>
            </a:r>
          </a:p>
        </p:txBody>
      </p:sp>
      <p:sp>
        <p:nvSpPr>
          <p:cNvPr id="16387" name="Rectangle 3"/>
          <p:cNvSpPr>
            <a:spLocks noGrp="1" noChangeArrowheads="1"/>
          </p:cNvSpPr>
          <p:nvPr>
            <p:ph type="body" idx="1"/>
          </p:nvPr>
        </p:nvSpPr>
        <p:spPr>
          <a:xfrm>
            <a:off x="468313" y="1412875"/>
            <a:ext cx="8229600" cy="4857750"/>
          </a:xfrm>
        </p:spPr>
        <p:txBody>
          <a:bodyPr/>
          <a:lstStyle/>
          <a:p>
            <a:pPr marL="609600" indent="-609600"/>
            <a:r>
              <a:rPr lang="en-GB" dirty="0"/>
              <a:t>Effective assessment significantly and positively impacts on student learning, (Boud, Mentkowski, Knight and Yorke and many others).</a:t>
            </a:r>
          </a:p>
          <a:p>
            <a:pPr marL="609600" indent="-609600"/>
            <a:r>
              <a:rPr lang="en-GB" dirty="0"/>
              <a:t>Assessment shapes student behaviour (marks as money) and poor assessment encourages strategic behaviour (Kneale). Clever course developers utilise this tendency and design assessment tools that foster the behaviours we would wish to see (for example, logical sequencing, fluent writing, effective referencing and good time management) and discourage others (‘rummage-sale’ data sourcing, aimless cutting and pasting and plagiarism).</a:t>
            </a:r>
          </a:p>
          <a:p>
            <a:pPr marL="609600" indent="-609600">
              <a:buFont typeface="Wingdings" pitchFamily="2" charset="2"/>
              <a:buNone/>
            </a:pP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dirty="0"/>
              <a:t>Strategies to implement assessment for learning in universities</a:t>
            </a:r>
          </a:p>
        </p:txBody>
      </p:sp>
      <p:sp>
        <p:nvSpPr>
          <p:cNvPr id="3" name="Content Placeholder 2"/>
          <p:cNvSpPr>
            <a:spLocks noGrp="1"/>
          </p:cNvSpPr>
          <p:nvPr>
            <p:ph idx="1"/>
          </p:nvPr>
        </p:nvSpPr>
        <p:spPr/>
        <p:txBody>
          <a:bodyPr>
            <a:normAutofit/>
          </a:bodyPr>
          <a:lstStyle/>
          <a:p>
            <a:pPr>
              <a:buNone/>
            </a:pPr>
            <a:r>
              <a:rPr lang="en-GB" dirty="0"/>
              <a:t>Course leaders and others can impact on the assessment context by</a:t>
            </a:r>
          </a:p>
          <a:p>
            <a:r>
              <a:rPr lang="en-GB" dirty="0"/>
              <a:t>Reviewing student experiences of assessment and feedback, seeking opportunities for enhancement;</a:t>
            </a:r>
          </a:p>
          <a:p>
            <a:r>
              <a:rPr lang="en-GB" dirty="0"/>
              <a:t>Establishing some clear and consistent ground rules (for example, that assessed work must be returned within 3 weeks working for continuing students);</a:t>
            </a:r>
          </a:p>
          <a:p>
            <a:r>
              <a:rPr lang="en-GB" dirty="0"/>
              <a:t>Monitoring compliance with ground rules and following up when good practice is not being achieved;</a:t>
            </a:r>
          </a:p>
          <a:p>
            <a:r>
              <a:rPr lang="en-GB" dirty="0"/>
              <a:t>Providing opportunities for colleagues to share their own good practice together with staff development on innovations. </a:t>
            </a:r>
            <a:endParaRPr lang="en-GB"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122239"/>
            <a:ext cx="7543800" cy="858490"/>
          </a:xfrm>
        </p:spPr>
        <p:txBody>
          <a:bodyPr/>
          <a:lstStyle/>
          <a:p>
            <a:r>
              <a:rPr lang="en-GB" dirty="0"/>
              <a:t>Why does assessment matter so much?</a:t>
            </a:r>
          </a:p>
        </p:txBody>
      </p:sp>
      <p:sp>
        <p:nvSpPr>
          <p:cNvPr id="13315" name="Rectangle 3"/>
          <p:cNvSpPr>
            <a:spLocks noGrp="1" noChangeArrowheads="1"/>
          </p:cNvSpPr>
          <p:nvPr>
            <p:ph type="body" idx="1"/>
          </p:nvPr>
        </p:nvSpPr>
        <p:spPr/>
        <p:txBody>
          <a:bodyPr/>
          <a:lstStyle/>
          <a:p>
            <a:pPr>
              <a:buFont typeface="Wingdings" pitchFamily="2" charset="2"/>
              <a:buNone/>
            </a:pPr>
            <a:r>
              <a:rPr lang="en-US" dirty="0"/>
              <a:t>“Assessment methods and requirements probably have a greater influence on how and what students learn than any other single factor. This influence may well be of greater importance than the impact of teaching materials” (</a:t>
            </a:r>
            <a:r>
              <a:rPr lang="en-US" dirty="0" err="1"/>
              <a:t>Boud</a:t>
            </a:r>
            <a:r>
              <a:rPr lang="en-US" dirty="0"/>
              <a:t> 1988) </a:t>
            </a: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dirty="0"/>
              <a:t>Streamlining assessment. Why would we wish to do it?</a:t>
            </a:r>
          </a:p>
        </p:txBody>
      </p:sp>
      <p:sp>
        <p:nvSpPr>
          <p:cNvPr id="1433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800"/>
              <a:t>Huge pressure on resources in higher education;</a:t>
            </a:r>
          </a:p>
          <a:p>
            <a:pPr eaLnBrk="1" hangingPunct="1"/>
            <a:r>
              <a:rPr lang="en-GB" sz="2800"/>
              <a:t>Larger numbers of students in cohorts;</a:t>
            </a:r>
          </a:p>
          <a:p>
            <a:pPr eaLnBrk="1" hangingPunct="1"/>
            <a:r>
              <a:rPr lang="en-GB" sz="2800"/>
              <a:t>Ever-increasing demands on staff time;</a:t>
            </a:r>
          </a:p>
          <a:p>
            <a:pPr eaLnBrk="1" hangingPunct="1"/>
            <a:r>
              <a:rPr lang="en-GB" sz="2800"/>
              <a:t>Staff indicate they spend a disproportionate time on assessment drudgery;</a:t>
            </a:r>
          </a:p>
          <a:p>
            <a:pPr eaLnBrk="1" hangingPunct="1"/>
            <a:r>
              <a:rPr lang="en-GB" sz="2800"/>
              <a:t>The means exist nowadays to undertake some aspects of assessment more effectively and efficiently.</a:t>
            </a:r>
          </a:p>
          <a:p>
            <a:pPr eaLnBrk="1" hangingPunct="1"/>
            <a:endParaRPr lang="en-GB" sz="28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dirty="0"/>
              <a:t>What really impacts on learning?</a:t>
            </a:r>
            <a:endParaRPr lang="en-US" dirty="0"/>
          </a:p>
        </p:txBody>
      </p:sp>
      <p:sp>
        <p:nvSpPr>
          <p:cNvPr id="18435" name="Rectangle 3"/>
          <p:cNvSpPr>
            <a:spLocks noGrp="1" noChangeArrowheads="1"/>
          </p:cNvSpPr>
          <p:nvPr>
            <p:ph type="body" idx="1"/>
          </p:nvPr>
        </p:nvSpPr>
        <p:spPr>
          <a:xfrm>
            <a:off x="468313" y="980728"/>
            <a:ext cx="8229600" cy="5221635"/>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800" dirty="0"/>
              <a:t>Concentrating on giving students detailed and developmental formative feedback is the single most useful thing we can do for our students, particularly those from disadvantaged backgrounds. </a:t>
            </a:r>
          </a:p>
          <a:p>
            <a:pPr eaLnBrk="1" hangingPunct="1"/>
            <a:r>
              <a:rPr lang="en-GB" sz="2800" dirty="0"/>
              <a:t>Summative assessment may have to be rethought to make it fit for purpose;</a:t>
            </a:r>
          </a:p>
          <a:p>
            <a:pPr eaLnBrk="1" hangingPunct="1"/>
            <a:r>
              <a:rPr lang="en-GB" sz="2800" dirty="0"/>
              <a:t>To do these things may require considerable imagination and re-engineering, not just of our assessment processes but also of curriculum design as a whole if we are to move from considering delivering content the most important thing we do.</a:t>
            </a:r>
          </a:p>
          <a:p>
            <a:pPr eaLnBrk="1" hangingPunct="1"/>
            <a:endParaRPr lang="en-US"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Efficient assessment; we need to:</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800" dirty="0"/>
              <a:t>Stop marking, start assessing! </a:t>
            </a:r>
          </a:p>
          <a:p>
            <a:pPr eaLnBrk="1" hangingPunct="1"/>
            <a:r>
              <a:rPr lang="en-GB" sz="2800" dirty="0"/>
              <a:t>Explore ways to maximise student ‘time on task’ (Gibbs) and minimise staff drudgery;</a:t>
            </a:r>
          </a:p>
          <a:p>
            <a:pPr eaLnBrk="1" hangingPunct="1"/>
            <a:r>
              <a:rPr lang="en-GB" sz="2800" dirty="0"/>
              <a:t>Remember that feedback is crucial to student learning but the most time-consuming aspect of assessment: we need to explore ways of giving feedback effectively and efficiently.</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04800" y="609600"/>
            <a:ext cx="8534400" cy="114300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a:t>To give feedback more effectively </a:t>
            </a:r>
            <a:br>
              <a:rPr lang="en-GB"/>
            </a:br>
            <a:r>
              <a:rPr lang="en-GB"/>
              <a:t>&amp; efficiently, we can:</a:t>
            </a:r>
          </a:p>
        </p:txBody>
      </p:sp>
      <p:sp>
        <p:nvSpPr>
          <p:cNvPr id="18435" name="Rectangle 3"/>
          <p:cNvSpPr>
            <a:spLocks noGrp="1" noChangeArrowheads="1"/>
          </p:cNvSpPr>
          <p:nvPr>
            <p:ph type="body" idx="1"/>
          </p:nvPr>
        </p:nvSpPr>
        <p:spPr>
          <a:xfrm>
            <a:off x="381000" y="1981200"/>
            <a:ext cx="8382000" cy="4114800"/>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800" dirty="0"/>
              <a:t>Feedback orally to groups of students;</a:t>
            </a:r>
          </a:p>
          <a:p>
            <a:pPr eaLnBrk="1" hangingPunct="1"/>
            <a:r>
              <a:rPr lang="en-GB" sz="2800" dirty="0"/>
              <a:t>Write an assignment report;</a:t>
            </a:r>
          </a:p>
          <a:p>
            <a:pPr eaLnBrk="1" hangingPunct="1"/>
            <a:r>
              <a:rPr lang="en-GB" sz="2800" dirty="0"/>
              <a:t>Use model answers;</a:t>
            </a:r>
          </a:p>
          <a:p>
            <a:pPr eaLnBrk="1" hangingPunct="1"/>
            <a:r>
              <a:rPr lang="en-GB" sz="2800" dirty="0"/>
              <a:t>Use assignment return sheets;</a:t>
            </a:r>
          </a:p>
          <a:p>
            <a:pPr eaLnBrk="1" hangingPunct="1"/>
            <a:r>
              <a:rPr lang="en-GB" sz="2800" dirty="0"/>
              <a:t>Use statement banks;</a:t>
            </a:r>
          </a:p>
          <a:p>
            <a:pPr eaLnBrk="1" hangingPunct="1"/>
            <a:r>
              <a:rPr lang="en-GB" sz="2800" dirty="0"/>
              <a:t>Involve students in their own assessment;</a:t>
            </a:r>
          </a:p>
          <a:p>
            <a:pPr eaLnBrk="1" hangingPunct="1"/>
            <a:r>
              <a:rPr lang="en-GB" sz="2800" dirty="0"/>
              <a:t>Use technologies for delivering and managing assessment.</a:t>
            </a:r>
          </a:p>
          <a:p>
            <a:pPr eaLnBrk="1" hangingPunct="1"/>
            <a:endParaRPr lang="en-GB" sz="2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a:t>Making assessment work well</a:t>
            </a:r>
          </a:p>
        </p:txBody>
      </p:sp>
      <p:sp>
        <p:nvSpPr>
          <p:cNvPr id="43011" name="Rectangle 3"/>
          <p:cNvSpPr>
            <a:spLocks noGrp="1" noChangeArrowheads="1"/>
          </p:cNvSpPr>
          <p:nvPr>
            <p:ph type="body" idx="1"/>
          </p:nvPr>
        </p:nvSpPr>
        <p:spPr>
          <a:xfrm>
            <a:off x="228600" y="928688"/>
            <a:ext cx="8686800" cy="5197475"/>
          </a:xfrm>
        </p:spPr>
        <p:txBody>
          <a:bodyPr/>
          <a:lstStyle/>
          <a:p>
            <a:pPr eaLnBrk="1" hangingPunct="1"/>
            <a:r>
              <a:rPr lang="en-GB" sz="2800" dirty="0"/>
              <a:t>Intra-tutor and Inter-tutor reliability need to be assured;</a:t>
            </a:r>
          </a:p>
          <a:p>
            <a:pPr eaLnBrk="1" hangingPunct="1"/>
            <a:r>
              <a:rPr lang="en-GB" sz="2800" dirty="0"/>
              <a:t>Practices and processes need to be transparently fair to all students;</a:t>
            </a:r>
          </a:p>
          <a:p>
            <a:pPr eaLnBrk="1" hangingPunct="1"/>
            <a:r>
              <a:rPr lang="en-GB" sz="2800" dirty="0"/>
              <a:t>Cheat and plagiarisers need to be deterred/punished;</a:t>
            </a:r>
          </a:p>
          <a:p>
            <a:pPr eaLnBrk="1" hangingPunct="1"/>
            <a:r>
              <a:rPr lang="en-GB" sz="2800" dirty="0"/>
              <a:t>Assessment needs to be manageable for both staff and students;</a:t>
            </a:r>
          </a:p>
          <a:p>
            <a:pPr eaLnBrk="1" hangingPunct="1"/>
            <a:r>
              <a:rPr lang="en-GB" sz="2800" dirty="0"/>
              <a:t>Assignments should assess what has been taught/learned not what it is easy to assess.</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4" descr="exams in afghanistan.jpg"/>
          <p:cNvPicPr>
            <a:picLocks noChangeAspect="1"/>
          </p:cNvPicPr>
          <p:nvPr/>
        </p:nvPicPr>
        <p:blipFill>
          <a:blip r:embed="rId3" cstate="print">
            <a:lum contrast="40000"/>
          </a:blip>
          <a:srcRect/>
          <a:stretch>
            <a:fillRect/>
          </a:stretch>
        </p:blipFill>
        <p:spPr bwMode="auto">
          <a:xfrm>
            <a:off x="-409575" y="-214313"/>
            <a:ext cx="9553575" cy="6800851"/>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p:spPr>
        <p:txBody>
          <a:bodyPr/>
          <a:lstStyle/>
          <a:p>
            <a:pPr eaLnBrk="1" hangingPunct="1"/>
            <a:r>
              <a:rPr lang="en-GB" sz="3200" dirty="0"/>
              <a:t>Conclusions</a:t>
            </a:r>
          </a:p>
        </p:txBody>
      </p:sp>
      <p:sp>
        <p:nvSpPr>
          <p:cNvPr id="43011" name="Rectangle 3"/>
          <p:cNvSpPr>
            <a:spLocks noGrp="1" noChangeArrowheads="1"/>
          </p:cNvSpPr>
          <p:nvPr>
            <p:ph type="body" idx="1"/>
          </p:nvPr>
        </p:nvSpPr>
        <p:spPr>
          <a:xfrm>
            <a:off x="457200" y="764704"/>
            <a:ext cx="8458200" cy="5361459"/>
          </a:xfrm>
        </p:spPr>
        <p:txBody>
          <a:bodyPr/>
          <a:lstStyle/>
          <a:p>
            <a:pPr eaLnBrk="1" hangingPunct="1"/>
            <a:r>
              <a:rPr lang="en-US" dirty="0"/>
              <a:t>Assessment strategies are often under-designed;</a:t>
            </a:r>
          </a:p>
          <a:p>
            <a:pPr eaLnBrk="1" hangingPunct="1"/>
            <a:r>
              <a:rPr lang="en-US" dirty="0"/>
              <a:t>We need to consider the fitness for purpose of each element of the assessment programme;</a:t>
            </a:r>
          </a:p>
          <a:p>
            <a:pPr eaLnBrk="1" hangingPunct="1"/>
            <a:r>
              <a:rPr lang="en-US" dirty="0"/>
              <a:t>This will include the assignment questions/tasks themselves, the briefings, the marking criteria, the moderation process and the feedback;</a:t>
            </a:r>
          </a:p>
          <a:p>
            <a:pPr eaLnBrk="1" hangingPunct="1"/>
            <a:r>
              <a:rPr lang="en-US" dirty="0"/>
              <a:t> We also need to scrutinise how the assignments align with one another, whether we are over or under-assessing, whether we are creating log-jams for students and markers, whether we are assessing authentically, and whether our processes are fair and sensible.</a:t>
            </a:r>
          </a:p>
          <a:p>
            <a:pPr eaLnBrk="1" hangingPunct="1"/>
            <a:r>
              <a:rPr lang="en-US" dirty="0"/>
              <a:t>If we do this, assessment can contribute to improving student learning, thereby making a marked improvement.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a:t>These and other slides will be available on my website at http://sally-brown.net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Parallel session A: Setting expectations and promoting engagement</a:t>
            </a:r>
          </a:p>
        </p:txBody>
      </p:sp>
      <p:sp>
        <p:nvSpPr>
          <p:cNvPr id="4" name="Content Placeholder 3"/>
          <p:cNvSpPr>
            <a:spLocks noGrp="1"/>
          </p:cNvSpPr>
          <p:nvPr>
            <p:ph idx="1"/>
          </p:nvPr>
        </p:nvSpPr>
        <p:spPr/>
        <p:txBody>
          <a:bodyPr/>
          <a:lstStyle/>
          <a:p>
            <a:pPr marL="0" indent="0">
              <a:buNone/>
            </a:pPr>
            <a:r>
              <a:rPr lang="en-GB" dirty="0"/>
              <a:t>How can we help students better understand why we assess in the way we do, and use this understanding to improve performance, deepen engagement and avoid complaints?</a:t>
            </a:r>
          </a:p>
          <a:p>
            <a:pPr marL="457200" indent="-457200">
              <a:buSzPct val="100000"/>
              <a:buFont typeface="+mj-lt"/>
              <a:buAutoNum type="arabicPeriod"/>
            </a:pPr>
            <a:r>
              <a:rPr lang="en-GB" dirty="0"/>
              <a:t>To what extent do we really understand students’ perceptions about assessment at entry to HE?</a:t>
            </a:r>
          </a:p>
          <a:p>
            <a:pPr marL="457200" indent="-457200">
              <a:buSzPct val="100000"/>
              <a:buFont typeface="+mj-lt"/>
              <a:buAutoNum type="arabicPeriod"/>
            </a:pPr>
            <a:r>
              <a:rPr lang="en-GB" dirty="0"/>
              <a:t>Do we really know better than the students about what kinds of assessment work best?</a:t>
            </a:r>
          </a:p>
          <a:p>
            <a:pPr marL="457200" indent="-457200">
              <a:buSzPct val="100000"/>
              <a:buFont typeface="+mj-lt"/>
              <a:buAutoNum type="arabicPeriod"/>
            </a:pPr>
            <a:r>
              <a:rPr lang="en-GB" dirty="0"/>
              <a:t>What about employers’ perceptions: what is authentic assessment in practice?</a:t>
            </a:r>
          </a:p>
          <a:p>
            <a:pPr marL="457200" indent="-457200">
              <a:buSzPct val="100000"/>
              <a:buFont typeface="+mj-lt"/>
              <a:buAutoNum type="arabicPeriod"/>
            </a:pPr>
            <a:r>
              <a:rPr lang="en-GB" dirty="0"/>
              <a:t>How well is our assessment constructively aligned?</a:t>
            </a:r>
          </a:p>
          <a:p>
            <a:pPr marL="457200" indent="-457200">
              <a:buSzPct val="100000"/>
              <a:buFont typeface="+mj-lt"/>
              <a:buAutoNum type="arabicPeriod"/>
            </a:pPr>
            <a:r>
              <a:rPr lang="en-GB" dirty="0"/>
              <a:t>How do we ensure students feel group work is fair and just? </a:t>
            </a:r>
          </a:p>
        </p:txBody>
      </p:sp>
    </p:spTree>
    <p:extLst>
      <p:ext uri="{BB962C8B-B14F-4D97-AF65-F5344CB8AC3E}">
        <p14:creationId xmlns:p14="http://schemas.microsoft.com/office/powerpoint/2010/main" val="23922868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22238"/>
            <a:ext cx="7920880" cy="1074737"/>
          </a:xfrm>
        </p:spPr>
        <p:txBody>
          <a:bodyPr/>
          <a:lstStyle/>
          <a:p>
            <a:r>
              <a:rPr lang="en-GB" dirty="0"/>
              <a:t>What specific actions can you take to improve engagement through assessment, around e.g.:</a:t>
            </a:r>
          </a:p>
        </p:txBody>
      </p:sp>
      <p:sp>
        <p:nvSpPr>
          <p:cNvPr id="3" name="Content Placeholder 2"/>
          <p:cNvSpPr>
            <a:spLocks noGrp="1"/>
          </p:cNvSpPr>
          <p:nvPr>
            <p:ph idx="1"/>
          </p:nvPr>
        </p:nvSpPr>
        <p:spPr/>
        <p:txBody>
          <a:bodyPr/>
          <a:lstStyle/>
          <a:p>
            <a:r>
              <a:rPr lang="en-GB" dirty="0"/>
              <a:t>Rebalancing formative and summative assessment;</a:t>
            </a:r>
          </a:p>
          <a:p>
            <a:r>
              <a:rPr lang="en-GB" dirty="0"/>
              <a:t>Making assessment fit-for-purpose;</a:t>
            </a:r>
          </a:p>
          <a:p>
            <a:r>
              <a:rPr lang="en-GB" dirty="0"/>
              <a:t>Designing out poor academic conduct, including plagiarism;</a:t>
            </a:r>
          </a:p>
          <a:p>
            <a:r>
              <a:rPr lang="en-GB" dirty="0"/>
              <a:t>Spreading the workload over the year and avoiding bunching of assignments; </a:t>
            </a:r>
          </a:p>
          <a:p>
            <a:r>
              <a:rPr lang="en-GB" dirty="0"/>
              <a:t>Implementing programme level assessment;</a:t>
            </a:r>
          </a:p>
          <a:p>
            <a:r>
              <a:rPr lang="en-GB" dirty="0"/>
              <a:t>Making better use of technologies to support assessment and feedback;</a:t>
            </a:r>
          </a:p>
          <a:p>
            <a:r>
              <a:rPr lang="en-GB" dirty="0"/>
              <a:t>Helping international students better understand UK assessment principles and practices;</a:t>
            </a:r>
          </a:p>
          <a:p>
            <a:r>
              <a:rPr lang="en-GB" dirty="0"/>
              <a:t>Making assessment more manageable.</a:t>
            </a:r>
          </a:p>
        </p:txBody>
      </p:sp>
    </p:spTree>
    <p:extLst>
      <p:ext uri="{BB962C8B-B14F-4D97-AF65-F5344CB8AC3E}">
        <p14:creationId xmlns:p14="http://schemas.microsoft.com/office/powerpoint/2010/main" val="877322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0688"/>
            <a:ext cx="7543800" cy="1074737"/>
          </a:xfrm>
        </p:spPr>
        <p:txBody>
          <a:bodyPr/>
          <a:lstStyle/>
          <a:p>
            <a:r>
              <a:rPr lang="en-GB" dirty="0"/>
              <a:t>What is assessment for? </a:t>
            </a:r>
            <a:br>
              <a:rPr lang="en-GB" dirty="0"/>
            </a:br>
            <a:r>
              <a:rPr lang="en-GB" dirty="0"/>
              <a:t>What can it do? </a:t>
            </a:r>
            <a:br>
              <a:rPr lang="en-GB" dirty="0"/>
            </a:br>
            <a:r>
              <a:rPr lang="en-GB" dirty="0"/>
              <a:t>How much does it matter?</a:t>
            </a:r>
          </a:p>
        </p:txBody>
      </p:sp>
      <p:sp>
        <p:nvSpPr>
          <p:cNvPr id="3" name="Content Placeholder 2"/>
          <p:cNvSpPr>
            <a:spLocks noGrp="1"/>
          </p:cNvSpPr>
          <p:nvPr>
            <p:ph idx="1"/>
          </p:nvPr>
        </p:nvSpPr>
        <p:spPr>
          <a:xfrm>
            <a:off x="468313" y="1844823"/>
            <a:ext cx="8229600" cy="4357539"/>
          </a:xfrm>
        </p:spPr>
        <p:txBody>
          <a:bodyPr/>
          <a:lstStyle/>
          <a:p>
            <a:r>
              <a:rPr lang="en-GB" dirty="0"/>
              <a:t>Many argue nowadays that assessment is crucially an integral part of the learning process rather than just a means of judging the extent to which learning has taken place;</a:t>
            </a:r>
          </a:p>
          <a:p>
            <a:r>
              <a:rPr lang="en-GB" dirty="0"/>
              <a:t>Assessment activities can help students get the measure of their achievement and can motivate learning, but can also destroy confidence and undermine already disadvantaged students;</a:t>
            </a:r>
          </a:p>
          <a:p>
            <a:r>
              <a:rPr lang="en-GB" dirty="0"/>
              <a:t>As far as I am concerned there is nothing we do for students that has as much impact as assessment and therefore it’s really worth thinking through how it adds value to the learning experience.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dirty="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1800" dirty="0"/>
              <a:t>Assessment Reform Group (1999) </a:t>
            </a:r>
            <a:r>
              <a:rPr lang="en-GB" sz="1800" i="1" dirty="0"/>
              <a:t>Assessment for Learning : Beyond the black box, </a:t>
            </a:r>
            <a:r>
              <a:rPr lang="en-GB" sz="1800" dirty="0"/>
              <a:t>Cambridge UK, University of Cambridge School of Education.</a:t>
            </a:r>
            <a:r>
              <a:rPr lang="en-GB" sz="1800" dirty="0">
                <a:cs typeface="Times New Roman" pitchFamily="18" charset="0"/>
              </a:rPr>
              <a:t> </a:t>
            </a:r>
          </a:p>
          <a:p>
            <a:pPr marL="609600" indent="-609600" eaLnBrk="1" hangingPunct="1">
              <a:buFont typeface="Wingdings" pitchFamily="2" charset="2"/>
              <a:buNone/>
              <a:defRPr/>
            </a:pPr>
            <a:r>
              <a:rPr lang="en-GB" sz="1800" dirty="0">
                <a:cs typeface="Times New Roman" pitchFamily="18" charset="0"/>
              </a:rPr>
              <a:t>Biggs, J. and Tang, C. (2007) </a:t>
            </a:r>
            <a:r>
              <a:rPr lang="en-GB" sz="1800" i="1" dirty="0">
                <a:cs typeface="Times New Roman" pitchFamily="18" charset="0"/>
              </a:rPr>
              <a:t>Teaching for Quality Learning at University, </a:t>
            </a:r>
            <a:r>
              <a:rPr lang="en-GB" sz="1800" dirty="0">
                <a:cs typeface="Times New Roman" pitchFamily="18" charset="0"/>
              </a:rPr>
              <a:t>Maidenhead: Open University Press.</a:t>
            </a:r>
          </a:p>
          <a:p>
            <a:pPr marL="609600" indent="-609600" eaLnBrk="1" hangingPunct="1">
              <a:buFont typeface="Wingdings" pitchFamily="2" charset="2"/>
              <a:buNone/>
              <a:defRPr/>
            </a:pPr>
            <a:r>
              <a:rPr lang="en-GB" sz="1800" dirty="0">
                <a:cs typeface="Times New Roman" pitchFamily="18" charset="0"/>
              </a:rPr>
              <a:t>Bloxham, S. and Boyd, P. (2007) </a:t>
            </a:r>
            <a:r>
              <a:rPr lang="en-GB" sz="1800" i="1" dirty="0">
                <a:cs typeface="Times New Roman" pitchFamily="18" charset="0"/>
              </a:rPr>
              <a:t>Developing effective assessment in higher education: a practical guide</a:t>
            </a:r>
            <a:r>
              <a:rPr lang="en-GB" sz="1800" dirty="0">
                <a:cs typeface="Times New Roman" pitchFamily="18" charset="0"/>
              </a:rPr>
              <a:t>, Maidenhead, Open University Press.</a:t>
            </a:r>
          </a:p>
          <a:p>
            <a:pPr marL="609600" indent="-609600" eaLnBrk="1" hangingPunct="1">
              <a:buFont typeface="Wingdings" pitchFamily="2" charset="2"/>
              <a:buNone/>
              <a:defRPr/>
            </a:pPr>
            <a:r>
              <a:rPr lang="en-GB" sz="1800" dirty="0">
                <a:cs typeface="Times New Roman" pitchFamily="18" charset="0"/>
              </a:rPr>
              <a:t>Brown, S. Rust, C. &amp; Gibbs, G. (1994) </a:t>
            </a:r>
            <a:r>
              <a:rPr lang="en-GB" sz="1800" i="1" dirty="0">
                <a:cs typeface="Times New Roman" pitchFamily="18" charset="0"/>
              </a:rPr>
              <a:t>Strategies for Diversifying Assessment,</a:t>
            </a:r>
            <a:r>
              <a:rPr lang="en-GB" sz="1800" dirty="0">
                <a:cs typeface="Times New Roman" pitchFamily="18" charset="0"/>
              </a:rPr>
              <a:t> Oxford: Oxford Centre for Staff Development. </a:t>
            </a:r>
          </a:p>
          <a:p>
            <a:pPr marL="609600" indent="-609600" eaLnBrk="1" hangingPunct="1">
              <a:buFont typeface="Wingdings" pitchFamily="2" charset="2"/>
              <a:buNone/>
              <a:defRPr/>
            </a:pPr>
            <a:r>
              <a:rPr lang="en-GB" sz="1800" dirty="0"/>
              <a:t>Boud, D. (1995) </a:t>
            </a:r>
            <a:r>
              <a:rPr lang="en-GB" sz="1800" i="1" dirty="0"/>
              <a:t>Enhancing learning through self-assessment,</a:t>
            </a:r>
            <a:r>
              <a:rPr lang="en-GB" sz="1800" dirty="0"/>
              <a:t> London: Routledge.</a:t>
            </a:r>
          </a:p>
          <a:p>
            <a:pPr marL="609600" indent="-609600" eaLnBrk="1" hangingPunct="1">
              <a:buFont typeface="Wingdings" pitchFamily="2" charset="2"/>
              <a:buNone/>
              <a:defRPr/>
            </a:pPr>
            <a:r>
              <a:rPr lang="en-GB" sz="1800" dirty="0"/>
              <a:t>Brown, S. and </a:t>
            </a:r>
            <a:r>
              <a:rPr lang="en-GB" sz="1800" dirty="0" err="1"/>
              <a:t>Glasner</a:t>
            </a:r>
            <a:r>
              <a:rPr lang="en-GB" sz="1800" dirty="0"/>
              <a:t>, A. (eds.) (1999) </a:t>
            </a:r>
            <a:r>
              <a:rPr lang="en-GB" sz="1800" i="1" dirty="0"/>
              <a:t>Assessment Matters in Higher Education, Choosing and Using Diverse Approaches</a:t>
            </a:r>
            <a:r>
              <a:rPr lang="en-GB" sz="1800" dirty="0"/>
              <a:t>, Maidenhead: Open University Press.</a:t>
            </a:r>
          </a:p>
          <a:p>
            <a:pPr marL="609600" indent="-609600" eaLnBrk="1" hangingPunct="1">
              <a:buFont typeface="Wingdings" pitchFamily="2" charset="2"/>
              <a:buNone/>
              <a:defRPr/>
            </a:pPr>
            <a:r>
              <a:rPr lang="en-GB" sz="1800" dirty="0"/>
              <a:t>Brown, S. and Knight, P. (1994) </a:t>
            </a:r>
            <a:r>
              <a:rPr lang="en-GB" sz="1800" i="1" dirty="0"/>
              <a:t>Assessing Learners in Higher Education</a:t>
            </a:r>
            <a:r>
              <a:rPr lang="en-GB" sz="1800" dirty="0"/>
              <a:t>, London: Kogan Page.</a:t>
            </a:r>
            <a:endParaRPr lang="en-US" sz="1800" dirty="0"/>
          </a:p>
          <a:p>
            <a:pPr marL="609600" indent="-609600" eaLnBrk="1" hangingPunct="1">
              <a:buNone/>
              <a:defRPr/>
            </a:pPr>
            <a:r>
              <a:rPr lang="en-US" sz="1800" dirty="0"/>
              <a:t>Brown, S. and Race, P. (2012) </a:t>
            </a:r>
            <a:r>
              <a:rPr lang="en-GB" sz="1800" i="1" dirty="0"/>
              <a:t>Using effective assessment to promote learning </a:t>
            </a:r>
            <a:r>
              <a:rPr lang="en-GB" sz="1800" dirty="0"/>
              <a:t>in Hunt, L. and Chambers, D. (2012) </a:t>
            </a:r>
            <a:r>
              <a:rPr lang="en-GB" sz="1800" i="1" dirty="0"/>
              <a:t>University Teaching in Focus, Victoria, Australia, Acer Press. P74-91</a:t>
            </a:r>
            <a:endParaRPr lang="en-GB" sz="1800" dirty="0"/>
          </a:p>
          <a:p>
            <a:pPr marL="609600" indent="-609600" eaLnBrk="1" hangingPunct="1">
              <a:defRPr/>
            </a:pPr>
            <a:endParaRPr lang="en-GB" sz="1800" dirty="0"/>
          </a:p>
          <a:p>
            <a:pPr eaLnBrk="1" hangingPunct="1">
              <a:lnSpc>
                <a:spcPct val="90000"/>
              </a:lnSpc>
              <a:buNone/>
              <a:defRPr/>
            </a:pPr>
            <a:endParaRPr lang="en-GB" sz="18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dirty="0"/>
              <a:t>Useful references 2</a:t>
            </a:r>
          </a:p>
        </p:txBody>
      </p:sp>
      <p:sp>
        <p:nvSpPr>
          <p:cNvPr id="208899" name="Rectangle 3"/>
          <p:cNvSpPr>
            <a:spLocks noGrp="1" noChangeArrowheads="1"/>
          </p:cNvSpPr>
          <p:nvPr>
            <p:ph type="body" idx="1"/>
          </p:nvPr>
        </p:nvSpPr>
        <p:spPr>
          <a:xfrm>
            <a:off x="250825" y="981075"/>
            <a:ext cx="8424863" cy="5221288"/>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1800" dirty="0"/>
              <a:t>Carless, D., </a:t>
            </a:r>
            <a:r>
              <a:rPr lang="en-US" sz="1800" dirty="0" err="1"/>
              <a:t>Joughin</a:t>
            </a:r>
            <a:r>
              <a:rPr lang="en-US" sz="1800" dirty="0"/>
              <a:t>, G., </a:t>
            </a:r>
            <a:r>
              <a:rPr lang="en-US" sz="1800" dirty="0" err="1"/>
              <a:t>Ngar</a:t>
            </a:r>
            <a:r>
              <a:rPr lang="en-US" sz="1800" dirty="0"/>
              <a:t>-Fun Liu </a:t>
            </a:r>
            <a:r>
              <a:rPr lang="en-US" sz="1800" i="1" dirty="0"/>
              <a:t>et al</a:t>
            </a:r>
            <a:r>
              <a:rPr lang="en-US" sz="1800" dirty="0"/>
              <a:t> (2006) </a:t>
            </a:r>
            <a:r>
              <a:rPr lang="en-US" sz="1800" i="1" dirty="0"/>
              <a:t>How Assessment supports learning: Learning orientated assessment in action </a:t>
            </a:r>
            <a:r>
              <a:rPr lang="en-US" sz="1800" dirty="0"/>
              <a:t>Hong Kong: Hong Kong University Press.</a:t>
            </a:r>
          </a:p>
          <a:p>
            <a:pPr eaLnBrk="1" hangingPunct="1">
              <a:buFont typeface="Wingdings" pitchFamily="2" charset="2"/>
              <a:buNone/>
              <a:defRPr/>
            </a:pPr>
            <a:r>
              <a:rPr lang="en-GB" sz="1800" dirty="0"/>
              <a:t>Carroll, J. and Ryan, J. (2005) </a:t>
            </a:r>
            <a:r>
              <a:rPr lang="en-GB" sz="1800" i="1" dirty="0"/>
              <a:t>Teaching International students: improving learning for all. </a:t>
            </a:r>
            <a:r>
              <a:rPr lang="en-GB" sz="1800" dirty="0"/>
              <a:t>London: Routledge SEDA series.</a:t>
            </a:r>
          </a:p>
          <a:p>
            <a:pPr eaLnBrk="1" hangingPunct="1">
              <a:buNone/>
              <a:defRPr/>
            </a:pPr>
            <a:r>
              <a:rPr lang="en-GB" sz="1800" dirty="0" err="1"/>
              <a:t>Crosling</a:t>
            </a:r>
            <a:r>
              <a:rPr lang="en-GB" sz="1800" dirty="0"/>
              <a:t>, G., Thomas, L. and </a:t>
            </a:r>
            <a:r>
              <a:rPr lang="en-GB" sz="1800" dirty="0" err="1"/>
              <a:t>Heagney</a:t>
            </a:r>
            <a:r>
              <a:rPr lang="en-GB" sz="1800" dirty="0"/>
              <a:t>, M. (2008) </a:t>
            </a:r>
            <a:r>
              <a:rPr lang="en-GB" sz="1800" i="1" dirty="0"/>
              <a:t>Improving student retention in Higher Education,</a:t>
            </a:r>
            <a:r>
              <a:rPr lang="en-GB" sz="1800" dirty="0"/>
              <a:t> London and New York: Routledge </a:t>
            </a:r>
          </a:p>
          <a:p>
            <a:pPr marL="609600" indent="-609600" eaLnBrk="1" hangingPunct="1">
              <a:buFont typeface="Wingdings" pitchFamily="2" charset="2"/>
              <a:buNone/>
              <a:defRPr/>
            </a:pPr>
            <a:r>
              <a:rPr lang="en-GB" sz="1800" dirty="0"/>
              <a:t>Crooks, T. (1988) </a:t>
            </a:r>
            <a:r>
              <a:rPr lang="en-GB" sz="1800" i="1" dirty="0"/>
              <a:t>Assessing student performance, </a:t>
            </a:r>
            <a:r>
              <a:rPr lang="en-GB" sz="1800" dirty="0"/>
              <a:t>HERDSA Green Guide No 8 HERDSA (reprinted 1994).</a:t>
            </a:r>
          </a:p>
          <a:p>
            <a:pPr marL="609600" indent="-609600" eaLnBrk="1" hangingPunct="1">
              <a:buFont typeface="Wingdings" pitchFamily="2" charset="2"/>
              <a:buNone/>
              <a:defRPr/>
            </a:pPr>
            <a:r>
              <a:rPr lang="en-GB" sz="1800" dirty="0" err="1"/>
              <a:t>Falchikov</a:t>
            </a:r>
            <a:r>
              <a:rPr lang="en-GB" sz="1800" dirty="0"/>
              <a:t>, N. (2004) </a:t>
            </a:r>
            <a:r>
              <a:rPr lang="en-GB" sz="1800" i="1" dirty="0"/>
              <a:t>Improving Assessment through Student Involvement: Practical Solutions for Aiding Learning in Higher and Further Education,</a:t>
            </a:r>
            <a:r>
              <a:rPr lang="en-GB" sz="1800" dirty="0"/>
              <a:t> London: Routledge.</a:t>
            </a:r>
          </a:p>
          <a:p>
            <a:pPr marL="609600" indent="-609600" eaLnBrk="1" hangingPunct="1">
              <a:buFont typeface="Wingdings" pitchFamily="2" charset="2"/>
              <a:buNone/>
              <a:defRPr/>
            </a:pPr>
            <a:r>
              <a:rPr lang="en-GB" sz="1800" dirty="0"/>
              <a:t>Gibbs, G. (1999) </a:t>
            </a:r>
            <a:r>
              <a:rPr lang="en-GB" sz="1800" i="1" dirty="0"/>
              <a:t>Using assessment strategically to change the way students learn</a:t>
            </a:r>
            <a:r>
              <a:rPr lang="en-GB" sz="1800" dirty="0"/>
              <a:t>, in Brown S. &amp; </a:t>
            </a:r>
            <a:r>
              <a:rPr lang="en-GB" sz="1800" dirty="0" err="1"/>
              <a:t>Glasner</a:t>
            </a:r>
            <a:r>
              <a:rPr lang="en-GB" sz="1800" dirty="0"/>
              <a:t>, A. (eds.), </a:t>
            </a:r>
            <a:r>
              <a:rPr lang="en-GB" sz="1800" i="1" dirty="0"/>
              <a:t>Assessment Matters in Higher Education: Choosing and Using Diverse Approaches, </a:t>
            </a:r>
            <a:r>
              <a:rPr lang="en-GB" sz="1800" dirty="0"/>
              <a:t>Maidenhead: SRHE/Open University Press.</a:t>
            </a:r>
          </a:p>
          <a:p>
            <a:pPr marL="609600" indent="-609600" eaLnBrk="1" hangingPunct="1">
              <a:buFont typeface="Wingdings" pitchFamily="2" charset="2"/>
              <a:buNone/>
              <a:defRPr/>
            </a:pPr>
            <a:r>
              <a:rPr lang="en-GB" sz="1800" dirty="0"/>
              <a:t>Higher Education Academy (2012) </a:t>
            </a:r>
            <a:r>
              <a:rPr lang="en-GB" sz="1800" i="1" dirty="0"/>
              <a:t>A marked improvement; transforming assessment in higher education</a:t>
            </a:r>
            <a:r>
              <a:rPr lang="en-GB" sz="1800" dirty="0"/>
              <a:t>, York: HEA.</a:t>
            </a:r>
          </a:p>
          <a:p>
            <a:pPr eaLnBrk="1" hangingPunct="1">
              <a:defRPr/>
            </a:pPr>
            <a:endParaRPr lang="en-GB" sz="1800" dirty="0"/>
          </a:p>
          <a:p>
            <a:pPr eaLnBrk="1" hangingPunct="1">
              <a:defRPr/>
            </a:pPr>
            <a:endParaRPr lang="en-GB" sz="1800" dirty="0"/>
          </a:p>
          <a:p>
            <a:pPr eaLnBrk="1" hangingPunct="1">
              <a:defRPr/>
            </a:pPr>
            <a:endParaRPr lang="en-GB" sz="1800" dirty="0"/>
          </a:p>
          <a:p>
            <a:pPr eaLnBrk="1" hangingPunct="1">
              <a:defRPr/>
            </a:pPr>
            <a:endParaRPr lang="en-GB" sz="18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p:spPr>
        <p:txBody>
          <a:bodyPr/>
          <a:lstStyle/>
          <a:p>
            <a:pPr eaLnBrk="1" hangingPunct="1"/>
            <a:r>
              <a:rPr lang="en-GB" dirty="0"/>
              <a:t>Useful references 3</a:t>
            </a:r>
          </a:p>
        </p:txBody>
      </p:sp>
      <p:sp>
        <p:nvSpPr>
          <p:cNvPr id="43011" name="Rectangle 3"/>
          <p:cNvSpPr>
            <a:spLocks noGrp="1" noChangeArrowheads="1"/>
          </p:cNvSpPr>
          <p:nvPr>
            <p:ph type="body" idx="1"/>
          </p:nvPr>
        </p:nvSpPr>
        <p:spPr>
          <a:xfrm>
            <a:off x="142844" y="1052737"/>
            <a:ext cx="8750331" cy="5329014"/>
          </a:xfrm>
        </p:spPr>
        <p:txBody>
          <a:bodyPr/>
          <a:lstStyle/>
          <a:p>
            <a:pPr marL="609600" indent="-609600" eaLnBrk="1" hangingPunct="1">
              <a:buFont typeface="Wingdings" pitchFamily="2" charset="2"/>
              <a:buNone/>
              <a:defRPr/>
            </a:pPr>
            <a:r>
              <a:rPr lang="en-GB" sz="1800" dirty="0"/>
              <a:t>Knight, P. and </a:t>
            </a:r>
            <a:r>
              <a:rPr lang="en-GB" sz="1800" dirty="0" err="1"/>
              <a:t>Yorke</a:t>
            </a:r>
            <a:r>
              <a:rPr lang="en-GB" sz="1800" dirty="0"/>
              <a:t>, M. (2003) </a:t>
            </a:r>
            <a:r>
              <a:rPr lang="en-GB" sz="1800" i="1" dirty="0"/>
              <a:t>Assessment, learning and employability</a:t>
            </a:r>
            <a:r>
              <a:rPr lang="en-GB" sz="1800" dirty="0"/>
              <a:t> Maidenhead, UK: SRHE/Open University Press.</a:t>
            </a:r>
          </a:p>
          <a:p>
            <a:pPr eaLnBrk="1" hangingPunct="1">
              <a:buFont typeface="Wingdings" pitchFamily="2" charset="2"/>
              <a:buNone/>
              <a:defRPr/>
            </a:pPr>
            <a:r>
              <a:rPr lang="en-GB" sz="1800" dirty="0" err="1"/>
              <a:t>Mentkowski</a:t>
            </a:r>
            <a:r>
              <a:rPr lang="en-GB" sz="1800" dirty="0"/>
              <a:t>, M. and associates (2000) p.82 </a:t>
            </a:r>
            <a:r>
              <a:rPr lang="en-GB" sz="1800" i="1" dirty="0"/>
              <a:t>Learning that lasts: integrating learning development and performance in college and beyond,</a:t>
            </a:r>
            <a:r>
              <a:rPr lang="en-GB" sz="1800" dirty="0"/>
              <a:t> San Francisco: </a:t>
            </a:r>
            <a:r>
              <a:rPr lang="en-GB" sz="1800" dirty="0" err="1"/>
              <a:t>Jossey</a:t>
            </a:r>
            <a:r>
              <a:rPr lang="en-GB" sz="1800" dirty="0"/>
              <a:t>-Bass.</a:t>
            </a:r>
          </a:p>
          <a:p>
            <a:pPr eaLnBrk="1" hangingPunct="1">
              <a:buFont typeface="Wingdings" pitchFamily="2" charset="2"/>
              <a:buNone/>
              <a:defRPr/>
            </a:pPr>
            <a:r>
              <a:rPr lang="en-GB" sz="1800" dirty="0"/>
              <a:t>McDowell, L. and Brown, S. (1998) </a:t>
            </a:r>
            <a:r>
              <a:rPr lang="en-GB" sz="1800" i="1" dirty="0"/>
              <a:t>Assessing students: cheating and plagiarism</a:t>
            </a:r>
            <a:r>
              <a:rPr lang="en-GB" sz="1800" dirty="0"/>
              <a:t>, Newcastle: Red Guide 10/11 University of Northumbria.</a:t>
            </a:r>
            <a:endParaRPr lang="en-US" sz="1800" dirty="0"/>
          </a:p>
          <a:p>
            <a:pPr eaLnBrk="1" hangingPunct="1">
              <a:buFont typeface="Wingdings" pitchFamily="2" charset="2"/>
              <a:buNone/>
              <a:defRPr/>
            </a:pPr>
            <a:r>
              <a:rPr lang="en-GB" sz="1800" dirty="0" err="1"/>
              <a:t>Nicol</a:t>
            </a:r>
            <a:r>
              <a:rPr lang="en-GB" sz="1800" dirty="0"/>
              <a:t>, D. J. and Macfarlane-Dick, D. (2006) Formative assessment and self-regulated learning: A model and seven principles of good feedback practice, </a:t>
            </a:r>
            <a:r>
              <a:rPr lang="en-GB" sz="1800" i="1" dirty="0"/>
              <a:t>Studies in Higher Education </a:t>
            </a:r>
            <a:r>
              <a:rPr lang="en-GB" sz="1800" i="1" dirty="0" err="1"/>
              <a:t>Vol</a:t>
            </a:r>
            <a:r>
              <a:rPr lang="en-GB" sz="1800" i="1" dirty="0"/>
              <a:t> 31(2), 199-218.</a:t>
            </a:r>
          </a:p>
          <a:p>
            <a:pPr eaLnBrk="1" hangingPunct="1">
              <a:buNone/>
              <a:defRPr/>
            </a:pPr>
            <a:r>
              <a:rPr lang="en-GB" sz="1800" dirty="0"/>
              <a:t>PASS project Bradford </a:t>
            </a:r>
            <a:r>
              <a:rPr lang="en-GB" sz="1800" dirty="0">
                <a:hlinkClick r:id="rId3"/>
              </a:rPr>
              <a:t>http://www.pass.brad.ac.uk/</a:t>
            </a:r>
            <a:r>
              <a:rPr lang="en-GB" sz="1800" dirty="0"/>
              <a:t> Accessed November 2013</a:t>
            </a:r>
          </a:p>
          <a:p>
            <a:pPr eaLnBrk="1" hangingPunct="1">
              <a:buNone/>
              <a:defRPr/>
            </a:pPr>
            <a:r>
              <a:rPr lang="en-GB" sz="1800" dirty="0"/>
              <a:t>Pickford, R. and Brown, S. (2006) </a:t>
            </a:r>
            <a:r>
              <a:rPr lang="en-GB" sz="1800" i="1" dirty="0"/>
              <a:t>Assessing skills and practice,</a:t>
            </a:r>
            <a:r>
              <a:rPr lang="en-GB" sz="1800" dirty="0"/>
              <a:t> London: Routledge. </a:t>
            </a:r>
          </a:p>
          <a:p>
            <a:pPr eaLnBrk="1" hangingPunct="1">
              <a:buNone/>
              <a:defRPr/>
            </a:pPr>
            <a:endParaRPr lang="en-GB" sz="1800" dirty="0"/>
          </a:p>
          <a:p>
            <a:pPr eaLnBrk="1" hangingPunct="1">
              <a:lnSpc>
                <a:spcPct val="90000"/>
              </a:lnSpc>
              <a:buFont typeface="Wingdings" pitchFamily="2" charset="2"/>
              <a:buNone/>
              <a:defRPr/>
            </a:pPr>
            <a:endParaRPr lang="en-GB" sz="18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dirty="0"/>
              <a:t>Useful references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1800" dirty="0"/>
              <a:t>Race, P. (2001) </a:t>
            </a:r>
            <a:r>
              <a:rPr lang="en-GB" sz="1800" i="1" dirty="0"/>
              <a:t>A Briefing on Self, Peer &amp; Group Assessment,</a:t>
            </a:r>
            <a:r>
              <a:rPr lang="en-GB" sz="1800" dirty="0"/>
              <a:t> in LTSN Generic Centre Assessment Series No 9, LTSN York.</a:t>
            </a:r>
          </a:p>
          <a:p>
            <a:pPr eaLnBrk="1" hangingPunct="1">
              <a:buFont typeface="Wingdings" pitchFamily="2" charset="2"/>
              <a:buNone/>
            </a:pPr>
            <a:r>
              <a:rPr lang="en-GB" sz="1800" dirty="0"/>
              <a:t>Race P. (2015) </a:t>
            </a:r>
            <a:r>
              <a:rPr lang="en-GB" sz="1800" i="1" dirty="0"/>
              <a:t>The lecturer’s toolkit (4</a:t>
            </a:r>
            <a:r>
              <a:rPr lang="en-GB" sz="1800" i="1" baseline="30000" dirty="0"/>
              <a:t>th</a:t>
            </a:r>
            <a:r>
              <a:rPr lang="en-GB" sz="1800" i="1" dirty="0"/>
              <a:t> edition),</a:t>
            </a:r>
            <a:r>
              <a:rPr lang="en-GB" sz="1800" dirty="0"/>
              <a:t> London: Routledge.</a:t>
            </a:r>
          </a:p>
          <a:p>
            <a:pPr eaLnBrk="1" hangingPunct="1">
              <a:buFont typeface="Wingdings" pitchFamily="2" charset="2"/>
              <a:buNone/>
            </a:pPr>
            <a:r>
              <a:rPr lang="en-GB" sz="1800" dirty="0"/>
              <a:t>Rust, C., Price, M. and O’Donovan, B. (2003) Improving students’ learning by developing their understanding of assessment criteria and processes</a:t>
            </a:r>
            <a:r>
              <a:rPr lang="en-GB" sz="1800" i="1" dirty="0"/>
              <a:t>, Assessment and Evaluation in Higher Education. 28 (2), 147-164.</a:t>
            </a:r>
          </a:p>
          <a:p>
            <a:pPr eaLnBrk="1" hangingPunct="1">
              <a:buFont typeface="Wingdings" pitchFamily="2" charset="2"/>
              <a:buNone/>
            </a:pPr>
            <a:r>
              <a:rPr lang="en-GB" sz="1800" dirty="0"/>
              <a:t>Ryan, J. (2000) </a:t>
            </a:r>
            <a:r>
              <a:rPr lang="en-GB" sz="1800" i="1" dirty="0"/>
              <a:t>A Guide to Teaching International Students,</a:t>
            </a:r>
            <a:r>
              <a:rPr lang="en-GB" sz="1800" dirty="0"/>
              <a:t> Oxford Centre for Staff and Learning Development</a:t>
            </a:r>
          </a:p>
          <a:p>
            <a:pPr eaLnBrk="1" hangingPunct="1">
              <a:buFont typeface="Wingdings" pitchFamily="2" charset="2"/>
              <a:buNone/>
            </a:pPr>
            <a:r>
              <a:rPr lang="en-GB" sz="1800" dirty="0"/>
              <a:t>Stefani, L. and Carroll, J. (2001) </a:t>
            </a:r>
            <a:r>
              <a:rPr lang="en-GB" sz="1800" i="1" dirty="0"/>
              <a:t>A Briefing on Plagiarism </a:t>
            </a:r>
            <a:r>
              <a:rPr lang="en-GB" sz="1800" dirty="0"/>
              <a:t>http://www.ltsn.ac.uk/application.asp?app=resources.asp&amp;process=full_record&amp;section=generic&amp;id=10</a:t>
            </a:r>
          </a:p>
          <a:p>
            <a:pPr eaLnBrk="1" hangingPunct="1">
              <a:buNone/>
            </a:pPr>
            <a:r>
              <a:rPr lang="en-GB" sz="1800" dirty="0"/>
              <a:t>Sadler, D. Royce (2010) Beyond feedback: developing student capability in complex appraisal,</a:t>
            </a:r>
            <a:br>
              <a:rPr lang="en-GB" sz="1800" dirty="0"/>
            </a:br>
            <a:r>
              <a:rPr lang="en-GB" sz="1800" i="1" dirty="0"/>
              <a:t>Assessment &amp; Evaluation in Higher Education, 35: 5, 535-550</a:t>
            </a:r>
          </a:p>
          <a:p>
            <a:pPr eaLnBrk="1" hangingPunct="1">
              <a:buNone/>
            </a:pPr>
            <a:r>
              <a:rPr lang="en-GB" sz="1800" dirty="0"/>
              <a:t>Yorke, M. (1999) </a:t>
            </a:r>
            <a:r>
              <a:rPr lang="en-GB" sz="1800" i="1" dirty="0"/>
              <a:t>Leaving Early: Undergraduate Non-completion in Higher Education,</a:t>
            </a:r>
            <a:r>
              <a:rPr lang="en-GB" sz="1800" dirty="0"/>
              <a:t> London: Routledge.</a:t>
            </a:r>
          </a:p>
          <a:p>
            <a:pPr eaLnBrk="1" hangingPunct="1">
              <a:buFont typeface="Wingdings" pitchFamily="2" charset="2"/>
              <a:buNone/>
            </a:pPr>
            <a:endParaRPr lang="en-GB" sz="1800" dirty="0"/>
          </a:p>
          <a:p>
            <a:endParaRPr lang="en-GB"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dirty="0"/>
              <a:t>To improve assessment we should realign it by:</a:t>
            </a:r>
          </a:p>
        </p:txBody>
      </p:sp>
      <p:sp>
        <p:nvSpPr>
          <p:cNvPr id="14339" name="Rectangle 3"/>
          <p:cNvSpPr>
            <a:spLocks noGrp="1" noChangeArrowheads="1"/>
          </p:cNvSpPr>
          <p:nvPr>
            <p:ph type="body" idx="1"/>
          </p:nvPr>
        </p:nvSpPr>
        <p:spPr/>
        <p:txBody>
          <a:bodyPr/>
          <a:lstStyle/>
          <a:p>
            <a:r>
              <a:rPr lang="en-GB" dirty="0"/>
              <a:t>Exploring ways in which assessment can engage students and be integral to learning;</a:t>
            </a:r>
          </a:p>
          <a:p>
            <a:r>
              <a:rPr lang="en-GB" dirty="0"/>
              <a:t>Constructively aligning (Biggs and Tang 2007) assignments with planned learning outcomes and the curriculum taught;</a:t>
            </a:r>
          </a:p>
          <a:p>
            <a:r>
              <a:rPr lang="en-GB" dirty="0"/>
              <a:t>Providing realistic tasks: students are likely to put more energy into assignments they see as authentic and worth bothering with;</a:t>
            </a:r>
          </a:p>
          <a:p>
            <a:r>
              <a:rPr lang="en-GB" dirty="0"/>
              <a:t>Maximising the dialogic opportunities of student feedback.</a:t>
            </a:r>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Some thoughts on assessment and feedback</a:t>
            </a:r>
          </a:p>
        </p:txBody>
      </p:sp>
      <p:sp>
        <p:nvSpPr>
          <p:cNvPr id="3" name="Content Placeholder 2"/>
          <p:cNvSpPr>
            <a:spLocks noGrp="1"/>
          </p:cNvSpPr>
          <p:nvPr>
            <p:ph idx="1"/>
          </p:nvPr>
        </p:nvSpPr>
        <p:spPr/>
        <p:txBody>
          <a:bodyPr/>
          <a:lstStyle/>
          <a:p>
            <a:pPr eaLnBrk="1" fontAlgn="t" hangingPunct="1"/>
            <a:r>
              <a:rPr lang="en-US" dirty="0"/>
              <a:t>Academic staff frequently use a fairly limited range of assessment and feedback methods for individuals and groups, but international pedagogic research suggests that diversity benefits students greatly. </a:t>
            </a:r>
            <a:endParaRPr lang="en-GB" dirty="0"/>
          </a:p>
          <a:p>
            <a:pPr eaLnBrk="1" fontAlgn="auto" hangingPunct="1"/>
            <a:r>
              <a:rPr lang="en-US" dirty="0"/>
              <a:t>To maximise the benefits of formative feedback, a range of streamlined approaches including statement banks and computer based assessments can supplement traditional forms.</a:t>
            </a:r>
          </a:p>
          <a:p>
            <a:pPr eaLnBrk="1" fontAlgn="auto" hangingPunct="1"/>
            <a:r>
              <a:rPr lang="en-US" dirty="0"/>
              <a:t>Students do not always recognize or use feedback well, but assessment dialogues can enhance learning</a:t>
            </a:r>
            <a:r>
              <a:rPr lang="en-US" b="0" dirty="0"/>
              <a:t>.</a:t>
            </a:r>
            <a:endParaRPr lang="en-GB" b="0" dirty="0"/>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dirty="0"/>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dirty="0"/>
              <a:t>Formative assessment is primarily concerned with feedback aimed at prompting improvement, is often continuous and usually involves words.</a:t>
            </a:r>
          </a:p>
          <a:p>
            <a:r>
              <a:rPr lang="en-US" dirty="0"/>
              <a:t>Summative assessment is concerned with making evaluative judgments, is often end point and involves numbers.</a:t>
            </a:r>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Background: two major current UK initiatives on assessment to consider</a:t>
            </a:r>
          </a:p>
        </p:txBody>
      </p:sp>
      <p:sp>
        <p:nvSpPr>
          <p:cNvPr id="3" name="Content Placeholder 2"/>
          <p:cNvSpPr>
            <a:spLocks noGrp="1"/>
          </p:cNvSpPr>
          <p:nvPr>
            <p:ph idx="1"/>
          </p:nvPr>
        </p:nvSpPr>
        <p:spPr>
          <a:xfrm>
            <a:off x="214282" y="1214422"/>
            <a:ext cx="8715436" cy="4987941"/>
          </a:xfrm>
        </p:spPr>
        <p:txBody>
          <a:bodyPr/>
          <a:lstStyle/>
          <a:p>
            <a:r>
              <a:rPr lang="en-GB" dirty="0"/>
              <a:t>The UK Quality Assurance Agency (QAA) Code of practice B6 on Assessment and APL.</a:t>
            </a:r>
          </a:p>
          <a:p>
            <a:r>
              <a:rPr lang="en-GB" dirty="0"/>
              <a:t>The Higher Education Academy ‘A marked improvement’ project on bringing about change to institutional strategies on assessment.</a:t>
            </a:r>
          </a:p>
          <a:p>
            <a:r>
              <a:rPr lang="en-GB" dirty="0"/>
              <a:t>Both groups have overlapping membership and therefore aligned perspectives.</a:t>
            </a:r>
          </a:p>
          <a:p>
            <a:r>
              <a:rPr lang="en-GB" dirty="0"/>
              <a:t>Both initiatives draw on the work of previous generations of thinkers on assessment, and particularly the two Centres for Excellence in Teaching and Learning (CETLs) that focused on assessment, Oxford Brookes’ Assessment Knowledge Exchange (ASKe) and Northumbria's Assessment for Learning (A4L).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49238"/>
            <a:ext cx="7786718" cy="1074737"/>
          </a:xfrm>
        </p:spPr>
        <p:txBody>
          <a:bodyPr/>
          <a:lstStyle/>
          <a:p>
            <a:r>
              <a:rPr lang="en-GB" dirty="0"/>
              <a:t>The HEA project: A marked improvement</a:t>
            </a:r>
          </a:p>
        </p:txBody>
      </p:sp>
      <p:sp>
        <p:nvSpPr>
          <p:cNvPr id="3" name="Content Placeholder 2"/>
          <p:cNvSpPr>
            <a:spLocks noGrp="1"/>
          </p:cNvSpPr>
          <p:nvPr>
            <p:ph idx="1"/>
          </p:nvPr>
        </p:nvSpPr>
        <p:spPr/>
        <p:txBody>
          <a:bodyPr/>
          <a:lstStyle/>
          <a:p>
            <a:r>
              <a:rPr lang="en-GB" dirty="0"/>
              <a:t>A group of national experts worked on an </a:t>
            </a:r>
            <a:r>
              <a:rPr lang="en-GB" dirty="0" err="1"/>
              <a:t>intitiative</a:t>
            </a:r>
            <a:r>
              <a:rPr lang="en-GB" dirty="0"/>
              <a:t> designed to transform assessment in higher education;</a:t>
            </a:r>
          </a:p>
          <a:p>
            <a:r>
              <a:rPr lang="en-GB" dirty="0"/>
              <a:t>The work of the Northumbria CETL, Assessment for learning (A4L), and the Oxford Brookes CETL Assessment Knowledge Exchange (</a:t>
            </a:r>
            <a:r>
              <a:rPr lang="en-GB" dirty="0" err="1"/>
              <a:t>ASKe</a:t>
            </a:r>
            <a:r>
              <a:rPr lang="en-GB" dirty="0"/>
              <a:t>) underpinned the work.</a:t>
            </a:r>
          </a:p>
          <a:p>
            <a:r>
              <a:rPr lang="en-GB" dirty="0" err="1"/>
              <a:t>ASKe</a:t>
            </a:r>
            <a:r>
              <a:rPr lang="en-GB" dirty="0"/>
              <a:t> produced the Weston Manor Manifesto which provides a framework for A Marked Improvement;</a:t>
            </a:r>
          </a:p>
          <a:p>
            <a:r>
              <a:rPr lang="en-GB" dirty="0"/>
              <a:t>The publication provides a rationale and groundwork for transformation, together with templates enabling institutions to review their own practices and implement change at a university level;</a:t>
            </a:r>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Assessment literacy: students do better if they can: </a:t>
            </a:r>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dirty="0"/>
              <a:t>Make sense of key terms such as criteria, weightings, and level;</a:t>
            </a:r>
          </a:p>
          <a:p>
            <a:r>
              <a:rPr lang="en-GB" dirty="0"/>
              <a:t>Encounter a variety of assessment methods (e.g. presentations, portfolios, posters, assessed web participation, practicals, vivas etc) and get practice in using them;</a:t>
            </a:r>
          </a:p>
          <a:p>
            <a:r>
              <a:rPr lang="en-GB" dirty="0"/>
              <a:t>Be strategic in their behaviours, putting more work into aspects of an assignment with high weightings, interrogating criteria to find out what is really required and so on;</a:t>
            </a:r>
          </a:p>
          <a:p>
            <a:r>
              <a:rPr lang="en-GB" dirty="0"/>
              <a:t>Gain clarity on how the assessment regulations work in their HEI, including issues concerning submission, resubmission, pass marks, condonement etc.</a:t>
            </a:r>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2770</Words>
  <Application>Microsoft Office PowerPoint</Application>
  <PresentationFormat>On-screen Show (4:3)</PresentationFormat>
  <Paragraphs>214</Paragraphs>
  <Slides>33</Slides>
  <Notes>31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33</vt:i4>
      </vt:variant>
    </vt:vector>
  </HeadingPairs>
  <TitlesOfParts>
    <vt:vector size="41" baseType="lpstr">
      <vt:lpstr>Arial</vt:lpstr>
      <vt:lpstr>Arial Rounded MT Bold</vt:lpstr>
      <vt:lpstr>Calibri</vt:lpstr>
      <vt:lpstr>Comic Sans MS</vt:lpstr>
      <vt:lpstr>Times New Roman</vt:lpstr>
      <vt:lpstr>Wingdings</vt:lpstr>
      <vt:lpstr>LeedsMet template</vt:lpstr>
      <vt:lpstr>101_Custom Design</vt:lpstr>
      <vt:lpstr>Innovative Assessment: Creative Feedback</vt:lpstr>
      <vt:lpstr>Why does assessment matter so much?</vt:lpstr>
      <vt:lpstr>What is assessment for?  What can it do?  How much does it matter?</vt:lpstr>
      <vt:lpstr>To improve assessment we should realign it by:</vt:lpstr>
      <vt:lpstr>Some thoughts on assessment and feedback</vt:lpstr>
      <vt:lpstr>Formative and summative assessment</vt:lpstr>
      <vt:lpstr>Background: two major current UK initiatives on assessment to consider</vt:lpstr>
      <vt:lpstr>The HEA project: A marked improvement</vt:lpstr>
      <vt:lpstr>Assessment literacy: students do better if they can: </vt:lpstr>
      <vt:lpstr>The importance of dialogic assessment (Sadler)</vt:lpstr>
      <vt:lpstr>Sadler continued</vt:lpstr>
      <vt:lpstr>My fit-for-purpose model of assessment: the key questions</vt:lpstr>
      <vt:lpstr>Sound and frequent assessment </vt:lpstr>
      <vt:lpstr>Boud et al 2010: ‘Assessment 2020’:</vt:lpstr>
      <vt:lpstr>PowerPoint Presentation</vt:lpstr>
      <vt:lpstr>Assessment for learning</vt:lpstr>
      <vt:lpstr>Assessment for learning</vt:lpstr>
      <vt:lpstr>Assessment linked to learning</vt:lpstr>
      <vt:lpstr>Strategies to implement assessment for learning in universities</vt:lpstr>
      <vt:lpstr>Streamlining assessment. Why would we wish to do it?</vt:lpstr>
      <vt:lpstr>What really impacts on learning?</vt:lpstr>
      <vt:lpstr>Efficient assessment; we need to:</vt:lpstr>
      <vt:lpstr>To give feedback more effectively  &amp; efficiently, we can:</vt:lpstr>
      <vt:lpstr>Making assessment work well</vt:lpstr>
      <vt:lpstr>PowerPoint Presentation</vt:lpstr>
      <vt:lpstr>Conclusions</vt:lpstr>
      <vt:lpstr>These and other slides will be available on my website at http://sally-brown.net</vt:lpstr>
      <vt:lpstr>Parallel session A: Setting expectations and promoting engagement</vt:lpstr>
      <vt:lpstr>What specific actions can you take to improve engagement through assessment, around e.g.:</vt:lpstr>
      <vt:lpstr>Useful references: 1</vt:lpstr>
      <vt:lpstr>Useful references 2</vt:lpstr>
      <vt:lpstr>Useful references 3</vt:lpstr>
      <vt:lpstr>Useful references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2016-06-22T15:10:31Z</dcterms:modified>
</cp:coreProperties>
</file>