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Lst>
  <p:notesMasterIdLst>
    <p:notesMasterId r:id="rId27"/>
  </p:notesMasterIdLst>
  <p:handoutMasterIdLst>
    <p:handoutMasterId r:id="rId28"/>
  </p:handoutMasterIdLst>
  <p:sldIdLst>
    <p:sldId id="420" r:id="rId4"/>
    <p:sldId id="530" r:id="rId5"/>
    <p:sldId id="554" r:id="rId6"/>
    <p:sldId id="555" r:id="rId7"/>
    <p:sldId id="559" r:id="rId8"/>
    <p:sldId id="532" r:id="rId9"/>
    <p:sldId id="540" r:id="rId10"/>
    <p:sldId id="536" r:id="rId11"/>
    <p:sldId id="541" r:id="rId12"/>
    <p:sldId id="558" r:id="rId13"/>
    <p:sldId id="556" r:id="rId14"/>
    <p:sldId id="533" r:id="rId15"/>
    <p:sldId id="557" r:id="rId16"/>
    <p:sldId id="551" r:id="rId17"/>
    <p:sldId id="550" r:id="rId18"/>
    <p:sldId id="539" r:id="rId19"/>
    <p:sldId id="534" r:id="rId20"/>
    <p:sldId id="546" r:id="rId21"/>
    <p:sldId id="547" r:id="rId22"/>
    <p:sldId id="382" r:id="rId23"/>
    <p:sldId id="270" r:id="rId24"/>
    <p:sldId id="272" r:id="rId25"/>
    <p:sldId id="317" r:id="rId26"/>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7030A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p:scale>
          <a:sx n="50" d="100"/>
          <a:sy n="50" d="100"/>
        </p:scale>
        <p:origin x="-414" y="36"/>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80" d="100"/>
        <a:sy n="80" d="100"/>
      </p:scale>
      <p:origin x="0" y="432"/>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 xmlns:p14="http://schemas.microsoft.com/office/powerpoint/2010/main" val="1311899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C6B1B7-B06F-454A-94FC-AB72A83E8E52}" type="slidenum">
              <a:rPr lang="en-GB" smtClean="0"/>
              <a:pPr>
                <a:defRPr/>
              </a:pPr>
              <a:t>8</a:t>
            </a:fld>
            <a:endParaRPr lang="en-GB"/>
          </a:p>
        </p:txBody>
      </p:sp>
    </p:spTree>
    <p:extLst>
      <p:ext uri="{BB962C8B-B14F-4D97-AF65-F5344CB8AC3E}">
        <p14:creationId xmlns="" xmlns:p14="http://schemas.microsoft.com/office/powerpoint/2010/main" val="3869477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92D71623-7F2A-438A-8E66-50BAF9256315}" type="slidenum">
              <a:rPr lang="en-GB" smtClean="0"/>
              <a:pPr>
                <a:defRPr/>
              </a:pPr>
              <a:t>9</a:t>
            </a:fld>
            <a:endParaRPr lang="en-GB"/>
          </a:p>
        </p:txBody>
      </p:sp>
    </p:spTree>
    <p:extLst>
      <p:ext uri="{BB962C8B-B14F-4D97-AF65-F5344CB8AC3E}">
        <p14:creationId xmlns="" xmlns:p14="http://schemas.microsoft.com/office/powerpoint/2010/main" val="208629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18</a:t>
            </a:fld>
            <a:endParaRPr lang="en-GB"/>
          </a:p>
        </p:txBody>
      </p:sp>
    </p:spTree>
    <p:extLst>
      <p:ext uri="{BB962C8B-B14F-4D97-AF65-F5344CB8AC3E}">
        <p14:creationId xmlns="" xmlns:p14="http://schemas.microsoft.com/office/powerpoint/2010/main" val="132350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05938D67-7E18-48FB-A84E-D60A1D3609DB}" type="slidenum">
              <a:rPr lang="en-GB" smtClean="0"/>
              <a:pPr>
                <a:defRPr/>
              </a:pPr>
              <a:t>19</a:t>
            </a:fld>
            <a:endParaRPr lang="en-GB"/>
          </a:p>
        </p:txBody>
      </p:sp>
    </p:spTree>
    <p:extLst>
      <p:ext uri="{BB962C8B-B14F-4D97-AF65-F5344CB8AC3E}">
        <p14:creationId xmlns="" xmlns:p14="http://schemas.microsoft.com/office/powerpoint/2010/main" val="3561622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20</a:t>
            </a:fld>
            <a:endParaRPr lang="en-US" dirty="0"/>
          </a:p>
        </p:txBody>
      </p:sp>
    </p:spTree>
    <p:extLst>
      <p:ext uri="{BB962C8B-B14F-4D97-AF65-F5344CB8AC3E}">
        <p14:creationId xmlns="" xmlns:p14="http://schemas.microsoft.com/office/powerpoint/2010/main" val="36587952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a:p>
        </p:txBody>
      </p:sp>
    </p:spTree>
    <p:extLst>
      <p:ext uri="{BB962C8B-B14F-4D97-AF65-F5344CB8AC3E}">
        <p14:creationId xmlns="" xmlns:p14="http://schemas.microsoft.com/office/powerpoint/2010/main" val="24492398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a:p>
        </p:txBody>
      </p:sp>
    </p:spTree>
    <p:extLst>
      <p:ext uri="{BB962C8B-B14F-4D97-AF65-F5344CB8AC3E}">
        <p14:creationId xmlns="" xmlns:p14="http://schemas.microsoft.com/office/powerpoint/2010/main" val="15690490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a:p>
        </p:txBody>
      </p:sp>
    </p:spTree>
    <p:extLst>
      <p:ext uri="{BB962C8B-B14F-4D97-AF65-F5344CB8AC3E}">
        <p14:creationId xmlns="" xmlns:p14="http://schemas.microsoft.com/office/powerpoint/2010/main" val="1181606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22/06/2016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22/06/2016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22/06/2016</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88DCF7-CE1A-4B2C-8335-E786B4E9ADE8}" type="datetimeFigureOut">
              <a:rPr lang="en-GB" smtClean="0">
                <a:solidFill>
                  <a:prstClr val="black">
                    <a:tint val="75000"/>
                  </a:prstClr>
                </a:solidFill>
              </a:rPr>
              <a:pPr/>
              <a:t>22/06/2016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25061E5D-15B9-403F-8E3C-7B84AE34065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 xmlns:p14="http://schemas.microsoft.com/office/powerpoint/2010/main" val="188904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22/06/2016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22/06/2016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22/06/2016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22/06/2016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22/06/2016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22/06/2016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22/06/2016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22/06/2016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22/06/2016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fontAlgn="auto">
              <a:spcBef>
                <a:spcPts val="0"/>
              </a:spcBef>
              <a:spcAft>
                <a:spcPts val="0"/>
              </a:spcAft>
            </a:pPr>
            <a:fld id="{C988DCF7-CE1A-4B2C-8335-E786B4E9ADE8}" type="datetimeFigureOut">
              <a:rPr lang="en-GB" smtClean="0">
                <a:solidFill>
                  <a:prstClr val="black">
                    <a:tint val="75000"/>
                  </a:prstClr>
                </a:solidFill>
                <a:latin typeface="Calibri"/>
              </a:rPr>
              <a:pPr defTabSz="457200" fontAlgn="auto">
                <a:spcBef>
                  <a:spcPts val="0"/>
                </a:spcBef>
                <a:spcAft>
                  <a:spcPts val="0"/>
                </a:spcAft>
              </a:pPr>
              <a:t>22/06/2016</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fontAlgn="auto">
              <a:spcBef>
                <a:spcPts val="0"/>
              </a:spcBef>
              <a:spcAft>
                <a:spcPts val="0"/>
              </a:spcAft>
            </a:pPr>
            <a:fld id="{25061E5D-15B9-403F-8E3C-7B84AE340654}" type="slidenum">
              <a:rPr lang="en-GB" smtClean="0">
                <a:solidFill>
                  <a:prstClr val="black">
                    <a:tint val="75000"/>
                  </a:prstClr>
                </a:solidFill>
                <a:latin typeface="Calibri"/>
              </a:rPr>
              <a:pPr defTabSz="457200" fontAlgn="auto">
                <a:spcBef>
                  <a:spcPts val="0"/>
                </a:spcBef>
                <a:spcAft>
                  <a:spcPts val="0"/>
                </a:spcAft>
              </a:pPr>
              <a:t>‹#›</a:t>
            </a:fld>
            <a:endParaRPr lang="en-GB">
              <a:solidFill>
                <a:prstClr val="black">
                  <a:tint val="75000"/>
                </a:prstClr>
              </a:solidFill>
              <a:latin typeface="Calibri"/>
            </a:endParaRPr>
          </a:p>
        </p:txBody>
      </p:sp>
    </p:spTree>
    <p:extLst>
      <p:ext uri="{BB962C8B-B14F-4D97-AF65-F5344CB8AC3E}">
        <p14:creationId xmlns="" xmlns:p14="http://schemas.microsoft.com/office/powerpoint/2010/main" val="4012907545"/>
      </p:ext>
    </p:extLst>
  </p:cSld>
  <p:clrMap bg1="lt1" tx1="dk1" bg2="lt2" tx2="dk2" accent1="accent1" accent2="accent2" accent3="accent3" accent4="accent4" accent5="accent5" accent6="accent6" hlink="hlink" folHlink="folHlink"/>
  <p:sldLayoutIdLst>
    <p:sldLayoutId id="214748380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hyperlink" Target="http://melbourne-cshe.unimelb.edu.au/__data/assets/pdf_file/0008/1670228/FYEReport05KLK.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Managing transitions in the student experience</a:t>
            </a:r>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a:solidFill>
                  <a:schemeClr val="tx2">
                    <a:lumMod val="60000"/>
                    <a:lumOff val="40000"/>
                  </a:schemeClr>
                </a:solidFill>
              </a:rPr>
              <a:t>The Confederation of Student Services in Ireland: 23 June 2016</a:t>
            </a:r>
          </a:p>
          <a:p>
            <a:pPr algn="ctr" eaLnBrk="1" hangingPunct="1">
              <a:defRPr/>
            </a:pPr>
            <a:r>
              <a:rPr lang="en-GB" sz="2400" b="1" dirty="0"/>
              <a:t>Sally Brown @</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NTF, PFHEA</a:t>
            </a:r>
            <a:r>
              <a:rPr lang="en-GB" sz="1800" dirty="0" smtClean="0"/>
              <a:t>, SFSEDA</a:t>
            </a:r>
            <a:endParaRPr lang="en-GB" sz="1800" dirty="0"/>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Task</a:t>
            </a:r>
          </a:p>
        </p:txBody>
      </p:sp>
      <p:sp>
        <p:nvSpPr>
          <p:cNvPr id="3" name="Content Placeholder 2"/>
          <p:cNvSpPr>
            <a:spLocks noGrp="1"/>
          </p:cNvSpPr>
          <p:nvPr>
            <p:ph idx="1"/>
          </p:nvPr>
        </p:nvSpPr>
        <p:spPr/>
        <p:txBody>
          <a:bodyPr/>
          <a:lstStyle/>
          <a:p>
            <a:r>
              <a:rPr lang="en-GB" dirty="0"/>
              <a:t>With your finger, draw a graph in the air of what your undergraduate programmes look in terms of effort, engagement and assessment over a three year period;</a:t>
            </a:r>
          </a:p>
          <a:p>
            <a:r>
              <a:rPr lang="en-GB" dirty="0"/>
              <a:t>Do you recognise any gaps or very densely crowded areas?</a:t>
            </a:r>
          </a:p>
          <a:p>
            <a:r>
              <a:rPr lang="en-GB" dirty="0"/>
              <a:t>What action could you take to change this for the better?</a:t>
            </a:r>
          </a:p>
          <a:p>
            <a:pPr marL="0" indent="0">
              <a:buNone/>
            </a:pPr>
            <a:endParaRPr lang="en-GB" dirty="0"/>
          </a:p>
        </p:txBody>
      </p:sp>
    </p:spTree>
    <p:extLst>
      <p:ext uri="{BB962C8B-B14F-4D97-AF65-F5344CB8AC3E}">
        <p14:creationId xmlns="" xmlns:p14="http://schemas.microsoft.com/office/powerpoint/2010/main" val="1200057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Transitions: year 1-2 and year 2-3</a:t>
            </a:r>
          </a:p>
        </p:txBody>
      </p:sp>
      <p:sp>
        <p:nvSpPr>
          <p:cNvPr id="3" name="Content Placeholder 2"/>
          <p:cNvSpPr>
            <a:spLocks noGrp="1"/>
          </p:cNvSpPr>
          <p:nvPr>
            <p:ph idx="1"/>
          </p:nvPr>
        </p:nvSpPr>
        <p:spPr>
          <a:xfrm>
            <a:off x="179512" y="1196975"/>
            <a:ext cx="8518401" cy="5005388"/>
          </a:xfrm>
        </p:spPr>
        <p:txBody>
          <a:bodyPr/>
          <a:lstStyle/>
          <a:p>
            <a:r>
              <a:rPr lang="en-GB" dirty="0"/>
              <a:t>Vacations, and particularly the summer vacations are often areas of inactivity (understandably) but many </a:t>
            </a:r>
            <a:r>
              <a:rPr lang="en-GB" dirty="0" smtClean="0"/>
              <a:t>students disengage</a:t>
            </a:r>
            <a:r>
              <a:rPr lang="en-GB" dirty="0"/>
              <a:t>, hence high drop out around the first Christmas and what many call the ‘sophomore slump’(</a:t>
            </a:r>
            <a:r>
              <a:rPr lang="en-GB" dirty="0" err="1"/>
              <a:t>Zaitseva</a:t>
            </a:r>
            <a:r>
              <a:rPr lang="en-GB" dirty="0" smtClean="0"/>
              <a:t>, </a:t>
            </a:r>
            <a:r>
              <a:rPr lang="en-GB" i="1" dirty="0" smtClean="0"/>
              <a:t>et </a:t>
            </a:r>
            <a:r>
              <a:rPr lang="en-GB" i="1" dirty="0"/>
              <a:t>al</a:t>
            </a:r>
            <a:r>
              <a:rPr lang="en-GB" dirty="0"/>
              <a:t>, 2013;</a:t>
            </a:r>
          </a:p>
          <a:p>
            <a:r>
              <a:rPr lang="en-GB" dirty="0"/>
              <a:t>The vacation between year two and year three often includes exhortations from staff to plan projects/dissertation/ final shows</a:t>
            </a:r>
            <a:r>
              <a:rPr lang="en-GB" dirty="0" smtClean="0"/>
              <a:t>, but </a:t>
            </a:r>
            <a:r>
              <a:rPr lang="en-GB" dirty="0"/>
              <a:t>often little concrete is required of students;</a:t>
            </a:r>
          </a:p>
          <a:p>
            <a:r>
              <a:rPr lang="en-GB" dirty="0" smtClean="0"/>
              <a:t>Can programmes </a:t>
            </a:r>
            <a:r>
              <a:rPr lang="en-GB" dirty="0"/>
              <a:t>provide a virtual presence to help students maintain momentum, or link semesters through shared readings, or provide self-managed tasks?</a:t>
            </a:r>
          </a:p>
          <a:p>
            <a:r>
              <a:rPr lang="en-GB" dirty="0"/>
              <a:t>How is student support managed across and between academic years?</a:t>
            </a:r>
          </a:p>
        </p:txBody>
      </p:sp>
    </p:spTree>
    <p:extLst>
      <p:ext uri="{BB962C8B-B14F-4D97-AF65-F5344CB8AC3E}">
        <p14:creationId xmlns="" xmlns:p14="http://schemas.microsoft.com/office/powerpoint/2010/main" val="2724039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Continuity in student support</a:t>
            </a:r>
          </a:p>
        </p:txBody>
      </p:sp>
      <p:sp>
        <p:nvSpPr>
          <p:cNvPr id="3" name="Content Placeholder 2"/>
          <p:cNvSpPr>
            <a:spLocks noGrp="1"/>
          </p:cNvSpPr>
          <p:nvPr>
            <p:ph idx="1"/>
          </p:nvPr>
        </p:nvSpPr>
        <p:spPr/>
        <p:txBody>
          <a:bodyPr/>
          <a:lstStyle/>
          <a:p>
            <a:r>
              <a:rPr lang="en-GB" dirty="0"/>
              <a:t>To what extent do students have, as far as possible, fixed sources of student support throughout their programmes of study?</a:t>
            </a:r>
          </a:p>
          <a:p>
            <a:r>
              <a:rPr lang="en-GB" dirty="0"/>
              <a:t>Is way-marking/ sign-posting provided, so students can access the right kinds of support at the right time?</a:t>
            </a:r>
          </a:p>
          <a:p>
            <a:r>
              <a:rPr lang="en-GB" dirty="0"/>
              <a:t>To what extent is student support targeted mainly or exclusively at first year students? </a:t>
            </a:r>
            <a:r>
              <a:rPr lang="en-GB" dirty="0" smtClean="0"/>
              <a:t>Can your </a:t>
            </a:r>
            <a:r>
              <a:rPr lang="en-GB" dirty="0"/>
              <a:t>students access support for emergent issues?</a:t>
            </a:r>
          </a:p>
          <a:p>
            <a:r>
              <a:rPr lang="en-GB" dirty="0"/>
              <a:t>Does your HEI provide a joined up holistic approach or is there excessive territoriality? </a:t>
            </a:r>
          </a:p>
        </p:txBody>
      </p:sp>
    </p:spTree>
    <p:extLst>
      <p:ext uri="{BB962C8B-B14F-4D97-AF65-F5344CB8AC3E}">
        <p14:creationId xmlns="" xmlns:p14="http://schemas.microsoft.com/office/powerpoint/2010/main" val="38019558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Transitions: ‘</a:t>
            </a:r>
            <a:r>
              <a:rPr lang="en-GB" dirty="0" err="1"/>
              <a:t>outduction</a:t>
            </a:r>
            <a:r>
              <a:rPr lang="en-GB" dirty="0"/>
              <a:t>’ Morgan, 2008)</a:t>
            </a:r>
          </a:p>
        </p:txBody>
      </p:sp>
      <p:sp>
        <p:nvSpPr>
          <p:cNvPr id="3" name="Content Placeholder 2"/>
          <p:cNvSpPr>
            <a:spLocks noGrp="1"/>
          </p:cNvSpPr>
          <p:nvPr>
            <p:ph idx="1"/>
          </p:nvPr>
        </p:nvSpPr>
        <p:spPr/>
        <p:txBody>
          <a:bodyPr/>
          <a:lstStyle/>
          <a:p>
            <a:r>
              <a:rPr lang="en-GB" dirty="0" smtClean="0"/>
              <a:t>The </a:t>
            </a:r>
            <a:r>
              <a:rPr lang="en-GB" dirty="0"/>
              <a:t>term </a:t>
            </a:r>
            <a:r>
              <a:rPr lang="en-GB" dirty="0" err="1"/>
              <a:t>Outduction</a:t>
            </a:r>
            <a:r>
              <a:rPr lang="en-GB" dirty="0"/>
              <a:t> was coined by Layer and </a:t>
            </a:r>
            <a:r>
              <a:rPr lang="en-GB" dirty="0" err="1"/>
              <a:t>Harle</a:t>
            </a:r>
            <a:r>
              <a:rPr lang="en-GB" dirty="0"/>
              <a:t> from the University of Bradford who argued that just as students are inducted into </a:t>
            </a:r>
            <a:r>
              <a:rPr lang="en-GB" dirty="0" smtClean="0"/>
              <a:t>university so they should be </a:t>
            </a:r>
            <a:r>
              <a:rPr lang="en-GB" dirty="0" err="1" smtClean="0"/>
              <a:t>outducted</a:t>
            </a:r>
            <a:r>
              <a:rPr lang="en-GB" dirty="0" smtClean="0"/>
              <a:t> (Layer, 2005);  </a:t>
            </a:r>
            <a:endParaRPr lang="en-GB" dirty="0"/>
          </a:p>
          <a:p>
            <a:r>
              <a:rPr lang="en-GB" dirty="0" smtClean="0"/>
              <a:t>Many </a:t>
            </a:r>
            <a:r>
              <a:rPr lang="en-GB" dirty="0"/>
              <a:t>students go into full-time employment, but others go into portfolio careers, part-time and session al work, self-employment and other areas, so preparation needs to be multi-layered;</a:t>
            </a:r>
          </a:p>
          <a:p>
            <a:r>
              <a:rPr lang="en-GB" dirty="0"/>
              <a:t>As with induction, </a:t>
            </a:r>
            <a:r>
              <a:rPr lang="en-GB" dirty="0" err="1"/>
              <a:t>outduction</a:t>
            </a:r>
            <a:r>
              <a:rPr lang="en-GB" dirty="0"/>
              <a:t> should not be considered a quick and easy input at the end of the programme.</a:t>
            </a:r>
          </a:p>
        </p:txBody>
      </p:sp>
    </p:spTree>
    <p:extLst>
      <p:ext uri="{BB962C8B-B14F-4D97-AF65-F5344CB8AC3E}">
        <p14:creationId xmlns="" xmlns:p14="http://schemas.microsoft.com/office/powerpoint/2010/main" val="1276156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Employers want universities to provide relevant and appropriate curricula</a:t>
            </a:r>
          </a:p>
        </p:txBody>
      </p:sp>
      <p:sp>
        <p:nvSpPr>
          <p:cNvPr id="3" name="Content Placeholder 2"/>
          <p:cNvSpPr>
            <a:spLocks noGrp="1"/>
          </p:cNvSpPr>
          <p:nvPr>
            <p:ph idx="1"/>
          </p:nvPr>
        </p:nvSpPr>
        <p:spPr/>
        <p:txBody>
          <a:bodyPr/>
          <a:lstStyle/>
          <a:p>
            <a:r>
              <a:rPr lang="en-GB" dirty="0"/>
              <a:t>Unfortunately, employers are not always impressed with the work-readiness of new graduates, particularly those who have been taught and assessed in conventional ways. </a:t>
            </a:r>
          </a:p>
          <a:p>
            <a:r>
              <a:rPr lang="en-GB" dirty="0"/>
              <a:t>Arriving with a sound body of knowledge is, of course, expected, but more than that, graduates need to be able to demonstrate interpersonal skills and social literacy, as well as a commitment to ongoing personal and professional development. </a:t>
            </a:r>
          </a:p>
          <a:p>
            <a:r>
              <a:rPr lang="en-GB" dirty="0"/>
              <a:t>“In an increasingly globalised world, businesses are looking for excellent graduates with international experience while at the same time attracting lifelong learners with appropriate working experience and state-of-the-art knowledge and skills” (Morgan, 2013).</a:t>
            </a:r>
          </a:p>
        </p:txBody>
      </p:sp>
    </p:spTree>
    <p:extLst>
      <p:ext uri="{BB962C8B-B14F-4D97-AF65-F5344CB8AC3E}">
        <p14:creationId xmlns="" xmlns:p14="http://schemas.microsoft.com/office/powerpoint/2010/main" val="1835271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Universities want to provide employable graduates: are your students job-ready?</a:t>
            </a:r>
          </a:p>
        </p:txBody>
      </p:sp>
      <p:sp>
        <p:nvSpPr>
          <p:cNvPr id="3" name="Content Placeholder 2"/>
          <p:cNvSpPr>
            <a:spLocks noGrp="1"/>
          </p:cNvSpPr>
          <p:nvPr>
            <p:ph idx="1"/>
          </p:nvPr>
        </p:nvSpPr>
        <p:spPr/>
        <p:txBody>
          <a:bodyPr/>
          <a:lstStyle/>
          <a:p>
            <a:pPr>
              <a:buNone/>
            </a:pPr>
            <a:r>
              <a:rPr lang="en-GB" dirty="0"/>
              <a:t>A major initiative, ‘Job Ready’, explored between 2012 and 2014 how universities and businesses could best work together to create opportunities for UK students and graduates to develop their skills. Based upon extensive and in-depth interviews with 50 employers, it captures a snapshot of the 21,000 interactions between businesses and University Alliance universities (University Alliance, 2014).</a:t>
            </a:r>
          </a:p>
          <a:p>
            <a:pPr>
              <a:buNone/>
            </a:pPr>
            <a:r>
              <a:rPr lang="en-GB" dirty="0"/>
              <a:t>Within the report, Libby Hackett, Chief Executive of University Alliance, said: “At a time when most of the employment growth in the UK is in [jobs] involving analytical, problem solving and complex communications, it is important that we ensure universities are working closely with employers”</a:t>
            </a:r>
            <a:r>
              <a:rPr lang="en-GB" i="1" dirty="0"/>
              <a:t>. </a:t>
            </a:r>
            <a:endParaRPr lang="en-GB" dirty="0"/>
          </a:p>
          <a:p>
            <a:pPr>
              <a:buNone/>
            </a:pPr>
            <a:endParaRPr lang="en-GB" dirty="0"/>
          </a:p>
        </p:txBody>
      </p:sp>
    </p:spTree>
    <p:extLst>
      <p:ext uri="{BB962C8B-B14F-4D97-AF65-F5344CB8AC3E}">
        <p14:creationId xmlns="" xmlns:p14="http://schemas.microsoft.com/office/powerpoint/2010/main" val="3890464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000" dirty="0"/>
              <a:t>To what extent do you involve PSRBs, employers / end users of your graduates in:</a:t>
            </a:r>
          </a:p>
        </p:txBody>
      </p:sp>
      <p:sp>
        <p:nvSpPr>
          <p:cNvPr id="3" name="Content Placeholder 2"/>
          <p:cNvSpPr>
            <a:spLocks noGrp="1"/>
          </p:cNvSpPr>
          <p:nvPr>
            <p:ph idx="1"/>
          </p:nvPr>
        </p:nvSpPr>
        <p:spPr/>
        <p:txBody>
          <a:bodyPr/>
          <a:lstStyle/>
          <a:p>
            <a:r>
              <a:rPr lang="en-GB" sz="2800" dirty="0"/>
              <a:t>Advising on curriculum design;</a:t>
            </a:r>
          </a:p>
          <a:p>
            <a:r>
              <a:rPr lang="en-GB" sz="2800" dirty="0"/>
              <a:t>Commenting on the skills and capabilities profile embedded within your curriculum;</a:t>
            </a:r>
          </a:p>
          <a:p>
            <a:r>
              <a:rPr lang="en-GB" sz="2800" dirty="0"/>
              <a:t>Advising on, or contributing to the assessment of these skills;</a:t>
            </a:r>
          </a:p>
          <a:p>
            <a:r>
              <a:rPr lang="en-GB" sz="2800" dirty="0"/>
              <a:t>Contributing to quality assurance, validation, revalidation?</a:t>
            </a:r>
          </a:p>
          <a:p>
            <a:pPr marL="0" indent="0">
              <a:buNone/>
            </a:pPr>
            <a:r>
              <a:rPr lang="en-GB" sz="2800" dirty="0"/>
              <a:t>Potential action: how can you make best use of these colleagues to ensure you are embedding the Enterprise agenda?</a:t>
            </a:r>
          </a:p>
          <a:p>
            <a:endParaRPr lang="en-GB" sz="2800" dirty="0"/>
          </a:p>
          <a:p>
            <a:endParaRPr lang="en-GB" sz="2800" dirty="0"/>
          </a:p>
          <a:p>
            <a:endParaRPr lang="en-GB" sz="2800" dirty="0"/>
          </a:p>
        </p:txBody>
      </p:sp>
    </p:spTree>
    <p:extLst>
      <p:ext uri="{BB962C8B-B14F-4D97-AF65-F5344CB8AC3E}">
        <p14:creationId xmlns="" xmlns:p14="http://schemas.microsoft.com/office/powerpoint/2010/main" val="1593990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Support and guidance for personal development and employability. </a:t>
            </a:r>
          </a:p>
        </p:txBody>
      </p:sp>
      <p:sp>
        <p:nvSpPr>
          <p:cNvPr id="3" name="Content Placeholder 2"/>
          <p:cNvSpPr>
            <a:spLocks noGrp="1"/>
          </p:cNvSpPr>
          <p:nvPr>
            <p:ph idx="1"/>
          </p:nvPr>
        </p:nvSpPr>
        <p:spPr/>
        <p:txBody>
          <a:bodyPr/>
          <a:lstStyle/>
          <a:p>
            <a:r>
              <a:rPr lang="en-GB" sz="2800" dirty="0"/>
              <a:t>There’s always a balance </a:t>
            </a:r>
            <a:r>
              <a:rPr lang="en-GB" sz="2800" dirty="0" smtClean="0"/>
              <a:t>between encouraging </a:t>
            </a:r>
            <a:r>
              <a:rPr lang="en-GB" sz="2800" dirty="0"/>
              <a:t>students to think early about their job readiness and enabling their maturing experiences to enable them to choose next steps over time;</a:t>
            </a:r>
          </a:p>
          <a:p>
            <a:r>
              <a:rPr lang="en-GB" sz="2800" dirty="0"/>
              <a:t>To what extent is support available for students who want to change direction, even at a very late stage?</a:t>
            </a:r>
          </a:p>
          <a:p>
            <a:r>
              <a:rPr lang="en-GB" sz="2800" dirty="0"/>
              <a:t>How do you keep yourselves up to date with changes in the employment context?</a:t>
            </a:r>
          </a:p>
        </p:txBody>
      </p:sp>
    </p:spTree>
    <p:extLst>
      <p:ext uri="{BB962C8B-B14F-4D97-AF65-F5344CB8AC3E}">
        <p14:creationId xmlns="" xmlns:p14="http://schemas.microsoft.com/office/powerpoint/2010/main" val="2832970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Considering transitions of international students: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Autofit/>
          </a:bodyPr>
          <a:lstStyle/>
          <a:p>
            <a:pPr fontAlgn="base">
              <a:spcBef>
                <a:spcPts val="600"/>
              </a:spcBef>
              <a:spcAft>
                <a:spcPct val="0"/>
              </a:spcAft>
              <a:buClr>
                <a:schemeClr val="tx2"/>
              </a:buClr>
              <a:buSzPct val="70000"/>
              <a:buFont typeface="Wingdings" pitchFamily="2" charset="2"/>
              <a:buChar char="l"/>
            </a:pPr>
            <a:r>
              <a:rPr lang="en-GB" sz="2600" b="1" dirty="0"/>
              <a:t>Is recruitment undertaken to ensure students have the potential to succeed on your programmes?</a:t>
            </a:r>
          </a:p>
          <a:p>
            <a:pPr fontAlgn="base">
              <a:spcBef>
                <a:spcPts val="600"/>
              </a:spcBef>
              <a:spcAft>
                <a:spcPct val="0"/>
              </a:spcAft>
              <a:buClr>
                <a:schemeClr val="tx2"/>
              </a:buClr>
              <a:buSzPct val="70000"/>
              <a:buFont typeface="Wingdings" pitchFamily="2" charset="2"/>
              <a:buChar char="l"/>
            </a:pPr>
            <a:r>
              <a:rPr lang="en-GB" sz="2600" b="1" dirty="0"/>
              <a:t>Is induction framed </a:t>
            </a:r>
            <a:r>
              <a:rPr lang="en-GB" sz="2600" b="1" dirty="0" smtClean="0"/>
              <a:t>appropriately and </a:t>
            </a:r>
            <a:r>
              <a:rPr lang="en-GB" sz="2600" b="1" dirty="0"/>
              <a:t>empathetically to welcome international students?</a:t>
            </a:r>
          </a:p>
          <a:p>
            <a:pPr fontAlgn="base">
              <a:spcBef>
                <a:spcPts val="600"/>
              </a:spcBef>
              <a:spcAft>
                <a:spcPct val="0"/>
              </a:spcAft>
              <a:buClr>
                <a:schemeClr val="tx2"/>
              </a:buClr>
              <a:buSzPct val="70000"/>
              <a:buFont typeface="Wingdings" pitchFamily="2" charset="2"/>
              <a:buChar char="l"/>
            </a:pPr>
            <a:r>
              <a:rPr lang="en-GB" sz="2600" b="1" dirty="0"/>
              <a:t>Are steps taken proactively to ensure international students have a good chance of integrating with their study cohorts?</a:t>
            </a:r>
          </a:p>
          <a:p>
            <a:pPr fontAlgn="base">
              <a:spcBef>
                <a:spcPts val="600"/>
              </a:spcBef>
              <a:spcAft>
                <a:spcPct val="0"/>
              </a:spcAft>
              <a:buClr>
                <a:schemeClr val="tx2"/>
              </a:buClr>
              <a:buSzPct val="70000"/>
              <a:buFont typeface="Wingdings" pitchFamily="2" charset="2"/>
              <a:buChar char="l"/>
            </a:pPr>
            <a:r>
              <a:rPr lang="en-GB" sz="2600" b="1" dirty="0"/>
              <a:t>Is the curriculum international in scope and content? Are examples and case studies global?</a:t>
            </a:r>
          </a:p>
          <a:p>
            <a:pPr fontAlgn="base">
              <a:spcBef>
                <a:spcPts val="600"/>
              </a:spcBef>
              <a:spcAft>
                <a:spcPct val="0"/>
              </a:spcAft>
              <a:buClr>
                <a:schemeClr val="tx2"/>
              </a:buClr>
              <a:buSzPct val="70000"/>
              <a:buFont typeface="Wingdings" pitchFamily="2" charset="2"/>
              <a:buChar char="l"/>
            </a:pPr>
            <a:r>
              <a:rPr lang="en-GB" sz="2600" b="1" dirty="0"/>
              <a:t>Is the right kind of support offered (language, crisis support, befriending etc.)?</a:t>
            </a:r>
          </a:p>
        </p:txBody>
      </p:sp>
    </p:spTree>
    <p:extLst>
      <p:ext uri="{BB962C8B-B14F-4D97-AF65-F5344CB8AC3E}">
        <p14:creationId xmlns="" xmlns:p14="http://schemas.microsoft.com/office/powerpoint/2010/main" val="33126446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Managing transitions: we must through our learning, teaching and assessment: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dirty="0"/>
              <a:t>Adopt a holistic approach to the development of a wide range of skills, so that this is fully integrated into the learning programme;</a:t>
            </a:r>
            <a:r>
              <a:rPr lang="en-US" sz="2600" dirty="0"/>
              <a:t> </a:t>
            </a:r>
          </a:p>
          <a:p>
            <a:pPr eaLnBrk="1" hangingPunct="1"/>
            <a:r>
              <a:rPr lang="en-US" sz="2600" dirty="0"/>
              <a:t>Help students build resilience through ‘a diet of early successes’ and positive reinforcement;</a:t>
            </a:r>
          </a:p>
          <a:p>
            <a:pPr eaLnBrk="1" hangingPunct="1"/>
            <a:r>
              <a:rPr lang="en-US" sz="2600" dirty="0"/>
              <a:t>Work hard to enable students to become confident, self-aware and reflexive learners who become robust in the face of problems;</a:t>
            </a:r>
          </a:p>
          <a:p>
            <a:pPr eaLnBrk="1" hangingPunct="1"/>
            <a:r>
              <a:rPr lang="en-US" sz="2600" dirty="0"/>
              <a:t>Consciously plan the curriculum so that it explicitly embodies the values we are keen to engender.</a:t>
            </a:r>
            <a:endParaRPr lang="en-GB" sz="2600" dirty="0"/>
          </a:p>
        </p:txBody>
      </p:sp>
    </p:spTree>
    <p:extLst>
      <p:ext uri="{BB962C8B-B14F-4D97-AF65-F5344CB8AC3E}">
        <p14:creationId xmlns="" xmlns:p14="http://schemas.microsoft.com/office/powerpoint/2010/main" val="2703035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Rationale:</a:t>
            </a:r>
          </a:p>
        </p:txBody>
      </p:sp>
      <p:sp>
        <p:nvSpPr>
          <p:cNvPr id="3" name="Content Placeholder 2"/>
          <p:cNvSpPr>
            <a:spLocks noGrp="1"/>
          </p:cNvSpPr>
          <p:nvPr>
            <p:ph idx="1"/>
          </p:nvPr>
        </p:nvSpPr>
        <p:spPr>
          <a:xfrm>
            <a:off x="357158" y="1214422"/>
            <a:ext cx="8429684" cy="4987941"/>
          </a:xfrm>
        </p:spPr>
        <p:txBody>
          <a:bodyPr/>
          <a:lstStyle/>
          <a:p>
            <a:pPr marL="0" indent="0">
              <a:buNone/>
            </a:pPr>
            <a:r>
              <a:rPr lang="en-GB" dirty="0"/>
              <a:t>If we want to retain students and help them achieve their maximum potential, we need to consider how to help then have a coherent experience of higher education</a:t>
            </a:r>
            <a:r>
              <a:rPr lang="en-GB" dirty="0" smtClean="0"/>
              <a:t>. In </a:t>
            </a:r>
            <a:r>
              <a:rPr lang="en-GB" dirty="0"/>
              <a:t>this session we will consider issues including:</a:t>
            </a:r>
          </a:p>
          <a:p>
            <a:r>
              <a:rPr lang="en-GB" dirty="0"/>
              <a:t>How can we </a:t>
            </a:r>
            <a:r>
              <a:rPr lang="en-GB" dirty="0" smtClean="0"/>
              <a:t>assure a </a:t>
            </a:r>
            <a:r>
              <a:rPr lang="en-GB" dirty="0"/>
              <a:t>coherent model of progression across the student life-cycle from induction to ‘</a:t>
            </a:r>
            <a:r>
              <a:rPr lang="en-GB" dirty="0" err="1"/>
              <a:t>outduction</a:t>
            </a:r>
            <a:r>
              <a:rPr lang="en-GB" dirty="0"/>
              <a:t>’?</a:t>
            </a:r>
          </a:p>
          <a:p>
            <a:r>
              <a:rPr lang="en-GB" dirty="0"/>
              <a:t>What steps can be taken to </a:t>
            </a:r>
            <a:r>
              <a:rPr lang="en-GB" dirty="0" smtClean="0"/>
              <a:t>smooth transitions </a:t>
            </a:r>
            <a:r>
              <a:rPr lang="en-GB" dirty="0"/>
              <a:t>from year one to year two and year two to year three to ensure students remain committed and engaged? </a:t>
            </a:r>
          </a:p>
          <a:p>
            <a:r>
              <a:rPr lang="en-GB" dirty="0"/>
              <a:t>How can we ensure continuity in the sources of student support throughout the course (e.g. personal tutors)?</a:t>
            </a:r>
          </a:p>
          <a:p>
            <a:r>
              <a:rPr lang="en-GB" dirty="0"/>
              <a:t>To what extent are students offered support and guidance in relation to personal development and employability?</a:t>
            </a:r>
          </a:p>
          <a:p>
            <a:pPr>
              <a:buNone/>
            </a:pPr>
            <a:r>
              <a:rPr lang="en-GB" sz="2800" dirty="0"/>
              <a:t/>
            </a:r>
            <a:br>
              <a:rPr lang="en-GB" sz="2800" dirty="0"/>
            </a:br>
            <a:endParaRPr lang="en-GB"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a:t>
            </a:r>
            <a:r>
              <a:rPr lang="en-GB" kern="1200">
                <a:solidFill>
                  <a:srgbClr val="002060"/>
                </a:solidFill>
              </a:rPr>
              <a:t>slides are available </a:t>
            </a:r>
            <a:r>
              <a:rPr lang="en-GB" kern="1200" dirty="0">
                <a:solidFill>
                  <a:srgbClr val="002060"/>
                </a:solidFill>
              </a:rPr>
              <a:t>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eaLnBrk="1" hangingPunct="1">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None/>
              <a:defRPr/>
            </a:pPr>
            <a:r>
              <a:rPr lang="en-GB" sz="2000" dirty="0" err="1"/>
              <a:t>Dweck</a:t>
            </a:r>
            <a:r>
              <a:rPr lang="en-GB" sz="2000" dirty="0"/>
              <a:t>, C. S. (2000) </a:t>
            </a:r>
            <a:r>
              <a:rPr lang="en-GB" sz="2000" i="1" dirty="0"/>
              <a:t>Self Theories: Their Role in Motivation, Personality and Development, </a:t>
            </a:r>
            <a:r>
              <a:rPr lang="en-GB" sz="2000" dirty="0"/>
              <a:t>Lillington, NC: Taylor &amp; Francis.</a:t>
            </a:r>
          </a:p>
          <a:p>
            <a:pPr marL="609600" indent="-609600" eaLnBrk="1" hangingPunct="1">
              <a:buNone/>
              <a:defRPr/>
            </a:pPr>
            <a:r>
              <a:rPr lang="en-GB" sz="2000" dirty="0"/>
              <a:t>Krause, K.L., Hartley, R., James, R. and McInnis, C., </a:t>
            </a:r>
            <a:r>
              <a:rPr lang="en-GB" sz="2000" dirty="0" smtClean="0"/>
              <a:t>(2005). </a:t>
            </a:r>
            <a:r>
              <a:rPr lang="en-GB" sz="2000" dirty="0"/>
              <a:t>The first year experience in Australian universities: Findings from a decade of national studies. </a:t>
            </a:r>
            <a:r>
              <a:rPr lang="en-GB" sz="2000" i="1" dirty="0" smtClean="0"/>
              <a:t> </a:t>
            </a:r>
            <a:r>
              <a:rPr lang="en-GB" sz="2000" i="1" dirty="0" smtClean="0">
                <a:hlinkClick r:id="rId3"/>
              </a:rPr>
              <a:t>http://melbourne-cshe.unimelb.edu.au/__data/assets/pdf_file/0008/1670228/FYEReport05KLK.pdf</a:t>
            </a:r>
            <a:r>
              <a:rPr lang="en-GB" sz="2000" i="1" dirty="0" smtClean="0"/>
              <a:t> </a:t>
            </a:r>
            <a:endParaRPr lang="en-GB" sz="2000" dirty="0"/>
          </a:p>
          <a:p>
            <a:pPr marL="609600" indent="-609600" eaLnBrk="1" hangingPunct="1">
              <a:buNone/>
              <a:defRPr/>
            </a:pPr>
            <a:endParaRPr lang="en-GB" sz="2000" dirty="0"/>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(2)</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None/>
              <a:defRPr/>
            </a:pPr>
            <a:r>
              <a:rPr lang="en-GB" sz="1800" dirty="0"/>
              <a:t>Meyer, J.H.F. and Land, R. (2003) ‘Threshold Concepts and Troublesome Knowledge 1 – Linkages to Ways of Thinking and Practising within the Disciplines’ in C. Rust (ed.) </a:t>
            </a:r>
            <a:r>
              <a:rPr lang="en-GB" sz="1800" i="1" dirty="0"/>
              <a:t>Improving Student Learning </a:t>
            </a:r>
            <a:r>
              <a:rPr lang="en-GB" sz="1800" dirty="0"/>
              <a:t>–</a:t>
            </a:r>
            <a:r>
              <a:rPr lang="en-GB" sz="1800" i="1" dirty="0"/>
              <a:t> Ten years on</a:t>
            </a:r>
            <a:r>
              <a:rPr lang="en-GB" sz="1800" dirty="0"/>
              <a:t>. Oxford: OCSLD.</a:t>
            </a:r>
          </a:p>
          <a:p>
            <a:pPr marL="0" indent="0">
              <a:buNone/>
            </a:pPr>
            <a:r>
              <a:rPr lang="en-GB" sz="1800" dirty="0"/>
              <a:t>Morgan, M</a:t>
            </a:r>
            <a:r>
              <a:rPr lang="en-GB" sz="1800" dirty="0" smtClean="0"/>
              <a:t>. (2008) </a:t>
            </a:r>
            <a:r>
              <a:rPr lang="en-GB" sz="1800" dirty="0"/>
              <a:t>The importance of </a:t>
            </a:r>
            <a:r>
              <a:rPr lang="en-GB" sz="1800" dirty="0" err="1"/>
              <a:t>OUTduction</a:t>
            </a:r>
            <a:r>
              <a:rPr lang="en-GB" sz="1800" dirty="0"/>
              <a:t> in the student lifecycle. </a:t>
            </a:r>
          </a:p>
          <a:p>
            <a:pPr marL="0" indent="0">
              <a:buNone/>
            </a:pPr>
            <a:r>
              <a:rPr lang="en-GB" sz="1800" dirty="0"/>
              <a:t>Morgan, M. (ed.) (2011) </a:t>
            </a:r>
            <a:r>
              <a:rPr lang="en-GB" sz="1800" i="1" dirty="0"/>
              <a:t>Improving the student experience: a practical guide</a:t>
            </a:r>
            <a:r>
              <a:rPr lang="en-GB" sz="1800" dirty="0"/>
              <a:t>, Abingdon, Routledge. </a:t>
            </a:r>
          </a:p>
          <a:p>
            <a:pPr marL="0" indent="0">
              <a:buNone/>
            </a:pPr>
            <a:r>
              <a:rPr lang="en-GB" sz="1800" dirty="0" err="1"/>
              <a:t>Mortiboys</a:t>
            </a:r>
            <a:r>
              <a:rPr lang="en-GB" sz="1800" dirty="0"/>
              <a:t>, A. (2005) </a:t>
            </a:r>
            <a:r>
              <a:rPr lang="en-GB" sz="1800" i="1" dirty="0"/>
              <a:t>Teaching with emotional intelligence</a:t>
            </a:r>
            <a:r>
              <a:rPr lang="en-GB" sz="1800" dirty="0"/>
              <a:t>, Abingdon: Routledge. </a:t>
            </a:r>
          </a:p>
          <a:p>
            <a:pPr eaLnBrk="1" hangingPunct="1">
              <a:buNone/>
              <a:defRPr/>
            </a:pPr>
            <a:r>
              <a:rPr lang="en-GB" sz="1800" dirty="0" err="1"/>
              <a:t>Northedge</a:t>
            </a:r>
            <a:r>
              <a:rPr lang="en-GB" sz="1800" dirty="0"/>
              <a:t>, A. (2003) Enabling participation in academic discourse, </a:t>
            </a:r>
            <a:r>
              <a:rPr lang="en-GB" sz="1800" i="1" dirty="0"/>
              <a:t>Teaching in Higher Education, Vol. 8, No. 2</a:t>
            </a:r>
            <a:r>
              <a:rPr lang="en-GB" sz="1800" i="1" dirty="0" smtClean="0"/>
              <a:t>, pp</a:t>
            </a:r>
            <a:r>
              <a:rPr lang="en-GB" sz="1800" i="1" dirty="0"/>
              <a:t>. 169-180.</a:t>
            </a:r>
            <a:endParaRPr lang="en-GB" sz="1800" dirty="0"/>
          </a:p>
          <a:p>
            <a:pPr eaLnBrk="1" hangingPunct="1">
              <a:buNone/>
              <a:defRPr/>
            </a:pPr>
            <a:r>
              <a:rPr lang="en-GB" sz="1800" dirty="0"/>
              <a:t>PASS project Bradford </a:t>
            </a:r>
            <a:r>
              <a:rPr lang="en-GB" sz="1800" dirty="0">
                <a:hlinkClick r:id="rId3"/>
              </a:rPr>
              <a:t>http://www.pass.brad.ac.uk/</a:t>
            </a:r>
            <a:r>
              <a:rPr lang="en-GB" sz="1800" dirty="0"/>
              <a:t> Accessed November 2013</a:t>
            </a:r>
          </a:p>
          <a:p>
            <a:pPr eaLnBrk="1" hangingPunct="1">
              <a:buNone/>
              <a:defRPr/>
            </a:pPr>
            <a:r>
              <a:rPr lang="en-GB" sz="1800" dirty="0" err="1"/>
              <a:t>Pattengale</a:t>
            </a:r>
            <a:r>
              <a:rPr lang="en-GB" sz="1800" dirty="0"/>
              <a:t>, J. and Schreiner, L.A., 2000. What is the sophomore slump and why should we care. </a:t>
            </a:r>
            <a:r>
              <a:rPr lang="en-GB" sz="1800" i="1" dirty="0"/>
              <a:t>Visible solutions for invisible students: Helping sophomores succeed</a:t>
            </a:r>
            <a:r>
              <a:rPr lang="en-GB" sz="1800" dirty="0"/>
              <a:t>, </a:t>
            </a:r>
            <a:r>
              <a:rPr lang="en-GB" sz="1800" i="1" dirty="0"/>
              <a:t>8</a:t>
            </a:r>
            <a:r>
              <a:rPr lang="en-GB" sz="1800" dirty="0"/>
              <a:t>.</a:t>
            </a:r>
          </a:p>
          <a:p>
            <a:pPr eaLnBrk="1" hangingPunct="1">
              <a:buNone/>
              <a:defRPr/>
            </a:pPr>
            <a:r>
              <a:rPr lang="en-GB" sz="1800" dirty="0"/>
              <a:t>Peelo, M. T., &amp; Wareham, T. (Eds</a:t>
            </a:r>
            <a:r>
              <a:rPr lang="en-GB" sz="1800" dirty="0" smtClean="0"/>
              <a:t>.) </a:t>
            </a:r>
            <a:r>
              <a:rPr lang="en-GB" sz="1800" dirty="0"/>
              <a:t>(2002). </a:t>
            </a:r>
            <a:r>
              <a:rPr lang="en-GB" sz="1800" i="1" dirty="0"/>
              <a:t>Failing students in higher education</a:t>
            </a:r>
            <a:r>
              <a:rPr lang="en-GB" sz="1800" dirty="0"/>
              <a:t>. Society for Research into Higher Education. </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a:t>Race P. (2015) </a:t>
            </a:r>
            <a:r>
              <a:rPr lang="en-GB" sz="1800" i="1" dirty="0"/>
              <a:t>The lecturer’s toolkit (4</a:t>
            </a:r>
            <a:r>
              <a:rPr lang="en-GB" sz="1800" i="1" baseline="30000" dirty="0"/>
              <a:t>th</a:t>
            </a:r>
            <a:r>
              <a:rPr lang="en-GB" sz="1800" i="1" dirty="0"/>
              <a:t> edition),</a:t>
            </a:r>
            <a:r>
              <a:rPr lang="en-GB" sz="1800" dirty="0"/>
              <a:t> London: Routledge.</a:t>
            </a:r>
          </a:p>
          <a:p>
            <a:pPr eaLnBrk="1" hangingPunct="1">
              <a:buFont typeface="Wingdings" pitchFamily="2" charset="2"/>
              <a:buNone/>
            </a:pPr>
            <a:r>
              <a:rPr lang="en-GB" sz="1800" dirty="0"/>
              <a:t>Ryan, J. (2000) </a:t>
            </a:r>
            <a:r>
              <a:rPr lang="en-GB" sz="1800" i="1" dirty="0"/>
              <a:t>A Guide to Teaching International Students,</a:t>
            </a:r>
            <a:r>
              <a:rPr lang="en-GB" sz="1800" dirty="0"/>
              <a:t> Oxford Centre for Staff and Learning Development</a:t>
            </a:r>
          </a:p>
          <a:p>
            <a:pPr eaLnBrk="1" hangingPunct="1">
              <a:buFont typeface="Wingdings" pitchFamily="2" charset="2"/>
              <a:buNone/>
            </a:pPr>
            <a:r>
              <a:rPr lang="en-GB" sz="1800" dirty="0"/>
              <a:t>Stefani, L. and Carroll, J. (2001) </a:t>
            </a:r>
            <a:r>
              <a:rPr lang="en-GB" sz="1800" i="1" dirty="0"/>
              <a:t>A Briefing on Plagiarism </a:t>
            </a:r>
            <a:r>
              <a:rPr lang="en-GB" sz="1800" dirty="0"/>
              <a:t>http://www.ltsn.ac.uk/application.asp?app=resources.asp&amp;process=full_record&amp;section=generic&amp;id=10</a:t>
            </a:r>
          </a:p>
          <a:p>
            <a:pPr eaLnBrk="1" hangingPunct="1">
              <a:buNone/>
            </a:pPr>
            <a:r>
              <a:rPr lang="en-GB" sz="1800" dirty="0"/>
              <a:t>Webb, M., 2011. </a:t>
            </a:r>
            <a:r>
              <a:rPr lang="en-GB" sz="1800" dirty="0" err="1"/>
              <a:t>Outduction</a:t>
            </a:r>
            <a:r>
              <a:rPr lang="en-GB" sz="1800" dirty="0"/>
              <a:t>: Enhancing the final year experience.</a:t>
            </a:r>
          </a:p>
          <a:p>
            <a:pPr eaLnBrk="1" hangingPunct="1">
              <a:buNone/>
            </a:pPr>
            <a:r>
              <a:rPr lang="en-GB" sz="1800" dirty="0" err="1"/>
              <a:t>Yorke</a:t>
            </a:r>
            <a:r>
              <a:rPr lang="en-GB" sz="1800" dirty="0"/>
              <a:t>, M. (1999) </a:t>
            </a:r>
            <a:r>
              <a:rPr lang="en-GB" sz="1800" i="1" dirty="0"/>
              <a:t>Leaving Early: Undergraduate Non-completion in Higher Education,</a:t>
            </a:r>
            <a:r>
              <a:rPr lang="en-GB" sz="1800" dirty="0"/>
              <a:t> London: Routledge.</a:t>
            </a:r>
          </a:p>
          <a:p>
            <a:pPr eaLnBrk="1" hangingPunct="1">
              <a:buNone/>
            </a:pPr>
            <a:r>
              <a:rPr lang="en-GB" sz="1800" dirty="0" err="1"/>
              <a:t>Yorke</a:t>
            </a:r>
            <a:r>
              <a:rPr lang="en-GB" sz="1800" dirty="0"/>
              <a:t>, M. and </a:t>
            </a:r>
            <a:r>
              <a:rPr lang="en-GB" sz="1800" dirty="0" err="1"/>
              <a:t>Longden</a:t>
            </a:r>
            <a:r>
              <a:rPr lang="en-GB" sz="1800" dirty="0"/>
              <a:t>, B., 2008. The first-year experience of higher education in the UK. </a:t>
            </a:r>
            <a:r>
              <a:rPr lang="en-GB" sz="1800" i="1" dirty="0"/>
              <a:t>York: Higher Education Academy</a:t>
            </a:r>
            <a:r>
              <a:rPr lang="en-GB" sz="1800" dirty="0"/>
              <a:t>.</a:t>
            </a:r>
          </a:p>
          <a:p>
            <a:pPr eaLnBrk="1" hangingPunct="1">
              <a:buNone/>
            </a:pPr>
            <a:r>
              <a:rPr lang="en-GB" sz="1800" dirty="0" err="1"/>
              <a:t>Yorke</a:t>
            </a:r>
            <a:r>
              <a:rPr lang="en-GB" sz="1800" dirty="0"/>
              <a:t>, M., 2013. Using research findings to inform quality </a:t>
            </a:r>
            <a:r>
              <a:rPr lang="en-GB" sz="1800" dirty="0" err="1"/>
              <a:t>enhancement.</a:t>
            </a:r>
            <a:r>
              <a:rPr lang="en-GB" sz="1800" i="1" dirty="0" err="1"/>
              <a:t>Enhancing</a:t>
            </a:r>
            <a:r>
              <a:rPr lang="en-GB" sz="1800" i="1" dirty="0"/>
              <a:t> Quality in Higher Education: International Perspectives</a:t>
            </a:r>
            <a:r>
              <a:rPr lang="en-GB" sz="1800" dirty="0"/>
              <a:t>, p.49.</a:t>
            </a:r>
          </a:p>
          <a:p>
            <a:pPr eaLnBrk="1" hangingPunct="1">
              <a:buNone/>
            </a:pPr>
            <a:r>
              <a:rPr lang="en-GB" sz="1800" dirty="0" err="1"/>
              <a:t>Zaitseva</a:t>
            </a:r>
            <a:r>
              <a:rPr lang="en-GB" sz="1800" dirty="0"/>
              <a:t>, E., </a:t>
            </a:r>
            <a:r>
              <a:rPr lang="en-GB" sz="1800" dirty="0" err="1"/>
              <a:t>Darwent</a:t>
            </a:r>
            <a:r>
              <a:rPr lang="en-GB" sz="1800" dirty="0"/>
              <a:t>, S. and Thompson, S., 2014. Implications for student support. </a:t>
            </a:r>
            <a:r>
              <a:rPr lang="en-GB" sz="1800" i="1" dirty="0"/>
              <a:t>Stepping Up to the Second Year at University: Academic, Psychological and Social Dimensions</a:t>
            </a:r>
            <a:r>
              <a:rPr lang="en-GB" sz="1800" dirty="0"/>
              <a:t>, p.68.</a:t>
            </a:r>
          </a:p>
          <a:p>
            <a:pPr eaLnBrk="1" hangingPunct="1">
              <a:buNone/>
            </a:pPr>
            <a:endParaRPr lang="en-GB" sz="1800" dirty="0"/>
          </a:p>
          <a:p>
            <a:pPr eaLnBrk="1" hangingPunct="1">
              <a:buFont typeface="Wingdings" pitchFamily="2" charset="2"/>
              <a:buNone/>
            </a:pPr>
            <a:endParaRPr lang="en-GB" sz="2000" dirty="0"/>
          </a:p>
          <a:p>
            <a:endParaRPr lang="en-GB"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kinds of transitions are we talking about?</a:t>
            </a:r>
          </a:p>
        </p:txBody>
      </p:sp>
      <p:sp>
        <p:nvSpPr>
          <p:cNvPr id="3" name="Content Placeholder 2"/>
          <p:cNvSpPr>
            <a:spLocks noGrp="1"/>
          </p:cNvSpPr>
          <p:nvPr>
            <p:ph idx="1"/>
          </p:nvPr>
        </p:nvSpPr>
        <p:spPr/>
        <p:txBody>
          <a:bodyPr/>
          <a:lstStyle/>
          <a:p>
            <a:r>
              <a:rPr lang="en-GB" dirty="0"/>
              <a:t>From child to adult?</a:t>
            </a:r>
          </a:p>
          <a:p>
            <a:r>
              <a:rPr lang="en-GB" dirty="0"/>
              <a:t>From directed to self-managed workload?</a:t>
            </a:r>
          </a:p>
          <a:p>
            <a:r>
              <a:rPr lang="en-GB" dirty="0"/>
              <a:t>From dependent to autonomous?</a:t>
            </a:r>
          </a:p>
          <a:p>
            <a:r>
              <a:rPr lang="en-GB" dirty="0"/>
              <a:t>From living at home to living independently/ abroad/ far away from home?</a:t>
            </a:r>
          </a:p>
          <a:p>
            <a:r>
              <a:rPr lang="en-GB" dirty="0"/>
              <a:t>From employment to university or university to employment?</a:t>
            </a:r>
          </a:p>
          <a:p>
            <a:r>
              <a:rPr lang="en-GB" dirty="0"/>
              <a:t>From part-time to full time study or vice versa?</a:t>
            </a:r>
          </a:p>
          <a:p>
            <a:r>
              <a:rPr lang="en-GB" dirty="0"/>
              <a:t>From out of study (maybe fro some time) to studying?</a:t>
            </a:r>
          </a:p>
        </p:txBody>
      </p:sp>
    </p:spTree>
    <p:extLst>
      <p:ext uri="{BB962C8B-B14F-4D97-AF65-F5344CB8AC3E}">
        <p14:creationId xmlns="" xmlns:p14="http://schemas.microsoft.com/office/powerpoint/2010/main" val="2367255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Think of a major transition in your life</a:t>
            </a:r>
          </a:p>
        </p:txBody>
      </p:sp>
      <p:sp>
        <p:nvSpPr>
          <p:cNvPr id="3" name="Content Placeholder 2"/>
          <p:cNvSpPr>
            <a:spLocks noGrp="1"/>
          </p:cNvSpPr>
          <p:nvPr>
            <p:ph idx="1"/>
          </p:nvPr>
        </p:nvSpPr>
        <p:spPr/>
        <p:txBody>
          <a:bodyPr/>
          <a:lstStyle/>
          <a:p>
            <a:r>
              <a:rPr lang="en-GB" dirty="0"/>
              <a:t>How did this disrupt your worldview?</a:t>
            </a:r>
          </a:p>
          <a:p>
            <a:r>
              <a:rPr lang="en-GB" dirty="0"/>
              <a:t>What kinds of uncomfortable feelings did you have?</a:t>
            </a:r>
          </a:p>
          <a:p>
            <a:r>
              <a:rPr lang="en-GB" dirty="0"/>
              <a:t>What strategies did you use to manage the transition?</a:t>
            </a:r>
          </a:p>
          <a:p>
            <a:r>
              <a:rPr lang="en-GB" dirty="0"/>
              <a:t>Who could you turn to for help?</a:t>
            </a:r>
          </a:p>
          <a:p>
            <a:r>
              <a:rPr lang="en-GB" dirty="0"/>
              <a:t>Did you ever come close to giving up (or actually doing so)?</a:t>
            </a:r>
          </a:p>
          <a:p>
            <a:r>
              <a:rPr lang="en-GB" dirty="0"/>
              <a:t>How have these experiences influenced your approach to student support?</a:t>
            </a:r>
          </a:p>
        </p:txBody>
      </p:sp>
    </p:spTree>
    <p:extLst>
      <p:ext uri="{BB962C8B-B14F-4D97-AF65-F5344CB8AC3E}">
        <p14:creationId xmlns="" xmlns:p14="http://schemas.microsoft.com/office/powerpoint/2010/main" val="351666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749972" y="1292772"/>
            <a:ext cx="5565228" cy="4966138"/>
          </a:xfrm>
          <a:prstGeom prst="ellipse">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auto">
              <a:spcBef>
                <a:spcPts val="0"/>
              </a:spcBef>
              <a:spcAft>
                <a:spcPts val="0"/>
              </a:spcAft>
            </a:pPr>
            <a:endParaRPr lang="en-GB" sz="1800" b="1">
              <a:solidFill>
                <a:prstClr val="white"/>
              </a:solidFill>
            </a:endParaRPr>
          </a:p>
        </p:txBody>
      </p:sp>
      <p:sp>
        <p:nvSpPr>
          <p:cNvPr id="5" name="Rectangle 4"/>
          <p:cNvSpPr/>
          <p:nvPr/>
        </p:nvSpPr>
        <p:spPr>
          <a:xfrm>
            <a:off x="3704897" y="914400"/>
            <a:ext cx="1876096" cy="1008993"/>
          </a:xfrm>
          <a:prstGeom prst="rect">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auto">
              <a:spcBef>
                <a:spcPts val="0"/>
              </a:spcBef>
              <a:spcAft>
                <a:spcPts val="0"/>
              </a:spcAft>
            </a:pPr>
            <a:r>
              <a:rPr lang="en-GB" sz="2000" b="1" dirty="0">
                <a:solidFill>
                  <a:prstClr val="black"/>
                </a:solidFill>
              </a:rPr>
              <a:t>First contact and admissions</a:t>
            </a:r>
            <a:endParaRPr lang="en-GB" sz="2000" b="1" dirty="0">
              <a:solidFill>
                <a:prstClr val="white"/>
              </a:solidFill>
            </a:endParaRPr>
          </a:p>
        </p:txBody>
      </p:sp>
      <p:sp>
        <p:nvSpPr>
          <p:cNvPr id="6" name="Rectangle 5"/>
          <p:cNvSpPr/>
          <p:nvPr/>
        </p:nvSpPr>
        <p:spPr>
          <a:xfrm>
            <a:off x="6096000" y="2312276"/>
            <a:ext cx="1876096" cy="1008993"/>
          </a:xfrm>
          <a:prstGeom prst="rect">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auto">
              <a:spcBef>
                <a:spcPts val="0"/>
              </a:spcBef>
              <a:spcAft>
                <a:spcPts val="0"/>
              </a:spcAft>
            </a:pPr>
            <a:r>
              <a:rPr lang="en-GB" sz="2000" b="1" dirty="0">
                <a:solidFill>
                  <a:prstClr val="black"/>
                </a:solidFill>
              </a:rPr>
              <a:t>Pre-arrival</a:t>
            </a:r>
            <a:endParaRPr lang="en-GB" sz="1800" b="1" dirty="0">
              <a:solidFill>
                <a:prstClr val="white"/>
              </a:solidFill>
            </a:endParaRPr>
          </a:p>
        </p:txBody>
      </p:sp>
      <p:sp>
        <p:nvSpPr>
          <p:cNvPr id="7" name="Rectangle 6"/>
          <p:cNvSpPr/>
          <p:nvPr/>
        </p:nvSpPr>
        <p:spPr>
          <a:xfrm>
            <a:off x="1108842" y="2312276"/>
            <a:ext cx="1876096" cy="1008993"/>
          </a:xfrm>
          <a:prstGeom prst="rect">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auto">
              <a:spcBef>
                <a:spcPts val="0"/>
              </a:spcBef>
              <a:spcAft>
                <a:spcPts val="0"/>
              </a:spcAft>
            </a:pPr>
            <a:r>
              <a:rPr lang="en-GB" sz="2000" b="1" dirty="0">
                <a:solidFill>
                  <a:prstClr val="black"/>
                </a:solidFill>
              </a:rPr>
              <a:t>Outduction</a:t>
            </a:r>
            <a:endParaRPr lang="en-GB" sz="1800" b="1" dirty="0">
              <a:solidFill>
                <a:prstClr val="white"/>
              </a:solidFill>
            </a:endParaRPr>
          </a:p>
        </p:txBody>
      </p:sp>
      <p:sp>
        <p:nvSpPr>
          <p:cNvPr id="8" name="Rectangle 7"/>
          <p:cNvSpPr/>
          <p:nvPr/>
        </p:nvSpPr>
        <p:spPr>
          <a:xfrm>
            <a:off x="3563888" y="5589240"/>
            <a:ext cx="1876096" cy="1008993"/>
          </a:xfrm>
          <a:prstGeom prst="rect">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auto">
              <a:spcBef>
                <a:spcPts val="0"/>
              </a:spcBef>
              <a:spcAft>
                <a:spcPts val="0"/>
              </a:spcAft>
            </a:pPr>
            <a:r>
              <a:rPr lang="en-GB" sz="2000" b="1" dirty="0">
                <a:solidFill>
                  <a:prstClr val="black"/>
                </a:solidFill>
              </a:rPr>
              <a:t>Introduction to study at university</a:t>
            </a:r>
            <a:endParaRPr lang="en-GB" sz="2000" b="1" dirty="0">
              <a:solidFill>
                <a:prstClr val="white"/>
              </a:solidFill>
            </a:endParaRPr>
          </a:p>
        </p:txBody>
      </p:sp>
      <p:sp>
        <p:nvSpPr>
          <p:cNvPr id="9" name="Rectangle 8"/>
          <p:cNvSpPr/>
          <p:nvPr/>
        </p:nvSpPr>
        <p:spPr>
          <a:xfrm>
            <a:off x="1093076" y="4340773"/>
            <a:ext cx="1876096" cy="1008993"/>
          </a:xfrm>
          <a:prstGeom prst="rect">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auto">
              <a:spcBef>
                <a:spcPts val="0"/>
              </a:spcBef>
              <a:spcAft>
                <a:spcPts val="0"/>
              </a:spcAft>
            </a:pPr>
            <a:r>
              <a:rPr lang="en-GB" sz="2000" b="1" dirty="0">
                <a:solidFill>
                  <a:prstClr val="black"/>
                </a:solidFill>
              </a:rPr>
              <a:t>Re-orientation and re-induction</a:t>
            </a:r>
            <a:endParaRPr lang="en-GB" sz="2000" b="1" dirty="0">
              <a:solidFill>
                <a:prstClr val="white"/>
              </a:solidFill>
            </a:endParaRPr>
          </a:p>
        </p:txBody>
      </p:sp>
      <p:sp>
        <p:nvSpPr>
          <p:cNvPr id="10" name="Rectangle 9"/>
          <p:cNvSpPr/>
          <p:nvPr/>
        </p:nvSpPr>
        <p:spPr>
          <a:xfrm>
            <a:off x="6096000" y="4340773"/>
            <a:ext cx="1876096" cy="1008993"/>
          </a:xfrm>
          <a:prstGeom prst="rect">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auto">
              <a:spcBef>
                <a:spcPts val="0"/>
              </a:spcBef>
              <a:spcAft>
                <a:spcPts val="0"/>
              </a:spcAft>
            </a:pPr>
            <a:r>
              <a:rPr lang="en-GB" sz="2000" b="1" dirty="0">
                <a:solidFill>
                  <a:prstClr val="black"/>
                </a:solidFill>
              </a:rPr>
              <a:t>Arrival and orientation</a:t>
            </a:r>
            <a:endParaRPr lang="en-GB" sz="2000" b="1" dirty="0">
              <a:solidFill>
                <a:prstClr val="white"/>
              </a:solidFill>
            </a:endParaRPr>
          </a:p>
        </p:txBody>
      </p:sp>
      <p:sp>
        <p:nvSpPr>
          <p:cNvPr id="12" name="TextBox 11"/>
          <p:cNvSpPr txBox="1"/>
          <p:nvPr/>
        </p:nvSpPr>
        <p:spPr>
          <a:xfrm>
            <a:off x="2771800" y="1679055"/>
            <a:ext cx="1450731" cy="646331"/>
          </a:xfrm>
          <a:prstGeom prst="rect">
            <a:avLst/>
          </a:prstGeom>
          <a:noFill/>
        </p:spPr>
        <p:txBody>
          <a:bodyPr wrap="square" rtlCol="0">
            <a:spAutoFit/>
          </a:bodyPr>
          <a:lstStyle/>
          <a:p>
            <a:pPr defTabSz="457200" fontAlgn="auto">
              <a:spcBef>
                <a:spcPts val="0"/>
              </a:spcBef>
              <a:spcAft>
                <a:spcPts val="0"/>
              </a:spcAft>
            </a:pPr>
            <a:r>
              <a:rPr lang="en-GB" sz="1800" b="1" dirty="0">
                <a:solidFill>
                  <a:prstClr val="black"/>
                </a:solidFill>
                <a:latin typeface="Calibri"/>
              </a:rPr>
              <a:t>Further study</a:t>
            </a:r>
          </a:p>
        </p:txBody>
      </p:sp>
      <p:sp>
        <p:nvSpPr>
          <p:cNvPr id="13" name="TextBox 12"/>
          <p:cNvSpPr txBox="1"/>
          <p:nvPr/>
        </p:nvSpPr>
        <p:spPr>
          <a:xfrm>
            <a:off x="2984938" y="336385"/>
            <a:ext cx="1255987" cy="369332"/>
          </a:xfrm>
          <a:prstGeom prst="rect">
            <a:avLst/>
          </a:prstGeom>
          <a:noFill/>
        </p:spPr>
        <p:txBody>
          <a:bodyPr wrap="square" rtlCol="0">
            <a:spAutoFit/>
          </a:bodyPr>
          <a:lstStyle/>
          <a:p>
            <a:pPr defTabSz="457200" fontAlgn="auto">
              <a:spcBef>
                <a:spcPts val="0"/>
              </a:spcBef>
              <a:spcAft>
                <a:spcPts val="0"/>
              </a:spcAft>
            </a:pPr>
            <a:r>
              <a:rPr lang="en-GB" sz="1800" b="1" dirty="0">
                <a:solidFill>
                  <a:prstClr val="black"/>
                </a:solidFill>
                <a:latin typeface="Calibri"/>
              </a:rPr>
              <a:t>Career</a:t>
            </a:r>
          </a:p>
        </p:txBody>
      </p:sp>
      <p:sp>
        <p:nvSpPr>
          <p:cNvPr id="14" name="TextBox 13"/>
          <p:cNvSpPr txBox="1"/>
          <p:nvPr/>
        </p:nvSpPr>
        <p:spPr>
          <a:xfrm>
            <a:off x="1418896" y="197885"/>
            <a:ext cx="1255987" cy="369332"/>
          </a:xfrm>
          <a:prstGeom prst="rect">
            <a:avLst/>
          </a:prstGeom>
          <a:noFill/>
        </p:spPr>
        <p:txBody>
          <a:bodyPr wrap="square" rtlCol="0">
            <a:spAutoFit/>
          </a:bodyPr>
          <a:lstStyle/>
          <a:p>
            <a:pPr defTabSz="457200" fontAlgn="auto">
              <a:spcBef>
                <a:spcPts val="0"/>
              </a:spcBef>
              <a:spcAft>
                <a:spcPts val="0"/>
              </a:spcAft>
            </a:pPr>
            <a:r>
              <a:rPr lang="en-GB" sz="1800" b="1" dirty="0">
                <a:solidFill>
                  <a:prstClr val="black"/>
                </a:solidFill>
                <a:latin typeface="Calibri"/>
              </a:rPr>
              <a:t>Time out</a:t>
            </a:r>
          </a:p>
        </p:txBody>
      </p:sp>
      <p:sp>
        <p:nvSpPr>
          <p:cNvPr id="15" name="TextBox 14"/>
          <p:cNvSpPr txBox="1"/>
          <p:nvPr/>
        </p:nvSpPr>
        <p:spPr>
          <a:xfrm>
            <a:off x="1363060" y="1146884"/>
            <a:ext cx="1255987" cy="369332"/>
          </a:xfrm>
          <a:prstGeom prst="rect">
            <a:avLst/>
          </a:prstGeom>
          <a:noFill/>
        </p:spPr>
        <p:txBody>
          <a:bodyPr wrap="square" rtlCol="0">
            <a:spAutoFit/>
          </a:bodyPr>
          <a:lstStyle/>
          <a:p>
            <a:pPr defTabSz="457200" fontAlgn="auto">
              <a:spcBef>
                <a:spcPts val="0"/>
              </a:spcBef>
              <a:spcAft>
                <a:spcPts val="0"/>
              </a:spcAft>
            </a:pPr>
            <a:r>
              <a:rPr lang="en-GB" sz="1800" b="1" dirty="0">
                <a:solidFill>
                  <a:prstClr val="black"/>
                </a:solidFill>
                <a:latin typeface="Calibri"/>
              </a:rPr>
              <a:t>Integration</a:t>
            </a:r>
          </a:p>
        </p:txBody>
      </p:sp>
      <p:sp>
        <p:nvSpPr>
          <p:cNvPr id="16" name="TextBox 15"/>
          <p:cNvSpPr txBox="1"/>
          <p:nvPr/>
        </p:nvSpPr>
        <p:spPr>
          <a:xfrm>
            <a:off x="6059213" y="1116581"/>
            <a:ext cx="1255987" cy="369332"/>
          </a:xfrm>
          <a:prstGeom prst="rect">
            <a:avLst/>
          </a:prstGeom>
          <a:noFill/>
        </p:spPr>
        <p:txBody>
          <a:bodyPr wrap="square" rtlCol="0">
            <a:spAutoFit/>
          </a:bodyPr>
          <a:lstStyle/>
          <a:p>
            <a:pPr defTabSz="457200" fontAlgn="auto">
              <a:spcBef>
                <a:spcPts val="0"/>
              </a:spcBef>
              <a:spcAft>
                <a:spcPts val="0"/>
              </a:spcAft>
            </a:pPr>
            <a:r>
              <a:rPr lang="en-GB" sz="1800" b="1" dirty="0">
                <a:solidFill>
                  <a:prstClr val="black"/>
                </a:solidFill>
                <a:latin typeface="Calibri"/>
              </a:rPr>
              <a:t>Managing</a:t>
            </a:r>
          </a:p>
        </p:txBody>
      </p:sp>
      <p:sp>
        <p:nvSpPr>
          <p:cNvPr id="17" name="TextBox 16"/>
          <p:cNvSpPr txBox="1"/>
          <p:nvPr/>
        </p:nvSpPr>
        <p:spPr>
          <a:xfrm>
            <a:off x="7435989" y="3615023"/>
            <a:ext cx="1255987" cy="369332"/>
          </a:xfrm>
          <a:prstGeom prst="rect">
            <a:avLst/>
          </a:prstGeom>
          <a:noFill/>
        </p:spPr>
        <p:txBody>
          <a:bodyPr wrap="square" rtlCol="0">
            <a:spAutoFit/>
          </a:bodyPr>
          <a:lstStyle/>
          <a:p>
            <a:pPr defTabSz="457200" fontAlgn="auto">
              <a:spcBef>
                <a:spcPts val="0"/>
              </a:spcBef>
              <a:spcAft>
                <a:spcPts val="0"/>
              </a:spcAft>
            </a:pPr>
            <a:r>
              <a:rPr lang="en-GB" sz="1800" b="1" dirty="0">
                <a:solidFill>
                  <a:prstClr val="black"/>
                </a:solidFill>
                <a:latin typeface="Calibri"/>
              </a:rPr>
              <a:t>Student</a:t>
            </a:r>
          </a:p>
        </p:txBody>
      </p:sp>
      <p:sp>
        <p:nvSpPr>
          <p:cNvPr id="18" name="TextBox 17"/>
          <p:cNvSpPr txBox="1"/>
          <p:nvPr/>
        </p:nvSpPr>
        <p:spPr>
          <a:xfrm>
            <a:off x="6119607" y="5728138"/>
            <a:ext cx="1255987" cy="369332"/>
          </a:xfrm>
          <a:prstGeom prst="rect">
            <a:avLst/>
          </a:prstGeom>
          <a:noFill/>
        </p:spPr>
        <p:txBody>
          <a:bodyPr wrap="square" rtlCol="0">
            <a:spAutoFit/>
          </a:bodyPr>
          <a:lstStyle/>
          <a:p>
            <a:pPr defTabSz="457200" fontAlgn="auto">
              <a:spcBef>
                <a:spcPts val="0"/>
              </a:spcBef>
              <a:spcAft>
                <a:spcPts val="0"/>
              </a:spcAft>
            </a:pPr>
            <a:r>
              <a:rPr lang="en-GB" sz="1800" b="1" dirty="0">
                <a:solidFill>
                  <a:prstClr val="black"/>
                </a:solidFill>
                <a:latin typeface="Calibri"/>
              </a:rPr>
              <a:t>Aspirations</a:t>
            </a:r>
          </a:p>
        </p:txBody>
      </p:sp>
      <p:sp>
        <p:nvSpPr>
          <p:cNvPr id="19" name="TextBox 18"/>
          <p:cNvSpPr txBox="1"/>
          <p:nvPr/>
        </p:nvSpPr>
        <p:spPr>
          <a:xfrm>
            <a:off x="1749971" y="5787130"/>
            <a:ext cx="1618597" cy="369332"/>
          </a:xfrm>
          <a:prstGeom prst="rect">
            <a:avLst/>
          </a:prstGeom>
          <a:noFill/>
        </p:spPr>
        <p:txBody>
          <a:bodyPr wrap="square" rtlCol="0">
            <a:spAutoFit/>
          </a:bodyPr>
          <a:lstStyle/>
          <a:p>
            <a:pPr defTabSz="457200" fontAlgn="auto">
              <a:spcBef>
                <a:spcPts val="0"/>
              </a:spcBef>
              <a:spcAft>
                <a:spcPts val="0"/>
              </a:spcAft>
            </a:pPr>
            <a:r>
              <a:rPr lang="en-GB" sz="1800" b="1" dirty="0">
                <a:solidFill>
                  <a:prstClr val="black"/>
                </a:solidFill>
                <a:latin typeface="Calibri"/>
              </a:rPr>
              <a:t>Expectations</a:t>
            </a:r>
          </a:p>
        </p:txBody>
      </p:sp>
      <p:sp>
        <p:nvSpPr>
          <p:cNvPr id="20" name="TextBox 19"/>
          <p:cNvSpPr txBox="1"/>
          <p:nvPr/>
        </p:nvSpPr>
        <p:spPr>
          <a:xfrm>
            <a:off x="1121978" y="3662434"/>
            <a:ext cx="1255987" cy="369332"/>
          </a:xfrm>
          <a:prstGeom prst="rect">
            <a:avLst/>
          </a:prstGeom>
          <a:noFill/>
        </p:spPr>
        <p:txBody>
          <a:bodyPr wrap="square" rtlCol="0">
            <a:spAutoFit/>
          </a:bodyPr>
          <a:lstStyle/>
          <a:p>
            <a:pPr defTabSz="457200" fontAlgn="auto">
              <a:spcBef>
                <a:spcPts val="0"/>
              </a:spcBef>
              <a:spcAft>
                <a:spcPts val="0"/>
              </a:spcAft>
            </a:pPr>
            <a:r>
              <a:rPr lang="en-GB" sz="1800" b="1" dirty="0">
                <a:solidFill>
                  <a:prstClr val="black"/>
                </a:solidFill>
                <a:latin typeface="Calibri"/>
              </a:rPr>
              <a:t>And</a:t>
            </a:r>
          </a:p>
        </p:txBody>
      </p:sp>
      <p:cxnSp>
        <p:nvCxnSpPr>
          <p:cNvPr id="22" name="Straight Arrow Connector 21"/>
          <p:cNvCxnSpPr>
            <a:stCxn id="4" idx="1"/>
          </p:cNvCxnSpPr>
          <p:nvPr/>
        </p:nvCxnSpPr>
        <p:spPr>
          <a:xfrm flipH="1" flipV="1">
            <a:off x="2559269" y="567217"/>
            <a:ext cx="5712" cy="1452829"/>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4" idx="1"/>
          </p:cNvCxnSpPr>
          <p:nvPr/>
        </p:nvCxnSpPr>
        <p:spPr>
          <a:xfrm flipV="1">
            <a:off x="2564981" y="743408"/>
            <a:ext cx="848255" cy="1276638"/>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6" name="Right Arrow 25"/>
          <p:cNvSpPr/>
          <p:nvPr/>
        </p:nvSpPr>
        <p:spPr>
          <a:xfrm rot="18974203">
            <a:off x="1985405" y="1876097"/>
            <a:ext cx="324243" cy="1591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auto">
              <a:spcBef>
                <a:spcPts val="0"/>
              </a:spcBef>
              <a:spcAft>
                <a:spcPts val="0"/>
              </a:spcAft>
            </a:pPr>
            <a:endParaRPr lang="en-GB" sz="1800" b="1">
              <a:solidFill>
                <a:prstClr val="white"/>
              </a:solidFill>
            </a:endParaRPr>
          </a:p>
        </p:txBody>
      </p:sp>
      <p:sp>
        <p:nvSpPr>
          <p:cNvPr id="27" name="Right Arrow 26"/>
          <p:cNvSpPr/>
          <p:nvPr/>
        </p:nvSpPr>
        <p:spPr>
          <a:xfrm rot="12643383">
            <a:off x="3005731" y="5588887"/>
            <a:ext cx="324243" cy="1591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auto">
              <a:spcBef>
                <a:spcPts val="0"/>
              </a:spcBef>
              <a:spcAft>
                <a:spcPts val="0"/>
              </a:spcAft>
            </a:pPr>
            <a:endParaRPr lang="en-GB" sz="1800" b="1">
              <a:solidFill>
                <a:prstClr val="white"/>
              </a:solidFill>
            </a:endParaRPr>
          </a:p>
        </p:txBody>
      </p:sp>
      <p:sp>
        <p:nvSpPr>
          <p:cNvPr id="28" name="Right Arrow 27"/>
          <p:cNvSpPr/>
          <p:nvPr/>
        </p:nvSpPr>
        <p:spPr>
          <a:xfrm rot="8440113">
            <a:off x="5764362" y="5429749"/>
            <a:ext cx="324243" cy="1591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auto">
              <a:spcBef>
                <a:spcPts val="0"/>
              </a:spcBef>
              <a:spcAft>
                <a:spcPts val="0"/>
              </a:spcAft>
            </a:pPr>
            <a:endParaRPr lang="en-GB" sz="1800" b="1">
              <a:solidFill>
                <a:prstClr val="white"/>
              </a:solidFill>
            </a:endParaRPr>
          </a:p>
        </p:txBody>
      </p:sp>
      <p:sp>
        <p:nvSpPr>
          <p:cNvPr id="29" name="Right Arrow 28"/>
          <p:cNvSpPr/>
          <p:nvPr/>
        </p:nvSpPr>
        <p:spPr>
          <a:xfrm rot="5400000">
            <a:off x="6871927" y="3720099"/>
            <a:ext cx="324243" cy="1591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auto">
              <a:spcBef>
                <a:spcPts val="0"/>
              </a:spcBef>
              <a:spcAft>
                <a:spcPts val="0"/>
              </a:spcAft>
            </a:pPr>
            <a:endParaRPr lang="en-GB" sz="1800" b="1">
              <a:solidFill>
                <a:prstClr val="white"/>
              </a:solidFill>
            </a:endParaRPr>
          </a:p>
        </p:txBody>
      </p:sp>
      <p:sp>
        <p:nvSpPr>
          <p:cNvPr id="30" name="Right Arrow 29"/>
          <p:cNvSpPr/>
          <p:nvPr/>
        </p:nvSpPr>
        <p:spPr>
          <a:xfrm rot="16200000">
            <a:off x="1869725" y="3782172"/>
            <a:ext cx="324243" cy="1591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auto">
              <a:spcBef>
                <a:spcPts val="0"/>
              </a:spcBef>
              <a:spcAft>
                <a:spcPts val="0"/>
              </a:spcAft>
            </a:pPr>
            <a:endParaRPr lang="en-GB" sz="1800" b="1">
              <a:solidFill>
                <a:prstClr val="white"/>
              </a:solidFill>
            </a:endParaRPr>
          </a:p>
        </p:txBody>
      </p:sp>
      <p:sp>
        <p:nvSpPr>
          <p:cNvPr id="31" name="Right Arrow 30"/>
          <p:cNvSpPr/>
          <p:nvPr/>
        </p:nvSpPr>
        <p:spPr>
          <a:xfrm rot="2175077">
            <a:off x="5854288" y="1884087"/>
            <a:ext cx="324243" cy="1591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auto">
              <a:spcBef>
                <a:spcPts val="0"/>
              </a:spcBef>
              <a:spcAft>
                <a:spcPts val="0"/>
              </a:spcAft>
            </a:pPr>
            <a:endParaRPr lang="en-GB" sz="1800" b="1">
              <a:solidFill>
                <a:prstClr val="white"/>
              </a:solidFill>
            </a:endParaRPr>
          </a:p>
        </p:txBody>
      </p:sp>
      <p:sp>
        <p:nvSpPr>
          <p:cNvPr id="32" name="Right Arrow 31"/>
          <p:cNvSpPr/>
          <p:nvPr/>
        </p:nvSpPr>
        <p:spPr>
          <a:xfrm rot="20370371">
            <a:off x="3320461" y="1612563"/>
            <a:ext cx="324243" cy="1591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auto">
              <a:spcBef>
                <a:spcPts val="0"/>
              </a:spcBef>
              <a:spcAft>
                <a:spcPts val="0"/>
              </a:spcAft>
            </a:pPr>
            <a:endParaRPr lang="en-GB" sz="1800" b="1">
              <a:solidFill>
                <a:prstClr val="white"/>
              </a:solidFill>
            </a:endParaRPr>
          </a:p>
        </p:txBody>
      </p:sp>
      <p:sp>
        <p:nvSpPr>
          <p:cNvPr id="33" name="TextBox 32"/>
          <p:cNvSpPr txBox="1"/>
          <p:nvPr/>
        </p:nvSpPr>
        <p:spPr>
          <a:xfrm>
            <a:off x="5508104" y="260648"/>
            <a:ext cx="3262432" cy="523220"/>
          </a:xfrm>
          <a:prstGeom prst="rect">
            <a:avLst/>
          </a:prstGeom>
          <a:noFill/>
        </p:spPr>
        <p:txBody>
          <a:bodyPr wrap="none" rtlCol="0">
            <a:spAutoFit/>
          </a:bodyPr>
          <a:lstStyle/>
          <a:p>
            <a:r>
              <a:rPr lang="en-GB" sz="2800" b="1" kern="0" dirty="0" smtClean="0">
                <a:solidFill>
                  <a:srgbClr val="330066"/>
                </a:solidFill>
                <a:latin typeface="Calibri"/>
                <a:ea typeface="+mj-ea"/>
                <a:cs typeface="+mj-cs"/>
              </a:rPr>
              <a:t>The student lifecycle</a:t>
            </a:r>
            <a:endParaRPr lang="en-GB" dirty="0"/>
          </a:p>
        </p:txBody>
      </p:sp>
      <p:sp>
        <p:nvSpPr>
          <p:cNvPr id="34" name="TextBox 33"/>
          <p:cNvSpPr txBox="1"/>
          <p:nvPr/>
        </p:nvSpPr>
        <p:spPr>
          <a:xfrm>
            <a:off x="6588224" y="6150114"/>
            <a:ext cx="2191626" cy="707886"/>
          </a:xfrm>
          <a:prstGeom prst="rect">
            <a:avLst/>
          </a:prstGeom>
          <a:noFill/>
        </p:spPr>
        <p:txBody>
          <a:bodyPr wrap="none" rtlCol="0">
            <a:spAutoFit/>
          </a:bodyPr>
          <a:lstStyle/>
          <a:p>
            <a:r>
              <a:rPr lang="en-GB" sz="2000" b="1" dirty="0" smtClean="0"/>
              <a:t>Adapted from </a:t>
            </a:r>
          </a:p>
          <a:p>
            <a:r>
              <a:rPr lang="en-GB" sz="2000" b="1" dirty="0" smtClean="0"/>
              <a:t>Michelle Morgan</a:t>
            </a:r>
            <a:endParaRPr lang="en-GB" sz="2000" b="1" dirty="0"/>
          </a:p>
        </p:txBody>
      </p:sp>
    </p:spTree>
    <p:extLst>
      <p:ext uri="{BB962C8B-B14F-4D97-AF65-F5344CB8AC3E}">
        <p14:creationId xmlns="" xmlns:p14="http://schemas.microsoft.com/office/powerpoint/2010/main" val="652503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Transitions between years and levels: the First Year</a:t>
            </a:r>
          </a:p>
        </p:txBody>
      </p:sp>
      <p:sp>
        <p:nvSpPr>
          <p:cNvPr id="3" name="Content Placeholder 2"/>
          <p:cNvSpPr>
            <a:spLocks noGrp="1"/>
          </p:cNvSpPr>
          <p:nvPr>
            <p:ph idx="1"/>
          </p:nvPr>
        </p:nvSpPr>
        <p:spPr>
          <a:xfrm>
            <a:off x="251520" y="1124744"/>
            <a:ext cx="8446393" cy="5077619"/>
          </a:xfrm>
        </p:spPr>
        <p:txBody>
          <a:bodyPr/>
          <a:lstStyle/>
          <a:p>
            <a:r>
              <a:rPr lang="en-GB" dirty="0"/>
              <a:t>Raising aspirations is the start of the student experience;</a:t>
            </a:r>
          </a:p>
          <a:p>
            <a:r>
              <a:rPr lang="en-GB" dirty="0"/>
              <a:t>Much can be done to engage students pre-entry both virtually and live;</a:t>
            </a:r>
          </a:p>
          <a:p>
            <a:r>
              <a:rPr lang="en-GB" dirty="0"/>
              <a:t>Induction in many HEIs is grim: lots of talking heads and loads of information, and all over in a week!</a:t>
            </a:r>
          </a:p>
          <a:p>
            <a:r>
              <a:rPr lang="en-GB" dirty="0"/>
              <a:t>For me, induction is a process not an event, and information and support needs to be incremental;</a:t>
            </a:r>
          </a:p>
          <a:p>
            <a:r>
              <a:rPr lang="en-GB" dirty="0"/>
              <a:t>The first six weeks of the first semester of the first year is crucial (Yorke, 1999</a:t>
            </a:r>
            <a:r>
              <a:rPr lang="en-GB" dirty="0" smtClean="0"/>
              <a:t>);</a:t>
            </a:r>
            <a:endParaRPr lang="en-GB" dirty="0"/>
          </a:p>
          <a:p>
            <a:r>
              <a:rPr lang="en-GB" dirty="0"/>
              <a:t>Many see the whole of the First Year experience as a programme of orientation;</a:t>
            </a:r>
          </a:p>
          <a:p>
            <a:r>
              <a:rPr lang="en-GB" dirty="0"/>
              <a:t>Immersive programmes can be extremely helpful (e.g. see Plymouth university).</a:t>
            </a:r>
          </a:p>
        </p:txBody>
      </p:sp>
    </p:spTree>
    <p:extLst>
      <p:ext uri="{BB962C8B-B14F-4D97-AF65-F5344CB8AC3E}">
        <p14:creationId xmlns="" xmlns:p14="http://schemas.microsoft.com/office/powerpoint/2010/main" val="2446892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What kinds of behaviours offer warning signs of risk of drop-out?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600" b="1" dirty="0"/>
              <a:t>Failure to register with the library, to download required resources, to return books on time;</a:t>
            </a:r>
          </a:p>
          <a:p>
            <a:pPr fontAlgn="base">
              <a:spcBef>
                <a:spcPts val="600"/>
              </a:spcBef>
              <a:spcAft>
                <a:spcPct val="0"/>
              </a:spcAft>
              <a:buClr>
                <a:schemeClr val="tx2"/>
              </a:buClr>
              <a:buSzPct val="70000"/>
              <a:buFont typeface="Wingdings" pitchFamily="2" charset="2"/>
              <a:buChar char="l"/>
            </a:pPr>
            <a:r>
              <a:rPr lang="en-GB" sz="2600" b="1" dirty="0"/>
              <a:t>Not engaging with fellow students;</a:t>
            </a:r>
          </a:p>
          <a:p>
            <a:pPr fontAlgn="base">
              <a:spcBef>
                <a:spcPts val="600"/>
              </a:spcBef>
              <a:spcAft>
                <a:spcPct val="0"/>
              </a:spcAft>
              <a:buClr>
                <a:schemeClr val="tx2"/>
              </a:buClr>
              <a:buSzPct val="70000"/>
              <a:buFont typeface="Wingdings" pitchFamily="2" charset="2"/>
              <a:buChar char="l"/>
            </a:pPr>
            <a:r>
              <a:rPr lang="en-GB" sz="2600" b="1" dirty="0"/>
              <a:t>Not participating in group tasks;</a:t>
            </a:r>
          </a:p>
          <a:p>
            <a:pPr fontAlgn="base">
              <a:spcBef>
                <a:spcPts val="600"/>
              </a:spcBef>
              <a:spcAft>
                <a:spcPct val="0"/>
              </a:spcAft>
              <a:buClr>
                <a:schemeClr val="tx2"/>
              </a:buClr>
              <a:buSzPct val="70000"/>
              <a:buFont typeface="Wingdings" pitchFamily="2" charset="2"/>
              <a:buChar char="l"/>
            </a:pPr>
            <a:r>
              <a:rPr lang="en-GB" sz="2600" b="1" dirty="0"/>
              <a:t>Not submitting work on time (or at all);</a:t>
            </a:r>
          </a:p>
          <a:p>
            <a:pPr fontAlgn="base">
              <a:spcBef>
                <a:spcPts val="600"/>
              </a:spcBef>
              <a:spcAft>
                <a:spcPct val="0"/>
              </a:spcAft>
              <a:buClr>
                <a:schemeClr val="tx2"/>
              </a:buClr>
              <a:buSzPct val="70000"/>
              <a:buFont typeface="Wingdings" pitchFamily="2" charset="2"/>
              <a:buChar char="l"/>
            </a:pPr>
            <a:r>
              <a:rPr lang="en-GB" sz="2600" b="1" dirty="0"/>
              <a:t>Poor marks on early assignments;</a:t>
            </a:r>
          </a:p>
          <a:p>
            <a:pPr fontAlgn="base">
              <a:spcBef>
                <a:spcPts val="600"/>
              </a:spcBef>
              <a:spcAft>
                <a:spcPct val="0"/>
              </a:spcAft>
              <a:buClr>
                <a:schemeClr val="tx2"/>
              </a:buClr>
              <a:buSzPct val="70000"/>
              <a:buFont typeface="Wingdings" pitchFamily="2" charset="2"/>
              <a:buChar char="l"/>
            </a:pPr>
            <a:r>
              <a:rPr lang="en-GB" sz="2600" b="1" dirty="0"/>
              <a:t>Not picking up or responding to assessed work;</a:t>
            </a:r>
          </a:p>
          <a:p>
            <a:pPr fontAlgn="base">
              <a:spcBef>
                <a:spcPts val="600"/>
              </a:spcBef>
              <a:spcAft>
                <a:spcPct val="0"/>
              </a:spcAft>
              <a:buClr>
                <a:schemeClr val="tx2"/>
              </a:buClr>
              <a:buSzPct val="70000"/>
              <a:buFont typeface="Wingdings" pitchFamily="2" charset="2"/>
              <a:buChar char="l"/>
            </a:pPr>
            <a:r>
              <a:rPr lang="en-GB" sz="2600" b="1" dirty="0"/>
              <a:t>Non attendance, or very poor or intermittent attendance.</a:t>
            </a:r>
          </a:p>
        </p:txBody>
      </p:sp>
    </p:spTree>
    <p:extLst>
      <p:ext uri="{BB962C8B-B14F-4D97-AF65-F5344CB8AC3E}">
        <p14:creationId xmlns="" xmlns:p14="http://schemas.microsoft.com/office/powerpoint/2010/main" val="1729308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Mapping out the programme as a whole: some questions</a:t>
            </a:r>
          </a:p>
        </p:txBody>
      </p:sp>
      <p:sp>
        <p:nvSpPr>
          <p:cNvPr id="18435"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600" b="1"/>
              <a:t>Are you ensuring that students are immersed in the subject they have come to study from the outset?</a:t>
            </a:r>
          </a:p>
          <a:p>
            <a:pPr fontAlgn="base">
              <a:spcBef>
                <a:spcPts val="600"/>
              </a:spcBef>
              <a:spcAft>
                <a:spcPct val="0"/>
              </a:spcAft>
              <a:buClr>
                <a:schemeClr val="tx2"/>
              </a:buClr>
              <a:buSzPct val="70000"/>
              <a:buFont typeface="Wingdings" pitchFamily="2" charset="2"/>
              <a:buChar char="l"/>
            </a:pPr>
            <a:r>
              <a:rPr lang="en-GB" sz="2600" b="1"/>
              <a:t>Is induction a valuable and productive introduction to the course?</a:t>
            </a:r>
          </a:p>
          <a:p>
            <a:pPr fontAlgn="base">
              <a:spcBef>
                <a:spcPts val="600"/>
              </a:spcBef>
              <a:spcAft>
                <a:spcPct val="0"/>
              </a:spcAft>
              <a:buClr>
                <a:schemeClr val="tx2"/>
              </a:buClr>
              <a:buSzPct val="70000"/>
              <a:buFont typeface="Wingdings" pitchFamily="2" charset="2"/>
              <a:buChar char="l"/>
            </a:pPr>
            <a:r>
              <a:rPr lang="en-GB" sz="2600" b="1"/>
              <a:t>Do students have a positive and balanced experience across the programme?</a:t>
            </a:r>
          </a:p>
          <a:p>
            <a:pPr fontAlgn="base">
              <a:spcBef>
                <a:spcPts val="600"/>
              </a:spcBef>
              <a:spcAft>
                <a:spcPct val="0"/>
              </a:spcAft>
              <a:buClr>
                <a:schemeClr val="tx2"/>
              </a:buClr>
              <a:buSzPct val="70000"/>
              <a:buFont typeface="Wingdings" pitchFamily="2" charset="2"/>
              <a:buChar char="l"/>
            </a:pPr>
            <a:r>
              <a:rPr lang="en-GB" sz="2600" b="1"/>
              <a:t>Are there points in the academic year when there doesn’t seem to be much going on (e.g. an extended Christmas break) when going home (and not coming back) seems like a good option?</a:t>
            </a:r>
          </a:p>
        </p:txBody>
      </p:sp>
    </p:spTree>
    <p:extLst>
      <p:ext uri="{BB962C8B-B14F-4D97-AF65-F5344CB8AC3E}">
        <p14:creationId xmlns="" xmlns:p14="http://schemas.microsoft.com/office/powerpoint/2010/main" val="3333411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a:xfrm>
            <a:off x="457200" y="274638"/>
            <a:ext cx="8229600" cy="922114"/>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What can we do in the first six weeks?</a:t>
            </a:r>
          </a:p>
        </p:txBody>
      </p:sp>
      <p:sp>
        <p:nvSpPr>
          <p:cNvPr id="17411"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600" b="1" dirty="0"/>
              <a:t>Enable students to feel part of a cohort rather than a number of a list;</a:t>
            </a:r>
          </a:p>
          <a:p>
            <a:pPr fontAlgn="base">
              <a:spcBef>
                <a:spcPts val="600"/>
              </a:spcBef>
              <a:spcAft>
                <a:spcPct val="0"/>
              </a:spcAft>
              <a:buClr>
                <a:schemeClr val="tx2"/>
              </a:buClr>
              <a:buSzPct val="70000"/>
              <a:buFont typeface="Wingdings" pitchFamily="2" charset="2"/>
              <a:buChar char="l"/>
            </a:pPr>
            <a:r>
              <a:rPr lang="en-GB" sz="2600" b="1" dirty="0"/>
              <a:t>Help students acclimatise to the new learning context in which they find themselves;</a:t>
            </a:r>
          </a:p>
          <a:p>
            <a:pPr fontAlgn="base">
              <a:spcBef>
                <a:spcPts val="600"/>
              </a:spcBef>
              <a:spcAft>
                <a:spcPct val="0"/>
              </a:spcAft>
              <a:buClr>
                <a:schemeClr val="tx2"/>
              </a:buClr>
              <a:buSzPct val="70000"/>
              <a:buFont typeface="Wingdings" pitchFamily="2" charset="2"/>
              <a:buChar char="l"/>
            </a:pPr>
            <a:r>
              <a:rPr lang="en-GB" sz="2600" b="1" dirty="0"/>
              <a:t>Familiarise them with the language and culture of the subject area they are studying (</a:t>
            </a:r>
            <a:r>
              <a:rPr lang="en-GB" sz="2600" b="1" dirty="0" err="1"/>
              <a:t>Northedge</a:t>
            </a:r>
            <a:r>
              <a:rPr lang="en-GB" sz="2600" b="1" dirty="0"/>
              <a:t>, 2003);</a:t>
            </a:r>
          </a:p>
          <a:p>
            <a:pPr fontAlgn="base">
              <a:spcBef>
                <a:spcPts val="600"/>
              </a:spcBef>
              <a:spcAft>
                <a:spcPct val="0"/>
              </a:spcAft>
              <a:buClr>
                <a:schemeClr val="tx2"/>
              </a:buClr>
              <a:buSzPct val="70000"/>
              <a:buFont typeface="Wingdings" pitchFamily="2" charset="2"/>
              <a:buChar char="l"/>
            </a:pPr>
            <a:r>
              <a:rPr lang="en-GB" sz="2600" b="1" dirty="0"/>
              <a:t>Foster the information literacy and other skills that students will need to succeed;</a:t>
            </a:r>
          </a:p>
          <a:p>
            <a:pPr fontAlgn="base">
              <a:spcBef>
                <a:spcPts val="600"/>
              </a:spcBef>
              <a:spcAft>
                <a:spcPct val="0"/>
              </a:spcAft>
              <a:buClr>
                <a:schemeClr val="tx2"/>
              </a:buClr>
              <a:buSzPct val="70000"/>
              <a:buFont typeface="Wingdings" pitchFamily="2" charset="2"/>
              <a:buChar char="l"/>
            </a:pPr>
            <a:r>
              <a:rPr lang="en-GB" sz="2600" b="1" dirty="0"/>
              <a:t>Guide them on where to go for help as necessary;</a:t>
            </a:r>
          </a:p>
          <a:p>
            <a:pPr fontAlgn="base">
              <a:spcBef>
                <a:spcPts val="600"/>
              </a:spcBef>
              <a:spcAft>
                <a:spcPct val="0"/>
              </a:spcAft>
              <a:buClr>
                <a:schemeClr val="tx2"/>
              </a:buClr>
              <a:buSzPct val="70000"/>
              <a:buFont typeface="Wingdings" pitchFamily="2" charset="2"/>
              <a:buChar char="l"/>
            </a:pPr>
            <a:r>
              <a:rPr lang="en-GB" sz="2600" b="1" dirty="0"/>
              <a:t>Offer them immersive experiences.</a:t>
            </a:r>
          </a:p>
          <a:p>
            <a:pPr fontAlgn="base">
              <a:spcBef>
                <a:spcPts val="600"/>
              </a:spcBef>
              <a:spcAft>
                <a:spcPct val="0"/>
              </a:spcAft>
              <a:buClr>
                <a:schemeClr val="tx2"/>
              </a:buClr>
              <a:buSzPct val="70000"/>
              <a:buFont typeface="Wingdings" pitchFamily="2" charset="2"/>
              <a:buChar char="l"/>
            </a:pPr>
            <a:endParaRPr lang="en-GB" sz="2600" b="1" dirty="0"/>
          </a:p>
        </p:txBody>
      </p:sp>
    </p:spTree>
    <p:extLst>
      <p:ext uri="{BB962C8B-B14F-4D97-AF65-F5344CB8AC3E}">
        <p14:creationId xmlns="" xmlns:p14="http://schemas.microsoft.com/office/powerpoint/2010/main" val="2914089769"/>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1984</Words>
  <Application>Microsoft Office PowerPoint</Application>
  <PresentationFormat>On-screen Show (4:3)</PresentationFormat>
  <Paragraphs>159</Paragraphs>
  <Slides>23</Slides>
  <Notes>9</Notes>
  <HiddenSlides>0</HiddenSlides>
  <MMClips>0</MMClips>
  <ScaleCrop>false</ScaleCrop>
  <HeadingPairs>
    <vt:vector size="4" baseType="variant">
      <vt:variant>
        <vt:lpstr>Theme</vt:lpstr>
      </vt:variant>
      <vt:variant>
        <vt:i4>3</vt:i4>
      </vt:variant>
      <vt:variant>
        <vt:lpstr>Slide Titles</vt:lpstr>
      </vt:variant>
      <vt:variant>
        <vt:i4>23</vt:i4>
      </vt:variant>
    </vt:vector>
  </HeadingPairs>
  <TitlesOfParts>
    <vt:vector size="26" baseType="lpstr">
      <vt:lpstr>LeedsMet template</vt:lpstr>
      <vt:lpstr>101_Custom Design</vt:lpstr>
      <vt:lpstr>Office Theme</vt:lpstr>
      <vt:lpstr>Managing transitions in the student experience</vt:lpstr>
      <vt:lpstr>Rationale:</vt:lpstr>
      <vt:lpstr>What kinds of transitions are we talking about?</vt:lpstr>
      <vt:lpstr>Think of a major transition in your life</vt:lpstr>
      <vt:lpstr>Slide 5</vt:lpstr>
      <vt:lpstr>Transitions between years and levels: the First Year</vt:lpstr>
      <vt:lpstr>What kinds of behaviours offer warning signs of risk of drop-out?</vt:lpstr>
      <vt:lpstr>Mapping out the programme as a whole: some questions</vt:lpstr>
      <vt:lpstr>What can we do in the first six weeks?</vt:lpstr>
      <vt:lpstr>Task</vt:lpstr>
      <vt:lpstr>Transitions: year 1-2 and year 2-3</vt:lpstr>
      <vt:lpstr>Continuity in student support</vt:lpstr>
      <vt:lpstr>Transitions: ‘outduction’ Morgan, 2008)</vt:lpstr>
      <vt:lpstr>Employers want universities to provide relevant and appropriate curricula</vt:lpstr>
      <vt:lpstr>Universities want to provide employable graduates: are your students job-ready?</vt:lpstr>
      <vt:lpstr>To what extent do you involve PSRBs, employers / end users of your graduates in:</vt:lpstr>
      <vt:lpstr>Support and guidance for personal development and employability. </vt:lpstr>
      <vt:lpstr>Considering transitions of international students:</vt:lpstr>
      <vt:lpstr>Managing transitions: we must through our learning, teaching and assessment:</vt:lpstr>
      <vt:lpstr>These and other slides are available on my website at http://sally-brown.net</vt:lpstr>
      <vt:lpstr>Useful references and further reading (1)</vt:lpstr>
      <vt:lpstr>Useful references and further reading (2)</vt:lpstr>
      <vt:lpstr>Useful references and further reading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2016-06-22T12:18:22Z</dcterms:modified>
</cp:coreProperties>
</file>