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9" r:id="rId1"/>
    <p:sldMasterId id="2147483805" r:id="rId2"/>
    <p:sldMasterId id="2147483809" r:id="rId3"/>
  </p:sldMasterIdLst>
  <p:notesMasterIdLst>
    <p:notesMasterId r:id="rId36"/>
  </p:notesMasterIdLst>
  <p:handoutMasterIdLst>
    <p:handoutMasterId r:id="rId37"/>
  </p:handoutMasterIdLst>
  <p:sldIdLst>
    <p:sldId id="420" r:id="rId4"/>
    <p:sldId id="530" r:id="rId5"/>
    <p:sldId id="617" r:id="rId6"/>
    <p:sldId id="605" r:id="rId7"/>
    <p:sldId id="542" r:id="rId8"/>
    <p:sldId id="614" r:id="rId9"/>
    <p:sldId id="535" r:id="rId10"/>
    <p:sldId id="597" r:id="rId11"/>
    <p:sldId id="601" r:id="rId12"/>
    <p:sldId id="569" r:id="rId13"/>
    <p:sldId id="567" r:id="rId14"/>
    <p:sldId id="576" r:id="rId15"/>
    <p:sldId id="580" r:id="rId16"/>
    <p:sldId id="579" r:id="rId17"/>
    <p:sldId id="595" r:id="rId18"/>
    <p:sldId id="592" r:id="rId19"/>
    <p:sldId id="588" r:id="rId20"/>
    <p:sldId id="618" r:id="rId21"/>
    <p:sldId id="620" r:id="rId22"/>
    <p:sldId id="621" r:id="rId23"/>
    <p:sldId id="619" r:id="rId24"/>
    <p:sldId id="623" r:id="rId25"/>
    <p:sldId id="572" r:id="rId26"/>
    <p:sldId id="598" r:id="rId27"/>
    <p:sldId id="568" r:id="rId28"/>
    <p:sldId id="622" r:id="rId29"/>
    <p:sldId id="624" r:id="rId30"/>
    <p:sldId id="382" r:id="rId31"/>
    <p:sldId id="270" r:id="rId32"/>
    <p:sldId id="271" r:id="rId33"/>
    <p:sldId id="272" r:id="rId34"/>
    <p:sldId id="317" r:id="rId35"/>
  </p:sldIdLst>
  <p:sldSz cx="9144000" cy="6858000" type="screen4x3"/>
  <p:notesSz cx="6858000" cy="9144000"/>
  <p:defaultTextStyle>
    <a:defPPr>
      <a:defRPr lang="en-GB"/>
    </a:defPPr>
    <a:lvl1pPr algn="l" rtl="0" fontAlgn="base">
      <a:spcBef>
        <a:spcPct val="0"/>
      </a:spcBef>
      <a:spcAft>
        <a:spcPct val="0"/>
      </a:spcAft>
      <a:defRPr sz="3100" kern="1200">
        <a:solidFill>
          <a:schemeClr val="tx1"/>
        </a:solidFill>
        <a:latin typeface="Arial" charset="0"/>
        <a:ea typeface="+mn-ea"/>
        <a:cs typeface="+mn-cs"/>
      </a:defRPr>
    </a:lvl1pPr>
    <a:lvl2pPr marL="457200" algn="l" rtl="0" fontAlgn="base">
      <a:spcBef>
        <a:spcPct val="0"/>
      </a:spcBef>
      <a:spcAft>
        <a:spcPct val="0"/>
      </a:spcAft>
      <a:defRPr sz="3100" kern="1200">
        <a:solidFill>
          <a:schemeClr val="tx1"/>
        </a:solidFill>
        <a:latin typeface="Arial" charset="0"/>
        <a:ea typeface="+mn-ea"/>
        <a:cs typeface="+mn-cs"/>
      </a:defRPr>
    </a:lvl2pPr>
    <a:lvl3pPr marL="914400" algn="l" rtl="0" fontAlgn="base">
      <a:spcBef>
        <a:spcPct val="0"/>
      </a:spcBef>
      <a:spcAft>
        <a:spcPct val="0"/>
      </a:spcAft>
      <a:defRPr sz="3100" kern="1200">
        <a:solidFill>
          <a:schemeClr val="tx1"/>
        </a:solidFill>
        <a:latin typeface="Arial" charset="0"/>
        <a:ea typeface="+mn-ea"/>
        <a:cs typeface="+mn-cs"/>
      </a:defRPr>
    </a:lvl3pPr>
    <a:lvl4pPr marL="1371600" algn="l" rtl="0" fontAlgn="base">
      <a:spcBef>
        <a:spcPct val="0"/>
      </a:spcBef>
      <a:spcAft>
        <a:spcPct val="0"/>
      </a:spcAft>
      <a:defRPr sz="3100" kern="1200">
        <a:solidFill>
          <a:schemeClr val="tx1"/>
        </a:solidFill>
        <a:latin typeface="Arial" charset="0"/>
        <a:ea typeface="+mn-ea"/>
        <a:cs typeface="+mn-cs"/>
      </a:defRPr>
    </a:lvl4pPr>
    <a:lvl5pPr marL="1828800" algn="l" rtl="0" fontAlgn="base">
      <a:spcBef>
        <a:spcPct val="0"/>
      </a:spcBef>
      <a:spcAft>
        <a:spcPct val="0"/>
      </a:spcAft>
      <a:defRPr sz="3100" kern="1200">
        <a:solidFill>
          <a:schemeClr val="tx1"/>
        </a:solidFill>
        <a:latin typeface="Arial" charset="0"/>
        <a:ea typeface="+mn-ea"/>
        <a:cs typeface="+mn-cs"/>
      </a:defRPr>
    </a:lvl5pPr>
    <a:lvl6pPr marL="2286000" algn="l" defTabSz="914400" rtl="0" eaLnBrk="1" latinLnBrk="0" hangingPunct="1">
      <a:defRPr sz="3100" kern="1200">
        <a:solidFill>
          <a:schemeClr val="tx1"/>
        </a:solidFill>
        <a:latin typeface="Arial" charset="0"/>
        <a:ea typeface="+mn-ea"/>
        <a:cs typeface="+mn-cs"/>
      </a:defRPr>
    </a:lvl6pPr>
    <a:lvl7pPr marL="2743200" algn="l" defTabSz="914400" rtl="0" eaLnBrk="1" latinLnBrk="0" hangingPunct="1">
      <a:defRPr sz="3100" kern="1200">
        <a:solidFill>
          <a:schemeClr val="tx1"/>
        </a:solidFill>
        <a:latin typeface="Arial" charset="0"/>
        <a:ea typeface="+mn-ea"/>
        <a:cs typeface="+mn-cs"/>
      </a:defRPr>
    </a:lvl7pPr>
    <a:lvl8pPr marL="3200400" algn="l" defTabSz="914400" rtl="0" eaLnBrk="1" latinLnBrk="0" hangingPunct="1">
      <a:defRPr sz="3100" kern="1200">
        <a:solidFill>
          <a:schemeClr val="tx1"/>
        </a:solidFill>
        <a:latin typeface="Arial" charset="0"/>
        <a:ea typeface="+mn-ea"/>
        <a:cs typeface="+mn-cs"/>
      </a:defRPr>
    </a:lvl8pPr>
    <a:lvl9pPr marL="3657600" algn="l" defTabSz="914400" rtl="0" eaLnBrk="1" latinLnBrk="0" hangingPunct="1">
      <a:defRPr sz="3100"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7030A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00" autoAdjust="0"/>
    <p:restoredTop sz="97458" autoAdjust="0"/>
  </p:normalViewPr>
  <p:slideViewPr>
    <p:cSldViewPr>
      <p:cViewPr>
        <p:scale>
          <a:sx n="54" d="100"/>
          <a:sy n="54" d="100"/>
        </p:scale>
        <p:origin x="-966" y="-12"/>
      </p:cViewPr>
      <p:guideLst>
        <p:guide orient="horz" pos="2160"/>
        <p:guide pos="2880"/>
      </p:guideLst>
    </p:cSldViewPr>
  </p:slideViewPr>
  <p:outlineViewPr>
    <p:cViewPr>
      <p:scale>
        <a:sx n="33" d="100"/>
        <a:sy n="33" d="100"/>
      </p:scale>
      <p:origin x="0" y="16290"/>
    </p:cViewPr>
  </p:outlineViewPr>
  <p:notesTextViewPr>
    <p:cViewPr>
      <p:scale>
        <a:sx n="100" d="100"/>
        <a:sy n="100" d="100"/>
      </p:scale>
      <p:origin x="0" y="0"/>
    </p:cViewPr>
  </p:notesTextViewPr>
  <p:sorterViewPr>
    <p:cViewPr>
      <p:scale>
        <a:sx n="140" d="100"/>
        <a:sy n="140" d="100"/>
      </p:scale>
      <p:origin x="0" y="-8088"/>
    </p:cViewPr>
  </p:sorterViewPr>
  <p:notesViewPr>
    <p:cSldViewPr>
      <p:cViewPr varScale="1">
        <p:scale>
          <a:sx n="80" d="100"/>
          <a:sy n="80" d="100"/>
        </p:scale>
        <p:origin x="-202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839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839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839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18E802B9-FBD2-4F51-8B47-337AD4DA14F7}" type="slidenum">
              <a:rPr lang="en-GB"/>
              <a:pPr>
                <a:defRPr/>
              </a:pPr>
              <a:t>‹#›</a:t>
            </a:fld>
            <a:endParaRPr lang="en-GB"/>
          </a:p>
        </p:txBody>
      </p:sp>
    </p:spTree>
    <p:extLst>
      <p:ext uri="{BB962C8B-B14F-4D97-AF65-F5344CB8AC3E}">
        <p14:creationId xmlns:p14="http://schemas.microsoft.com/office/powerpoint/2010/main" xmlns="" val="2806566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a:p>
        </p:txBody>
      </p:sp>
      <p:sp>
        <p:nvSpPr>
          <p:cNvPr id="2867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a:p>
        </p:txBody>
      </p:sp>
      <p:sp>
        <p:nvSpPr>
          <p:cNvPr id="491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867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867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a:p>
        </p:txBody>
      </p:sp>
      <p:sp>
        <p:nvSpPr>
          <p:cNvPr id="2867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A7EB679-7535-4499-998C-2E4C9FDB76DD}" type="slidenum">
              <a:rPr lang="en-US"/>
              <a:pPr>
                <a:defRPr/>
              </a:pPr>
              <a:t>‹#›</a:t>
            </a:fld>
            <a:endParaRPr lang="en-US"/>
          </a:p>
        </p:txBody>
      </p:sp>
    </p:spTree>
    <p:extLst>
      <p:ext uri="{BB962C8B-B14F-4D97-AF65-F5344CB8AC3E}">
        <p14:creationId xmlns:p14="http://schemas.microsoft.com/office/powerpoint/2010/main" xmlns="" val="249542502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1</a:t>
            </a:fld>
            <a:endParaRPr lang="en-US" dirty="0"/>
          </a:p>
        </p:txBody>
      </p:sp>
    </p:spTree>
    <p:extLst>
      <p:ext uri="{BB962C8B-B14F-4D97-AF65-F5344CB8AC3E}">
        <p14:creationId xmlns:p14="http://schemas.microsoft.com/office/powerpoint/2010/main" xmlns="" val="13118992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8FFAC576-9FC7-44BF-B8D8-BFABE5DED355}" type="slidenum">
              <a:rPr lang="en-GB" smtClean="0"/>
              <a:pPr/>
              <a:t>17</a:t>
            </a:fld>
            <a:endParaRPr lang="en-GB"/>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xmlns="" val="55570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3FB56F1-60F1-488B-A081-8D7FD241E705}" type="slidenum">
              <a:rPr lang="en-GB" smtClean="0"/>
              <a:pPr/>
              <a:t>19</a:t>
            </a:fld>
            <a:endParaRPr lang="en-GB" dirty="0"/>
          </a:p>
        </p:txBody>
      </p:sp>
    </p:spTree>
    <p:extLst>
      <p:ext uri="{BB962C8B-B14F-4D97-AF65-F5344CB8AC3E}">
        <p14:creationId xmlns:p14="http://schemas.microsoft.com/office/powerpoint/2010/main" xmlns="" val="22336336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20</a:t>
            </a:fld>
            <a:endParaRPr lang="en-US" dirty="0"/>
          </a:p>
        </p:txBody>
      </p:sp>
    </p:spTree>
    <p:extLst>
      <p:ext uri="{BB962C8B-B14F-4D97-AF65-F5344CB8AC3E}">
        <p14:creationId xmlns:p14="http://schemas.microsoft.com/office/powerpoint/2010/main" xmlns="" val="985639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656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0273F68-B8CA-4D1F-8CD0-80591F74ECBC}" type="slidenum">
              <a:rPr lang="en-US" smtClean="0">
                <a:solidFill>
                  <a:srgbClr val="000000"/>
                </a:solidFill>
              </a:rPr>
              <a:pPr fontAlgn="base">
                <a:spcBef>
                  <a:spcPct val="0"/>
                </a:spcBef>
                <a:spcAft>
                  <a:spcPct val="0"/>
                </a:spcAft>
                <a:defRPr/>
              </a:pPr>
              <a:t>24</a:t>
            </a:fld>
            <a:endParaRPr lang="en-US">
              <a:solidFill>
                <a:srgbClr val="000000"/>
              </a:solidFill>
            </a:endParaRPr>
          </a:p>
        </p:txBody>
      </p:sp>
    </p:spTree>
    <p:extLst>
      <p:ext uri="{BB962C8B-B14F-4D97-AF65-F5344CB8AC3E}">
        <p14:creationId xmlns:p14="http://schemas.microsoft.com/office/powerpoint/2010/main" xmlns="" val="39845241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Rejoice</a:t>
            </a:r>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27</a:t>
            </a:fld>
            <a:endParaRPr lang="en-US"/>
          </a:p>
        </p:txBody>
      </p:sp>
    </p:spTree>
    <p:extLst>
      <p:ext uri="{BB962C8B-B14F-4D97-AF65-F5344CB8AC3E}">
        <p14:creationId xmlns:p14="http://schemas.microsoft.com/office/powerpoint/2010/main" xmlns="" val="937224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28</a:t>
            </a:fld>
            <a:endParaRPr lang="en-US" dirty="0"/>
          </a:p>
        </p:txBody>
      </p:sp>
    </p:spTree>
    <p:extLst>
      <p:ext uri="{BB962C8B-B14F-4D97-AF65-F5344CB8AC3E}">
        <p14:creationId xmlns:p14="http://schemas.microsoft.com/office/powerpoint/2010/main" xmlns="" val="3658795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29</a:t>
            </a:fld>
            <a:endParaRPr lang="en-US"/>
          </a:p>
        </p:txBody>
      </p:sp>
    </p:spTree>
    <p:extLst>
      <p:ext uri="{BB962C8B-B14F-4D97-AF65-F5344CB8AC3E}">
        <p14:creationId xmlns:p14="http://schemas.microsoft.com/office/powerpoint/2010/main" xmlns="" val="2449239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30</a:t>
            </a:fld>
            <a:endParaRPr lang="en-US"/>
          </a:p>
        </p:txBody>
      </p:sp>
    </p:spTree>
    <p:extLst>
      <p:ext uri="{BB962C8B-B14F-4D97-AF65-F5344CB8AC3E}">
        <p14:creationId xmlns:p14="http://schemas.microsoft.com/office/powerpoint/2010/main" xmlns="" val="4174778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31</a:t>
            </a:fld>
            <a:endParaRPr lang="en-US"/>
          </a:p>
        </p:txBody>
      </p:sp>
    </p:spTree>
    <p:extLst>
      <p:ext uri="{BB962C8B-B14F-4D97-AF65-F5344CB8AC3E}">
        <p14:creationId xmlns:p14="http://schemas.microsoft.com/office/powerpoint/2010/main" xmlns="" val="15690490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pPr>
                <a:defRPr/>
              </a:pPr>
              <a:t>32</a:t>
            </a:fld>
            <a:endParaRPr lang="en-US"/>
          </a:p>
        </p:txBody>
      </p:sp>
    </p:spTree>
    <p:extLst>
      <p:ext uri="{BB962C8B-B14F-4D97-AF65-F5344CB8AC3E}">
        <p14:creationId xmlns:p14="http://schemas.microsoft.com/office/powerpoint/2010/main" xmlns="" val="118160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FB84BE51-6D20-42D1-BF0C-4A3E69943F54}" type="slidenum">
              <a:rPr lang="en-GB" smtClean="0"/>
              <a:pPr>
                <a:defRPr/>
              </a:pPr>
              <a:t>5</a:t>
            </a:fld>
            <a:endParaRPr lang="en-GB"/>
          </a:p>
        </p:txBody>
      </p:sp>
    </p:spTree>
    <p:extLst>
      <p:ext uri="{BB962C8B-B14F-4D97-AF65-F5344CB8AC3E}">
        <p14:creationId xmlns:p14="http://schemas.microsoft.com/office/powerpoint/2010/main" xmlns="" val="42482272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p:spPr>
      </p:sp>
      <p:sp>
        <p:nvSpPr>
          <p:cNvPr id="337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a:p>
        </p:txBody>
      </p:sp>
      <p:sp>
        <p:nvSpPr>
          <p:cNvPr id="4" name="Slide Number Placeholder 3"/>
          <p:cNvSpPr>
            <a:spLocks noGrp="1"/>
          </p:cNvSpPr>
          <p:nvPr>
            <p:ph type="sldNum" sz="quarter" idx="5"/>
          </p:nvPr>
        </p:nvSpPr>
        <p:spPr/>
        <p:txBody>
          <a:bodyPr/>
          <a:lstStyle/>
          <a:p>
            <a:pPr>
              <a:defRPr/>
            </a:pPr>
            <a:fld id="{EF25D140-36AC-4E93-BF41-76DB32C14E81}" type="slidenum">
              <a:rPr lang="en-GB" smtClean="0"/>
              <a:pPr>
                <a:defRPr/>
              </a:pPr>
              <a:t>7</a:t>
            </a:fld>
            <a:endParaRPr lang="en-GB"/>
          </a:p>
        </p:txBody>
      </p:sp>
    </p:spTree>
    <p:extLst>
      <p:ext uri="{BB962C8B-B14F-4D97-AF65-F5344CB8AC3E}">
        <p14:creationId xmlns:p14="http://schemas.microsoft.com/office/powerpoint/2010/main" xmlns="" val="37491484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a:p>
        </p:txBody>
      </p:sp>
      <p:sp>
        <p:nvSpPr>
          <p:cNvPr id="6758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6A9ABD-3643-48E8-BFC1-97A9CE5D2019}" type="slidenum">
              <a:rPr lang="en-US" smtClean="0">
                <a:solidFill>
                  <a:srgbClr val="000000"/>
                </a:solidFill>
              </a:rPr>
              <a:pPr fontAlgn="base">
                <a:spcBef>
                  <a:spcPct val="0"/>
                </a:spcBef>
                <a:spcAft>
                  <a:spcPct val="0"/>
                </a:spcAft>
                <a:defRPr/>
              </a:pPr>
              <a:t>8</a:t>
            </a:fld>
            <a:endParaRPr lang="en-US">
              <a:solidFill>
                <a:srgbClr val="000000"/>
              </a:solidFill>
            </a:endParaRPr>
          </a:p>
        </p:txBody>
      </p:sp>
    </p:spTree>
    <p:extLst>
      <p:ext uri="{BB962C8B-B14F-4D97-AF65-F5344CB8AC3E}">
        <p14:creationId xmlns:p14="http://schemas.microsoft.com/office/powerpoint/2010/main" xmlns="" val="635640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a:ln/>
        </p:spPr>
      </p:sp>
      <p:sp>
        <p:nvSpPr>
          <p:cNvPr id="55299" name="Notes Placeholder 2"/>
          <p:cNvSpPr>
            <a:spLocks noGrp="1"/>
          </p:cNvSpPr>
          <p:nvPr>
            <p:ph type="body" idx="1"/>
          </p:nvPr>
        </p:nvSpPr>
        <p:spPr>
          <a:noFill/>
          <a:ln/>
        </p:spPr>
        <p:txBody>
          <a:bodyPr/>
          <a:lstStyle/>
          <a:p>
            <a:pPr eaLnBrk="1" hangingPunct="1">
              <a:spcBef>
                <a:spcPct val="0"/>
              </a:spcBef>
            </a:pPr>
            <a:endParaRPr lang="en-US" dirty="0"/>
          </a:p>
        </p:txBody>
      </p:sp>
      <p:sp>
        <p:nvSpPr>
          <p:cNvPr id="55300" name="Slide Number Placeholder 3"/>
          <p:cNvSpPr>
            <a:spLocks noGrp="1"/>
          </p:cNvSpPr>
          <p:nvPr>
            <p:ph type="sldNum" sz="quarter" idx="5"/>
          </p:nvPr>
        </p:nvSpPr>
        <p:spPr>
          <a:noFill/>
        </p:spPr>
        <p:txBody>
          <a:bodyPr/>
          <a:lstStyle/>
          <a:p>
            <a:fld id="{BD3FC26A-8C14-4416-8BFA-93D8B3627EC7}"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xmlns="" val="2260885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a:p>
        </p:txBody>
      </p:sp>
      <p:sp>
        <p:nvSpPr>
          <p:cNvPr id="60420" name="Slide Number Placeholder 3"/>
          <p:cNvSpPr>
            <a:spLocks noGrp="1"/>
          </p:cNvSpPr>
          <p:nvPr>
            <p:ph type="sldNum" sz="quarter" idx="5"/>
          </p:nvPr>
        </p:nvSpPr>
        <p:spPr>
          <a:noFill/>
        </p:spPr>
        <p:txBody>
          <a:bodyPr/>
          <a:lstStyle/>
          <a:p>
            <a:fld id="{CC224363-394E-4029-8BA0-C5384BB31DD7}" type="slidenum">
              <a:rPr lang="en-GB" smtClean="0">
                <a:solidFill>
                  <a:srgbClr val="000000"/>
                </a:solidFill>
              </a:rPr>
              <a:pPr/>
              <a:t>12</a:t>
            </a:fld>
            <a:endParaRPr lang="en-GB">
              <a:solidFill>
                <a:srgbClr val="000000"/>
              </a:solidFill>
            </a:endParaRPr>
          </a:p>
        </p:txBody>
      </p:sp>
    </p:spTree>
    <p:extLst>
      <p:ext uri="{BB962C8B-B14F-4D97-AF65-F5344CB8AC3E}">
        <p14:creationId xmlns:p14="http://schemas.microsoft.com/office/powerpoint/2010/main" xmlns="" val="8699001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endParaRPr lang="en-US"/>
          </a:p>
        </p:txBody>
      </p:sp>
      <p:sp>
        <p:nvSpPr>
          <p:cNvPr id="65540" name="Slide Number Placeholder 3"/>
          <p:cNvSpPr>
            <a:spLocks noGrp="1"/>
          </p:cNvSpPr>
          <p:nvPr>
            <p:ph type="sldNum" sz="quarter" idx="5"/>
          </p:nvPr>
        </p:nvSpPr>
        <p:spPr>
          <a:noFill/>
        </p:spPr>
        <p:txBody>
          <a:bodyPr/>
          <a:lstStyle/>
          <a:p>
            <a:fld id="{48303D8A-DAAE-4BE3-8623-703CB7C316FA}" type="slidenum">
              <a:rPr lang="en-US" smtClean="0"/>
              <a:pPr/>
              <a:t>13</a:t>
            </a:fld>
            <a:endParaRPr lang="en-US"/>
          </a:p>
        </p:txBody>
      </p:sp>
    </p:spTree>
    <p:extLst>
      <p:ext uri="{BB962C8B-B14F-4D97-AF65-F5344CB8AC3E}">
        <p14:creationId xmlns:p14="http://schemas.microsoft.com/office/powerpoint/2010/main" xmlns="" val="3442600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p:spPr>
        <p:txBody>
          <a:bodyPr/>
          <a:lstStyle/>
          <a:p>
            <a:endParaRPr lang="en-US"/>
          </a:p>
        </p:txBody>
      </p:sp>
      <p:sp>
        <p:nvSpPr>
          <p:cNvPr id="61444" name="Slide Number Placeholder 3"/>
          <p:cNvSpPr>
            <a:spLocks noGrp="1"/>
          </p:cNvSpPr>
          <p:nvPr>
            <p:ph type="sldNum" sz="quarter" idx="5"/>
          </p:nvPr>
        </p:nvSpPr>
        <p:spPr>
          <a:noFill/>
        </p:spPr>
        <p:txBody>
          <a:bodyPr/>
          <a:lstStyle/>
          <a:p>
            <a:fld id="{81F20037-DB2C-4ADA-AC56-AD298BAD81C0}" type="slidenum">
              <a:rPr lang="en-GB" smtClean="0">
                <a:solidFill>
                  <a:srgbClr val="000000"/>
                </a:solidFill>
              </a:rPr>
              <a:pPr/>
              <a:t>15</a:t>
            </a:fld>
            <a:endParaRPr lang="en-GB">
              <a:solidFill>
                <a:srgbClr val="000000"/>
              </a:solidFill>
            </a:endParaRPr>
          </a:p>
        </p:txBody>
      </p:sp>
    </p:spTree>
    <p:extLst>
      <p:ext uri="{BB962C8B-B14F-4D97-AF65-F5344CB8AC3E}">
        <p14:creationId xmlns:p14="http://schemas.microsoft.com/office/powerpoint/2010/main" xmlns="" val="287972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pPr>
              <a:spcBef>
                <a:spcPct val="0"/>
              </a:spcBef>
            </a:pPr>
            <a:endParaRPr lang="en-US"/>
          </a:p>
        </p:txBody>
      </p:sp>
      <p:sp>
        <p:nvSpPr>
          <p:cNvPr id="62468" name="Slide Number Placeholder 3"/>
          <p:cNvSpPr>
            <a:spLocks noGrp="1"/>
          </p:cNvSpPr>
          <p:nvPr>
            <p:ph type="sldNum" sz="quarter" idx="5"/>
          </p:nvPr>
        </p:nvSpPr>
        <p:spPr>
          <a:noFill/>
        </p:spPr>
        <p:txBody>
          <a:bodyPr/>
          <a:lstStyle/>
          <a:p>
            <a:fld id="{345E3848-04E3-4D0B-9761-094455F0E5A7}" type="slidenum">
              <a:rPr lang="en-US" smtClean="0"/>
              <a:pPr/>
              <a:t>16</a:t>
            </a:fld>
            <a:endParaRPr lang="en-US"/>
          </a:p>
        </p:txBody>
      </p:sp>
    </p:spTree>
    <p:extLst>
      <p:ext uri="{BB962C8B-B14F-4D97-AF65-F5344CB8AC3E}">
        <p14:creationId xmlns:p14="http://schemas.microsoft.com/office/powerpoint/2010/main" xmlns="" val="276468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a:defRPr/>
            </a:pPr>
            <a:endParaRPr lang="en-GB"/>
          </a:p>
        </p:txBody>
      </p:sp>
      <p:grpSp>
        <p:nvGrpSpPr>
          <p:cNvPr id="5"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a:defRPr/>
              </a:pPr>
              <a:endParaRPr lang="en-GB"/>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a:defRPr/>
              </a:pPr>
              <a:endParaRPr lang="en-GB"/>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a:defRPr/>
              </a:pPr>
              <a:endParaRPr lang="en-GB"/>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a:defRPr/>
              </a:pPr>
              <a:endParaRPr lang="en-GB"/>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a:defRPr/>
              </a:pPr>
              <a:endParaRPr lang="en-GB"/>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a:defRPr/>
            </a:pPr>
            <a:endParaRPr lang="en-GB"/>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GB" altLang="en-US"/>
              <a:t>Click to edit Master title style</a:t>
            </a:r>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GB" altLang="en-US"/>
              <a:t>Click to edit Master subtitle style</a:t>
            </a:r>
          </a:p>
        </p:txBody>
      </p:sp>
      <p:sp>
        <p:nvSpPr>
          <p:cNvPr id="38" name="Rectangle 5"/>
          <p:cNvSpPr>
            <a:spLocks noGrp="1" noChangeArrowheads="1"/>
          </p:cNvSpPr>
          <p:nvPr>
            <p:ph type="dt" sz="half" idx="10"/>
          </p:nvPr>
        </p:nvSpPr>
        <p:spPr>
          <a:xfrm>
            <a:off x="457200" y="6248400"/>
            <a:ext cx="2133600" cy="457200"/>
          </a:xfrm>
        </p:spPr>
        <p:txBody>
          <a:bodyPr/>
          <a:lstStyle>
            <a:lvl1pPr>
              <a:defRPr/>
            </a:lvl1pPr>
          </a:lstStyle>
          <a:p>
            <a:pPr>
              <a:defRPr/>
            </a:pPr>
            <a:fld id="{6BF405E3-5FD4-429E-9303-BCB30466977A}" type="datetime1">
              <a:rPr lang="en-GB" smtClean="0"/>
              <a:pPr>
                <a:defRPr/>
              </a:pPr>
              <a:t>22/06/2016</a:t>
            </a:fld>
            <a:endParaRPr lang="en-GB" altLang="en-US"/>
          </a:p>
        </p:txBody>
      </p:sp>
      <p:sp>
        <p:nvSpPr>
          <p:cNvPr id="39" name="Rectangle 6"/>
          <p:cNvSpPr>
            <a:spLocks noGrp="1" noChangeArrowheads="1"/>
          </p:cNvSpPr>
          <p:nvPr>
            <p:ph type="ftr" sz="quarter" idx="11"/>
          </p:nvPr>
        </p:nvSpPr>
        <p:spPr bwMode="auto">
          <a:xfrm>
            <a:off x="3124200" y="6248400"/>
            <a:ext cx="2895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a:defRPr sz="1000">
                <a:latin typeface="Arial" charset="0"/>
              </a:defRPr>
            </a:lvl1pPr>
          </a:lstStyle>
          <a:p>
            <a:pPr>
              <a:defRPr/>
            </a:pPr>
            <a:endParaRPr lang="en-GB" altLang="en-US"/>
          </a:p>
        </p:txBody>
      </p:sp>
      <p:sp>
        <p:nvSpPr>
          <p:cNvPr id="40" name="Rectangle 7"/>
          <p:cNvSpPr>
            <a:spLocks noGrp="1" noChangeArrowheads="1"/>
          </p:cNvSpPr>
          <p:nvPr>
            <p:ph type="sldNum" sz="quarter" idx="12"/>
          </p:nvPr>
        </p:nvSpPr>
        <p:spPr bwMode="auto">
          <a:xfrm>
            <a:off x="6553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000">
                <a:latin typeface="Arial" charset="0"/>
              </a:defRPr>
            </a:lvl1pPr>
          </a:lstStyle>
          <a:p>
            <a:pPr>
              <a:defRPr/>
            </a:pPr>
            <a:fld id="{CF18B3D2-DCBE-4955-9C96-34A96C43EFEB}" type="slidenum">
              <a:rPr lang="en-GB" altLang="en-US"/>
              <a:pPr>
                <a:defRPr/>
              </a:pPr>
              <a:t>‹#›</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7A3EAD6F-359A-4A16-BBCE-5CB0F083F81E}" type="datetime1">
              <a:rPr lang="en-GB" smtClean="0"/>
              <a:pPr>
                <a:defRPr/>
              </a:pPr>
              <a:t>22/06/2016</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38925" y="122238"/>
            <a:ext cx="2058988" cy="60801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122238"/>
            <a:ext cx="6029325" cy="6080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11223722-15A2-41F3-833C-7DE4A50A3EB7}" type="datetime1">
              <a:rPr lang="en-GB" smtClean="0"/>
              <a:pPr>
                <a:defRPr/>
              </a:pPr>
              <a:t>22/06/2016</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charset="0"/>
              </a:defRPr>
            </a:lvl1pPr>
          </a:lstStyle>
          <a:p>
            <a:pPr>
              <a:defRPr/>
            </a:pPr>
            <a:fld id="{14F4E18F-1CFD-401F-8773-38F1868883BC}" type="datetimeFigureOut">
              <a:rPr lang="en-US"/>
              <a:pPr>
                <a:defRPr/>
              </a:pPr>
              <a:t>6/22/2016</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charset="0"/>
              </a:defRPr>
            </a:lvl1pPr>
          </a:lstStyle>
          <a:p>
            <a:pPr>
              <a:defRPr/>
            </a:pPr>
            <a:fld id="{33751104-F40A-42BF-AE05-F340F8466D2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pPr>
                <a:defRPr/>
              </a:pPr>
              <a:t>22/06/2016</a:t>
            </a:fld>
            <a:endParaRPr lang="en-GB"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fld id="{D6FD79EC-7D72-4852-81CE-13DB142BCC46}" type="datetime1">
              <a:rPr lang="en-GB" smtClean="0"/>
              <a:pPr>
                <a:defRPr/>
              </a:pPr>
              <a:t>22/06/2016</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68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59313" y="1412875"/>
            <a:ext cx="4038600" cy="47894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5"/>
          <p:cNvSpPr>
            <a:spLocks noGrp="1" noChangeArrowheads="1"/>
          </p:cNvSpPr>
          <p:nvPr>
            <p:ph type="dt" sz="half" idx="10"/>
          </p:nvPr>
        </p:nvSpPr>
        <p:spPr>
          <a:ln/>
        </p:spPr>
        <p:txBody>
          <a:bodyPr/>
          <a:lstStyle>
            <a:lvl1pPr>
              <a:defRPr/>
            </a:lvl1pPr>
          </a:lstStyle>
          <a:p>
            <a:pPr>
              <a:defRPr/>
            </a:pPr>
            <a:fld id="{4293A0AC-4448-4368-9A6C-68AB070ED197}" type="datetime1">
              <a:rPr lang="en-GB" smtClean="0"/>
              <a:pPr>
                <a:defRPr/>
              </a:pPr>
              <a:t>22/06/2016</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5"/>
          <p:cNvSpPr>
            <a:spLocks noGrp="1" noChangeArrowheads="1"/>
          </p:cNvSpPr>
          <p:nvPr>
            <p:ph type="dt" sz="half" idx="10"/>
          </p:nvPr>
        </p:nvSpPr>
        <p:spPr>
          <a:ln/>
        </p:spPr>
        <p:txBody>
          <a:bodyPr/>
          <a:lstStyle>
            <a:lvl1pPr>
              <a:defRPr/>
            </a:lvl1pPr>
          </a:lstStyle>
          <a:p>
            <a:pPr>
              <a:defRPr/>
            </a:pPr>
            <a:fld id="{4394AE39-E117-4AD4-AD03-CE3600BB1FF7}" type="datetime1">
              <a:rPr lang="en-GB" smtClean="0"/>
              <a:pPr>
                <a:defRPr/>
              </a:pPr>
              <a:t>22/06/2016</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dt" sz="half" idx="10"/>
          </p:nvPr>
        </p:nvSpPr>
        <p:spPr>
          <a:ln/>
        </p:spPr>
        <p:txBody>
          <a:bodyPr/>
          <a:lstStyle>
            <a:lvl1pPr>
              <a:defRPr/>
            </a:lvl1pPr>
          </a:lstStyle>
          <a:p>
            <a:pPr>
              <a:defRPr/>
            </a:pPr>
            <a:fld id="{6D62ABDB-E4E2-43FE-90FB-0D12EBE90DB8}" type="datetime1">
              <a:rPr lang="en-GB" smtClean="0"/>
              <a:pPr>
                <a:defRPr/>
              </a:pPr>
              <a:t>22/06/2016</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F8A5DB57-8E66-4D15-A4B1-E11693BDEDF0}" type="datetime1">
              <a:rPr lang="en-GB" smtClean="0"/>
              <a:pPr>
                <a:defRPr/>
              </a:pPr>
              <a:t>22/06/2016</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21C2F77E-D437-4771-B2EC-37752762E281}" type="datetime1">
              <a:rPr lang="en-GB" smtClean="0"/>
              <a:pPr>
                <a:defRPr/>
              </a:pPr>
              <a:t>22/06/2016</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fld id="{EA4CD9C0-2BF1-4826-B5F4-8C6FBF7E1E99}" type="datetime1">
              <a:rPr lang="en-GB" smtClean="0"/>
              <a:pPr>
                <a:defRPr/>
              </a:pPr>
              <a:t>22/06/2016</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pPr>
                <a:defRPr/>
              </a:pPr>
              <a:t>22/06/2016</a:t>
            </a:fld>
            <a:endParaRPr lang="en-GB" altLang="en-US"/>
          </a:p>
        </p:txBody>
      </p:sp>
      <p:grpSp>
        <p:nvGrpSpPr>
          <p:cNvPr id="1030"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a:p>
          </p:txBody>
        </p:sp>
      </p:grpSp>
    </p:spTree>
  </p:cSld>
  <p:clrMap bg1="lt1" tx1="dk1" bg2="lt2" tx2="dk2" accent1="accent1" accent2="accent2" accent3="accent3" accent4="accent4" accent5="accent5" accent6="accent6" hlink="hlink" folHlink="folHlink"/>
  <p:sldLayoutIdLst>
    <p:sldLayoutId id="2147483804"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omic Sans MS" pitchFamily="66"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omic Sans MS" pitchFamily="66"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omic Sans MS" pitchFamily="66" charset="0"/>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defRPr>
            </a:lvl1pPr>
          </a:lstStyle>
          <a:p>
            <a:pPr>
              <a:defRPr/>
            </a:pPr>
            <a:fld id="{297A2487-DC70-447C-AFF0-895F4C771B1C}" type="datetimeFigureOut">
              <a:rPr lang="en-US"/>
              <a:pPr>
                <a:defRPr/>
              </a:pPr>
              <a:t>6/22/2016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defRPr>
            </a:lvl1pPr>
          </a:lstStyle>
          <a:p>
            <a:pPr>
              <a:defRPr/>
            </a:pPr>
            <a:fld id="{0B72D035-583E-4001-BAFE-2662DD34316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0"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hyperlink" Target="Choices&#8230;.pp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www.pass.brad.ac.uk/"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jisc.ac.uk/whatwedo/programmes/usersandinnovation/soundsgood.aspx" TargetMode="Externa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23528" y="260350"/>
            <a:ext cx="7056784" cy="2520950"/>
          </a:xfrm>
          <a:noFill/>
        </p:spPr>
        <p:txBody>
          <a:bodyPr anchor="ctr"/>
          <a:lstStyle/>
          <a:p>
            <a:pPr algn="ctr"/>
            <a:r>
              <a:rPr lang="en-GB" sz="4400" dirty="0"/>
              <a:t>What makes an excellent student experience and how can we make this happen? </a:t>
            </a:r>
          </a:p>
        </p:txBody>
      </p:sp>
      <p:sp>
        <p:nvSpPr>
          <p:cNvPr id="3075" name="Rectangle 3"/>
          <p:cNvSpPr>
            <a:spLocks noGrp="1" noChangeArrowheads="1"/>
          </p:cNvSpPr>
          <p:nvPr>
            <p:ph type="subTitle" idx="1"/>
          </p:nvPr>
        </p:nvSpPr>
        <p:spPr>
          <a:xfrm>
            <a:off x="611560" y="2928934"/>
            <a:ext cx="6463928" cy="3429004"/>
          </a:xfrm>
        </p:spPr>
        <p:txBody>
          <a:bodyPr/>
          <a:lstStyle/>
          <a:p>
            <a:pPr algn="ctr" eaLnBrk="1" hangingPunct="1">
              <a:defRPr/>
            </a:pPr>
            <a:r>
              <a:rPr lang="en-GB" dirty="0">
                <a:solidFill>
                  <a:schemeClr val="tx2">
                    <a:lumMod val="60000"/>
                    <a:lumOff val="40000"/>
                  </a:schemeClr>
                </a:solidFill>
              </a:rPr>
              <a:t>The Confederation of Student Services in Ireland: 23 June 2016</a:t>
            </a:r>
          </a:p>
          <a:p>
            <a:pPr algn="ctr" eaLnBrk="1" hangingPunct="1">
              <a:defRPr/>
            </a:pPr>
            <a:r>
              <a:rPr lang="en-GB" sz="2400" b="1" dirty="0"/>
              <a:t>Sally Brown @</a:t>
            </a:r>
            <a:r>
              <a:rPr lang="en-GB" sz="2400" b="1" dirty="0" err="1"/>
              <a:t>ProfSallyBrown</a:t>
            </a:r>
            <a:endParaRPr lang="en-GB" sz="2400" b="1" dirty="0"/>
          </a:p>
          <a:p>
            <a:pPr algn="ctr" eaLnBrk="1" hangingPunct="1">
              <a:defRPr/>
            </a:pPr>
            <a:r>
              <a:rPr lang="en-GB" sz="2400" dirty="0"/>
              <a:t>sally@sally-brown.net</a:t>
            </a:r>
            <a:endParaRPr lang="en-GB" sz="2400" b="1" dirty="0"/>
          </a:p>
          <a:p>
            <a:pPr algn="ctr" eaLnBrk="1" hangingPunct="1">
              <a:defRPr/>
            </a:pPr>
            <a:r>
              <a:rPr lang="en-GB" sz="1800" dirty="0"/>
              <a:t>NTF, PFHEA</a:t>
            </a:r>
            <a:r>
              <a:rPr lang="en-GB" sz="1800" dirty="0" smtClean="0"/>
              <a:t>, SFSEDA</a:t>
            </a:r>
            <a:endParaRPr lang="en-GB" sz="1800" dirty="0"/>
          </a:p>
          <a:p>
            <a:pPr algn="ctr" eaLnBrk="1" hangingPunct="1">
              <a:defRPr/>
            </a:pPr>
            <a:r>
              <a:rPr lang="en-GB" sz="1800" dirty="0"/>
              <a:t>Emerita Professor, Leeds Beckett University</a:t>
            </a:r>
          </a:p>
          <a:p>
            <a:pPr algn="ctr" eaLnBrk="1" hangingPunct="1">
              <a:defRPr/>
            </a:pPr>
            <a:r>
              <a:rPr lang="en-GB" sz="1800" dirty="0"/>
              <a:t>Visiting Professor University of Plymouth, University of South Wales &amp; Liverpool John Moores University.</a:t>
            </a:r>
          </a:p>
        </p:txBody>
      </p:sp>
      <p:sp>
        <p:nvSpPr>
          <p:cNvPr id="3076" name="Rectangle 5"/>
          <p:cNvSpPr>
            <a:spLocks noChangeArrowheads="1"/>
          </p:cNvSpPr>
          <p:nvPr/>
        </p:nvSpPr>
        <p:spPr bwMode="auto">
          <a:xfrm>
            <a:off x="4000496" y="3214686"/>
            <a:ext cx="184150" cy="565150"/>
          </a:xfrm>
          <a:prstGeom prst="rect">
            <a:avLst/>
          </a:prstGeom>
          <a:noFill/>
          <a:ln w="9525">
            <a:noFill/>
            <a:miter lim="800000"/>
            <a:headEnd/>
            <a:tailEnd/>
          </a:ln>
        </p:spPr>
        <p:txBody>
          <a:bodyPr wrap="none" anchor="ctr">
            <a:spAutoFit/>
          </a:bodyPr>
          <a:lstStyle/>
          <a:p>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Autofit/>
          </a:bodyPr>
          <a:lstStyle/>
          <a:p>
            <a:r>
              <a:rPr lang="en-GB" kern="1200" dirty="0">
                <a:solidFill>
                  <a:srgbClr val="002060"/>
                </a:solidFill>
              </a:rPr>
              <a:t>Some characteristics of excellent teaching as described in the scholarly literature</a:t>
            </a:r>
          </a:p>
        </p:txBody>
      </p:sp>
      <p:sp>
        <p:nvSpPr>
          <p:cNvPr id="10243" name="Content Placeholder 2"/>
          <p:cNvSpPr>
            <a:spLocks noGrp="1"/>
          </p:cNvSpPr>
          <p:nvPr>
            <p:ph idx="1"/>
          </p:nvPr>
        </p:nvSpPr>
        <p:spPr>
          <a:xfrm>
            <a:off x="285750" y="1412875"/>
            <a:ext cx="8643938" cy="4789488"/>
          </a:xfrm>
        </p:spPr>
        <p:txBody>
          <a:bodyPr/>
          <a:lstStyle/>
          <a:p>
            <a:pPr marL="514350" indent="-514350">
              <a:buSzPct val="100000"/>
              <a:buFont typeface="Arial" charset="0"/>
              <a:buAutoNum type="arabicPeriod"/>
            </a:pPr>
            <a:r>
              <a:rPr lang="en-GB" sz="2400" dirty="0"/>
              <a:t>Knows subject material thoroughly</a:t>
            </a:r>
          </a:p>
          <a:p>
            <a:pPr marL="514350" indent="-514350">
              <a:buSzPct val="100000"/>
              <a:buFont typeface="Arial" charset="0"/>
              <a:buAutoNum type="arabicPeriod"/>
            </a:pPr>
            <a:r>
              <a:rPr lang="en-GB" sz="2400" dirty="0"/>
              <a:t>Adopts a scholarly approach to the practice of teaching</a:t>
            </a:r>
          </a:p>
          <a:p>
            <a:pPr marL="514350" indent="-514350">
              <a:buSzPct val="100000"/>
              <a:buFont typeface="Arial" charset="0"/>
              <a:buAutoNum type="arabicPeriod"/>
            </a:pPr>
            <a:r>
              <a:rPr lang="en-GB" sz="2400" dirty="0"/>
              <a:t>Is reflective and regularly reviews own practice</a:t>
            </a:r>
          </a:p>
          <a:p>
            <a:pPr marL="514350" indent="-514350">
              <a:buSzPct val="100000"/>
              <a:buFont typeface="Arial" charset="0"/>
              <a:buAutoNum type="arabicPeriod"/>
            </a:pPr>
            <a:r>
              <a:rPr lang="en-GB" sz="2400" dirty="0"/>
              <a:t>Is well organised and plans curriculum effectively</a:t>
            </a:r>
          </a:p>
          <a:p>
            <a:pPr marL="514350" indent="-514350">
              <a:buSzPct val="100000"/>
              <a:buFont typeface="Arial" charset="0"/>
              <a:buAutoNum type="arabicPeriod"/>
            </a:pPr>
            <a:r>
              <a:rPr lang="en-GB" sz="2400" dirty="0"/>
              <a:t>Is passionate about teaching</a:t>
            </a:r>
          </a:p>
          <a:p>
            <a:pPr marL="514350" indent="-514350">
              <a:buSzPct val="100000"/>
              <a:buFont typeface="Arial" charset="0"/>
              <a:buAutoNum type="arabicPeriod"/>
            </a:pPr>
            <a:r>
              <a:rPr lang="en-GB" sz="2400" dirty="0"/>
              <a:t>Has a student-centred orientation to teaching</a:t>
            </a:r>
          </a:p>
          <a:p>
            <a:pPr marL="514350" indent="-514350">
              <a:buSzPct val="100000"/>
              <a:buFont typeface="Arial" charset="0"/>
              <a:buAutoNum type="arabicPeriod"/>
            </a:pPr>
            <a:r>
              <a:rPr lang="en-GB" sz="2400" dirty="0"/>
              <a:t>Regularly reviews innovations in learning and teaching and tries out ones relevant to own context</a:t>
            </a:r>
          </a:p>
          <a:p>
            <a:pPr marL="514350" indent="-514350">
              <a:buSzPct val="100000"/>
              <a:buFont typeface="Arial" charset="0"/>
              <a:buAutoNum type="arabicPeriod"/>
            </a:pPr>
            <a:r>
              <a:rPr lang="en-GB" sz="2400" dirty="0"/>
              <a:t>Ensures that assessment practices are fit for purpose and contribute to learning</a:t>
            </a:r>
          </a:p>
          <a:p>
            <a:pPr marL="514350" indent="-514350">
              <a:buSzPct val="100000"/>
              <a:buFont typeface="Arial" charset="0"/>
              <a:buAutoNum type="arabicPeriod"/>
            </a:pPr>
            <a:r>
              <a:rPr lang="en-GB" sz="2400" dirty="0"/>
              <a:t>Demonstrates empathy and emotional intelligence</a:t>
            </a:r>
          </a:p>
          <a:p>
            <a:pPr marL="514350" indent="-514350">
              <a:buSzPct val="100000"/>
              <a:buFont typeface="Arial" charset="0"/>
              <a:buAutoNum type="arabicPeriod"/>
            </a:pPr>
            <a:endParaRPr lang="en-GB" sz="24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How do we know if we are offering excellent student </a:t>
            </a:r>
            <a:r>
              <a:rPr lang="en-GB" sz="3200" kern="1200" dirty="0" smtClean="0">
                <a:solidFill>
                  <a:srgbClr val="002060"/>
                </a:solidFill>
              </a:rPr>
              <a:t>experiences?</a:t>
            </a:r>
            <a:endParaRPr lang="en-GB" sz="3200" kern="1200" dirty="0">
              <a:solidFill>
                <a:srgbClr val="002060"/>
              </a:solidFill>
            </a:endParaRPr>
          </a:p>
        </p:txBody>
      </p:sp>
      <p:sp>
        <p:nvSpPr>
          <p:cNvPr id="8195" name="Content Placeholder 2"/>
          <p:cNvSpPr>
            <a:spLocks noGrp="1"/>
          </p:cNvSpPr>
          <p:nvPr>
            <p:ph idx="1"/>
          </p:nvPr>
        </p:nvSpPr>
        <p:spPr/>
        <p:txBody>
          <a:bodyPr/>
          <a:lstStyle/>
          <a:p>
            <a:r>
              <a:rPr lang="en-GB" dirty="0"/>
              <a:t>Students are satisfied, learn well, achieve highly and have fulfilling learning experiences;</a:t>
            </a:r>
          </a:p>
          <a:p>
            <a:r>
              <a:rPr lang="en-GB" dirty="0"/>
              <a:t>Students develop a range of competences they need including problem solving, working with others and self-management;</a:t>
            </a:r>
          </a:p>
          <a:p>
            <a:r>
              <a:rPr lang="en-GB" dirty="0"/>
              <a:t>We as practioners are satisfied, motivated and find our workloads manageable;</a:t>
            </a:r>
          </a:p>
          <a:p>
            <a:r>
              <a:rPr lang="en-GB" dirty="0"/>
              <a:t>Quality assurers and Professional and Subject bodies like what we do and have no complaints about systems and processes;</a:t>
            </a:r>
          </a:p>
          <a:p>
            <a:r>
              <a:rPr lang="en-GB" dirty="0"/>
              <a:t>University managers are confident that the student experience offered is of high quality (and deal with few complaints).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42" name="Picture 3" descr="Laurentius_de_Voltolina_001.jpg"/>
          <p:cNvPicPr>
            <a:picLocks noChangeAspect="1"/>
          </p:cNvPicPr>
          <p:nvPr/>
        </p:nvPicPr>
        <p:blipFill>
          <a:blip r:embed="rId3" cstate="email"/>
          <a:srcRect/>
          <a:stretch>
            <a:fillRect/>
          </a:stretch>
        </p:blipFill>
        <p:spPr bwMode="auto">
          <a:xfrm>
            <a:off x="323850" y="0"/>
            <a:ext cx="8496300" cy="6858000"/>
          </a:xfrm>
          <a:prstGeom prst="rect">
            <a:avLst/>
          </a:prstGeom>
          <a:noFill/>
          <a:ln w="9525">
            <a:noFill/>
            <a:miter lim="800000"/>
            <a:headEnd/>
            <a:tailEnd/>
          </a:ln>
        </p:spPr>
      </p:pic>
      <p:sp>
        <p:nvSpPr>
          <p:cNvPr id="10243" name="TextBox 2"/>
          <p:cNvSpPr txBox="1">
            <a:spLocks noChangeArrowheads="1"/>
          </p:cNvSpPr>
          <p:nvPr/>
        </p:nvSpPr>
        <p:spPr bwMode="auto">
          <a:xfrm>
            <a:off x="6424613" y="5931374"/>
            <a:ext cx="2395537" cy="923925"/>
          </a:xfrm>
          <a:prstGeom prst="rect">
            <a:avLst/>
          </a:prstGeom>
          <a:solidFill>
            <a:schemeClr val="accent2"/>
          </a:solidFill>
          <a:ln w="9525">
            <a:noFill/>
            <a:miter lim="800000"/>
            <a:headEnd/>
            <a:tailEnd/>
          </a:ln>
        </p:spPr>
        <p:txBody>
          <a:bodyPr wrap="none">
            <a:spAutoFit/>
          </a:bodyPr>
          <a:lstStyle/>
          <a:p>
            <a:r>
              <a:rPr lang="en-GB" sz="1800" dirty="0" err="1">
                <a:solidFill>
                  <a:srgbClr val="FFFFFF"/>
                </a:solidFill>
                <a:latin typeface="Calibri" pitchFamily="34" charset="0"/>
              </a:rPr>
              <a:t>Laurentius</a:t>
            </a:r>
            <a:r>
              <a:rPr lang="en-GB" sz="1800" dirty="0">
                <a:solidFill>
                  <a:srgbClr val="FFFFFF"/>
                </a:solidFill>
                <a:latin typeface="Calibri" pitchFamily="34" charset="0"/>
              </a:rPr>
              <a:t> de </a:t>
            </a:r>
            <a:r>
              <a:rPr lang="en-GB" sz="1800" dirty="0" err="1">
                <a:solidFill>
                  <a:srgbClr val="FFFFFF"/>
                </a:solidFill>
                <a:latin typeface="Calibri" pitchFamily="34" charset="0"/>
              </a:rPr>
              <a:t>Voltolina</a:t>
            </a:r>
            <a:r>
              <a:rPr lang="en-GB" sz="1800" dirty="0">
                <a:solidFill>
                  <a:srgbClr val="FFFFFF"/>
                </a:solidFill>
                <a:latin typeface="Calibri" pitchFamily="34" charset="0"/>
              </a:rPr>
              <a:t> </a:t>
            </a:r>
          </a:p>
          <a:p>
            <a:r>
              <a:rPr lang="en-GB" sz="1800" dirty="0">
                <a:solidFill>
                  <a:srgbClr val="FFFFFF"/>
                </a:solidFill>
                <a:latin typeface="Calibri" pitchFamily="34" charset="0"/>
              </a:rPr>
              <a:t>2</a:t>
            </a:r>
            <a:r>
              <a:rPr lang="en-GB" sz="1800" baseline="30000" dirty="0">
                <a:solidFill>
                  <a:srgbClr val="FFFFFF"/>
                </a:solidFill>
                <a:latin typeface="Calibri" pitchFamily="34" charset="0"/>
              </a:rPr>
              <a:t>nd</a:t>
            </a:r>
            <a:r>
              <a:rPr lang="en-GB" sz="1800" dirty="0">
                <a:solidFill>
                  <a:srgbClr val="FFFFFF"/>
                </a:solidFill>
                <a:latin typeface="Calibri" pitchFamily="34" charset="0"/>
              </a:rPr>
              <a:t> half of 14</a:t>
            </a:r>
            <a:r>
              <a:rPr lang="en-GB" sz="1800" baseline="30000" dirty="0">
                <a:solidFill>
                  <a:srgbClr val="FFFFFF"/>
                </a:solidFill>
                <a:latin typeface="Calibri" pitchFamily="34" charset="0"/>
              </a:rPr>
              <a:t>th</a:t>
            </a:r>
            <a:r>
              <a:rPr lang="en-GB" sz="1800" dirty="0">
                <a:solidFill>
                  <a:srgbClr val="FFFFFF"/>
                </a:solidFill>
                <a:latin typeface="Calibri" pitchFamily="34" charset="0"/>
              </a:rPr>
              <a:t> Century</a:t>
            </a:r>
          </a:p>
          <a:p>
            <a:r>
              <a:rPr lang="en-GB" sz="1800" dirty="0">
                <a:solidFill>
                  <a:srgbClr val="FFFFFF"/>
                </a:solidFill>
                <a:latin typeface="Calibri" pitchFamily="34" charset="0"/>
              </a:rPr>
              <a:t>Italian Painter</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Excellent curriculum delivery: delivering content…..</a:t>
            </a:r>
          </a:p>
        </p:txBody>
      </p:sp>
      <p:sp>
        <p:nvSpPr>
          <p:cNvPr id="18435" name="Rectangle 3"/>
          <p:cNvSpPr>
            <a:spLocks noGrp="1" noChangeArrowheads="1"/>
          </p:cNvSpPr>
          <p:nvPr>
            <p:ph type="body" idx="1"/>
          </p:nvPr>
        </p:nvSpPr>
        <p:spPr/>
        <p:txBody>
          <a:bodyPr/>
          <a:lstStyle/>
          <a:p>
            <a:pPr>
              <a:lnSpc>
                <a:spcPct val="100000"/>
              </a:lnSpc>
            </a:pPr>
            <a:r>
              <a:rPr lang="en-GB" sz="2600" dirty="0"/>
              <a:t>is less like delivering a parcel (the postman model) and more like delivering a baby (the midwife model). </a:t>
            </a:r>
          </a:p>
          <a:p>
            <a:pPr>
              <a:lnSpc>
                <a:spcPct val="100000"/>
              </a:lnSpc>
            </a:pPr>
            <a:r>
              <a:rPr lang="en-GB" sz="2600" dirty="0"/>
              <a:t>University staff can advise, guide, intervene when things so wrong, but in the end only the student can bring learning into life!!</a:t>
            </a:r>
          </a:p>
          <a:p>
            <a:pPr>
              <a:lnSpc>
                <a:spcPct val="100000"/>
              </a:lnSpc>
            </a:pPr>
            <a:r>
              <a:rPr lang="en-GB" sz="2600" dirty="0"/>
              <a:t>Content can be gleaned from many sources (e.g. MIT and our UK Open University are putting more and more content into open access areas).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a:solidFill>
                  <a:srgbClr val="002060"/>
                </a:solidFill>
              </a:rPr>
              <a:t>The </a:t>
            </a:r>
            <a:r>
              <a:rPr lang="en-US" sz="3200" kern="1200">
                <a:solidFill>
                  <a:srgbClr val="002060"/>
                </a:solidFill>
              </a:rPr>
              <a:t>Maieutic model</a:t>
            </a:r>
            <a:endParaRPr lang="en-GB" sz="3200" kern="1200">
              <a:solidFill>
                <a:srgbClr val="002060"/>
              </a:solidFill>
            </a:endParaRPr>
          </a:p>
        </p:txBody>
      </p:sp>
      <p:sp>
        <p:nvSpPr>
          <p:cNvPr id="16387" name="Content Placeholder 2"/>
          <p:cNvSpPr>
            <a:spLocks noGrp="1"/>
          </p:cNvSpPr>
          <p:nvPr>
            <p:ph idx="1"/>
          </p:nvPr>
        </p:nvSpPr>
        <p:spPr/>
        <p:txBody>
          <a:bodyPr/>
          <a:lstStyle/>
          <a:p>
            <a:pPr>
              <a:lnSpc>
                <a:spcPct val="100000"/>
              </a:lnSpc>
              <a:buFont typeface="Wingdings" pitchFamily="2" charset="2"/>
              <a:buNone/>
            </a:pPr>
            <a:r>
              <a:rPr lang="en-US" sz="2800" dirty="0" err="1"/>
              <a:t>Maieutics</a:t>
            </a:r>
            <a:r>
              <a:rPr lang="en-US" sz="2800" dirty="0"/>
              <a:t> is a complex procedure of research introduced by Socrates, embracing the Socratic method in its widest sense. It is based on the idea that the truth is latent in the mind of every human being due to her/his innate reason but has to be “given birth” by answering questions (or problems) intelligently proposed. The word is derived from the Greek “μα</a:t>
            </a:r>
            <a:r>
              <a:rPr lang="en-US" sz="2800" dirty="0" err="1"/>
              <a:t>ιευτικός</a:t>
            </a:r>
            <a:r>
              <a:rPr lang="en-US" sz="2800" dirty="0"/>
              <a:t>”, pertaining to midwifery.</a:t>
            </a:r>
            <a:r>
              <a:rPr lang="en-GB" sz="2800" dirty="0"/>
              <a:t> </a:t>
            </a:r>
          </a:p>
          <a:p>
            <a:pPr>
              <a:lnSpc>
                <a:spcPct val="100000"/>
              </a:lnSpc>
              <a:buFont typeface="Wingdings" pitchFamily="2" charset="2"/>
              <a:buNone/>
            </a:pPr>
            <a:endParaRPr lang="en-GB" sz="28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 descr="Hogarth_lecture_1736.jpg"/>
          <p:cNvPicPr>
            <a:picLocks noChangeAspect="1"/>
          </p:cNvPicPr>
          <p:nvPr/>
        </p:nvPicPr>
        <p:blipFill>
          <a:blip r:embed="rId3" cstate="email"/>
          <a:srcRect/>
          <a:stretch>
            <a:fillRect/>
          </a:stretch>
        </p:blipFill>
        <p:spPr bwMode="auto">
          <a:xfrm>
            <a:off x="0" y="0"/>
            <a:ext cx="5548313" cy="6858000"/>
          </a:xfrm>
          <a:prstGeom prst="rect">
            <a:avLst/>
          </a:prstGeom>
          <a:noFill/>
          <a:ln w="9525">
            <a:noFill/>
            <a:miter lim="800000"/>
            <a:headEnd/>
            <a:tailEnd/>
          </a:ln>
        </p:spPr>
      </p:pic>
      <p:sp>
        <p:nvSpPr>
          <p:cNvPr id="11267" name="TextBox 2"/>
          <p:cNvSpPr txBox="1">
            <a:spLocks noChangeArrowheads="1"/>
          </p:cNvSpPr>
          <p:nvPr/>
        </p:nvSpPr>
        <p:spPr bwMode="auto">
          <a:xfrm>
            <a:off x="5791200" y="1524000"/>
            <a:ext cx="3463925" cy="2677656"/>
          </a:xfrm>
          <a:prstGeom prst="rect">
            <a:avLst/>
          </a:prstGeom>
          <a:noFill/>
          <a:ln w="9525">
            <a:noFill/>
            <a:miter lim="800000"/>
            <a:headEnd/>
            <a:tailEnd/>
          </a:ln>
        </p:spPr>
        <p:txBody>
          <a:bodyPr>
            <a:spAutoFit/>
          </a:bodyPr>
          <a:lstStyle/>
          <a:p>
            <a:pPr algn="ctr"/>
            <a:r>
              <a:rPr lang="en-GB" sz="2800" b="1" dirty="0">
                <a:solidFill>
                  <a:srgbClr val="FFFFFF"/>
                </a:solidFill>
                <a:latin typeface="Calibri" pitchFamily="34" charset="0"/>
              </a:rPr>
              <a:t>William Hogarth</a:t>
            </a:r>
          </a:p>
          <a:p>
            <a:pPr algn="ctr"/>
            <a:r>
              <a:rPr lang="en-GB" sz="2800" b="1" dirty="0">
                <a:solidFill>
                  <a:srgbClr val="FFFFFF"/>
                </a:solidFill>
                <a:latin typeface="Calibri" pitchFamily="34" charset="0"/>
              </a:rPr>
              <a:t>1736</a:t>
            </a:r>
          </a:p>
          <a:p>
            <a:pPr algn="ctr"/>
            <a:r>
              <a:rPr lang="en-GB" sz="2800" b="1" dirty="0">
                <a:solidFill>
                  <a:srgbClr val="FFFFFF"/>
                </a:solidFill>
                <a:latin typeface="Calibri" pitchFamily="34" charset="0"/>
              </a:rPr>
              <a:t>‘Scholars at a lecture’</a:t>
            </a:r>
          </a:p>
          <a:p>
            <a:pPr algn="ctr"/>
            <a:r>
              <a:rPr lang="en-GB" sz="2800" b="1" dirty="0">
                <a:solidFill>
                  <a:srgbClr val="FFFFFF"/>
                </a:solidFill>
                <a:latin typeface="Calibri" pitchFamily="34" charset="0"/>
              </a:rPr>
              <a:t>How would the lecturer be rated in the NSS?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 descr="IMG_8270.JPG"/>
          <p:cNvPicPr>
            <a:picLocks noChangeAspect="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42875" y="0"/>
            <a:ext cx="7957517" cy="1441450"/>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000" kern="1200" dirty="0">
                <a:solidFill>
                  <a:srgbClr val="002060"/>
                </a:solidFill>
              </a:rPr>
              <a:t>Things I wish I had known about effective teaching and </a:t>
            </a:r>
            <a:r>
              <a:rPr lang="en-GB" sz="3000" kern="1200" dirty="0" smtClean="0">
                <a:solidFill>
                  <a:srgbClr val="002060"/>
                </a:solidFill>
              </a:rPr>
              <a:t>support when </a:t>
            </a:r>
            <a:r>
              <a:rPr lang="en-GB" sz="3000" kern="1200" dirty="0">
                <a:solidFill>
                  <a:srgbClr val="002060"/>
                </a:solidFill>
              </a:rPr>
              <a:t>I started doing it. It helps to:</a:t>
            </a:r>
          </a:p>
        </p:txBody>
      </p:sp>
      <p:sp>
        <p:nvSpPr>
          <p:cNvPr id="43011" name="Rectangle 3"/>
          <p:cNvSpPr>
            <a:spLocks noGrp="1" noChangeArrowheads="1"/>
          </p:cNvSpPr>
          <p:nvPr>
            <p:ph idx="1"/>
          </p:nvPr>
        </p:nvSpPr>
        <p:spPr>
          <a:xfrm>
            <a:off x="571500" y="1500188"/>
            <a:ext cx="8143875" cy="4824412"/>
          </a:xfrm>
        </p:spPr>
        <p:txBody>
          <a:bodyPr/>
          <a:lstStyle/>
          <a:p>
            <a:pPr>
              <a:lnSpc>
                <a:spcPct val="100000"/>
              </a:lnSpc>
            </a:pPr>
            <a:r>
              <a:rPr lang="en-GB" sz="2400" dirty="0"/>
              <a:t>Prepare diligently without being obsessive and be honest if you are asked questions you can’t immediately answer;</a:t>
            </a:r>
          </a:p>
          <a:p>
            <a:pPr>
              <a:lnSpc>
                <a:spcPct val="100000"/>
              </a:lnSpc>
            </a:pPr>
            <a:r>
              <a:rPr lang="en-GB" sz="2400" dirty="0"/>
              <a:t>Spend as much time thinking about how you will structure learning activities as about the content of what is being taught;</a:t>
            </a:r>
          </a:p>
          <a:p>
            <a:pPr>
              <a:lnSpc>
                <a:spcPct val="100000"/>
              </a:lnSpc>
            </a:pPr>
            <a:r>
              <a:rPr lang="en-GB" dirty="0"/>
              <a:t>Make convincing links between what you are doing with students today and what you have done previously, as well as signposting forward to future learning;</a:t>
            </a:r>
          </a:p>
          <a:p>
            <a:pPr>
              <a:lnSpc>
                <a:spcPct val="100000"/>
              </a:lnSpc>
            </a:pPr>
            <a:r>
              <a:rPr lang="en-GB" sz="2400" dirty="0"/>
              <a:t>On the days when you aren’t feeling inspired or positive</a:t>
            </a:r>
            <a:r>
              <a:rPr lang="en-GB" sz="2400" dirty="0" smtClean="0"/>
              <a:t>, it </a:t>
            </a:r>
            <a:r>
              <a:rPr lang="en-GB" sz="2400" dirty="0"/>
              <a:t>is helpful to cultivate a convincing air of </a:t>
            </a:r>
            <a:r>
              <a:rPr lang="en-GB" sz="2400" dirty="0" smtClean="0"/>
              <a:t>enthusiasm and </a:t>
            </a:r>
            <a:r>
              <a:rPr lang="en-GB" sz="2400" dirty="0"/>
              <a:t>empathy (maybe get a magic jacket!). </a:t>
            </a:r>
          </a:p>
        </p:txBody>
      </p:sp>
      <p:sp>
        <p:nvSpPr>
          <p:cNvPr id="43012" name="AutoShape 4">
            <a:hlinkClick r:id="rId3" action="ppaction://hlinkpres?slideindex=1&amp;slidetitle=" highlightClick="1"/>
          </p:cNvPr>
          <p:cNvSpPr>
            <a:spLocks noChangeArrowheads="1"/>
          </p:cNvSpPr>
          <p:nvPr/>
        </p:nvSpPr>
        <p:spPr bwMode="auto">
          <a:xfrm>
            <a:off x="8101013" y="5808663"/>
            <a:ext cx="1042987" cy="1042987"/>
          </a:xfrm>
          <a:prstGeom prst="actionButtonBlank">
            <a:avLst/>
          </a:prstGeom>
          <a:noFill/>
          <a:ln w="12700">
            <a:noFill/>
            <a:miter lim="800000"/>
            <a:headEnd type="none" w="sm" len="sm"/>
            <a:tailEnd type="none" w="sm" len="sm"/>
          </a:ln>
        </p:spPr>
        <p:txBody>
          <a:bodyPr wrap="none" anchor="ct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Excellent assessment works well when:</a:t>
            </a:r>
          </a:p>
        </p:txBody>
      </p:sp>
      <p:sp>
        <p:nvSpPr>
          <p:cNvPr id="3" name="Content Placeholder 2"/>
          <p:cNvSpPr>
            <a:spLocks noGrp="1"/>
          </p:cNvSpPr>
          <p:nvPr>
            <p:ph idx="1"/>
          </p:nvPr>
        </p:nvSpPr>
        <p:spPr/>
        <p:txBody>
          <a:bodyPr/>
          <a:lstStyle/>
          <a:p>
            <a:r>
              <a:rPr lang="en-GB" dirty="0"/>
              <a:t>Assessment is part of the learning process i.e. assessment for learning;</a:t>
            </a:r>
          </a:p>
          <a:p>
            <a:r>
              <a:rPr lang="en-GB" dirty="0"/>
              <a:t>Students recognise the assessment tasks and processes to be fair, equivalent and authentic;</a:t>
            </a:r>
          </a:p>
          <a:p>
            <a:r>
              <a:rPr lang="en-GB" dirty="0"/>
              <a:t>There is a high proportion of useful formative feedback and summative feedback is used sparingly but rigorously;</a:t>
            </a:r>
          </a:p>
          <a:p>
            <a:r>
              <a:rPr lang="en-GB" dirty="0"/>
              <a:t>Students have dialogic opportunities to </a:t>
            </a:r>
            <a:r>
              <a:rPr lang="en-GB" dirty="0" smtClean="0"/>
              <a:t>rehearse and </a:t>
            </a:r>
            <a:r>
              <a:rPr lang="en-GB" dirty="0"/>
              <a:t>explore new methods of assessment before they are implemented in summative contexts;</a:t>
            </a:r>
          </a:p>
          <a:p>
            <a:r>
              <a:rPr lang="en-GB" dirty="0"/>
              <a:t>Those managing the assessment are able to do so without </a:t>
            </a:r>
            <a:r>
              <a:rPr lang="en-GB" dirty="0" smtClean="0"/>
              <a:t>excessive strain</a:t>
            </a:r>
            <a:r>
              <a:rPr lang="en-GB" dirty="0"/>
              <a:t>.</a:t>
            </a:r>
          </a:p>
        </p:txBody>
      </p:sp>
    </p:spTree>
    <p:extLst>
      <p:ext uri="{BB962C8B-B14F-4D97-AF65-F5344CB8AC3E}">
        <p14:creationId xmlns:p14="http://schemas.microsoft.com/office/powerpoint/2010/main" xmlns="" val="37832298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extLst>
      <p:ext uri="{BB962C8B-B14F-4D97-AF65-F5344CB8AC3E}">
        <p14:creationId xmlns:p14="http://schemas.microsoft.com/office/powerpoint/2010/main" xmlns="" val="1717005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2239"/>
            <a:ext cx="7543800" cy="80643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Rationale: excellent student experiences require:</a:t>
            </a:r>
          </a:p>
        </p:txBody>
      </p:sp>
      <p:sp>
        <p:nvSpPr>
          <p:cNvPr id="3" name="Content Placeholder 2"/>
          <p:cNvSpPr>
            <a:spLocks noGrp="1"/>
          </p:cNvSpPr>
          <p:nvPr>
            <p:ph idx="1"/>
          </p:nvPr>
        </p:nvSpPr>
        <p:spPr>
          <a:xfrm>
            <a:off x="357158" y="1214422"/>
            <a:ext cx="8429684" cy="4987941"/>
          </a:xfrm>
        </p:spPr>
        <p:txBody>
          <a:bodyPr/>
          <a:lstStyle/>
          <a:p>
            <a:r>
              <a:rPr lang="en-GB" sz="2800" dirty="0"/>
              <a:t>A whole-institutional focus, involving colleagues across the organisation to work together;</a:t>
            </a:r>
          </a:p>
          <a:p>
            <a:r>
              <a:rPr lang="en-GB" sz="2800" dirty="0"/>
              <a:t>A recognition of the importance of providing a cohesive student-centred approach;</a:t>
            </a:r>
          </a:p>
          <a:p>
            <a:r>
              <a:rPr lang="en-GB" sz="2800" dirty="0"/>
              <a:t>Excellent curriculum planning, design, delivery, support, assessment and quality processes.</a:t>
            </a:r>
          </a:p>
          <a:p>
            <a:pPr>
              <a:buNone/>
            </a:pPr>
            <a:r>
              <a:rPr lang="en-GB" sz="2800" dirty="0"/>
              <a:t/>
            </a:r>
            <a:br>
              <a:rPr lang="en-GB" sz="2800" dirty="0"/>
            </a:br>
            <a:endParaRPr lang="en-GB"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exams in afghanistan.jpg"/>
          <p:cNvPicPr>
            <a:picLocks noChangeAspect="1"/>
          </p:cNvPicPr>
          <p:nvPr/>
        </p:nvPicPr>
        <p:blipFill>
          <a:blip r:embed="rId3" cstate="print">
            <a:lum contrast="40000"/>
          </a:blip>
          <a:srcRect/>
          <a:stretch>
            <a:fillRect/>
          </a:stretch>
        </p:blipFill>
        <p:spPr bwMode="auto">
          <a:xfrm rot="60000">
            <a:off x="-265927" y="82850"/>
            <a:ext cx="9553575" cy="6800851"/>
          </a:xfrm>
          <a:prstGeom prst="rect">
            <a:avLst/>
          </a:prstGeom>
          <a:noFill/>
          <a:ln w="9525">
            <a:noFill/>
            <a:miter lim="800000"/>
            <a:headEnd/>
            <a:tailEnd/>
          </a:ln>
        </p:spPr>
      </p:pic>
    </p:spTree>
    <p:extLst>
      <p:ext uri="{BB962C8B-B14F-4D97-AF65-F5344CB8AC3E}">
        <p14:creationId xmlns:p14="http://schemas.microsoft.com/office/powerpoint/2010/main" xmlns="" val="1771706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Excellent support for students involves helping them develop:</a:t>
            </a:r>
          </a:p>
        </p:txBody>
      </p:sp>
      <p:sp>
        <p:nvSpPr>
          <p:cNvPr id="3" name="Content Placeholder 2"/>
          <p:cNvSpPr>
            <a:spLocks noGrp="1"/>
          </p:cNvSpPr>
          <p:nvPr>
            <p:ph idx="1"/>
          </p:nvPr>
        </p:nvSpPr>
        <p:spPr/>
        <p:txBody>
          <a:bodyPr/>
          <a:lstStyle/>
          <a:p>
            <a:r>
              <a:rPr lang="en-GB" dirty="0"/>
              <a:t>Confidence and self-efficacy (</a:t>
            </a:r>
            <a:r>
              <a:rPr lang="en-GB" dirty="0" err="1"/>
              <a:t>Dweck</a:t>
            </a:r>
            <a:r>
              <a:rPr lang="en-GB" dirty="0"/>
              <a:t>), so that success feels achievable;</a:t>
            </a:r>
          </a:p>
          <a:p>
            <a:r>
              <a:rPr lang="en-GB" dirty="0"/>
              <a:t>A range of ‘literacies’ to include academic literacy, assessment literacy, digital literacy, information literacy, social and inter-personal literacy;</a:t>
            </a:r>
          </a:p>
          <a:p>
            <a:r>
              <a:rPr lang="en-GB" dirty="0"/>
              <a:t>Coping strategies to enable them to identify when they need help and where to go to find it;</a:t>
            </a:r>
          </a:p>
          <a:p>
            <a:r>
              <a:rPr lang="en-GB" dirty="0"/>
              <a:t>Resilience and grit: ‘bounce-back-ability’ so they can recover from setbacks.</a:t>
            </a:r>
          </a:p>
        </p:txBody>
      </p:sp>
    </p:spTree>
    <p:extLst>
      <p:ext uri="{BB962C8B-B14F-4D97-AF65-F5344CB8AC3E}">
        <p14:creationId xmlns:p14="http://schemas.microsoft.com/office/powerpoint/2010/main" xmlns="" val="10642778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997565"/>
            <a:ext cx="4572000" cy="4862870"/>
          </a:xfrm>
          <a:prstGeom prst="rect">
            <a:avLst/>
          </a:prstGeom>
        </p:spPr>
        <p:txBody>
          <a:bodyPr>
            <a:spAutoFit/>
          </a:bodyPr>
          <a:lstStyle/>
          <a:p>
            <a:pPr>
              <a:buNone/>
            </a:pPr>
            <a:r>
              <a:rPr lang="en-GB" dirty="0">
                <a:solidFill>
                  <a:srgbClr val="FF0000"/>
                </a:solidFill>
              </a:rPr>
              <a:t>Phil please could you see if you could insert the cover image from this document on this slide</a:t>
            </a:r>
          </a:p>
          <a:p>
            <a:pPr>
              <a:buNone/>
            </a:pPr>
            <a:r>
              <a:rPr lang="en-GB" dirty="0"/>
              <a:t>http://www.leedsbeckett.ac.uk/publications/files/091124-36595_Book_of_Resilience_LoRes.pdf</a:t>
            </a:r>
          </a:p>
        </p:txBody>
      </p:sp>
      <p:pic>
        <p:nvPicPr>
          <p:cNvPr id="3" name="Picture 2"/>
          <p:cNvPicPr/>
          <p:nvPr/>
        </p:nvPicPr>
        <p:blipFill>
          <a:blip r:embed="rId2" cstate="email"/>
          <a:stretch>
            <a:fillRect/>
          </a:stretch>
        </p:blipFill>
        <p:spPr>
          <a:xfrm>
            <a:off x="800417" y="0"/>
            <a:ext cx="7948047" cy="6858001"/>
          </a:xfrm>
          <a:prstGeom prst="rect">
            <a:avLst/>
          </a:prstGeom>
        </p:spPr>
      </p:pic>
      <p:sp>
        <p:nvSpPr>
          <p:cNvPr id="6" name="Rectangle 5"/>
          <p:cNvSpPr/>
          <p:nvPr/>
        </p:nvSpPr>
        <p:spPr>
          <a:xfrm>
            <a:off x="800417" y="404664"/>
            <a:ext cx="7443991" cy="682625"/>
          </a:xfrm>
          <a:prstGeom prst="rect">
            <a:avLst/>
          </a:prstGeom>
          <a:ln>
            <a:noFill/>
          </a:ln>
        </p:spPr>
        <p:txBody>
          <a:bodyPr vert="horz" lIns="0" tIns="0" rIns="0" bIns="0" rtlCol="0">
            <a:noAutofit/>
          </a:bodyPr>
          <a:lstStyle/>
          <a:p>
            <a:pPr marL="635000" marR="28575" indent="-6350">
              <a:lnSpc>
                <a:spcPct val="107000"/>
              </a:lnSpc>
              <a:spcAft>
                <a:spcPts val="800"/>
              </a:spcAft>
            </a:pPr>
            <a:r>
              <a:rPr lang="en-GB" sz="2800" b="1">
                <a:solidFill>
                  <a:srgbClr val="FFFFFF"/>
                </a:solidFill>
                <a:effectLst/>
                <a:latin typeface="Arial" panose="020B0604020202020204" pitchFamily="34" charset="0"/>
                <a:ea typeface="Arial" panose="020B0604020202020204" pitchFamily="34" charset="0"/>
                <a:cs typeface="Calibri" panose="020F0502020204030204" pitchFamily="34" charset="0"/>
              </a:rPr>
              <a:t>The Leeds Met Book of Resilience</a:t>
            </a:r>
            <a:endParaRPr lang="en-GB" sz="90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7" name="Rectangle 6"/>
          <p:cNvSpPr/>
          <p:nvPr/>
        </p:nvSpPr>
        <p:spPr>
          <a:xfrm>
            <a:off x="1043608" y="888066"/>
            <a:ext cx="7915275" cy="228600"/>
          </a:xfrm>
          <a:prstGeom prst="rect">
            <a:avLst/>
          </a:prstGeom>
          <a:ln>
            <a:noFill/>
          </a:ln>
        </p:spPr>
        <p:txBody>
          <a:bodyPr vert="horz" lIns="0" tIns="0" rIns="0" bIns="0" rtlCol="0">
            <a:noAutofit/>
          </a:bodyPr>
          <a:lstStyle/>
          <a:p>
            <a:pPr marL="635000" marR="28575" indent="-6350">
              <a:lnSpc>
                <a:spcPct val="107000"/>
              </a:lnSpc>
              <a:spcAft>
                <a:spcPts val="800"/>
              </a:spcAft>
            </a:pP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By</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Lucia</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Poole</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and</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Ruth</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Lefever,</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with</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Jacqueline</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Stevenson,</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Sean</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Dirrane</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and</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Amanda</a:t>
            </a:r>
            <a:r>
              <a:rPr lang="en-GB" sz="1100" spc="25">
                <a:solidFill>
                  <a:srgbClr val="FFFFFF"/>
                </a:solidFill>
                <a:effectLst/>
                <a:latin typeface="Calibri" panose="020F0502020204030204" pitchFamily="34" charset="0"/>
                <a:ea typeface="Calibri" panose="020F0502020204030204" pitchFamily="34" charset="0"/>
                <a:cs typeface="Calibri" panose="020F0502020204030204" pitchFamily="34" charset="0"/>
              </a:rPr>
              <a:t> </a:t>
            </a:r>
            <a:r>
              <a:rPr lang="en-GB" sz="1100">
                <a:solidFill>
                  <a:srgbClr val="FFFFFF"/>
                </a:solidFill>
                <a:effectLst/>
                <a:latin typeface="Calibri" panose="020F0502020204030204" pitchFamily="34" charset="0"/>
                <a:ea typeface="Calibri" panose="020F0502020204030204" pitchFamily="34" charset="0"/>
                <a:cs typeface="Calibri" panose="020F0502020204030204" pitchFamily="34" charset="0"/>
              </a:rPr>
              <a:t>Wilson</a:t>
            </a:r>
            <a:endParaRPr lang="en-GB" sz="900">
              <a:solidFill>
                <a:srgbClr val="FFFFFF"/>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8" name="Shape 15"/>
          <p:cNvSpPr/>
          <p:nvPr/>
        </p:nvSpPr>
        <p:spPr>
          <a:xfrm>
            <a:off x="1440497" y="297815"/>
            <a:ext cx="6263005" cy="6262370"/>
          </a:xfrm>
          <a:custGeom>
            <a:avLst/>
            <a:gdLst/>
            <a:ahLst/>
            <a:cxnLst/>
            <a:rect l="0" t="0" r="0" b="0"/>
            <a:pathLst>
              <a:path w="6263297" h="6262954">
                <a:moveTo>
                  <a:pt x="179997" y="0"/>
                </a:moveTo>
                <a:cubicBezTo>
                  <a:pt x="179997" y="0"/>
                  <a:pt x="0" y="0"/>
                  <a:pt x="0" y="179997"/>
                </a:cubicBezTo>
                <a:lnTo>
                  <a:pt x="0" y="6082944"/>
                </a:lnTo>
                <a:cubicBezTo>
                  <a:pt x="0" y="6082944"/>
                  <a:pt x="0" y="6262954"/>
                  <a:pt x="179997" y="6262954"/>
                </a:cubicBezTo>
                <a:lnTo>
                  <a:pt x="6083301" y="6262954"/>
                </a:lnTo>
                <a:cubicBezTo>
                  <a:pt x="6083301" y="6262954"/>
                  <a:pt x="6263297" y="6262954"/>
                  <a:pt x="6263297" y="6082944"/>
                </a:cubicBezTo>
                <a:lnTo>
                  <a:pt x="6263297" y="179997"/>
                </a:lnTo>
                <a:cubicBezTo>
                  <a:pt x="6263297" y="179997"/>
                  <a:pt x="6263297" y="0"/>
                  <a:pt x="6083301" y="0"/>
                </a:cubicBezTo>
                <a:lnTo>
                  <a:pt x="179997" y="0"/>
                </a:lnTo>
                <a:close/>
              </a:path>
            </a:pathLst>
          </a:custGeom>
          <a:ln w="5448" cap="flat">
            <a:miter lim="127000"/>
          </a:ln>
        </p:spPr>
        <p:style>
          <a:lnRef idx="1">
            <a:srgbClr val="FFFFFF"/>
          </a:lnRef>
          <a:fillRef idx="0">
            <a:srgbClr val="000000">
              <a:alpha val="0"/>
            </a:srgbClr>
          </a:fillRef>
          <a:effectRef idx="0">
            <a:scrgbClr r="0" g="0" b="0"/>
          </a:effectRef>
          <a:fontRef idx="none"/>
        </p:style>
        <p:txBody>
          <a:bodyPr/>
          <a:lstStyle/>
          <a:p>
            <a:endParaRPr lang="en-GB"/>
          </a:p>
        </p:txBody>
      </p:sp>
      <p:sp>
        <p:nvSpPr>
          <p:cNvPr id="9" name="Shape 17"/>
          <p:cNvSpPr/>
          <p:nvPr/>
        </p:nvSpPr>
        <p:spPr>
          <a:xfrm>
            <a:off x="3768725" y="2932113"/>
            <a:ext cx="1606550" cy="993775"/>
          </a:xfrm>
          <a:custGeom>
            <a:avLst/>
            <a:gdLst/>
            <a:ahLst/>
            <a:cxnLst/>
            <a:rect l="0" t="0" r="0" b="0"/>
            <a:pathLst>
              <a:path w="1607033" h="994359">
                <a:moveTo>
                  <a:pt x="179997" y="0"/>
                </a:moveTo>
                <a:lnTo>
                  <a:pt x="1427035" y="0"/>
                </a:lnTo>
                <a:cubicBezTo>
                  <a:pt x="1607033" y="0"/>
                  <a:pt x="1607033" y="179997"/>
                  <a:pt x="1607033" y="179997"/>
                </a:cubicBezTo>
                <a:lnTo>
                  <a:pt x="1607033" y="814362"/>
                </a:lnTo>
                <a:cubicBezTo>
                  <a:pt x="1607033" y="994359"/>
                  <a:pt x="1427035" y="994359"/>
                  <a:pt x="1427035" y="994359"/>
                </a:cubicBezTo>
                <a:lnTo>
                  <a:pt x="179997" y="994359"/>
                </a:lnTo>
                <a:cubicBezTo>
                  <a:pt x="0" y="994359"/>
                  <a:pt x="0" y="814362"/>
                  <a:pt x="0" y="814362"/>
                </a:cubicBezTo>
                <a:lnTo>
                  <a:pt x="0" y="179997"/>
                </a:lnTo>
                <a:cubicBezTo>
                  <a:pt x="0" y="0"/>
                  <a:pt x="179997" y="0"/>
                  <a:pt x="179997" y="0"/>
                </a:cubicBezTo>
                <a:close/>
              </a:path>
            </a:pathLst>
          </a:custGeom>
          <a:ln w="0" cap="flat">
            <a:miter lim="127000"/>
          </a:ln>
        </p:spPr>
        <p:style>
          <a:lnRef idx="0">
            <a:srgbClr val="000000">
              <a:alpha val="0"/>
            </a:srgbClr>
          </a:lnRef>
          <a:fillRef idx="1">
            <a:srgbClr val="2E6A87"/>
          </a:fillRef>
          <a:effectRef idx="0">
            <a:scrgbClr r="0" g="0" b="0"/>
          </a:effectRef>
          <a:fontRef idx="none"/>
        </p:style>
        <p:txBody>
          <a:bodyPr/>
          <a:lstStyle/>
          <a:p>
            <a:endParaRPr lang="en-GB"/>
          </a:p>
        </p:txBody>
      </p:sp>
    </p:spTree>
    <p:extLst>
      <p:ext uri="{BB962C8B-B14F-4D97-AF65-F5344CB8AC3E}">
        <p14:creationId xmlns:p14="http://schemas.microsoft.com/office/powerpoint/2010/main" xmlns="" val="2003477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44" y="122238"/>
            <a:ext cx="8143932" cy="1074737"/>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How can we get students to fully engage? Some suggestions</a:t>
            </a:r>
          </a:p>
        </p:txBody>
      </p:sp>
      <p:sp>
        <p:nvSpPr>
          <p:cNvPr id="3" name="Content Placeholder 2"/>
          <p:cNvSpPr>
            <a:spLocks noGrp="1"/>
          </p:cNvSpPr>
          <p:nvPr>
            <p:ph idx="1"/>
          </p:nvPr>
        </p:nvSpPr>
        <p:spPr/>
        <p:txBody>
          <a:bodyPr/>
          <a:lstStyle/>
          <a:p>
            <a:r>
              <a:rPr lang="en-GB" sz="2600" dirty="0"/>
              <a:t>Provide opportunities for students to get involved in authentic learning environments on campus or off;</a:t>
            </a:r>
          </a:p>
          <a:p>
            <a:r>
              <a:rPr lang="en-GB" sz="2600" dirty="0"/>
              <a:t>Keep the curriculum current and life-relevant, without losing historical perspectives;</a:t>
            </a:r>
          </a:p>
          <a:p>
            <a:r>
              <a:rPr lang="en-GB" sz="2600" dirty="0"/>
              <a:t>Give them real problems to solve and issues with which to engage;</a:t>
            </a:r>
          </a:p>
          <a:p>
            <a:r>
              <a:rPr lang="en-GB" sz="2600" dirty="0"/>
              <a:t>Identify the skills they need to succeed and provide opportunities to rehearse and develop them;</a:t>
            </a:r>
          </a:p>
          <a:p>
            <a:r>
              <a:rPr lang="en-GB" sz="2600" dirty="0"/>
              <a:t>Never compromise on the quality of the demands we make of them.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 descr="120109_comdesign_5871.jpg"/>
          <p:cNvPicPr>
            <a:picLocks noChangeAspect="1"/>
          </p:cNvPicPr>
          <p:nvPr/>
        </p:nvPicPr>
        <p:blipFill>
          <a:blip r:embed="rId3" cstate="print"/>
          <a:srcRect/>
          <a:stretch>
            <a:fillRect/>
          </a:stretch>
        </p:blipFill>
        <p:spPr bwMode="auto">
          <a:xfrm>
            <a:off x="0" y="384175"/>
            <a:ext cx="9144000" cy="6089650"/>
          </a:xfrm>
          <a:prstGeom prst="rect">
            <a:avLst/>
          </a:prstGeom>
          <a:noFill/>
          <a:ln w="9525">
            <a:noFill/>
            <a:miter lim="800000"/>
            <a:headEnd/>
            <a:tailEnd/>
          </a:ln>
        </p:spPr>
      </p:pic>
      <p:sp>
        <p:nvSpPr>
          <p:cNvPr id="20483" name="Title 3"/>
          <p:cNvSpPr txBox="1">
            <a:spLocks/>
          </p:cNvSpPr>
          <p:nvPr/>
        </p:nvSpPr>
        <p:spPr bwMode="auto">
          <a:xfrm>
            <a:off x="0" y="0"/>
            <a:ext cx="9144000" cy="914400"/>
          </a:xfrm>
          <a:prstGeom prst="rect">
            <a:avLst/>
          </a:prstGeom>
          <a:solidFill>
            <a:schemeClr val="bg1"/>
          </a:solidFill>
          <a:ln w="9525">
            <a:noFill/>
            <a:miter lim="800000"/>
            <a:headEnd/>
            <a:tailEnd/>
          </a:ln>
        </p:spPr>
        <p:txBody>
          <a:bodyPr/>
          <a:lstStyle/>
          <a:p>
            <a:pPr algn="ctr"/>
            <a:r>
              <a:rPr lang="en-GB" sz="4000" b="1" dirty="0">
                <a:solidFill>
                  <a:srgbClr val="66FF66"/>
                </a:solidFill>
                <a:latin typeface="Calibri" pitchFamily="34" charset="0"/>
                <a:cs typeface="Arial" charset="0"/>
              </a:rPr>
              <a:t>How can we make learning like this?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What kinds of management interventions can foster excellent student experiences?</a:t>
            </a:r>
          </a:p>
        </p:txBody>
      </p:sp>
      <p:sp>
        <p:nvSpPr>
          <p:cNvPr id="9219" name="Content Placeholder 2"/>
          <p:cNvSpPr>
            <a:spLocks noGrp="1"/>
          </p:cNvSpPr>
          <p:nvPr>
            <p:ph idx="1"/>
          </p:nvPr>
        </p:nvSpPr>
        <p:spPr/>
        <p:txBody>
          <a:bodyPr/>
          <a:lstStyle/>
          <a:p>
            <a:r>
              <a:rPr lang="en-GB" sz="2600" dirty="0"/>
              <a:t>Promotion and reward systems that recognise the importance of prioritising student support;</a:t>
            </a:r>
          </a:p>
          <a:p>
            <a:r>
              <a:rPr lang="en-GB" sz="2600" dirty="0"/>
              <a:t>Identifying outstanding student supporters and using them as advocates and mentors to novices;</a:t>
            </a:r>
          </a:p>
          <a:p>
            <a:r>
              <a:rPr lang="en-GB" sz="2600" dirty="0"/>
              <a:t>A culture of community, that encourages evidence-based dissemination of good practice;</a:t>
            </a:r>
          </a:p>
          <a:p>
            <a:r>
              <a:rPr lang="en-GB" sz="2600" dirty="0"/>
              <a:t>Dialogues around what makes for excellent student experiences, and a commitment to continuously update our </a:t>
            </a:r>
            <a:r>
              <a:rPr lang="en-GB" sz="2600" dirty="0" smtClean="0"/>
              <a:t>practice.</a:t>
            </a:r>
            <a:endParaRPr lang="en-GB" sz="2600" dirty="0"/>
          </a:p>
          <a:p>
            <a:endParaRPr lang="en-GB" sz="2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do you plan to do to be part of an excellent student support environment?</a:t>
            </a:r>
          </a:p>
        </p:txBody>
      </p:sp>
      <p:sp>
        <p:nvSpPr>
          <p:cNvPr id="3" name="Content Placeholder 2"/>
          <p:cNvSpPr>
            <a:spLocks noGrp="1"/>
          </p:cNvSpPr>
          <p:nvPr>
            <p:ph idx="1"/>
          </p:nvPr>
        </p:nvSpPr>
        <p:spPr/>
        <p:txBody>
          <a:bodyPr/>
          <a:lstStyle/>
          <a:p>
            <a:r>
              <a:rPr lang="en-GB" dirty="0"/>
              <a:t>Whose work do you admire, and how can you emulate them?</a:t>
            </a:r>
          </a:p>
          <a:p>
            <a:r>
              <a:rPr lang="en-GB" dirty="0"/>
              <a:t>Do you have people who can mentor you? And can you mentor others?</a:t>
            </a:r>
          </a:p>
          <a:p>
            <a:r>
              <a:rPr lang="en-GB" dirty="0"/>
              <a:t>In what contexts can you seek opportunities for professional networking to help you remain in the vanguard of good practice?</a:t>
            </a:r>
          </a:p>
          <a:p>
            <a:r>
              <a:rPr lang="en-GB" dirty="0"/>
              <a:t>Which are your best networks, and how can you make a positive contribution to them?</a:t>
            </a:r>
          </a:p>
          <a:p>
            <a:r>
              <a:rPr lang="en-GB" dirty="0"/>
              <a:t>What forms of CPD work best for you? And how can you ensure your commitment to engaging with it?</a:t>
            </a:r>
          </a:p>
          <a:p>
            <a:r>
              <a:rPr lang="en-GB" dirty="0"/>
              <a:t>To what extent do you continue to be a </a:t>
            </a:r>
            <a:r>
              <a:rPr lang="en-GB"/>
              <a:t>lifelong learner?</a:t>
            </a:r>
            <a:endParaRPr lang="en-GB" dirty="0"/>
          </a:p>
        </p:txBody>
      </p:sp>
    </p:spTree>
    <p:extLst>
      <p:ext uri="{BB962C8B-B14F-4D97-AF65-F5344CB8AC3E}">
        <p14:creationId xmlns:p14="http://schemas.microsoft.com/office/powerpoint/2010/main" xmlns="" val="7968372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a:effectLst/>
        </p:spPr>
      </p:pic>
      <p:sp>
        <p:nvSpPr>
          <p:cNvPr id="3" name="TextBox 2"/>
          <p:cNvSpPr txBox="1"/>
          <p:nvPr/>
        </p:nvSpPr>
        <p:spPr>
          <a:xfrm>
            <a:off x="2699793" y="0"/>
            <a:ext cx="3975436" cy="569387"/>
          </a:xfrm>
          <a:prstGeom prst="rect">
            <a:avLst/>
          </a:prstGeom>
          <a:solidFill>
            <a:schemeClr val="bg1"/>
          </a:solidFill>
        </p:spPr>
        <p:txBody>
          <a:bodyPr wrap="square" rtlCol="0">
            <a:spAutoFit/>
          </a:bodyPr>
          <a:lstStyle/>
          <a:p>
            <a:pPr algn="ctr"/>
            <a:r>
              <a:rPr lang="en-GB" b="1" dirty="0"/>
              <a:t>Rejoice </a:t>
            </a:r>
          </a:p>
        </p:txBody>
      </p:sp>
    </p:spTree>
    <p:extLst>
      <p:ext uri="{BB962C8B-B14F-4D97-AF65-F5344CB8AC3E}">
        <p14:creationId xmlns:p14="http://schemas.microsoft.com/office/powerpoint/2010/main" xmlns="" val="23357347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3"/>
          <p:cNvSpPr>
            <a:spLocks noGrp="1"/>
          </p:cNvSpPr>
          <p:nvPr>
            <p:ph type="title"/>
          </p:nvPr>
        </p:nvSpPr>
        <p:spPr>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kern="1200" dirty="0">
                <a:solidFill>
                  <a:srgbClr val="002060"/>
                </a:solidFill>
              </a:rPr>
              <a:t>These and other </a:t>
            </a:r>
            <a:r>
              <a:rPr lang="en-GB" kern="1200">
                <a:solidFill>
                  <a:srgbClr val="002060"/>
                </a:solidFill>
              </a:rPr>
              <a:t>slides are available </a:t>
            </a:r>
            <a:r>
              <a:rPr lang="en-GB" kern="1200" dirty="0">
                <a:solidFill>
                  <a:srgbClr val="002060"/>
                </a:solidFill>
              </a:rPr>
              <a:t>on my website at http://sally-brown.net</a:t>
            </a:r>
          </a:p>
        </p:txBody>
      </p:sp>
      <p:pic>
        <p:nvPicPr>
          <p:cNvPr id="3" name="Picture 2" descr="sally new photo.jpg"/>
          <p:cNvPicPr>
            <a:picLocks noChangeAspect="1"/>
          </p:cNvPicPr>
          <p:nvPr/>
        </p:nvPicPr>
        <p:blipFill rotWithShape="1">
          <a:blip r:embed="rId3" cstate="email"/>
          <a:srcRect l="9669" t="4351" r="7183" b="17335"/>
          <a:stretch/>
        </p:blipFill>
        <p:spPr>
          <a:xfrm>
            <a:off x="3059832" y="1484784"/>
            <a:ext cx="3456384" cy="434057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122238"/>
            <a:ext cx="7543800" cy="80010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(1)</a:t>
            </a:r>
          </a:p>
        </p:txBody>
      </p:sp>
      <p:sp>
        <p:nvSpPr>
          <p:cNvPr id="207875" name="Rectangle 3"/>
          <p:cNvSpPr>
            <a:spLocks noGrp="1" noChangeArrowheads="1"/>
          </p:cNvSpPr>
          <p:nvPr>
            <p:ph type="body" idx="1"/>
          </p:nvPr>
        </p:nvSpPr>
        <p:spPr>
          <a:xfrm>
            <a:off x="466829" y="922338"/>
            <a:ext cx="8713788" cy="5615905"/>
          </a:xfrm>
        </p:spPr>
        <p:txBody>
          <a:bodyPr/>
          <a:lstStyle/>
          <a:p>
            <a:pPr marL="609600" indent="-609600" eaLnBrk="1" hangingPunct="1">
              <a:buNone/>
              <a:defRPr/>
            </a:pPr>
            <a:r>
              <a:rPr lang="en-GB" sz="2000" dirty="0"/>
              <a:t>Bain, K. (2004) “What the best College Teachers do” Cambridge Harvard University Press </a:t>
            </a:r>
          </a:p>
          <a:p>
            <a:pPr marL="609600" indent="-609600" eaLnBrk="1" hangingPunct="1">
              <a:buFont typeface="Wingdings" pitchFamily="2" charset="2"/>
              <a:buNone/>
              <a:defRPr/>
            </a:pPr>
            <a:r>
              <a:rPr lang="en-GB" sz="2000" dirty="0">
                <a:cs typeface="Times New Roman" pitchFamily="18" charset="0"/>
              </a:rPr>
              <a:t>Biggs, J. and Tang, C. (2007) </a:t>
            </a:r>
            <a:r>
              <a:rPr lang="en-GB" sz="2000" i="1" dirty="0">
                <a:cs typeface="Times New Roman" pitchFamily="18" charset="0"/>
              </a:rPr>
              <a:t>Teaching for Quality Learning at University, </a:t>
            </a:r>
            <a:r>
              <a:rPr lang="en-GB" sz="2000" dirty="0">
                <a:cs typeface="Times New Roman" pitchFamily="18" charset="0"/>
              </a:rPr>
              <a:t>Maidenhead: Open University Press.</a:t>
            </a:r>
          </a:p>
          <a:p>
            <a:pPr marL="609600" indent="-609600" eaLnBrk="1" hangingPunct="1">
              <a:buFont typeface="Wingdings" pitchFamily="2" charset="2"/>
              <a:buNone/>
              <a:defRPr/>
            </a:pPr>
            <a:r>
              <a:rPr lang="en-GB" sz="2000" dirty="0">
                <a:cs typeface="Times New Roman" pitchFamily="18" charset="0"/>
              </a:rPr>
              <a:t>Bloxham, S. and Boyd, P. (2007) </a:t>
            </a:r>
            <a:r>
              <a:rPr lang="en-GB" sz="2000" i="1" dirty="0">
                <a:cs typeface="Times New Roman" pitchFamily="18" charset="0"/>
              </a:rPr>
              <a:t>Developing effective assessment in higher education: a practical guide</a:t>
            </a:r>
            <a:r>
              <a:rPr lang="en-GB" sz="2000" dirty="0">
                <a:cs typeface="Times New Roman" pitchFamily="18" charset="0"/>
              </a:rPr>
              <a:t>, Maidenhead, Open University Press.</a:t>
            </a:r>
          </a:p>
          <a:p>
            <a:pPr marL="609600" indent="-609600" eaLnBrk="1" hangingPunct="1">
              <a:buFont typeface="Wingdings" pitchFamily="2" charset="2"/>
              <a:buNone/>
              <a:defRPr/>
            </a:pPr>
            <a:r>
              <a:rPr lang="en-GB" sz="2000" dirty="0" err="1"/>
              <a:t>Boud</a:t>
            </a:r>
            <a:r>
              <a:rPr lang="en-GB" sz="2000" dirty="0"/>
              <a:t>, D. (1995) </a:t>
            </a:r>
            <a:r>
              <a:rPr lang="en-GB" sz="2000" i="1" dirty="0"/>
              <a:t>Enhancing learning through self-assessment,</a:t>
            </a:r>
            <a:r>
              <a:rPr lang="en-GB" sz="2000" dirty="0"/>
              <a:t> London: Routledge.</a:t>
            </a:r>
          </a:p>
          <a:p>
            <a:pPr marL="609600" indent="-609600" eaLnBrk="1" hangingPunct="1">
              <a:buFont typeface="Wingdings" pitchFamily="2" charset="2"/>
              <a:buNone/>
              <a:defRPr/>
            </a:pPr>
            <a:r>
              <a:rPr lang="en-GB" sz="2000" dirty="0"/>
              <a:t>Brown, S. and </a:t>
            </a:r>
            <a:r>
              <a:rPr lang="en-GB" sz="2000" dirty="0" err="1"/>
              <a:t>Glasner</a:t>
            </a:r>
            <a:r>
              <a:rPr lang="en-GB" sz="2000" dirty="0"/>
              <a:t>, A. (eds.) (1999) </a:t>
            </a:r>
            <a:r>
              <a:rPr lang="en-GB" sz="2000" i="1" dirty="0"/>
              <a:t>Assessment Matters in Higher Education, Choosing and Using Diverse Approaches</a:t>
            </a:r>
            <a:r>
              <a:rPr lang="en-GB" sz="2000" dirty="0"/>
              <a:t>, Maidenhead: Open University Press.</a:t>
            </a:r>
          </a:p>
          <a:p>
            <a:pPr marL="609600" indent="-609600" eaLnBrk="1" hangingPunct="1">
              <a:buNone/>
              <a:defRPr/>
            </a:pPr>
            <a:r>
              <a:rPr lang="en-US" sz="2000" dirty="0"/>
              <a:t>Brown, S. and Race, P. (2012) </a:t>
            </a:r>
            <a:r>
              <a:rPr lang="en-GB" sz="2000" i="1" dirty="0"/>
              <a:t>Using effective assessment to promote learning </a:t>
            </a:r>
            <a:r>
              <a:rPr lang="en-GB" sz="2000" dirty="0"/>
              <a:t>in Hunt, L. and Chambers, D. (2012) </a:t>
            </a:r>
            <a:r>
              <a:rPr lang="en-GB" sz="2000" i="1" dirty="0"/>
              <a:t>University Teaching in Focus, Victoria, Australia, Acer Press. P74-91</a:t>
            </a:r>
          </a:p>
          <a:p>
            <a:pPr marL="609600" indent="-609600" eaLnBrk="1" hangingPunct="1">
              <a:buNone/>
              <a:defRPr/>
            </a:pPr>
            <a:r>
              <a:rPr lang="en-GB" sz="2000" dirty="0"/>
              <a:t>Brown, S. (2015) </a:t>
            </a:r>
            <a:r>
              <a:rPr lang="en-GB" sz="2000" i="1" dirty="0"/>
              <a:t>Learning , Teaching and Assessment in Higher Education: Global perspectives, </a:t>
            </a:r>
            <a:r>
              <a:rPr lang="en-GB" sz="2000" dirty="0"/>
              <a:t>London, Palgrave</a:t>
            </a:r>
          </a:p>
          <a:p>
            <a:pPr marL="609600" indent="-609600" eaLnBrk="1" hangingPunct="1">
              <a:defRPr/>
            </a:pPr>
            <a:endParaRPr lang="en-GB" sz="2000" dirty="0"/>
          </a:p>
          <a:p>
            <a:pPr eaLnBrk="1" hangingPunct="1">
              <a:lnSpc>
                <a:spcPct val="90000"/>
              </a:lnSpc>
              <a:buNone/>
              <a:defRPr/>
            </a:pPr>
            <a:endParaRPr lang="en-GB"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683568" y="548680"/>
            <a:ext cx="7776864" cy="5832648"/>
          </a:xfrm>
          <a:prstGeom prst="ellipse">
            <a:avLst/>
          </a:prstGeom>
          <a:solidFill>
            <a:schemeClr val="bg1"/>
          </a:solid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GB" sz="1800" b="1">
              <a:solidFill>
                <a:prstClr val="white"/>
              </a:solidFill>
            </a:endParaRPr>
          </a:p>
        </p:txBody>
      </p:sp>
      <p:sp>
        <p:nvSpPr>
          <p:cNvPr id="5" name="Rectangle 4"/>
          <p:cNvSpPr/>
          <p:nvPr/>
        </p:nvSpPr>
        <p:spPr>
          <a:xfrm>
            <a:off x="25152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Evaluating programmes, strengths and areas for improvement</a:t>
            </a:r>
          </a:p>
        </p:txBody>
      </p:sp>
      <p:sp>
        <p:nvSpPr>
          <p:cNvPr id="6" name="Rectangle 5"/>
          <p:cNvSpPr/>
          <p:nvPr/>
        </p:nvSpPr>
        <p:spPr>
          <a:xfrm>
            <a:off x="6732240" y="270892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Considering delivery modes: face-to-face, online, PBL, blended…</a:t>
            </a:r>
          </a:p>
        </p:txBody>
      </p:sp>
      <p:sp>
        <p:nvSpPr>
          <p:cNvPr id="7" name="Rectangle 6"/>
          <p:cNvSpPr/>
          <p:nvPr/>
        </p:nvSpPr>
        <p:spPr>
          <a:xfrm>
            <a:off x="3347864" y="188640"/>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Determining and reviewing subject material: currency, relevance, level</a:t>
            </a:r>
          </a:p>
        </p:txBody>
      </p:sp>
      <p:sp>
        <p:nvSpPr>
          <p:cNvPr id="8" name="Rectangle 7"/>
          <p:cNvSpPr/>
          <p:nvPr/>
        </p:nvSpPr>
        <p:spPr>
          <a:xfrm>
            <a:off x="3347864" y="5301208"/>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fit for purpose assessment methods and approaches</a:t>
            </a:r>
          </a:p>
        </p:txBody>
      </p:sp>
      <p:sp>
        <p:nvSpPr>
          <p:cNvPr id="9" name="Rectangle 8"/>
          <p:cNvSpPr/>
          <p:nvPr/>
        </p:nvSpPr>
        <p:spPr>
          <a:xfrm>
            <a:off x="611560" y="76470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Enhancing quality, seeking continuous improvement</a:t>
            </a:r>
          </a:p>
        </p:txBody>
      </p:sp>
      <p:sp>
        <p:nvSpPr>
          <p:cNvPr id="10" name="Rectangle 9"/>
          <p:cNvSpPr/>
          <p:nvPr/>
        </p:nvSpPr>
        <p:spPr>
          <a:xfrm>
            <a:off x="6300192" y="692696"/>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Designing and refining learning outcomes</a:t>
            </a:r>
          </a:p>
        </p:txBody>
      </p:sp>
      <p:sp>
        <p:nvSpPr>
          <p:cNvPr id="11" name="Rectangle 10"/>
          <p:cNvSpPr/>
          <p:nvPr/>
        </p:nvSpPr>
        <p:spPr>
          <a:xfrm>
            <a:off x="611560"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Assuring quality, matching HEI, national and PRSB requirements</a:t>
            </a:r>
          </a:p>
        </p:txBody>
      </p:sp>
      <p:sp>
        <p:nvSpPr>
          <p:cNvPr id="12" name="Rectangle 11"/>
          <p:cNvSpPr/>
          <p:nvPr/>
        </p:nvSpPr>
        <p:spPr>
          <a:xfrm>
            <a:off x="6300192" y="4725144"/>
            <a:ext cx="2160240" cy="1440160"/>
          </a:xfrm>
          <a:prstGeom prst="rect">
            <a:avLst/>
          </a:prstGeom>
          <a:solidFill>
            <a:schemeClr val="bg1"/>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1800" b="1" dirty="0">
                <a:solidFill>
                  <a:prstClr val="black"/>
                </a:solidFill>
              </a:rPr>
              <a:t>Thinking through student support</a:t>
            </a:r>
          </a:p>
        </p:txBody>
      </p:sp>
      <p:sp>
        <p:nvSpPr>
          <p:cNvPr id="24" name="Rectangle 23"/>
          <p:cNvSpPr/>
          <p:nvPr/>
        </p:nvSpPr>
        <p:spPr>
          <a:xfrm>
            <a:off x="3347864" y="2708920"/>
            <a:ext cx="2160240" cy="1440160"/>
          </a:xfrm>
          <a:prstGeom prst="rect">
            <a:avLst/>
          </a:prstGeom>
          <a:solidFill>
            <a:schemeClr val="bg1"/>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GB" sz="3200" b="1" dirty="0">
                <a:solidFill>
                  <a:prstClr val="black"/>
                </a:solidFill>
              </a:rPr>
              <a:t>Curriculum</a:t>
            </a:r>
          </a:p>
          <a:p>
            <a:pPr algn="ctr" fontAlgn="auto">
              <a:spcBef>
                <a:spcPts val="0"/>
              </a:spcBef>
              <a:spcAft>
                <a:spcPts val="0"/>
              </a:spcAft>
            </a:pPr>
            <a:r>
              <a:rPr lang="en-GB" sz="3200" b="1" dirty="0">
                <a:solidFill>
                  <a:prstClr val="black"/>
                </a:solidFill>
              </a:rPr>
              <a:t>Design</a:t>
            </a:r>
          </a:p>
          <a:p>
            <a:pPr algn="ctr" fontAlgn="auto">
              <a:spcBef>
                <a:spcPts val="0"/>
              </a:spcBef>
              <a:spcAft>
                <a:spcPts val="0"/>
              </a:spcAft>
            </a:pPr>
            <a:r>
              <a:rPr lang="en-GB" sz="3200" b="1" dirty="0">
                <a:solidFill>
                  <a:prstClr val="black"/>
                </a:solidFill>
              </a:rPr>
              <a:t>Essentials</a:t>
            </a:r>
          </a:p>
        </p:txBody>
      </p:sp>
    </p:spTree>
    <p:extLst>
      <p:ext uri="{BB962C8B-B14F-4D97-AF65-F5344CB8AC3E}">
        <p14:creationId xmlns:p14="http://schemas.microsoft.com/office/powerpoint/2010/main" xmlns="" val="33510460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Useful references and further reading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Font typeface="Wingdings" pitchFamily="2" charset="2"/>
              <a:buNone/>
              <a:defRPr/>
            </a:pPr>
            <a:r>
              <a:rPr lang="en-US" sz="2000" dirty="0"/>
              <a:t>Carless, D., </a:t>
            </a:r>
            <a:r>
              <a:rPr lang="en-US" sz="2000" dirty="0" err="1"/>
              <a:t>Joughin</a:t>
            </a:r>
            <a:r>
              <a:rPr lang="en-US" sz="2000" dirty="0"/>
              <a:t>, G., </a:t>
            </a:r>
            <a:r>
              <a:rPr lang="en-US" sz="2000" dirty="0" err="1"/>
              <a:t>Ngar</a:t>
            </a:r>
            <a:r>
              <a:rPr lang="en-US" sz="2000" dirty="0"/>
              <a:t>-Fun Liu </a:t>
            </a:r>
            <a:r>
              <a:rPr lang="en-US" sz="2000" i="1" dirty="0"/>
              <a:t>et al</a:t>
            </a:r>
            <a:r>
              <a:rPr lang="en-US" sz="2000" dirty="0"/>
              <a:t> (2006) </a:t>
            </a:r>
            <a:r>
              <a:rPr lang="en-US" sz="2000" i="1" dirty="0"/>
              <a:t>How Assessment supports learning: Learning orientated assessment in action </a:t>
            </a:r>
            <a:r>
              <a:rPr lang="en-US" sz="2000" dirty="0"/>
              <a:t>Hong Kong: Hong Kong University Press.</a:t>
            </a:r>
          </a:p>
          <a:p>
            <a:pPr eaLnBrk="1" hangingPunct="1">
              <a:buFont typeface="Wingdings" pitchFamily="2" charset="2"/>
              <a:buNone/>
              <a:defRPr/>
            </a:pPr>
            <a:r>
              <a:rPr lang="en-GB" sz="2000" dirty="0"/>
              <a:t>Carroll, J. and Ryan, J. (2005) </a:t>
            </a:r>
            <a:r>
              <a:rPr lang="en-GB" sz="2000" i="1" dirty="0"/>
              <a:t>Teaching International students: improving learning for all. </a:t>
            </a:r>
            <a:r>
              <a:rPr lang="en-GB" sz="2000" dirty="0"/>
              <a:t>London: Routledge SEDA series.</a:t>
            </a:r>
          </a:p>
          <a:p>
            <a:pPr eaLnBrk="1" hangingPunct="1">
              <a:buNone/>
              <a:defRPr/>
            </a:pPr>
            <a:r>
              <a:rPr lang="en-GB" sz="2000" dirty="0" err="1"/>
              <a:t>Crosling</a:t>
            </a:r>
            <a:r>
              <a:rPr lang="en-GB" sz="2000" dirty="0"/>
              <a:t>, G., Thomas, L. and </a:t>
            </a:r>
            <a:r>
              <a:rPr lang="en-GB" sz="2000" dirty="0" err="1"/>
              <a:t>Heagney</a:t>
            </a:r>
            <a:r>
              <a:rPr lang="en-GB" sz="2000" dirty="0"/>
              <a:t>, M. (2008) </a:t>
            </a:r>
            <a:r>
              <a:rPr lang="en-GB" sz="2000" i="1" dirty="0"/>
              <a:t>Improving student retention in Higher Education,</a:t>
            </a:r>
            <a:r>
              <a:rPr lang="en-GB" sz="2000" dirty="0"/>
              <a:t> London and New York: Routledge </a:t>
            </a:r>
          </a:p>
          <a:p>
            <a:pPr marL="609600" indent="-609600" eaLnBrk="1" hangingPunct="1">
              <a:buFont typeface="Wingdings" pitchFamily="2" charset="2"/>
              <a:buNone/>
              <a:defRPr/>
            </a:pPr>
            <a:r>
              <a:rPr lang="en-GB" sz="2000" dirty="0" err="1"/>
              <a:t>Dweck</a:t>
            </a:r>
            <a:r>
              <a:rPr lang="en-GB" sz="2000" dirty="0"/>
              <a:t>, C. S. (2000) </a:t>
            </a:r>
            <a:r>
              <a:rPr lang="en-GB" sz="2000" i="1" dirty="0"/>
              <a:t>Self Theories: Their Role in Motivation, Personality and Development, </a:t>
            </a:r>
            <a:r>
              <a:rPr lang="en-GB" sz="2000" dirty="0"/>
              <a:t>Lillington, NC: Taylor &amp; Francis.</a:t>
            </a:r>
          </a:p>
          <a:p>
            <a:pPr marL="609600" indent="-609600" eaLnBrk="1" hangingPunct="1">
              <a:buNone/>
              <a:defRPr/>
            </a:pPr>
            <a:r>
              <a:rPr lang="en-GB" sz="2000" dirty="0" err="1"/>
              <a:t>Falchikov</a:t>
            </a:r>
            <a:r>
              <a:rPr lang="en-GB" sz="2000" dirty="0"/>
              <a:t>, N. (2004) </a:t>
            </a:r>
            <a:r>
              <a:rPr lang="en-GB" sz="2000" i="1" dirty="0"/>
              <a:t>Improving Assessment through Student Involvement: Practical Solutions for Aiding Learning in Higher and Further Education,</a:t>
            </a:r>
            <a:r>
              <a:rPr lang="en-GB" sz="2000" dirty="0"/>
              <a:t> London: Routledge.</a:t>
            </a:r>
          </a:p>
          <a:p>
            <a:pPr marL="609600" indent="-609600" eaLnBrk="1" hangingPunct="1">
              <a:buFont typeface="Wingdings" pitchFamily="2" charset="2"/>
              <a:buNone/>
              <a:defRPr/>
            </a:pPr>
            <a:r>
              <a:rPr lang="en-GB" sz="2000" dirty="0"/>
              <a:t>Gibbs, G. (1999) </a:t>
            </a:r>
            <a:r>
              <a:rPr lang="en-GB" sz="2000" i="1" dirty="0"/>
              <a:t>Using assessment strategically to change the way students learn</a:t>
            </a:r>
            <a:r>
              <a:rPr lang="en-GB" sz="2000" dirty="0"/>
              <a:t>, in Brown S. &amp; </a:t>
            </a:r>
            <a:r>
              <a:rPr lang="en-GB" sz="2000" dirty="0" err="1"/>
              <a:t>Glasner</a:t>
            </a:r>
            <a:r>
              <a:rPr lang="en-GB" sz="2000" dirty="0"/>
              <a:t>, A. (eds.), </a:t>
            </a:r>
            <a:r>
              <a:rPr lang="en-GB" sz="2000" i="1" dirty="0"/>
              <a:t>Assessment Matters in Higher Education: Choosing and Using Diverse Approaches, </a:t>
            </a:r>
            <a:r>
              <a:rPr lang="en-GB" sz="2000" dirty="0"/>
              <a:t>Maidenhead: SRHE/Open University Press.</a:t>
            </a:r>
          </a:p>
          <a:p>
            <a:pPr marL="609600" indent="-609600" eaLnBrk="1" hangingPunct="1">
              <a:buFont typeface="Wingdings" pitchFamily="2" charset="2"/>
              <a:buNone/>
              <a:defRPr/>
            </a:pPr>
            <a:r>
              <a:rPr lang="en-GB" sz="2000" dirty="0"/>
              <a:t>Higher Education Academy (2012) </a:t>
            </a:r>
            <a:r>
              <a:rPr lang="en-GB" sz="2000" i="1" dirty="0"/>
              <a:t>A marked improvement; transforming assessment in higher education</a:t>
            </a:r>
            <a:r>
              <a:rPr lang="en-GB" sz="2000" dirty="0"/>
              <a:t>, York: HEA.</a:t>
            </a:r>
          </a:p>
          <a:p>
            <a:pPr eaLnBrk="1" hangingPunct="1">
              <a:defRPr/>
            </a:pPr>
            <a:endParaRPr lang="en-GB" sz="2000" dirty="0"/>
          </a:p>
          <a:p>
            <a:pPr eaLnBrk="1" hangingPunct="1">
              <a:defRPr/>
            </a:pPr>
            <a:endParaRPr lang="en-GB" sz="2000" dirty="0"/>
          </a:p>
          <a:p>
            <a:pPr eaLnBrk="1" hangingPunct="1">
              <a:defRPr/>
            </a:pPr>
            <a:endParaRPr lang="en-GB" sz="2000" dirty="0"/>
          </a:p>
          <a:p>
            <a:pPr eaLnBrk="1" hangingPunct="1">
              <a:defRPr/>
            </a:pPr>
            <a:endParaRPr lang="en-GB" sz="2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(3)</a:t>
            </a:r>
          </a:p>
        </p:txBody>
      </p:sp>
      <p:sp>
        <p:nvSpPr>
          <p:cNvPr id="43011" name="Rectangle 3"/>
          <p:cNvSpPr>
            <a:spLocks noGrp="1" noChangeArrowheads="1"/>
          </p:cNvSpPr>
          <p:nvPr>
            <p:ph type="body" idx="1"/>
          </p:nvPr>
        </p:nvSpPr>
        <p:spPr>
          <a:xfrm>
            <a:off x="142844" y="1052737"/>
            <a:ext cx="8750331" cy="5329014"/>
          </a:xfrm>
        </p:spPr>
        <p:txBody>
          <a:bodyPr/>
          <a:lstStyle/>
          <a:p>
            <a:pPr eaLnBrk="1" hangingPunct="1">
              <a:buFont typeface="Wingdings" pitchFamily="2" charset="2"/>
              <a:buNone/>
              <a:defRPr/>
            </a:pPr>
            <a:r>
              <a:rPr lang="en-GB" sz="2000" dirty="0"/>
              <a:t>McDowell, L. and Brown, S. (1998) </a:t>
            </a:r>
            <a:r>
              <a:rPr lang="en-GB" sz="2000" i="1" dirty="0"/>
              <a:t>Assessing students: cheating and plagiarism</a:t>
            </a:r>
            <a:r>
              <a:rPr lang="en-GB" sz="2000" dirty="0"/>
              <a:t>, Newcastle: Red Guide 10/11 University of Northumbria.</a:t>
            </a:r>
            <a:endParaRPr lang="en-US" sz="2000" dirty="0"/>
          </a:p>
          <a:p>
            <a:pPr eaLnBrk="1" hangingPunct="1">
              <a:buNone/>
              <a:defRPr/>
            </a:pPr>
            <a:r>
              <a:rPr lang="en-GB" sz="2000" dirty="0"/>
              <a:t>Meyer, J.H.F. and Land, R. (2003) ‘Threshold Concepts and Troublesome Knowledge 1 – Linkages to Ways of Thinking and Practising within the Disciplines’ in C. Rust (ed.) </a:t>
            </a:r>
            <a:r>
              <a:rPr lang="en-GB" sz="2000" i="1" dirty="0"/>
              <a:t>Improving Student Learning </a:t>
            </a:r>
            <a:r>
              <a:rPr lang="en-GB" sz="2000" dirty="0"/>
              <a:t>–</a:t>
            </a:r>
            <a:r>
              <a:rPr lang="en-GB" sz="2000" i="1" dirty="0"/>
              <a:t> Ten years on</a:t>
            </a:r>
            <a:r>
              <a:rPr lang="en-GB" sz="2000" dirty="0"/>
              <a:t>. Oxford: OCSLD.</a:t>
            </a:r>
          </a:p>
          <a:p>
            <a:pPr eaLnBrk="1" hangingPunct="1">
              <a:buFont typeface="Wingdings" pitchFamily="2" charset="2"/>
              <a:buNone/>
              <a:defRPr/>
            </a:pPr>
            <a:r>
              <a:rPr lang="en-GB" sz="2000" dirty="0" err="1"/>
              <a:t>Nicol</a:t>
            </a:r>
            <a:r>
              <a:rPr lang="en-GB" sz="2000" dirty="0"/>
              <a:t>, D. J. and Macfarlane-Dick, D. (2006) Formative assessment and self-regulated learning: A model and seven principles of good feedback practice, </a:t>
            </a:r>
            <a:r>
              <a:rPr lang="en-GB" sz="2000" i="1" dirty="0"/>
              <a:t>Studies in Higher Education </a:t>
            </a:r>
            <a:r>
              <a:rPr lang="en-GB" sz="2000" i="1" dirty="0" err="1"/>
              <a:t>Vol</a:t>
            </a:r>
            <a:r>
              <a:rPr lang="en-GB" sz="2000" i="1" dirty="0"/>
              <a:t> 31(2), 199-218.</a:t>
            </a:r>
          </a:p>
          <a:p>
            <a:pPr eaLnBrk="1" hangingPunct="1">
              <a:buNone/>
              <a:defRPr/>
            </a:pPr>
            <a:r>
              <a:rPr lang="en-GB" sz="2000" dirty="0"/>
              <a:t>PASS project Bradford </a:t>
            </a:r>
            <a:r>
              <a:rPr lang="en-GB" sz="2000" dirty="0">
                <a:hlinkClick r:id="rId3"/>
              </a:rPr>
              <a:t>http://www.pass.brad.ac.uk/</a:t>
            </a:r>
            <a:r>
              <a:rPr lang="en-GB" sz="2000" dirty="0"/>
              <a:t> Accessed November 2013</a:t>
            </a:r>
          </a:p>
          <a:p>
            <a:pPr eaLnBrk="1" hangingPunct="1">
              <a:buNone/>
              <a:defRPr/>
            </a:pPr>
            <a:r>
              <a:rPr lang="en-GB" sz="2000" dirty="0"/>
              <a:t>Peelo, M. T., &amp; Wareham, T. (Eds.). (2002). </a:t>
            </a:r>
            <a:r>
              <a:rPr lang="en-GB" sz="2000" i="1" dirty="0"/>
              <a:t>Failing students in higher education</a:t>
            </a:r>
            <a:r>
              <a:rPr lang="en-GB" sz="2000" dirty="0"/>
              <a:t>. Society for Research into Higher Education. </a:t>
            </a:r>
          </a:p>
          <a:p>
            <a:pPr eaLnBrk="1" hangingPunct="1">
              <a:buNone/>
              <a:defRPr/>
            </a:pPr>
            <a:r>
              <a:rPr lang="en-GB" sz="2000" dirty="0"/>
              <a:t>Pickford, R. and Brown, S. (2006) </a:t>
            </a:r>
            <a:r>
              <a:rPr lang="en-GB" sz="2000" i="1" dirty="0"/>
              <a:t>Assessing skills and practice,</a:t>
            </a:r>
            <a:r>
              <a:rPr lang="en-GB" sz="2000" dirty="0"/>
              <a:t> London: Routledge. </a:t>
            </a:r>
          </a:p>
          <a:p>
            <a:pPr eaLnBrk="1" hangingPunct="1">
              <a:buNone/>
              <a:defRPr/>
            </a:pPr>
            <a:r>
              <a:rPr lang="en-GB" sz="2000" dirty="0" err="1"/>
              <a:t>Rotheram</a:t>
            </a:r>
            <a:r>
              <a:rPr lang="en-GB" sz="2000" dirty="0"/>
              <a:t>, B. (2009) </a:t>
            </a:r>
            <a:r>
              <a:rPr lang="en-GB" sz="2000" i="1" dirty="0"/>
              <a:t>Sounds Good,</a:t>
            </a:r>
            <a:r>
              <a:rPr lang="en-GB" sz="2000" dirty="0"/>
              <a:t> JISC project </a:t>
            </a:r>
            <a:r>
              <a:rPr lang="en-GB" sz="2000" dirty="0">
                <a:hlinkClick r:id="rId4"/>
              </a:rPr>
              <a:t>http://www.jisc.ac.uk/whatwedo/programmes/usersandinnovation/soundsgood.aspx</a:t>
            </a:r>
            <a:r>
              <a:rPr lang="en-GB" sz="2000" dirty="0"/>
              <a:t> </a:t>
            </a:r>
          </a:p>
          <a:p>
            <a:pPr eaLnBrk="1" hangingPunct="1">
              <a:buNone/>
              <a:defRPr/>
            </a:pPr>
            <a:endParaRPr lang="en-GB" sz="2000" dirty="0"/>
          </a:p>
          <a:p>
            <a:pPr eaLnBrk="1" hangingPunct="1">
              <a:lnSpc>
                <a:spcPct val="90000"/>
              </a:lnSpc>
              <a:buFont typeface="Wingdings" pitchFamily="2" charset="2"/>
              <a:buNone/>
              <a:defRPr/>
            </a:pPr>
            <a:endParaRPr lang="en-GB" sz="20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Useful references and further reading (4)</a:t>
            </a:r>
          </a:p>
        </p:txBody>
      </p:sp>
      <p:sp>
        <p:nvSpPr>
          <p:cNvPr id="48131" name="Content Placeholder 2"/>
          <p:cNvSpPr>
            <a:spLocks noGrp="1"/>
          </p:cNvSpPr>
          <p:nvPr>
            <p:ph idx="1"/>
          </p:nvPr>
        </p:nvSpPr>
        <p:spPr>
          <a:xfrm>
            <a:off x="468313" y="980728"/>
            <a:ext cx="8229600" cy="5221635"/>
          </a:xfrm>
        </p:spPr>
        <p:txBody>
          <a:bodyPr/>
          <a:lstStyle/>
          <a:p>
            <a:pPr eaLnBrk="1" hangingPunct="1">
              <a:buFont typeface="Wingdings" pitchFamily="2" charset="2"/>
              <a:buNone/>
            </a:pPr>
            <a:r>
              <a:rPr lang="en-GB" sz="2000" dirty="0"/>
              <a:t>Race, P. (2001) </a:t>
            </a:r>
            <a:r>
              <a:rPr lang="en-GB" sz="2000" i="1" dirty="0"/>
              <a:t>A Briefing on Self, Peer &amp; Group Assessment,</a:t>
            </a:r>
            <a:r>
              <a:rPr lang="en-GB" sz="2000" dirty="0"/>
              <a:t> in LTSN Generic Centre Assessment Series No 9, LTSN York.</a:t>
            </a:r>
          </a:p>
          <a:p>
            <a:pPr eaLnBrk="1" hangingPunct="1">
              <a:buFont typeface="Wingdings" pitchFamily="2" charset="2"/>
              <a:buNone/>
            </a:pPr>
            <a:r>
              <a:rPr lang="en-GB" sz="2000" dirty="0"/>
              <a:t>Race P. (2015) </a:t>
            </a:r>
            <a:r>
              <a:rPr lang="en-GB" sz="2000" i="1" dirty="0"/>
              <a:t>The lecturer’s toolkit (4</a:t>
            </a:r>
            <a:r>
              <a:rPr lang="en-GB" sz="2000" i="1" baseline="30000" dirty="0"/>
              <a:t>th</a:t>
            </a:r>
            <a:r>
              <a:rPr lang="en-GB" sz="2000" i="1" dirty="0"/>
              <a:t> edition),</a:t>
            </a:r>
            <a:r>
              <a:rPr lang="en-GB" sz="2000" dirty="0"/>
              <a:t> London: Routledge.</a:t>
            </a:r>
          </a:p>
          <a:p>
            <a:pPr eaLnBrk="1" hangingPunct="1">
              <a:buFont typeface="Wingdings" pitchFamily="2" charset="2"/>
              <a:buNone/>
            </a:pPr>
            <a:r>
              <a:rPr lang="en-GB" sz="2000" dirty="0"/>
              <a:t>Rust, C., Price, M. and O’Donovan, B. (2003) Improving students’ learning by developing their understanding of assessment criteria and processes</a:t>
            </a:r>
            <a:r>
              <a:rPr lang="en-GB" sz="2000" i="1" dirty="0"/>
              <a:t>, Assessment and Evaluation in Higher Education. 28 (2), 147-164.</a:t>
            </a:r>
          </a:p>
          <a:p>
            <a:pPr eaLnBrk="1" hangingPunct="1">
              <a:buFont typeface="Wingdings" pitchFamily="2" charset="2"/>
              <a:buNone/>
            </a:pPr>
            <a:r>
              <a:rPr lang="en-GB" sz="2000" dirty="0"/>
              <a:t>Ryan, J. (2000) </a:t>
            </a:r>
            <a:r>
              <a:rPr lang="en-GB" sz="2000" i="1" dirty="0"/>
              <a:t>A Guide to Teaching International Students,</a:t>
            </a:r>
            <a:r>
              <a:rPr lang="en-GB" sz="2000" dirty="0"/>
              <a:t> Oxford Centre for Staff and Learning Development</a:t>
            </a:r>
          </a:p>
          <a:p>
            <a:pPr eaLnBrk="1" hangingPunct="1">
              <a:buFont typeface="Wingdings" pitchFamily="2" charset="2"/>
              <a:buNone/>
            </a:pPr>
            <a:r>
              <a:rPr lang="en-GB" sz="2000" dirty="0"/>
              <a:t>Stefani, L. and Carroll, J. (2001) </a:t>
            </a:r>
            <a:r>
              <a:rPr lang="en-GB" sz="2000" i="1" dirty="0"/>
              <a:t>A Briefing on Plagiarism </a:t>
            </a:r>
            <a:r>
              <a:rPr lang="en-GB" sz="2000" dirty="0"/>
              <a:t>http://www.ltsn.ac.uk/application.asp?app=resources.asp&amp;process=full_record&amp;section=generic&amp;id=10</a:t>
            </a:r>
          </a:p>
          <a:p>
            <a:pPr eaLnBrk="1" hangingPunct="1">
              <a:buNone/>
            </a:pPr>
            <a:r>
              <a:rPr lang="en-GB" sz="2000" dirty="0"/>
              <a:t>Sadler, D. Royce (2010) Beyond feedback: developing student capability in complex appraisal,</a:t>
            </a:r>
            <a:br>
              <a:rPr lang="en-GB" sz="2000" dirty="0"/>
            </a:br>
            <a:r>
              <a:rPr lang="en-GB" sz="2000" i="1" dirty="0"/>
              <a:t>Assessment &amp; Evaluation in Higher Education, 35: 5, 535-550</a:t>
            </a:r>
          </a:p>
          <a:p>
            <a:pPr eaLnBrk="1" hangingPunct="1">
              <a:buNone/>
            </a:pPr>
            <a:r>
              <a:rPr lang="en-GB" sz="2000" dirty="0"/>
              <a:t>Yorke, M. (1999) </a:t>
            </a:r>
            <a:r>
              <a:rPr lang="en-GB" sz="2000" i="1" dirty="0"/>
              <a:t>Leaving Early: Undergraduate Non-completion in Higher Education,</a:t>
            </a:r>
            <a:r>
              <a:rPr lang="en-GB" sz="2000" dirty="0"/>
              <a:t> London: Routledge.</a:t>
            </a:r>
          </a:p>
          <a:p>
            <a:pPr eaLnBrk="1" hangingPunct="1">
              <a:buFont typeface="Wingdings" pitchFamily="2" charset="2"/>
              <a:buNone/>
            </a:pPr>
            <a:endParaRPr lang="en-GB" sz="2000" dirty="0"/>
          </a:p>
          <a:p>
            <a:endParaRPr lang="en-GB" sz="2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user\Desktop\pic.jpg-large"/>
          <p:cNvPicPr>
            <a:picLocks noChangeAspect="1" noChangeArrowheads="1"/>
          </p:cNvPicPr>
          <p:nvPr/>
        </p:nvPicPr>
        <p:blipFill>
          <a:blip r:embed="rId2" cstate="print"/>
          <a:srcRect/>
          <a:stretch>
            <a:fillRect/>
          </a:stretch>
        </p:blipFill>
        <p:spPr bwMode="auto">
          <a:xfrm>
            <a:off x="827584" y="-1"/>
            <a:ext cx="7848460" cy="6857999"/>
          </a:xfrm>
          <a:prstGeom prst="rect">
            <a:avLst/>
          </a:prstGeom>
          <a:noFill/>
        </p:spPr>
      </p:pic>
      <p:sp>
        <p:nvSpPr>
          <p:cNvPr id="3" name="TextBox 2"/>
          <p:cNvSpPr txBox="1"/>
          <p:nvPr/>
        </p:nvSpPr>
        <p:spPr>
          <a:xfrm>
            <a:off x="6206978" y="6027003"/>
            <a:ext cx="2249334" cy="646331"/>
          </a:xfrm>
          <a:prstGeom prst="rect">
            <a:avLst/>
          </a:prstGeom>
          <a:solidFill>
            <a:schemeClr val="tx1"/>
          </a:solidFill>
        </p:spPr>
        <p:txBody>
          <a:bodyPr wrap="none" rtlCol="0">
            <a:spAutoFit/>
          </a:bodyPr>
          <a:lstStyle/>
          <a:p>
            <a:r>
              <a:rPr lang="en-GB" sz="1800" b="1" dirty="0">
                <a:solidFill>
                  <a:schemeClr val="bg1"/>
                </a:solidFill>
              </a:rPr>
              <a:t>From Jason </a:t>
            </a:r>
            <a:r>
              <a:rPr lang="en-GB" sz="1800" b="1" dirty="0" err="1">
                <a:solidFill>
                  <a:schemeClr val="bg1"/>
                </a:solidFill>
              </a:rPr>
              <a:t>Elsom</a:t>
            </a:r>
            <a:endParaRPr lang="en-GB" sz="1800" b="1" dirty="0">
              <a:solidFill>
                <a:schemeClr val="bg1"/>
              </a:solidFill>
            </a:endParaRPr>
          </a:p>
          <a:p>
            <a:r>
              <a:rPr lang="en-GB" sz="1800" b="1" dirty="0">
                <a:solidFill>
                  <a:schemeClr val="bg1"/>
                </a:solidFill>
              </a:rPr>
              <a:t>(@Jason </a:t>
            </a:r>
            <a:r>
              <a:rPr lang="en-GB" sz="1800" b="1" dirty="0" err="1">
                <a:solidFill>
                  <a:schemeClr val="bg1"/>
                </a:solidFill>
              </a:rPr>
              <a:t>Elsom</a:t>
            </a:r>
            <a:r>
              <a:rPr lang="en-GB" sz="1800" b="1" dirty="0">
                <a:solidFill>
                  <a:schemeClr val="bg1"/>
                </a:solidFill>
              </a:rPr>
              <a: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122238"/>
            <a:ext cx="7543800" cy="868362"/>
          </a:xfrm>
          <a:noFill/>
          <a:ln w="9525">
            <a:noFill/>
            <a:miter lim="800000"/>
            <a:headEnd/>
            <a:tailEnd/>
          </a:ln>
        </p:spPr>
        <p:txBody>
          <a:bodyPr vert="horz" wrap="square" lIns="91440" tIns="45720" rIns="91440" bIns="45720" numCol="1" rtlCol="0" anchor="b" anchorCtr="0" compatLnSpc="1">
            <a:prstTxWarp prst="textNoShape">
              <a:avLst/>
            </a:prstTxWarp>
            <a:normAutofit fontScale="90000"/>
          </a:bodyPr>
          <a:lstStyle/>
          <a:p>
            <a:r>
              <a:rPr lang="en-GB" sz="3200" kern="1200" dirty="0">
                <a:solidFill>
                  <a:srgbClr val="002060"/>
                </a:solidFill>
              </a:rPr>
              <a:t>Robust quality: I argue that for engaged students we need:</a:t>
            </a:r>
          </a:p>
        </p:txBody>
      </p:sp>
      <p:sp>
        <p:nvSpPr>
          <p:cNvPr id="23555" name="Content Placeholder 2"/>
          <p:cNvSpPr>
            <a:spLocks noGrp="1"/>
          </p:cNvSpPr>
          <p:nvPr>
            <p:ph idx="1"/>
          </p:nvPr>
        </p:nvSpPr>
        <p:spPr>
          <a:xfrm>
            <a:off x="228600" y="1066800"/>
            <a:ext cx="8469313" cy="5135563"/>
          </a:xfrm>
        </p:spPr>
        <p:txBody>
          <a:bodyPr/>
          <a:lstStyle/>
          <a:p>
            <a:r>
              <a:rPr lang="en-GB" sz="2400" b="1" dirty="0"/>
              <a:t>Proactive and positive induction and initial training for all staff and ongoing CPD;</a:t>
            </a:r>
          </a:p>
          <a:p>
            <a:r>
              <a:rPr lang="en-GB" sz="2400" b="1" dirty="0"/>
              <a:t>Practice based on a supportive / reflective model;</a:t>
            </a:r>
          </a:p>
          <a:p>
            <a:r>
              <a:rPr lang="en-GB" sz="2400" b="1" dirty="0"/>
              <a:t>Clear and widely publicised mutual expectations for students and staff;</a:t>
            </a:r>
          </a:p>
          <a:p>
            <a:r>
              <a:rPr lang="en-GB" sz="2400" b="1" dirty="0"/>
              <a:t>Recognition and reward for committed teaching and learning support, and having obvious career pathways for those who dedicate their lives to enhancing the student experience;</a:t>
            </a:r>
          </a:p>
          <a:p>
            <a:r>
              <a:rPr lang="en-GB" sz="2400" b="1" dirty="0"/>
              <a:t>Taking student feedback very seriously, and publicising widely action take as a result of feedback.</a:t>
            </a:r>
          </a:p>
          <a:p>
            <a:endParaRPr lang="en-GB" sz="24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 need therefore to think about</a:t>
            </a:r>
          </a:p>
        </p:txBody>
      </p:sp>
      <p:sp>
        <p:nvSpPr>
          <p:cNvPr id="5" name="Content Placeholder 4"/>
          <p:cNvSpPr>
            <a:spLocks noGrp="1"/>
          </p:cNvSpPr>
          <p:nvPr>
            <p:ph idx="1"/>
          </p:nvPr>
        </p:nvSpPr>
        <p:spPr/>
        <p:txBody>
          <a:bodyPr/>
          <a:lstStyle/>
          <a:p>
            <a:r>
              <a:rPr lang="en-GB" dirty="0"/>
              <a:t>Students in all their diversity;</a:t>
            </a:r>
          </a:p>
          <a:p>
            <a:r>
              <a:rPr lang="en-GB" dirty="0"/>
              <a:t>The employment context;</a:t>
            </a:r>
          </a:p>
          <a:p>
            <a:r>
              <a:rPr lang="en-GB" dirty="0"/>
              <a:t>Staffing levels and support in all institutional roles;</a:t>
            </a:r>
          </a:p>
          <a:p>
            <a:r>
              <a:rPr lang="en-GB" dirty="0"/>
              <a:t>Appropriate organisational finances;</a:t>
            </a:r>
          </a:p>
          <a:p>
            <a:r>
              <a:rPr lang="en-GB" dirty="0"/>
              <a:t>Useful technologies to support learning, assessment and administration;</a:t>
            </a:r>
          </a:p>
          <a:p>
            <a:r>
              <a:rPr lang="en-GB" dirty="0"/>
              <a:t>Emergent learning paradigms;</a:t>
            </a:r>
          </a:p>
          <a:p>
            <a:r>
              <a:rPr lang="en-GB" dirty="0"/>
              <a:t>Students as producers as well as consumers;</a:t>
            </a:r>
          </a:p>
          <a:p>
            <a:r>
              <a:rPr lang="en-GB" dirty="0"/>
              <a:t>Student satisfaction and other </a:t>
            </a:r>
            <a:r>
              <a:rPr lang="en-GB" dirty="0" smtClean="0"/>
              <a:t>performance indicators;</a:t>
            </a:r>
            <a:endParaRPr lang="en-GB" dirty="0"/>
          </a:p>
          <a:p>
            <a:r>
              <a:rPr lang="en-GB" dirty="0"/>
              <a:t>New models of student engagement.</a:t>
            </a:r>
          </a:p>
          <a:p>
            <a:endParaRPr lang="en-GB" dirty="0"/>
          </a:p>
          <a:p>
            <a:endParaRPr lang="en-GB" dirty="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p:cNvSpPr>
          <p:nvPr>
            <p:ph type="title"/>
          </p:nvPr>
        </p:nvSpPr>
        <p:spPr>
          <a:xfrm>
            <a:off x="457200" y="122239"/>
            <a:ext cx="7543800" cy="858490"/>
          </a:xfrm>
          <a:noFill/>
          <a:ln w="9525">
            <a:noFill/>
            <a:miter lim="800000"/>
            <a:headEnd/>
            <a:tailEnd/>
          </a:ln>
        </p:spPr>
        <p:txBody>
          <a:bodyPr vert="horz" wrap="square" lIns="91440" tIns="45720" rIns="91440" bIns="45720" numCol="1" rtlCol="0" anchor="b" anchorCtr="0" compatLnSpc="1">
            <a:prstTxWarp prst="textNoShape">
              <a:avLst/>
            </a:prstTxWarp>
            <a:normAutofit/>
          </a:bodyPr>
          <a:lstStyle/>
          <a:p>
            <a:r>
              <a:rPr lang="en-GB" sz="3200" kern="1200" dirty="0">
                <a:solidFill>
                  <a:srgbClr val="002060"/>
                </a:solidFill>
              </a:rPr>
              <a:t>Engagement: Why talk about it? Because:</a:t>
            </a:r>
          </a:p>
        </p:txBody>
      </p:sp>
      <p:sp>
        <p:nvSpPr>
          <p:cNvPr id="13315" name="Rectangle 3"/>
          <p:cNvSpPr>
            <a:spLocks noGrp="1"/>
          </p:cNvSpPr>
          <p:nvPr>
            <p:ph idx="1"/>
          </p:nvPr>
        </p:nvSpPr>
        <p:spPr>
          <a:xfrm>
            <a:off x="468313" y="1124744"/>
            <a:ext cx="8229600" cy="5077619"/>
          </a:xfrm>
        </p:spPr>
        <p:txBody>
          <a:bodyPr/>
          <a:lstStyle/>
          <a:p>
            <a:pPr eaLnBrk="1" hangingPunct="1"/>
            <a:r>
              <a:rPr lang="en-GB" sz="2600" b="1" dirty="0"/>
              <a:t>Academics and learning support staff report increasing levels of disengagement by students of the ‘</a:t>
            </a:r>
            <a:r>
              <a:rPr lang="en-GB" sz="2600" b="1" dirty="0" err="1"/>
              <a:t>iGeneration</a:t>
            </a:r>
            <a:r>
              <a:rPr lang="en-GB" sz="2600" b="1" dirty="0"/>
              <a:t>’;</a:t>
            </a:r>
          </a:p>
          <a:p>
            <a:pPr eaLnBrk="1" hangingPunct="1"/>
            <a:r>
              <a:rPr lang="en-GB" sz="2600" dirty="0"/>
              <a:t>The nature of the transaction seems to be changing in the light of high fees;</a:t>
            </a:r>
            <a:r>
              <a:rPr lang="en-GB" sz="2600" b="1" dirty="0"/>
              <a:t> </a:t>
            </a:r>
          </a:p>
          <a:p>
            <a:pPr eaLnBrk="1" hangingPunct="1">
              <a:lnSpc>
                <a:spcPct val="90000"/>
              </a:lnSpc>
            </a:pPr>
            <a:r>
              <a:rPr lang="en-GB" sz="2600" b="1" dirty="0"/>
              <a:t>Potentially the nature of student behaviour in higher education is changing radically in terms of academic and other literacies; </a:t>
            </a:r>
          </a:p>
          <a:p>
            <a:pPr eaLnBrk="1" hangingPunct="1">
              <a:lnSpc>
                <a:spcPct val="90000"/>
              </a:lnSpc>
            </a:pPr>
            <a:r>
              <a:rPr lang="en-GB" sz="2600" b="1" dirty="0"/>
              <a:t>Institutions need to ensure that new students enter with, or have the opportunity to acquire, the skills needed for academic success;</a:t>
            </a:r>
          </a:p>
          <a:p>
            <a:pPr eaLnBrk="1" hangingPunct="1">
              <a:lnSpc>
                <a:spcPct val="90000"/>
              </a:lnSpc>
            </a:pPr>
            <a:r>
              <a:rPr lang="en-GB" sz="2600" b="1" dirty="0"/>
              <a:t>HEIs must devise programmes in which the emphasis is on maximising students’ development.</a:t>
            </a:r>
          </a:p>
          <a:p>
            <a:pPr eaLnBrk="1" hangingPunct="1"/>
            <a:endParaRPr lang="en-GB" sz="2600" b="1" dirty="0"/>
          </a:p>
          <a:p>
            <a:pPr eaLnBrk="1" hangingPunct="1"/>
            <a:endParaRPr lang="en-GB" sz="2600" b="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descr="IMG_9025.JPG"/>
          <p:cNvPicPr>
            <a:picLocks noChangeAspect="1"/>
          </p:cNvPicPr>
          <p:nvPr/>
        </p:nvPicPr>
        <p:blipFill>
          <a:blip r:embed="rId3" cstate="print"/>
          <a:srcRect/>
          <a:stretch>
            <a:fillRect/>
          </a:stretch>
        </p:blipFill>
        <p:spPr bwMode="auto">
          <a:xfrm>
            <a:off x="0" y="381000"/>
            <a:ext cx="9144000" cy="6096000"/>
          </a:xfrm>
          <a:prstGeom prst="rect">
            <a:avLst/>
          </a:prstGeom>
          <a:noFill/>
          <a:ln w="9525">
            <a:noFill/>
            <a:miter lim="800000"/>
            <a:headEnd/>
            <a:tailEnd/>
          </a:ln>
        </p:spPr>
      </p:pic>
      <p:sp>
        <p:nvSpPr>
          <p:cNvPr id="21507" name="Title 3"/>
          <p:cNvSpPr txBox="1">
            <a:spLocks/>
          </p:cNvSpPr>
          <p:nvPr/>
        </p:nvSpPr>
        <p:spPr bwMode="auto">
          <a:xfrm>
            <a:off x="0" y="-76200"/>
            <a:ext cx="9144000" cy="914400"/>
          </a:xfrm>
          <a:prstGeom prst="rect">
            <a:avLst/>
          </a:prstGeom>
          <a:solidFill>
            <a:schemeClr val="bg1"/>
          </a:solidFill>
          <a:ln w="9525">
            <a:noFill/>
            <a:miter lim="800000"/>
            <a:headEnd/>
            <a:tailEnd/>
          </a:ln>
        </p:spPr>
        <p:txBody>
          <a:bodyPr/>
          <a:lstStyle/>
          <a:p>
            <a:pPr algn="ctr"/>
            <a:r>
              <a:rPr lang="en-GB" sz="4000" b="1" dirty="0">
                <a:solidFill>
                  <a:srgbClr val="66FF66"/>
                </a:solidFill>
                <a:latin typeface="Calibri" pitchFamily="34" charset="0"/>
                <a:cs typeface="Arial" charset="0"/>
              </a:rPr>
              <a:t>Do these students look engaged?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descr="2 RUN Leeds Met Live-74.jpg"/>
          <p:cNvPicPr>
            <a:picLocks noChangeAspect="1"/>
          </p:cNvPicPr>
          <p:nvPr/>
        </p:nvPicPr>
        <p:blipFill>
          <a:blip r:embed="rId3" cstate="email"/>
          <a:srcRect/>
          <a:stretch>
            <a:fillRect/>
          </a:stretch>
        </p:blipFill>
        <p:spPr bwMode="auto">
          <a:xfrm>
            <a:off x="571500" y="762000"/>
            <a:ext cx="8001000" cy="5334000"/>
          </a:xfrm>
          <a:prstGeom prst="rect">
            <a:avLst/>
          </a:prstGeom>
          <a:noFill/>
          <a:ln w="9525">
            <a:noFill/>
            <a:miter lim="800000"/>
            <a:headEnd/>
            <a:tailEnd/>
          </a:ln>
        </p:spPr>
      </p:pic>
      <p:sp>
        <p:nvSpPr>
          <p:cNvPr id="4" name="Title 3"/>
          <p:cNvSpPr txBox="1">
            <a:spLocks/>
          </p:cNvSpPr>
          <p:nvPr/>
        </p:nvSpPr>
        <p:spPr>
          <a:xfrm>
            <a:off x="0" y="0"/>
            <a:ext cx="9144000" cy="914400"/>
          </a:xfrm>
          <a:prstGeom prst="rect">
            <a:avLst/>
          </a:prstGeom>
          <a:solidFill>
            <a:schemeClr val="bg1"/>
          </a:solidFill>
          <a:ln w="9525">
            <a:noFill/>
            <a:miter lim="800000"/>
            <a:headEnd/>
            <a:tailEnd/>
          </a:ln>
        </p:spPr>
        <p:txBody>
          <a:bodyPr/>
          <a:lstStyle>
            <a:defPPr>
              <a:defRPr lang="en-GB"/>
            </a:defPPr>
            <a:lvl1pPr algn="ctr">
              <a:defRPr sz="4000" b="1">
                <a:solidFill>
                  <a:srgbClr val="66FF66"/>
                </a:solidFill>
                <a:latin typeface="Calibri" pitchFamily="34" charset="0"/>
                <a:cs typeface="Arial" charset="0"/>
              </a:defRPr>
            </a:lvl1pPr>
          </a:lstStyle>
          <a:p>
            <a:r>
              <a:rPr lang="en-GB" dirty="0"/>
              <a:t>How about these?</a:t>
            </a:r>
          </a:p>
        </p:txBody>
      </p:sp>
    </p:spTree>
  </p:cSld>
  <p:clrMapOvr>
    <a:masterClrMapping/>
  </p:clrMapOvr>
</p:sld>
</file>

<file path=ppt/theme/theme1.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2167</Words>
  <Application>Microsoft Office PowerPoint</Application>
  <PresentationFormat>On-screen Show (4:3)</PresentationFormat>
  <Paragraphs>174</Paragraphs>
  <Slides>32</Slides>
  <Notes>19</Notes>
  <HiddenSlides>0</HiddenSlides>
  <MMClips>0</MMClips>
  <ScaleCrop>false</ScaleCrop>
  <HeadingPairs>
    <vt:vector size="4" baseType="variant">
      <vt:variant>
        <vt:lpstr>Theme</vt:lpstr>
      </vt:variant>
      <vt:variant>
        <vt:i4>3</vt:i4>
      </vt:variant>
      <vt:variant>
        <vt:lpstr>Slide Titles</vt:lpstr>
      </vt:variant>
      <vt:variant>
        <vt:i4>32</vt:i4>
      </vt:variant>
    </vt:vector>
  </HeadingPairs>
  <TitlesOfParts>
    <vt:vector size="35" baseType="lpstr">
      <vt:lpstr>LeedsMet template</vt:lpstr>
      <vt:lpstr>101_Custom Design</vt:lpstr>
      <vt:lpstr>1_Office Theme</vt:lpstr>
      <vt:lpstr>What makes an excellent student experience and how can we make this happen? </vt:lpstr>
      <vt:lpstr>Rationale: excellent student experiences require:</vt:lpstr>
      <vt:lpstr>Slide 3</vt:lpstr>
      <vt:lpstr>Slide 4</vt:lpstr>
      <vt:lpstr>Robust quality: I argue that for engaged students we need:</vt:lpstr>
      <vt:lpstr>We need therefore to think about</vt:lpstr>
      <vt:lpstr>Engagement: Why talk about it? Because:</vt:lpstr>
      <vt:lpstr>Slide 8</vt:lpstr>
      <vt:lpstr>Slide 9</vt:lpstr>
      <vt:lpstr>Some characteristics of excellent teaching as described in the scholarly literature</vt:lpstr>
      <vt:lpstr>How do we know if we are offering excellent student experiences?</vt:lpstr>
      <vt:lpstr>Slide 12</vt:lpstr>
      <vt:lpstr>Excellent curriculum delivery: delivering content…..</vt:lpstr>
      <vt:lpstr>The Maieutic model</vt:lpstr>
      <vt:lpstr>Slide 15</vt:lpstr>
      <vt:lpstr>Slide 16</vt:lpstr>
      <vt:lpstr>Things I wish I had known about effective teaching and support when I started doing it. It helps to:</vt:lpstr>
      <vt:lpstr>Excellent assessment works well when:</vt:lpstr>
      <vt:lpstr>Slide 19</vt:lpstr>
      <vt:lpstr>Slide 20</vt:lpstr>
      <vt:lpstr>Excellent support for students involves helping them develop:</vt:lpstr>
      <vt:lpstr>Slide 22</vt:lpstr>
      <vt:lpstr>How can we get students to fully engage? Some suggestions</vt:lpstr>
      <vt:lpstr>Slide 24</vt:lpstr>
      <vt:lpstr>What kinds of management interventions can foster excellent student experiences?</vt:lpstr>
      <vt:lpstr>So what do you plan to do to be part of an excellent student support environment?</vt:lpstr>
      <vt:lpstr>Slide 27</vt:lpstr>
      <vt:lpstr>These and other slides are available on my website at http://sally-brown.net</vt:lpstr>
      <vt:lpstr>Useful references and further reading (1)</vt:lpstr>
      <vt:lpstr>Useful references and further reading (2)</vt:lpstr>
      <vt:lpstr>Useful references and further reading (3)</vt:lpstr>
      <vt:lpstr>Useful references and further reading (4)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Disability Research Conference</dc:title>
  <dc:creator/>
  <cp:lastModifiedBy/>
  <cp:revision>106</cp:revision>
  <dcterms:created xsi:type="dcterms:W3CDTF">2007-03-06T12:05:28Z</dcterms:created>
  <dcterms:modified xsi:type="dcterms:W3CDTF">2016-06-22T08:44:22Z</dcterms:modified>
</cp:coreProperties>
</file>