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42"/>
  </p:notesMasterIdLst>
  <p:handoutMasterIdLst>
    <p:handoutMasterId r:id="rId43"/>
  </p:handoutMasterIdLst>
  <p:sldIdLst>
    <p:sldId id="420" r:id="rId5"/>
    <p:sldId id="620" r:id="rId6"/>
    <p:sldId id="621" r:id="rId7"/>
    <p:sldId id="576" r:id="rId8"/>
    <p:sldId id="532" r:id="rId9"/>
    <p:sldId id="619" r:id="rId10"/>
    <p:sldId id="648" r:id="rId11"/>
    <p:sldId id="628" r:id="rId12"/>
    <p:sldId id="641" r:id="rId13"/>
    <p:sldId id="629" r:id="rId14"/>
    <p:sldId id="597" r:id="rId15"/>
    <p:sldId id="601" r:id="rId16"/>
    <p:sldId id="622" r:id="rId17"/>
    <p:sldId id="623" r:id="rId18"/>
    <p:sldId id="646" r:id="rId19"/>
    <p:sldId id="630" r:id="rId20"/>
    <p:sldId id="651" r:id="rId21"/>
    <p:sldId id="624" r:id="rId22"/>
    <p:sldId id="625" r:id="rId23"/>
    <p:sldId id="626" r:id="rId24"/>
    <p:sldId id="627" r:id="rId25"/>
    <p:sldId id="644" r:id="rId26"/>
    <p:sldId id="645" r:id="rId27"/>
    <p:sldId id="634" r:id="rId28"/>
    <p:sldId id="647" r:id="rId29"/>
    <p:sldId id="649" r:id="rId30"/>
    <p:sldId id="650" r:id="rId31"/>
    <p:sldId id="635" r:id="rId32"/>
    <p:sldId id="589" r:id="rId33"/>
    <p:sldId id="572" r:id="rId34"/>
    <p:sldId id="636" r:id="rId35"/>
    <p:sldId id="382" r:id="rId36"/>
    <p:sldId id="637" r:id="rId37"/>
    <p:sldId id="638" r:id="rId38"/>
    <p:sldId id="639" r:id="rId39"/>
    <p:sldId id="272" r:id="rId40"/>
    <p:sldId id="640" r:id="rId4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4533" autoAdjust="0"/>
  </p:normalViewPr>
  <p:slideViewPr>
    <p:cSldViewPr>
      <p:cViewPr>
        <p:scale>
          <a:sx n="70" d="100"/>
          <a:sy n="70" d="100"/>
        </p:scale>
        <p:origin x="558" y="4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782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12</a:t>
            </a:fld>
            <a:endParaRPr lang="en-US" dirty="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14</a:t>
            </a:fld>
            <a:endParaRPr lang="en-GB"/>
          </a:p>
        </p:txBody>
      </p:sp>
    </p:spTree>
    <p:extLst>
      <p:ext uri="{BB962C8B-B14F-4D97-AF65-F5344CB8AC3E}">
        <p14:creationId xmlns:p14="http://schemas.microsoft.com/office/powerpoint/2010/main" val="752078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15</a:t>
            </a:fld>
            <a:endParaRPr lang="en-GB" dirty="0"/>
          </a:p>
        </p:txBody>
      </p:sp>
    </p:spTree>
    <p:extLst>
      <p:ext uri="{BB962C8B-B14F-4D97-AF65-F5344CB8AC3E}">
        <p14:creationId xmlns:p14="http://schemas.microsoft.com/office/powerpoint/2010/main" val="21685224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dirty="0"/>
          </a:p>
        </p:txBody>
      </p:sp>
    </p:spTree>
    <p:extLst>
      <p:ext uri="{BB962C8B-B14F-4D97-AF65-F5344CB8AC3E}">
        <p14:creationId xmlns:p14="http://schemas.microsoft.com/office/powerpoint/2010/main" val="3692492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24</a:t>
            </a:fld>
            <a:endParaRPr lang="en-US"/>
          </a:p>
        </p:txBody>
      </p:sp>
    </p:spTree>
    <p:extLst>
      <p:ext uri="{BB962C8B-B14F-4D97-AF65-F5344CB8AC3E}">
        <p14:creationId xmlns:p14="http://schemas.microsoft.com/office/powerpoint/2010/main" val="10456153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extLst>
      <p:ext uri="{BB962C8B-B14F-4D97-AF65-F5344CB8AC3E}">
        <p14:creationId xmlns:p14="http://schemas.microsoft.com/office/powerpoint/2010/main" val="2646972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26</a:t>
            </a:fld>
            <a:endParaRPr lang="en-US"/>
          </a:p>
        </p:txBody>
      </p:sp>
    </p:spTree>
    <p:extLst>
      <p:ext uri="{BB962C8B-B14F-4D97-AF65-F5344CB8AC3E}">
        <p14:creationId xmlns:p14="http://schemas.microsoft.com/office/powerpoint/2010/main" val="20819405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a:p>
        </p:txBody>
      </p:sp>
      <p:sp>
        <p:nvSpPr>
          <p:cNvPr id="88068" name="Slide Number Placeholder 3"/>
          <p:cNvSpPr>
            <a:spLocks noGrp="1"/>
          </p:cNvSpPr>
          <p:nvPr>
            <p:ph type="sldNum" sz="quarter" idx="5"/>
          </p:nvPr>
        </p:nvSpPr>
        <p:spPr>
          <a:noFill/>
        </p:spPr>
        <p:txBody>
          <a:bodyPr/>
          <a:lstStyle/>
          <a:p>
            <a:fld id="{1276E926-1FB2-401F-BAB8-DAF1C21A9B5E}" type="slidenum">
              <a:rPr lang="en-US" smtClean="0"/>
              <a:pPr/>
              <a:t>27</a:t>
            </a:fld>
            <a:endParaRPr lang="en-US"/>
          </a:p>
        </p:txBody>
      </p:sp>
    </p:spTree>
    <p:extLst>
      <p:ext uri="{BB962C8B-B14F-4D97-AF65-F5344CB8AC3E}">
        <p14:creationId xmlns:p14="http://schemas.microsoft.com/office/powerpoint/2010/main" val="32465418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31</a:t>
            </a:fld>
            <a:endParaRPr lang="en-US" dirty="0"/>
          </a:p>
        </p:txBody>
      </p:sp>
    </p:spTree>
    <p:extLst>
      <p:ext uri="{BB962C8B-B14F-4D97-AF65-F5344CB8AC3E}">
        <p14:creationId xmlns:p14="http://schemas.microsoft.com/office/powerpoint/2010/main" val="19936541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3</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a:t>Los métodos de evaluación influyen más en el aprendizaje del estudients que cualquier otro factor.</a:t>
            </a:r>
          </a:p>
        </p:txBody>
      </p:sp>
    </p:spTree>
    <p:extLst>
      <p:ext uri="{BB962C8B-B14F-4D97-AF65-F5344CB8AC3E}">
        <p14:creationId xmlns:p14="http://schemas.microsoft.com/office/powerpoint/2010/main" val="17497597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41915114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extLst>
      <p:ext uri="{BB962C8B-B14F-4D97-AF65-F5344CB8AC3E}">
        <p14:creationId xmlns:p14="http://schemas.microsoft.com/office/powerpoint/2010/main" val="11670458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val="24175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extLst>
      <p:ext uri="{BB962C8B-B14F-4D97-AF65-F5344CB8AC3E}">
        <p14:creationId xmlns:p14="http://schemas.microsoft.com/office/powerpoint/2010/main" val="1383950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4</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6</a:t>
            </a:fld>
            <a:endParaRPr lang="en-GB"/>
          </a:p>
        </p:txBody>
      </p:sp>
    </p:spTree>
    <p:extLst>
      <p:ext uri="{BB962C8B-B14F-4D97-AF65-F5344CB8AC3E}">
        <p14:creationId xmlns:p14="http://schemas.microsoft.com/office/powerpoint/2010/main" val="3984886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extLst>
      <p:ext uri="{BB962C8B-B14F-4D97-AF65-F5344CB8AC3E}">
        <p14:creationId xmlns:p14="http://schemas.microsoft.com/office/powerpoint/2010/main" val="31493835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8</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2763210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dirty="0"/>
          </a:p>
        </p:txBody>
      </p:sp>
    </p:spTree>
    <p:extLst>
      <p:ext uri="{BB962C8B-B14F-4D97-AF65-F5344CB8AC3E}">
        <p14:creationId xmlns:p14="http://schemas.microsoft.com/office/powerpoint/2010/main" val="3961814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extLst>
      <p:ext uri="{BB962C8B-B14F-4D97-AF65-F5344CB8AC3E}">
        <p14:creationId xmlns:p14="http://schemas.microsoft.com/office/powerpoint/2010/main" val="2177799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11</a:t>
            </a:fld>
            <a:endParaRPr lang="en-US">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14/06/2016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14/06/2016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14/06/2016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14/06/2016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6/14/2016</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14/06/2016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14/06/2016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14/06/2016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14/06/2016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14/06/2016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14/06/2016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14/06/2016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14/06/2016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14/06/2016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14/06/2016</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6/14/2016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jisc.ac.uk/whatwedo/programmes/usersandinnovation/soundsgood.aspx"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a:t>Assessment as a means of focusing student effort and enhancing student learning </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sz="2000" dirty="0"/>
              <a:t>University of Vic - Central University of Catalonia</a:t>
            </a:r>
          </a:p>
          <a:p>
            <a:pPr algn="ctr" eaLnBrk="1" hangingPunct="1">
              <a:defRPr/>
            </a:pPr>
            <a:r>
              <a:rPr lang="en-GB" sz="2000" dirty="0"/>
              <a:t>15 June 2016</a:t>
            </a:r>
          </a:p>
          <a:p>
            <a:pPr algn="ctr" eaLnBrk="1" hangingPunct="1"/>
            <a:r>
              <a:rPr lang="en-GB" sz="2000" dirty="0"/>
              <a:t>Sally Brown: NTF, PFHEA, SFSEDA</a:t>
            </a:r>
          </a:p>
          <a:p>
            <a:pPr algn="ctr" eaLnBrk="1" hangingPunct="1"/>
            <a:r>
              <a:rPr lang="en-GB" sz="2000" dirty="0">
                <a:hlinkClick r:id="rId3"/>
              </a:rPr>
              <a:t>http://sally-brown.net</a:t>
            </a:r>
            <a:endParaRPr lang="en-GB" sz="2000" dirty="0"/>
          </a:p>
          <a:p>
            <a:pPr algn="ctr" eaLnBrk="1" hangingPunct="1"/>
            <a:r>
              <a:rPr lang="en-GB" sz="2000" dirty="0"/>
              <a:t>@</a:t>
            </a:r>
            <a:r>
              <a:rPr lang="en-GB" sz="2000" dirty="0" err="1"/>
              <a:t>ProfSallyBrown</a:t>
            </a:r>
            <a:endParaRPr lang="en-GB" sz="2000" dirty="0"/>
          </a:p>
          <a:p>
            <a:pPr algn="ctr" eaLnBrk="1" hangingPunct="1"/>
            <a:r>
              <a:rPr lang="en-GB" sz="2000" dirty="0"/>
              <a:t>Emerita Professor, Leeds Beckett University,</a:t>
            </a:r>
          </a:p>
          <a:p>
            <a:pPr algn="ctr" eaLnBrk="1" hangingPunct="1"/>
            <a:r>
              <a:rPr lang="en-GB" sz="2000" dirty="0"/>
              <a:t>Visiting Professor, University of Plymouth, University of South Wales and Liverpool John </a:t>
            </a:r>
            <a:r>
              <a:rPr lang="en-GB" sz="2000" dirty="0" err="1"/>
              <a:t>Moores</a:t>
            </a:r>
            <a:r>
              <a:rPr lang="en-GB" sz="2000" dirty="0"/>
              <a:t>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What really impacts on learning?</a:t>
            </a:r>
            <a:endParaRPr lang="en-US" sz="3200" dirty="0"/>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Concentrating on giving students detailed and developmental formative feedback is the single most useful thing we can do for our students, particularly those from disadvantaged backgrounds. </a:t>
            </a:r>
          </a:p>
          <a:p>
            <a:r>
              <a:rPr lang="en-GB" sz="2600" dirty="0"/>
              <a:t>Summative assessment may have to be rethought to make it fit for purpose;</a:t>
            </a:r>
          </a:p>
          <a:p>
            <a:r>
              <a:rPr lang="en-GB" sz="2600" dirty="0"/>
              <a:t>To do these things may require considerable imagination and re-engineering, not just of our assessment processes but also of curriculum design as a whole if we are to move from considering delivering content the most important thing we do.</a:t>
            </a:r>
          </a:p>
          <a:p>
            <a:endParaRPr lang="en-US" sz="2600" dirty="0"/>
          </a:p>
        </p:txBody>
      </p:sp>
    </p:spTree>
    <p:extLst>
      <p:ext uri="{BB962C8B-B14F-4D97-AF65-F5344CB8AC3E}">
        <p14:creationId xmlns:p14="http://schemas.microsoft.com/office/powerpoint/2010/main" val="1396124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Do these students look engaged?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34364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fit-for-purpose assessment methods &amp; approaches: 10 questions</a:t>
            </a:r>
            <a:br>
              <a:rPr lang="en-GB" sz="3200" b="1" dirty="0">
                <a:solidFill>
                  <a:srgbClr val="002060"/>
                </a:solidFill>
              </a:rPr>
            </a:br>
            <a:endParaRPr lang="en-GB" sz="3200" b="1" dirty="0">
              <a:solidFill>
                <a:srgbClr val="002060"/>
              </a:solidFill>
            </a:endParaRPr>
          </a:p>
        </p:txBody>
      </p:sp>
      <p:sp>
        <p:nvSpPr>
          <p:cNvPr id="3" name="Content Placeholder 2"/>
          <p:cNvSpPr>
            <a:spLocks noGrp="1"/>
          </p:cNvSpPr>
          <p:nvPr>
            <p:ph idx="1"/>
          </p:nvPr>
        </p:nvSpPr>
        <p:spPr>
          <a:xfrm>
            <a:off x="457200" y="1196752"/>
            <a:ext cx="8229600" cy="4929411"/>
          </a:xfrm>
        </p:spPr>
        <p:txBody>
          <a:bodyPr>
            <a:normAutofit/>
          </a:bodyPr>
          <a:lstStyle/>
          <a:p>
            <a:pPr marL="514350" indent="-514350">
              <a:buClr>
                <a:srgbClr val="0070C0"/>
              </a:buClr>
              <a:buSzPct val="100000"/>
              <a:buFont typeface="+mj-lt"/>
              <a:buAutoNum type="arabicPeriod"/>
            </a:pPr>
            <a:r>
              <a:rPr lang="en-GB" sz="2400" b="1" dirty="0"/>
              <a:t>Are your assignments fully and constructively aligned with your learning outcomes?</a:t>
            </a:r>
          </a:p>
          <a:p>
            <a:pPr marL="514350" indent="-514350">
              <a:buClr>
                <a:srgbClr val="0070C0"/>
              </a:buClr>
              <a:buSzPct val="100000"/>
              <a:buFont typeface="+mj-lt"/>
              <a:buAutoNum type="arabicPeriod"/>
            </a:pPr>
            <a:r>
              <a:rPr lang="en-GB" sz="2400" b="1" dirty="0"/>
              <a:t>Do they comply with your university requirements in terms of format, number, word limits etc?</a:t>
            </a:r>
          </a:p>
          <a:p>
            <a:pPr marL="514350" indent="-514350">
              <a:buClr>
                <a:srgbClr val="0070C0"/>
              </a:buClr>
              <a:buSzPct val="100000"/>
              <a:buFont typeface="+mj-lt"/>
              <a:buAutoNum type="arabicPeriod"/>
            </a:pPr>
            <a:r>
              <a:rPr lang="en-GB" sz="2400" b="1" dirty="0"/>
              <a:t>Are summative assessments undertaken throughout the course, or is everything ‘sudden death’ end-point? </a:t>
            </a:r>
          </a:p>
          <a:p>
            <a:pPr marL="514350" indent="-514350">
              <a:buClr>
                <a:srgbClr val="0070C0"/>
              </a:buClr>
              <a:buSzPct val="100000"/>
              <a:buFont typeface="+mj-lt"/>
              <a:buAutoNum type="arabicPeriod"/>
            </a:pPr>
            <a:r>
              <a:rPr lang="en-GB" sz="2400" b="1" dirty="0"/>
              <a:t>Is there excessive bunching of assignments in different modules that is highly stressful for students and unmanageable staff?</a:t>
            </a:r>
          </a:p>
          <a:p>
            <a:pPr marL="514350" indent="-514350">
              <a:buClr>
                <a:srgbClr val="0070C0"/>
              </a:buClr>
              <a:buSzPct val="100000"/>
              <a:buFont typeface="+mj-lt"/>
              <a:buAutoNum type="arabicPeriod"/>
            </a:pPr>
            <a:r>
              <a:rPr lang="en-GB" sz="2400" b="1" dirty="0"/>
              <a:t>Are there plenty of opportunities for formative assessment, especially early on in the programme?</a:t>
            </a:r>
          </a:p>
        </p:txBody>
      </p:sp>
    </p:spTree>
    <p:extLst>
      <p:ext uri="{BB962C8B-B14F-4D97-AF65-F5344CB8AC3E}">
        <p14:creationId xmlns:p14="http://schemas.microsoft.com/office/powerpoint/2010/main" val="3289765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457200" y="0"/>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rgbClr val="0070C0"/>
              </a:buClr>
              <a:buSzPct val="100000"/>
              <a:buFont typeface="+mj-lt"/>
              <a:buAutoNum type="arabicPeriod" startAt="6"/>
            </a:pPr>
            <a:r>
              <a:rPr lang="en-GB" sz="2400" b="1" dirty="0"/>
              <a:t>Are students over-assessed? </a:t>
            </a:r>
          </a:p>
          <a:p>
            <a:pPr marL="457200" indent="-457200" fontAlgn="base">
              <a:spcBef>
                <a:spcPts val="600"/>
              </a:spcBef>
              <a:spcAft>
                <a:spcPct val="0"/>
              </a:spcAft>
              <a:buClr>
                <a:srgbClr val="0070C0"/>
              </a:buClr>
              <a:buSzPct val="100000"/>
              <a:buFont typeface="+mj-lt"/>
              <a:buAutoNum type="arabicPeriod" startAt="6"/>
            </a:pPr>
            <a:r>
              <a:rPr lang="en-GB" sz="2400" b="1" dirty="0"/>
              <a:t>Do staff have time to mark the assessments in time for moderation </a:t>
            </a:r>
            <a:r>
              <a:rPr lang="en-GB" sz="2400" b="1" dirty="0" err="1"/>
              <a:t>etc</a:t>
            </a:r>
            <a:r>
              <a:rPr lang="en-GB" sz="2400" b="1" dirty="0"/>
              <a:t>?</a:t>
            </a:r>
          </a:p>
          <a:p>
            <a:pPr marL="457200" indent="-457200" fontAlgn="base">
              <a:spcBef>
                <a:spcPts val="600"/>
              </a:spcBef>
              <a:spcAft>
                <a:spcPct val="0"/>
              </a:spcAft>
              <a:buClr>
                <a:srgbClr val="0070C0"/>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rgbClr val="0070C0"/>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rgbClr val="0070C0"/>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117545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3290378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800" dirty="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800" dirty="0"/>
          </a:p>
        </p:txBody>
      </p:sp>
    </p:spTree>
    <p:extLst>
      <p:ext uri="{BB962C8B-B14F-4D97-AF65-F5344CB8AC3E}">
        <p14:creationId xmlns:p14="http://schemas.microsoft.com/office/powerpoint/2010/main" val="227248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Peers taking part in assessment can impact highly on motivation and feedback</a:t>
            </a:r>
          </a:p>
        </p:txBody>
      </p:sp>
      <p:sp>
        <p:nvSpPr>
          <p:cNvPr id="3" name="Content Placeholder 2"/>
          <p:cNvSpPr>
            <a:spLocks noGrp="1"/>
          </p:cNvSpPr>
          <p:nvPr>
            <p:ph idx="1"/>
          </p:nvPr>
        </p:nvSpPr>
        <p:spPr/>
        <p:txBody>
          <a:bodyPr/>
          <a:lstStyle/>
          <a:p>
            <a:pPr lvl="0"/>
            <a:r>
              <a:rPr lang="en-GB" dirty="0"/>
              <a:t>Motivation to participate in assessment activities is often enhanced when peers participate, since students often regard the opinion of their peers as more important than that of their tutors, parents or other people;</a:t>
            </a:r>
          </a:p>
          <a:p>
            <a:pPr lvl="0"/>
            <a:r>
              <a:rPr lang="en-GB" dirty="0"/>
              <a:t>Peers, with training, are usually very competent at assessing each other's assessment products, for example presentations, posters, exhibitions and so on so long as they gauge evidence of achievement against clear criteria;</a:t>
            </a:r>
          </a:p>
          <a:p>
            <a:pPr lvl="0"/>
            <a:r>
              <a:rPr lang="en-GB" dirty="0"/>
              <a:t>Where process is being assessed (rather than outcome), that is to </a:t>
            </a:r>
            <a:r>
              <a:rPr lang="en-GB"/>
              <a:t>say,evaluating</a:t>
            </a:r>
            <a:r>
              <a:rPr lang="en-GB" dirty="0"/>
              <a:t> the individual contributions of members of the group, it is essential to include intra-peer group assessment.</a:t>
            </a:r>
          </a:p>
          <a:p>
            <a:endParaRPr lang="en-GB" dirty="0"/>
          </a:p>
        </p:txBody>
      </p:sp>
    </p:spTree>
    <p:extLst>
      <p:ext uri="{BB962C8B-B14F-4D97-AF65-F5344CB8AC3E}">
        <p14:creationId xmlns:p14="http://schemas.microsoft.com/office/powerpoint/2010/main" val="2415635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94695763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358257981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Good feedback and assessment practices are essential to student learning;</a:t>
            </a:r>
          </a:p>
          <a:p>
            <a:pPr fontAlgn="base">
              <a:spcBef>
                <a:spcPts val="600"/>
              </a:spcBef>
              <a:spcAft>
                <a:spcPct val="0"/>
              </a:spcAft>
              <a:buClr>
                <a:schemeClr val="tx2"/>
              </a:buClr>
              <a:buSzPct val="70000"/>
              <a:buFont typeface="Wingdings" pitchFamily="2" charset="2"/>
              <a:buChar char="l"/>
            </a:pPr>
            <a:r>
              <a:rPr lang="en-GB" sz="2400" b="1" dirty="0"/>
              <a:t>Student satisfaction surveys frequently highlight significant dissatisfaction around these issues;</a:t>
            </a:r>
          </a:p>
          <a:p>
            <a:pPr fontAlgn="base">
              <a:spcBef>
                <a:spcPts val="600"/>
              </a:spcBef>
              <a:spcAft>
                <a:spcPct val="0"/>
              </a:spcAft>
              <a:buClr>
                <a:schemeClr val="tx2"/>
              </a:buClr>
              <a:buSzPct val="70000"/>
              <a:buFont typeface="Wingdings" pitchFamily="2" charset="2"/>
              <a:buChar char="l"/>
            </a:pPr>
            <a:r>
              <a:rPr lang="en-GB" sz="2400" b="1" dirty="0"/>
              <a:t>In tough times, staff often find the pressure of achieving fast and formative feedback a heavy chore, especially when cohorts are large;</a:t>
            </a:r>
          </a:p>
          <a:p>
            <a:pPr fontAlgn="base">
              <a:spcBef>
                <a:spcPts val="600"/>
              </a:spcBef>
              <a:spcAft>
                <a:spcPct val="0"/>
              </a:spcAft>
              <a:buClr>
                <a:schemeClr val="tx2"/>
              </a:buClr>
              <a:buSzPct val="70000"/>
              <a:buFont typeface="Wingdings" pitchFamily="2" charset="2"/>
              <a:buChar char="l"/>
            </a:pPr>
            <a:r>
              <a:rPr lang="en-GB" sz="2400" dirty="0"/>
              <a:t>Research over 30+ years shows that shared and formative feedback has real impact on learning</a:t>
            </a:r>
            <a:r>
              <a:rPr lang="en-GB" sz="2400" b="1" dirty="0"/>
              <a:t>.</a:t>
            </a:r>
          </a:p>
        </p:txBody>
      </p:sp>
    </p:spTree>
    <p:extLst>
      <p:ext uri="{BB962C8B-B14F-4D97-AF65-F5344CB8AC3E}">
        <p14:creationId xmlns:p14="http://schemas.microsoft.com/office/powerpoint/2010/main" val="3978294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30260944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49320295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Things students really hate about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2183797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things students really hate about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84178121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Making assessment work well</a:t>
            </a:r>
          </a:p>
        </p:txBody>
      </p:sp>
      <p:sp>
        <p:nvSpPr>
          <p:cNvPr id="43011" name="Rectangle 3"/>
          <p:cNvSpPr>
            <a:spLocks noGrp="1" noChangeArrowheads="1"/>
          </p:cNvSpPr>
          <p:nvPr>
            <p:ph type="body" idx="1"/>
          </p:nvPr>
        </p:nvSpPr>
        <p:spPr>
          <a:xfrm>
            <a:off x="228600" y="1340768"/>
            <a:ext cx="8686800" cy="478539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Cheats and plagiarisers need to be deterred/punished;</a:t>
            </a:r>
          </a:p>
          <a:p>
            <a:r>
              <a:rPr lang="en-GB" sz="2600" dirty="0"/>
              <a:t>Assessment needs to be manageable for both staff and students;</a:t>
            </a:r>
          </a:p>
          <a:p>
            <a:r>
              <a:rPr lang="en-GB" sz="2600" dirty="0"/>
              <a:t>Assignments should assess what has been taught/learned not what it is easy to assess;</a:t>
            </a:r>
          </a:p>
          <a:p>
            <a:r>
              <a:rPr lang="en-GB" sz="2600" dirty="0"/>
              <a:t>Assessment should use formats that fit the purpose and the context.</a:t>
            </a:r>
          </a:p>
        </p:txBody>
      </p:sp>
    </p:spTree>
    <p:extLst>
      <p:ext uri="{BB962C8B-B14F-4D97-AF65-F5344CB8AC3E}">
        <p14:creationId xmlns:p14="http://schemas.microsoft.com/office/powerpoint/2010/main" val="12031176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rot="60000">
            <a:off x="-265927" y="82850"/>
            <a:ext cx="9553575" cy="6800851"/>
          </a:xfrm>
          <a:prstGeom prst="rect">
            <a:avLst/>
          </a:prstGeom>
          <a:noFill/>
          <a:ln w="9525">
            <a:noFill/>
            <a:miter lim="800000"/>
            <a:headEnd/>
            <a:tailEnd/>
          </a:ln>
        </p:spPr>
      </p:pic>
    </p:spTree>
    <p:extLst>
      <p:ext uri="{BB962C8B-B14F-4D97-AF65-F5344CB8AC3E}">
        <p14:creationId xmlns:p14="http://schemas.microsoft.com/office/powerpoint/2010/main" val="34113026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Can we provide opportunities for staged assessment?</a:t>
            </a:r>
          </a:p>
        </p:txBody>
      </p:sp>
      <p:sp>
        <p:nvSpPr>
          <p:cNvPr id="46083" name="Rectangle 3"/>
          <p:cNvSpPr>
            <a:spLocks noGrp="1" noChangeArrowheads="1"/>
          </p:cNvSpPr>
          <p:nvPr>
            <p:ph type="body" idx="1"/>
          </p:nvPr>
        </p:nvSpPr>
        <p:spPr>
          <a:xfrm>
            <a:off x="457200" y="1556791"/>
            <a:ext cx="8229600" cy="4751933"/>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Consider allowing resubmissions of work as part of a planned programme early on;</a:t>
            </a:r>
          </a:p>
          <a:p>
            <a:pPr fontAlgn="base">
              <a:spcBef>
                <a:spcPts val="600"/>
              </a:spcBef>
              <a:spcAft>
                <a:spcPct val="0"/>
              </a:spcAft>
              <a:buClr>
                <a:schemeClr val="tx2"/>
              </a:buClr>
              <a:buSzPct val="70000"/>
              <a:buFont typeface="Wingdings" pitchFamily="2" charset="2"/>
              <a:buChar char="l"/>
            </a:pPr>
            <a:r>
              <a:rPr lang="en-GB" sz="2400" b="1" dirty="0"/>
              <a:t>Students often feel they could do better once they have seen the formative feedback and would like the chance to have another go; </a:t>
            </a:r>
          </a:p>
          <a:p>
            <a:pPr fontAlgn="base">
              <a:spcBef>
                <a:spcPts val="600"/>
              </a:spcBef>
              <a:spcAft>
                <a:spcPct val="0"/>
              </a:spcAft>
              <a:buClr>
                <a:schemeClr val="tx2"/>
              </a:buClr>
              <a:buSzPct val="70000"/>
              <a:buFont typeface="Wingdings" pitchFamily="2" charset="2"/>
              <a:buChar char="l"/>
            </a:pPr>
            <a:r>
              <a:rPr lang="en-GB" sz="2400" b="1" dirty="0"/>
              <a:t>Particularly at the early stages of a programme, we can consider offering them the chance to use formative feedback productively; </a:t>
            </a:r>
          </a:p>
          <a:p>
            <a:pPr fontAlgn="base">
              <a:spcBef>
                <a:spcPts val="600"/>
              </a:spcBef>
              <a:spcAft>
                <a:spcPct val="0"/>
              </a:spcAft>
              <a:buClr>
                <a:schemeClr val="tx2"/>
              </a:buClr>
              <a:buSzPct val="70000"/>
              <a:buFont typeface="Wingdings" pitchFamily="2" charset="2"/>
              <a:buChar char="l"/>
            </a:pPr>
            <a:r>
              <a:rPr lang="en-GB" sz="2400" b="1" dirty="0"/>
              <a:t>Feedback often involves a change of orientation, not just the remediation of errors. </a:t>
            </a:r>
          </a:p>
        </p:txBody>
      </p:sp>
    </p:spTree>
    <p:extLst>
      <p:ext uri="{BB962C8B-B14F-4D97-AF65-F5344CB8AC3E}">
        <p14:creationId xmlns:p14="http://schemas.microsoft.com/office/powerpoint/2010/main" val="3798993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28596" y="357166"/>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Using formative assessment to promote independence and learning</a:t>
            </a:r>
          </a:p>
        </p:txBody>
      </p:sp>
      <p:sp>
        <p:nvSpPr>
          <p:cNvPr id="47107" name="Rectangle 3"/>
          <p:cNvSpPr>
            <a:spLocks noGrp="1" noChangeArrowheads="1"/>
          </p:cNvSpPr>
          <p:nvPr>
            <p:ph type="body" idx="1"/>
          </p:nvPr>
        </p:nvSpPr>
        <p:spPr>
          <a:xfrm>
            <a:off x="457200" y="1844824"/>
            <a:ext cx="8229600" cy="4536926"/>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Investigate how learning can be advanced in small steps using a ‘scaffolding’ approach;</a:t>
            </a:r>
          </a:p>
          <a:p>
            <a:pPr fontAlgn="base">
              <a:spcBef>
                <a:spcPts val="600"/>
              </a:spcBef>
              <a:spcAft>
                <a:spcPct val="0"/>
              </a:spcAft>
              <a:buClr>
                <a:schemeClr val="tx2"/>
              </a:buClr>
              <a:buSzPct val="70000"/>
              <a:buFont typeface="Wingdings" pitchFamily="2" charset="2"/>
              <a:buChar char="l"/>
            </a:pPr>
            <a:r>
              <a:rPr lang="en-GB" sz="2400" b="1" dirty="0"/>
              <a:t>Provide lots of support in the early stages when students don’t understand the ‘rules of the game’ and may lack confidence;</a:t>
            </a:r>
          </a:p>
          <a:p>
            <a:pPr fontAlgn="base">
              <a:spcBef>
                <a:spcPts val="600"/>
              </a:spcBef>
              <a:spcAft>
                <a:spcPct val="0"/>
              </a:spcAft>
              <a:buClr>
                <a:schemeClr val="tx2"/>
              </a:buClr>
              <a:buSzPct val="70000"/>
              <a:buFont typeface="Wingdings" pitchFamily="2" charset="2"/>
              <a:buChar char="l"/>
            </a:pPr>
            <a:r>
              <a:rPr lang="en-GB" sz="2400" b="1" dirty="0"/>
              <a:t>This can then be progressively removed as students become more confident in their own abilities.</a:t>
            </a:r>
          </a:p>
          <a:p>
            <a:pPr fontAlgn="base">
              <a:spcBef>
                <a:spcPts val="600"/>
              </a:spcBef>
              <a:spcAft>
                <a:spcPct val="0"/>
              </a:spcAft>
              <a:buClr>
                <a:schemeClr val="tx2"/>
              </a:buClr>
              <a:buSzPct val="70000"/>
              <a:buFont typeface="Wingdings" pitchFamily="2" charset="2"/>
              <a:buChar char="l"/>
            </a:pPr>
            <a:endParaRPr lang="en-GB" sz="2400" b="1" dirty="0"/>
          </a:p>
        </p:txBody>
      </p:sp>
    </p:spTree>
    <p:extLst>
      <p:ext uri="{BB962C8B-B14F-4D97-AF65-F5344CB8AC3E}">
        <p14:creationId xmlns:p14="http://schemas.microsoft.com/office/powerpoint/2010/main" val="10236029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8244524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better engage learners we can:</a:t>
            </a:r>
          </a:p>
        </p:txBody>
      </p:sp>
      <p:sp>
        <p:nvSpPr>
          <p:cNvPr id="44035" name="Content Placeholder 2"/>
          <p:cNvSpPr>
            <a:spLocks noGrp="1"/>
          </p:cNvSpPr>
          <p:nvPr>
            <p:ph idx="1"/>
          </p:nvPr>
        </p:nvSpPr>
        <p:spPr/>
        <p:txBody>
          <a:bodyPr/>
          <a:lstStyle/>
          <a:p>
            <a:pPr>
              <a:lnSpc>
                <a:spcPct val="100000"/>
              </a:lnSpc>
            </a:pPr>
            <a:r>
              <a:rPr lang="en-GB" sz="2400" dirty="0"/>
              <a:t>Make use of real examples and hot-off-the-press data to keep content current;</a:t>
            </a:r>
          </a:p>
          <a:p>
            <a:r>
              <a:rPr lang="en-GB" dirty="0"/>
              <a:t>Give added-value to students who engage. </a:t>
            </a:r>
            <a:r>
              <a:rPr lang="en-GB" sz="2400" dirty="0"/>
              <a:t>Provide resources and text on-line that back up classroom activities (including audio/video recordings</a:t>
            </a:r>
            <a:r>
              <a:rPr lang="en-GB" dirty="0"/>
              <a:t> of your lectures) without ever letting it be perceived that this is a substitute for being there!</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work to the forthcoming/ongoing assignment (without slavishly teaching to the exam);</a:t>
            </a:r>
          </a:p>
          <a:p>
            <a:pPr>
              <a:lnSpc>
                <a:spcPct val="100000"/>
              </a:lnSpc>
            </a:pPr>
            <a:r>
              <a:rPr lang="en-GB" sz="2400" dirty="0"/>
              <a:t>Make spaces for dialogue, through clickers/ Twitter/ whatever</a:t>
            </a:r>
            <a:r>
              <a:rPr lang="en-GB" dirty="0"/>
              <a:t>, live and </a:t>
            </a:r>
            <a:r>
              <a:rPr lang="en-GB" sz="2400" dirty="0"/>
              <a:t>after the session.</a:t>
            </a:r>
          </a:p>
          <a:p>
            <a:pPr>
              <a:lnSpc>
                <a:spcPct val="100000"/>
              </a:lnSpc>
            </a:pPr>
            <a:endParaRPr lang="en-GB" sz="2400" dirty="0"/>
          </a:p>
          <a:p>
            <a:pPr>
              <a:lnSpc>
                <a:spcPct val="100000"/>
              </a:lnSpc>
            </a:pPr>
            <a:endParaRPr lang="en-GB"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Why does assessment matter so much?</a:t>
            </a:r>
          </a:p>
        </p:txBody>
      </p:sp>
      <p:sp>
        <p:nvSpPr>
          <p:cNvPr id="1331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fontAlgn="base">
              <a:spcBef>
                <a:spcPts val="600"/>
              </a:spcBef>
              <a:spcAft>
                <a:spcPct val="0"/>
              </a:spcAft>
              <a:buClr>
                <a:schemeClr val="tx2"/>
              </a:buClr>
              <a:buSzPct val="70000"/>
              <a:buNone/>
            </a:pPr>
            <a:r>
              <a:rPr lang="en-US" sz="2400" b="1" dirty="0"/>
              <a:t>“Assessment methods and requirements probably have a greater influence on how and what students learn than any other single factor. This influence may well be of greater importance than the impact of teaching materials” (</a:t>
            </a:r>
            <a:r>
              <a:rPr lang="en-US" sz="2400" b="1" dirty="0" err="1"/>
              <a:t>Boud</a:t>
            </a:r>
            <a:r>
              <a:rPr lang="en-US" sz="2400" b="1" dirty="0"/>
              <a:t> 1988)</a:t>
            </a:r>
            <a:endParaRPr lang="en-GB" sz="2400" b="1" dirty="0"/>
          </a:p>
        </p:txBody>
      </p:sp>
    </p:spTree>
    <p:extLst>
      <p:ext uri="{BB962C8B-B14F-4D97-AF65-F5344CB8AC3E}">
        <p14:creationId xmlns:p14="http://schemas.microsoft.com/office/powerpoint/2010/main" val="36650533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a:t>Provide opportunities for students to get involved in authentic learning environments on campus or off;</a:t>
            </a:r>
          </a:p>
          <a:p>
            <a:r>
              <a:rPr lang="en-GB" dirty="0"/>
              <a:t>Keep the curriculum current and life-relevant, without losing historical perspectives;</a:t>
            </a:r>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a:t>Assessment can be a powerful means of focusing student effort and enhancing achievement if it is well designed and constructively aligned (Biggs and Tang, 2007);</a:t>
            </a:r>
          </a:p>
          <a:p>
            <a:pPr eaLnBrk="1" hangingPunct="1"/>
            <a:r>
              <a:rPr lang="en-US" dirty="0"/>
              <a:t>Students in the early stages of their learning journey are likely to need more support and positive feedback than later, when they are more robust and confident;</a:t>
            </a:r>
          </a:p>
          <a:p>
            <a:pPr eaLnBrk="1" hangingPunct="1"/>
            <a:r>
              <a:rPr lang="en-US" dirty="0"/>
              <a:t>The first six weeks of the first semester are crucial in helping students understand how assessment works;</a:t>
            </a:r>
          </a:p>
          <a:p>
            <a:pPr eaLnBrk="1" hangingPunct="1"/>
            <a:r>
              <a:rPr lang="en-US" dirty="0"/>
              <a:t>No single method of assessment or giving feedback is likely to be ubiquitously successful, so it’s worth using a variety of approaches;</a:t>
            </a:r>
          </a:p>
          <a:p>
            <a:pPr eaLnBrk="1" hangingPunct="1"/>
            <a:r>
              <a:rPr lang="en-US" dirty="0"/>
              <a:t>Assessment needs to be manageable for staff and students if it is going to engage students in learning activities. </a:t>
            </a:r>
          </a:p>
        </p:txBody>
      </p:sp>
    </p:spTree>
    <p:extLst>
      <p:ext uri="{BB962C8B-B14F-4D97-AF65-F5344CB8AC3E}">
        <p14:creationId xmlns:p14="http://schemas.microsoft.com/office/powerpoint/2010/main" val="29286649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a:t>Assessment Reform Group (1999) </a:t>
            </a:r>
            <a:r>
              <a:rPr lang="en-GB" sz="2000" i="1" dirty="0"/>
              <a:t>Assessment for Learning : Beyond the black box, </a:t>
            </a:r>
            <a:r>
              <a:rPr lang="en-GB" sz="2000" dirty="0"/>
              <a:t>Cambridge UK, University of Cambridge School of Education.</a:t>
            </a:r>
            <a:r>
              <a:rPr lang="en-GB" sz="2000" dirty="0">
                <a:cs typeface="Times New Roman" pitchFamily="18" charset="0"/>
              </a:rPr>
              <a:t>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a:cs typeface="Times New Roman" pitchFamily="18" charset="0"/>
              </a:rPr>
              <a:t>Brown, S. Rust, C. &amp; Gibbs, G. (1994) </a:t>
            </a:r>
            <a:r>
              <a:rPr lang="en-GB" sz="2000" i="1" dirty="0">
                <a:cs typeface="Times New Roman" pitchFamily="18" charset="0"/>
              </a:rPr>
              <a:t>Strategies for Diversifying Assessment,</a:t>
            </a:r>
            <a:r>
              <a:rPr lang="en-GB" sz="2000" dirty="0">
                <a:cs typeface="Times New Roman" pitchFamily="18" charset="0"/>
              </a:rPr>
              <a:t> Oxford: Oxford Centre for Staff Development. </a:t>
            </a:r>
          </a:p>
          <a:p>
            <a:pPr marL="609600" indent="-609600" eaLnBrk="1" hangingPunct="1">
              <a:buFont typeface="Wingdings" pitchFamily="2" charset="2"/>
              <a:buNone/>
              <a:defRPr/>
            </a:pPr>
            <a:r>
              <a:rPr lang="en-GB" sz="2000" dirty="0"/>
              <a:t>Boud, D. (1995) </a:t>
            </a:r>
            <a:r>
              <a:rPr lang="en-GB" sz="2000" i="1" dirty="0"/>
              <a:t>Enhancing learning through self-assessment,</a:t>
            </a:r>
            <a:r>
              <a:rPr lang="en-GB" sz="2000" dirty="0"/>
              <a:t> London: Routledge.</a:t>
            </a:r>
          </a:p>
          <a:p>
            <a:pPr marL="609600" indent="-609600" eaLnBrk="1" hangingPunct="1">
              <a:buNone/>
              <a:defRPr/>
            </a:pPr>
            <a:r>
              <a:rPr lang="en-GB" sz="2000" dirty="0"/>
              <a:t>Brown, S. (2015) </a:t>
            </a:r>
            <a:r>
              <a:rPr lang="en-GB" sz="2000" i="1" dirty="0"/>
              <a:t>Learning, teaching and assessment in higher education: global perspectives, </a:t>
            </a:r>
            <a:r>
              <a:rPr lang="en-GB" sz="2000" dirty="0"/>
              <a:t>London: Palgrave-MacMillan.</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Font typeface="Wingdings" pitchFamily="2" charset="2"/>
              <a:buNone/>
              <a:defRPr/>
            </a:pPr>
            <a:r>
              <a:rPr lang="en-GB" sz="2000" dirty="0"/>
              <a:t>Brown, S. and Knight, P. (1994) </a:t>
            </a:r>
            <a:r>
              <a:rPr lang="en-GB" sz="2000" i="1" dirty="0"/>
              <a:t>Assessing Learners in Higher Education</a:t>
            </a:r>
            <a:r>
              <a:rPr lang="en-GB" sz="2000" dirty="0"/>
              <a:t>, London: Kogan Page.</a:t>
            </a:r>
            <a:endParaRPr lang="en-US" sz="2000" dirty="0"/>
          </a:p>
        </p:txBody>
      </p:sp>
    </p:spTree>
    <p:extLst>
      <p:ext uri="{BB962C8B-B14F-4D97-AF65-F5344CB8AC3E}">
        <p14:creationId xmlns:p14="http://schemas.microsoft.com/office/powerpoint/2010/main" val="27682441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GB" sz="2000" dirty="0"/>
              <a:t>Brown, S. and Race, P. (2012) </a:t>
            </a:r>
            <a:r>
              <a:rPr lang="en-GB" sz="2000" i="1" dirty="0"/>
              <a:t>Using effective assessment to promote learning,</a:t>
            </a:r>
            <a:r>
              <a:rPr lang="en-GB" sz="2000" dirty="0"/>
              <a:t> in Hunt, L and Chalmers, D. </a:t>
            </a:r>
            <a:r>
              <a:rPr lang="en-GB" sz="2000" i="1" dirty="0"/>
              <a:t>University Teaching in Focus: a learning-centred approach</a:t>
            </a:r>
            <a:r>
              <a:rPr lang="en-GB" sz="2000" dirty="0"/>
              <a:t>, Victoria, Australia, Acer Press, and Abingdon: Routledge.</a:t>
            </a:r>
          </a:p>
          <a:p>
            <a:pPr eaLnBrk="1" hangingPunct="1">
              <a:buFont typeface="Wingdings" pitchFamily="2" charset="2"/>
              <a:buNone/>
              <a:defRPr/>
            </a:pPr>
            <a:r>
              <a:rPr lang="en-US" sz="2000" dirty="0"/>
              <a:t>Carless, D., Joughin,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p:txBody>
      </p:sp>
    </p:spTree>
    <p:extLst>
      <p:ext uri="{BB962C8B-B14F-4D97-AF65-F5344CB8AC3E}">
        <p14:creationId xmlns:p14="http://schemas.microsoft.com/office/powerpoint/2010/main" val="23775500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764704"/>
            <a:ext cx="8750331" cy="5617047"/>
          </a:xfrm>
        </p:spPr>
        <p:txBody>
          <a:bodyPr/>
          <a:lstStyle/>
          <a:p>
            <a:pPr marL="609600" indent="-609600" eaLnBrk="1" hangingPunct="1">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None/>
              <a:defRPr/>
            </a:pPr>
            <a:r>
              <a:rPr lang="en-GB" sz="2000" dirty="0"/>
              <a:t>Higher Education Academy (2012) </a:t>
            </a:r>
            <a:r>
              <a:rPr lang="en-GB" sz="2000" i="1" dirty="0"/>
              <a:t>A marked improvement; transforming assessment in higher education</a:t>
            </a:r>
            <a:r>
              <a:rPr lang="en-GB" sz="2000" dirty="0"/>
              <a:t>, York: HEA.</a:t>
            </a:r>
          </a:p>
          <a:p>
            <a:pPr marL="609600" indent="-609600" eaLnBrk="1" hangingPunct="1">
              <a:buNone/>
              <a:defRPr/>
            </a:pPr>
            <a:r>
              <a:rPr lang="en-GB" sz="2000" b="0" dirty="0" err="1"/>
              <a:t>Hounsell</a:t>
            </a:r>
            <a:r>
              <a:rPr lang="en-GB" sz="2000" b="0" dirty="0"/>
              <a:t>, D., 2008. The trouble with feedback: New challenges, emerging strategies. </a:t>
            </a:r>
            <a:r>
              <a:rPr lang="en-GB" sz="2000" b="0" i="1" dirty="0"/>
              <a:t>Interchange</a:t>
            </a:r>
            <a:r>
              <a:rPr lang="en-GB" sz="2000" b="0" dirty="0"/>
              <a:t>, </a:t>
            </a:r>
            <a:r>
              <a:rPr lang="en-GB" sz="2000" b="0" i="1" dirty="0"/>
              <a:t>2</a:t>
            </a:r>
            <a:r>
              <a:rPr lang="en-GB" sz="2000" b="0" dirty="0"/>
              <a:t>, pp.1-10.</a:t>
            </a:r>
          </a:p>
          <a:p>
            <a:pPr marL="609600" indent="-609600" eaLnBrk="1" hangingPunct="1">
              <a:buFont typeface="Wingdings" pitchFamily="2" charset="2"/>
              <a:buNone/>
              <a:defRPr/>
            </a:pPr>
            <a:r>
              <a:rPr lang="en-GB" sz="2000" dirty="0"/>
              <a:t>Knight, P. and </a:t>
            </a:r>
            <a:r>
              <a:rPr lang="en-GB" sz="2000" dirty="0" err="1"/>
              <a:t>Yorke</a:t>
            </a:r>
            <a:r>
              <a:rPr lang="en-GB" sz="2000" dirty="0"/>
              <a:t>, M. (2003) </a:t>
            </a:r>
            <a:r>
              <a:rPr lang="en-GB" sz="2000" i="1" dirty="0"/>
              <a:t>Assessment, learning and employability</a:t>
            </a:r>
            <a:r>
              <a:rPr lang="en-GB" sz="2000" dirty="0"/>
              <a:t> Maidenhead, UK: SRHE/Open University Press.</a:t>
            </a:r>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Mentkowski</a:t>
            </a:r>
            <a:r>
              <a:rPr lang="en-GB" sz="2000" dirty="0"/>
              <a:t>, M. and associates (2000) p.82 </a:t>
            </a:r>
            <a:r>
              <a:rPr lang="en-GB" sz="2000" i="1" dirty="0"/>
              <a:t>Learning that lasts: integrating learning development and performance in college and beyond,</a:t>
            </a:r>
            <a:r>
              <a:rPr lang="en-GB" sz="2000" dirty="0"/>
              <a:t> San Francisco: </a:t>
            </a:r>
            <a:r>
              <a:rPr lang="en-GB" sz="2000" dirty="0" err="1"/>
              <a:t>Jossey</a:t>
            </a:r>
            <a:r>
              <a:rPr lang="en-GB" sz="2000" dirty="0"/>
              <a:t>-Bass.</a:t>
            </a:r>
          </a:p>
          <a:p>
            <a:pPr eaLnBrk="1" hangingPunct="1">
              <a:buFont typeface="Wingdings" pitchFamily="2" charset="2"/>
              <a:buNone/>
              <a:defRPr/>
            </a:pPr>
            <a:r>
              <a:rPr lang="en-GB" sz="2000" dirty="0"/>
              <a:t>.</a:t>
            </a:r>
          </a:p>
        </p:txBody>
      </p:sp>
    </p:spTree>
    <p:extLst>
      <p:ext uri="{BB962C8B-B14F-4D97-AF65-F5344CB8AC3E}">
        <p14:creationId xmlns:p14="http://schemas.microsoft.com/office/powerpoint/2010/main" val="2668600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dirty="0"/>
              <a:t>Useful references: 4</a:t>
            </a:r>
            <a:endParaRPr lang="en-GB" sz="3200" kern="1200" dirty="0">
              <a:solidFill>
                <a:srgbClr val="002060"/>
              </a:solidFill>
            </a:endParaRPr>
          </a:p>
        </p:txBody>
      </p:sp>
      <p:sp>
        <p:nvSpPr>
          <p:cNvPr id="43011" name="Rectangle 3"/>
          <p:cNvSpPr>
            <a:spLocks noGrp="1" noChangeArrowheads="1"/>
          </p:cNvSpPr>
          <p:nvPr>
            <p:ph type="body" idx="1"/>
          </p:nvPr>
        </p:nvSpPr>
        <p:spPr>
          <a:xfrm>
            <a:off x="457200" y="981075"/>
            <a:ext cx="8750331" cy="5329014"/>
          </a:xfrm>
        </p:spPr>
        <p:txBody>
          <a:bodyPr/>
          <a:lstStyle/>
          <a:p>
            <a:pPr eaLnBrk="1" hangingPunct="1">
              <a:buNone/>
              <a:defRPr/>
            </a:pPr>
            <a:r>
              <a:rPr lang="en-GB" sz="2000" dirty="0"/>
              <a:t>Nicol, D. J. and Macfarlane-Dick, D. (2006) Formative assessment and self-regulated learning: A model and seven principles of good feedback practice, </a:t>
            </a:r>
            <a:r>
              <a:rPr lang="en-GB" sz="2000" i="1" dirty="0"/>
              <a:t>Studies in Higher Education Vol 31(2), 199-218.</a:t>
            </a:r>
          </a:p>
          <a:p>
            <a:pPr eaLnBrk="1" hangingPunct="1">
              <a:buNone/>
              <a:defRPr/>
            </a:pPr>
            <a:r>
              <a:rPr lang="en-GB" sz="2000" dirty="0"/>
              <a:t>PASS project Bradford </a:t>
            </a:r>
            <a:r>
              <a:rPr lang="en-GB" sz="2000" dirty="0">
                <a:hlinkClick r:id="rId3"/>
              </a:rPr>
              <a:t>http://www.pass.brad.ac.uk/</a:t>
            </a:r>
            <a:r>
              <a:rPr lang="en-GB" sz="2000" dirty="0"/>
              <a:t> Accessed June 2016</a:t>
            </a:r>
          </a:p>
          <a:p>
            <a:pPr eaLnBrk="1" hangingPunct="1">
              <a:buNone/>
              <a:defRPr/>
            </a:pPr>
            <a:r>
              <a:rPr lang="en-GB" sz="2000" dirty="0" err="1"/>
              <a:t>Peelo</a:t>
            </a:r>
            <a:r>
              <a:rPr lang="en-GB" sz="2000" dirty="0"/>
              <a:t>,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Price, M., Rust, C., O'Donovan, B., Handley, K. and Bryant, R., 2012.</a:t>
            </a:r>
            <a:r>
              <a:rPr lang="en-GB" sz="2000" i="1" dirty="0"/>
              <a:t>Assessment literacy: The foundation for improving student learning</a:t>
            </a:r>
            <a:r>
              <a:rPr lang="en-GB" sz="2000" dirty="0"/>
              <a:t>. </a:t>
            </a:r>
            <a:r>
              <a:rPr lang="en-GB" sz="2000" dirty="0" err="1"/>
              <a:t>ASKe</a:t>
            </a:r>
            <a:r>
              <a:rPr lang="en-GB" sz="2000" dirty="0"/>
              <a:t>, Oxford Centre for Staff and Learning Development.</a:t>
            </a:r>
          </a:p>
          <a:p>
            <a:pPr eaLnBrk="1" hangingPunct="1">
              <a:buNone/>
            </a:pPr>
            <a:r>
              <a:rPr lang="en-GB" sz="2000" dirty="0"/>
              <a:t>Pickford, R. and Brown, S. (2006) </a:t>
            </a:r>
            <a:r>
              <a:rPr lang="en-GB" sz="2000" i="1" dirty="0"/>
              <a:t>Assessing skills and practice,</a:t>
            </a:r>
            <a:r>
              <a:rPr lang="en-GB" sz="2000" dirty="0"/>
              <a:t> London: Routledge. </a:t>
            </a:r>
          </a:p>
          <a:p>
            <a:pPr eaLnBrk="1" hangingPunct="1">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5</a:t>
            </a:r>
          </a:p>
        </p:txBody>
      </p:sp>
      <p:sp>
        <p:nvSpPr>
          <p:cNvPr id="48131" name="Content Placeholder 2"/>
          <p:cNvSpPr>
            <a:spLocks noGrp="1"/>
          </p:cNvSpPr>
          <p:nvPr>
            <p:ph idx="1"/>
          </p:nvPr>
        </p:nvSpPr>
        <p:spPr>
          <a:xfrm>
            <a:off x="468313" y="692696"/>
            <a:ext cx="8229600" cy="5509667"/>
          </a:xfrm>
        </p:spPr>
        <p:txBody>
          <a:bodyPr/>
          <a:lstStyle/>
          <a:p>
            <a:pPr eaLnBrk="1" hangingPunct="1">
              <a:buNone/>
            </a:pPr>
            <a:r>
              <a:rPr lang="en-GB" sz="1800" dirty="0" err="1"/>
              <a:t>Rotheram</a:t>
            </a:r>
            <a:r>
              <a:rPr lang="en-GB" sz="1800" dirty="0"/>
              <a:t>, B. (2009) </a:t>
            </a:r>
            <a:r>
              <a:rPr lang="en-GB" sz="1800" i="1" dirty="0"/>
              <a:t>Sounds Good,</a:t>
            </a:r>
            <a:r>
              <a:rPr lang="en-GB" sz="1800" dirty="0"/>
              <a:t> JISC project </a:t>
            </a:r>
            <a:r>
              <a:rPr lang="en-GB" sz="1800" dirty="0">
                <a:hlinkClick r:id="rId3"/>
              </a:rPr>
              <a:t>http://www.jisc.ac.uk/whatwedo/programmes/usersandinnovation/soundsgood.aspx</a:t>
            </a:r>
            <a:r>
              <a:rPr lang="en-GB" sz="1800" dirty="0"/>
              <a:t> </a:t>
            </a:r>
          </a:p>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 </a:t>
            </a:r>
            <a:r>
              <a:rPr lang="en-GB" sz="1800" i="1" dirty="0"/>
              <a:t>Assessment &amp; Evaluation in Higher Education, 35: 5, 535-550</a:t>
            </a:r>
          </a:p>
          <a:p>
            <a:pPr eaLnBrk="1" hangingPunct="1">
              <a:buNone/>
            </a:pPr>
            <a:r>
              <a:rPr lang="en-GB" sz="1800" dirty="0"/>
              <a:t>Sambell, K., McDowell, L. and Montgomery, C. (2012) </a:t>
            </a:r>
            <a:r>
              <a:rPr lang="en-GB" sz="1800" i="1" dirty="0"/>
              <a:t>Assessment for Learning in Higher Education</a:t>
            </a:r>
            <a:r>
              <a:rPr lang="en-GB" sz="1800" dirty="0"/>
              <a:t> Abingdon, Routledge</a:t>
            </a:r>
            <a:endParaRPr lang="en-GB" sz="1800" i="1" dirty="0"/>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Font typeface="Wingdings" pitchFamily="2" charset="2"/>
              <a:buNone/>
            </a:pPr>
            <a:endParaRPr lang="en-GB" sz="1800" dirty="0"/>
          </a:p>
          <a:p>
            <a:endParaRPr lang="en-GB" sz="2000" dirty="0"/>
          </a:p>
        </p:txBody>
      </p:sp>
    </p:spTree>
    <p:extLst>
      <p:ext uri="{BB962C8B-B14F-4D97-AF65-F5344CB8AC3E}">
        <p14:creationId xmlns:p14="http://schemas.microsoft.com/office/powerpoint/2010/main" val="3434257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PSRB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learning (Sambell et al, 2012)</a:t>
            </a:r>
          </a:p>
        </p:txBody>
      </p:sp>
      <p:sp>
        <p:nvSpPr>
          <p:cNvPr id="22531" name="Content Placeholder 2"/>
          <p:cNvSpPr>
            <a:spLocks noGrp="1"/>
          </p:cNvSpPr>
          <p:nvPr>
            <p:ph idx="1"/>
          </p:nvPr>
        </p:nvSpPr>
        <p:spPr/>
        <p:txBody>
          <a:bodyPr/>
          <a:lstStyle/>
          <a:p>
            <a:pPr eaLnBrk="1" hangingPunct="1"/>
            <a:r>
              <a:rPr lang="en-US" sz="2400" b="1" dirty="0"/>
              <a:t>Assessment that is meaningful to students can provide them with a framework for activity;</a:t>
            </a:r>
          </a:p>
          <a:p>
            <a:pPr eaLnBrk="1" hangingPunct="1"/>
            <a:r>
              <a:rPr lang="en-US" sz="2400" b="1" dirty="0"/>
              <a:t>“Students can escape bad teaching but they can’t escape bad assessment” (</a:t>
            </a:r>
            <a:r>
              <a:rPr lang="en-US" sz="2400" b="1" dirty="0" err="1"/>
              <a:t>Boud</a:t>
            </a:r>
            <a:r>
              <a:rPr lang="en-US" sz="2400" b="1" dirty="0"/>
              <a:t>, 1995);</a:t>
            </a:r>
          </a:p>
          <a:p>
            <a:pPr eaLnBrk="1" hangingPunct="1"/>
            <a:r>
              <a:rPr lang="en-US" sz="2400" b="1" dirty="0"/>
              <a:t>Where assessment is fully part of the learning process and integrated within it, the act of being assessed can help students make sense of their learning;</a:t>
            </a:r>
          </a:p>
          <a:p>
            <a:pPr eaLnBrk="1" hangingPunct="1"/>
            <a:r>
              <a:rPr lang="en-GB" sz="2400" b="1" dirty="0"/>
              <a:t>Assessment should be formative, informative, developmental and remediable.</a:t>
            </a:r>
          </a:p>
          <a:p>
            <a:pPr eaLnBrk="1" hangingPunct="1"/>
            <a:endParaRPr lang="en-US" sz="2400" dirty="0"/>
          </a:p>
        </p:txBody>
      </p:sp>
    </p:spTree>
    <p:extLst>
      <p:ext uri="{BB962C8B-B14F-4D97-AF65-F5344CB8AC3E}">
        <p14:creationId xmlns:p14="http://schemas.microsoft.com/office/powerpoint/2010/main" val="2989408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A4L the Northumbria model</a:t>
            </a:r>
            <a:endParaRPr lang="en-GB" sz="2400" dirty="0">
              <a:solidFill>
                <a:srgbClr val="3366FF"/>
              </a:solidFill>
              <a:latin typeface="Tahoma" charset="0"/>
            </a:endParaRPr>
          </a:p>
        </p:txBody>
      </p:sp>
    </p:spTree>
    <p:extLst>
      <p:ext uri="{BB962C8B-B14F-4D97-AF65-F5344CB8AC3E}">
        <p14:creationId xmlns:p14="http://schemas.microsoft.com/office/powerpoint/2010/main" val="646239133"/>
      </p:ext>
    </p:extLst>
  </p:cSld>
  <p:clrMapOvr>
    <a:masterClrMapping/>
  </p:clrMapOvr>
  <p:transition spd="slow" advTm="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933545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(Price </a:t>
            </a:r>
            <a:r>
              <a:rPr lang="en-GB" i="1" dirty="0"/>
              <a:t>et al</a:t>
            </a:r>
            <a:r>
              <a:rPr lang="en-GB" dirty="0"/>
              <a:t>, 2008):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a:p>
            <a:endParaRPr lang="en-GB" sz="2600" dirty="0"/>
          </a:p>
        </p:txBody>
      </p:sp>
    </p:spTree>
    <p:extLst>
      <p:ext uri="{BB962C8B-B14F-4D97-AF65-F5344CB8AC3E}">
        <p14:creationId xmlns:p14="http://schemas.microsoft.com/office/powerpoint/2010/main" val="4004802551"/>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2853</Words>
  <Application>Microsoft Office PowerPoint</Application>
  <PresentationFormat>On-screen Show (4:3)</PresentationFormat>
  <Paragraphs>197</Paragraphs>
  <Slides>37</Slides>
  <Notes>24</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37</vt:i4>
      </vt:variant>
    </vt:vector>
  </HeadingPairs>
  <TitlesOfParts>
    <vt:vector size="48" baseType="lpstr">
      <vt:lpstr>Arial</vt:lpstr>
      <vt:lpstr>Arial Rounded MT Bold</vt:lpstr>
      <vt:lpstr>Calibri</vt:lpstr>
      <vt:lpstr>Comic Sans MS</vt:lpstr>
      <vt:lpstr>Tahoma</vt:lpstr>
      <vt:lpstr>Times New Roman</vt:lpstr>
      <vt:lpstr>Wingdings</vt:lpstr>
      <vt:lpstr>LeedsMet template</vt:lpstr>
      <vt:lpstr>101_Custom Design</vt:lpstr>
      <vt:lpstr>Office Theme</vt:lpstr>
      <vt:lpstr>1_Office Theme</vt:lpstr>
      <vt:lpstr>Assessment as a means of focusing student effort and enhancing student learning </vt:lpstr>
      <vt:lpstr>Why is assessment such a big issue?</vt:lpstr>
      <vt:lpstr>Why does assessment matter so much?</vt:lpstr>
      <vt:lpstr>PowerPoint Presentation</vt:lpstr>
      <vt:lpstr>PowerPoint Presentation</vt:lpstr>
      <vt:lpstr>Using assessment for learning (Sambell et al, 2012)</vt:lpstr>
      <vt:lpstr>PowerPoint Presentation</vt:lpstr>
      <vt:lpstr>Formative and summative assessment</vt:lpstr>
      <vt:lpstr>Assessment literacy (Price et al, 2008): students do better if they can: </vt:lpstr>
      <vt:lpstr>What really impacts on learning?</vt:lpstr>
      <vt:lpstr>PowerPoint Presentation</vt:lpstr>
      <vt:lpstr>PowerPoint Presentation</vt:lpstr>
      <vt:lpstr>Designing fit-for-purpose assessment methods &amp; approaches: 10 questions </vt:lpstr>
      <vt:lpstr>And the next five:</vt:lpstr>
      <vt:lpstr>PowerPoint Presentation</vt:lpstr>
      <vt:lpstr>Sadler, the most cited author on formative assessment argues:</vt:lpstr>
      <vt:lpstr>Peers taking part in assessment can impact highly on motivation and feedback</vt:lpstr>
      <vt:lpstr>Good feedback:  (after Brown, S. (2015), Assessment, learning and teaching in higher education: global perspectives, London: Palgrave-MacMillan)</vt:lpstr>
      <vt:lpstr>Good feedback:</vt:lpstr>
      <vt:lpstr>Good feedback:</vt:lpstr>
      <vt:lpstr>Good feedback:</vt:lpstr>
      <vt:lpstr>Things students really hate about feedback</vt:lpstr>
      <vt:lpstr>Five things students really hate about feedback</vt:lpstr>
      <vt:lpstr>Making assessment work well</vt:lpstr>
      <vt:lpstr>PowerPoint Presentation</vt:lpstr>
      <vt:lpstr>Can we provide opportunities for staged assessment?</vt:lpstr>
      <vt:lpstr>Using formative assessment to promote independence and learning</vt:lpstr>
      <vt:lpstr>Encouraging students to use the feedback we provide for them</vt:lpstr>
      <vt:lpstr>To better engage learners we can:</vt:lpstr>
      <vt:lpstr>How can we get students to fully engage? Some suggestions</vt:lpstr>
      <vt:lpstr>Conclusions</vt:lpstr>
      <vt:lpstr>These and other slides will be available on my website at http://sally-brown.net</vt:lpstr>
      <vt:lpstr>Useful references: 1</vt:lpstr>
      <vt:lpstr>Useful references 2</vt:lpstr>
      <vt:lpstr>Useful references 3</vt:lpstr>
      <vt:lpstr>Useful references: 4</vt:lpstr>
      <vt:lpstr>Useful references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2016-06-14T08:41:09Z</dcterms:modified>
</cp:coreProperties>
</file>