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20"/>
  </p:notesMasterIdLst>
  <p:handoutMasterIdLst>
    <p:handoutMasterId r:id="rId21"/>
  </p:handoutMasterIdLst>
  <p:sldIdLst>
    <p:sldId id="437" r:id="rId2"/>
    <p:sldId id="443" r:id="rId3"/>
    <p:sldId id="444" r:id="rId4"/>
    <p:sldId id="456" r:id="rId5"/>
    <p:sldId id="457" r:id="rId6"/>
    <p:sldId id="458" r:id="rId7"/>
    <p:sldId id="445" r:id="rId8"/>
    <p:sldId id="450" r:id="rId9"/>
    <p:sldId id="446" r:id="rId10"/>
    <p:sldId id="452" r:id="rId11"/>
    <p:sldId id="451" r:id="rId12"/>
    <p:sldId id="447" r:id="rId13"/>
    <p:sldId id="448" r:id="rId14"/>
    <p:sldId id="449" r:id="rId15"/>
    <p:sldId id="453" r:id="rId16"/>
    <p:sldId id="454" r:id="rId17"/>
    <p:sldId id="455" r:id="rId18"/>
    <p:sldId id="459" r:id="rId19"/>
  </p:sldIdLst>
  <p:sldSz cx="9144000" cy="6858000" type="screen4x3"/>
  <p:notesSz cx="6797675" cy="9926638"/>
  <p:defaultTextStyle>
    <a:defPPr>
      <a:defRPr lang="en-GB"/>
    </a:defPPr>
    <a:lvl1pPr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31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31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31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31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31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9000" autoAdjust="0"/>
  </p:normalViewPr>
  <p:slideViewPr>
    <p:cSldViewPr>
      <p:cViewPr varScale="1">
        <p:scale>
          <a:sx n="70" d="100"/>
          <a:sy n="70" d="100"/>
        </p:scale>
        <p:origin x="1296" y="66"/>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GB"/>
          </a:p>
        </p:txBody>
      </p:sp>
      <p:sp>
        <p:nvSpPr>
          <p:cNvPr id="83971" name="Rectangle 3"/>
          <p:cNvSpPr>
            <a:spLocks noGrp="1" noChangeArrowheads="1"/>
          </p:cNvSpPr>
          <p:nvPr>
            <p:ph type="dt" sz="quarter" idx="1"/>
          </p:nvPr>
        </p:nvSpPr>
        <p:spPr bwMode="auto">
          <a:xfrm>
            <a:off x="3851275"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GB"/>
          </a:p>
        </p:txBody>
      </p:sp>
      <p:sp>
        <p:nvSpPr>
          <p:cNvPr id="83972" name="Rectangle 4"/>
          <p:cNvSpPr>
            <a:spLocks noGrp="1" noChangeArrowheads="1"/>
          </p:cNvSpPr>
          <p:nvPr>
            <p:ph type="ftr" sz="quarter" idx="2"/>
          </p:nvPr>
        </p:nvSpPr>
        <p:spPr bwMode="auto">
          <a:xfrm>
            <a:off x="0" y="9429750"/>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GB"/>
          </a:p>
        </p:txBody>
      </p:sp>
      <p:sp>
        <p:nvSpPr>
          <p:cNvPr id="83973" name="Rectangle 5"/>
          <p:cNvSpPr>
            <a:spLocks noGrp="1" noChangeArrowheads="1"/>
          </p:cNvSpPr>
          <p:nvPr>
            <p:ph type="sldNum" sz="quarter" idx="3"/>
          </p:nvPr>
        </p:nvSpPr>
        <p:spPr bwMode="auto">
          <a:xfrm>
            <a:off x="3851275" y="9429750"/>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57524CB-A801-4EC3-B6F9-E1C1847746D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28675" name="Rectangle 3"/>
          <p:cNvSpPr>
            <a:spLocks noGrp="1" noChangeArrowheads="1"/>
          </p:cNvSpPr>
          <p:nvPr>
            <p:ph type="dt" idx="1"/>
          </p:nvPr>
        </p:nvSpPr>
        <p:spPr bwMode="auto">
          <a:xfrm>
            <a:off x="3851275"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9429750"/>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28679" name="Rectangle 7"/>
          <p:cNvSpPr>
            <a:spLocks noGrp="1" noChangeArrowheads="1"/>
          </p:cNvSpPr>
          <p:nvPr>
            <p:ph type="sldNum" sz="quarter" idx="5"/>
          </p:nvPr>
        </p:nvSpPr>
        <p:spPr bwMode="auto">
          <a:xfrm>
            <a:off x="3851275" y="9429750"/>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F86AC18-827E-42B2-9891-335C0BDD5EB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1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036636A-64CB-4AC0-ABE2-106CC7660A08}" type="slidenum">
              <a:rPr lang="en-US" altLang="en-US" smtClean="0"/>
              <a:pPr>
                <a:spcBef>
                  <a:spcPct val="0"/>
                </a:spcBef>
              </a:pPr>
              <a:t>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7" name="Oval 10"/>
            <p:cNvSpPr>
              <a:spLocks noChangeArrowheads="1"/>
            </p:cNvSpPr>
            <p:nvPr/>
          </p:nvSpPr>
          <p:spPr bwMode="auto">
            <a:xfrm>
              <a:off x="4899" y="1885"/>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8" name="Oval 11"/>
            <p:cNvSpPr>
              <a:spLocks noChangeArrowheads="1"/>
            </p:cNvSpPr>
            <p:nvPr/>
          </p:nvSpPr>
          <p:spPr bwMode="auto">
            <a:xfrm>
              <a:off x="5078" y="1885"/>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9" name="Oval 12"/>
            <p:cNvSpPr>
              <a:spLocks noChangeArrowheads="1"/>
            </p:cNvSpPr>
            <p:nvPr/>
          </p:nvSpPr>
          <p:spPr bwMode="auto">
            <a:xfrm>
              <a:off x="4720" y="2064"/>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 name="Oval 13"/>
            <p:cNvSpPr>
              <a:spLocks noChangeArrowheads="1"/>
            </p:cNvSpPr>
            <p:nvPr/>
          </p:nvSpPr>
          <p:spPr bwMode="auto">
            <a:xfrm>
              <a:off x="4899" y="2064"/>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1" name="Oval 14"/>
            <p:cNvSpPr>
              <a:spLocks noChangeArrowheads="1"/>
            </p:cNvSpPr>
            <p:nvPr/>
          </p:nvSpPr>
          <p:spPr bwMode="auto">
            <a:xfrm>
              <a:off x="5078" y="2064"/>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2" name="Oval 15"/>
            <p:cNvSpPr>
              <a:spLocks noChangeArrowheads="1"/>
            </p:cNvSpPr>
            <p:nvPr/>
          </p:nvSpPr>
          <p:spPr bwMode="auto">
            <a:xfrm>
              <a:off x="5257" y="2064"/>
              <a:ext cx="127" cy="127"/>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3" name="Oval 16"/>
            <p:cNvSpPr>
              <a:spLocks noChangeArrowheads="1"/>
            </p:cNvSpPr>
            <p:nvPr/>
          </p:nvSpPr>
          <p:spPr bwMode="auto">
            <a:xfrm>
              <a:off x="4720" y="2243"/>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4" name="Oval 17"/>
            <p:cNvSpPr>
              <a:spLocks noChangeArrowheads="1"/>
            </p:cNvSpPr>
            <p:nvPr/>
          </p:nvSpPr>
          <p:spPr bwMode="auto">
            <a:xfrm>
              <a:off x="4899" y="2243"/>
              <a:ext cx="127" cy="127"/>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5" name="Oval 18"/>
            <p:cNvSpPr>
              <a:spLocks noChangeArrowheads="1"/>
            </p:cNvSpPr>
            <p:nvPr/>
          </p:nvSpPr>
          <p:spPr bwMode="auto">
            <a:xfrm>
              <a:off x="5078" y="2243"/>
              <a:ext cx="127" cy="127"/>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6" name="Oval 19"/>
            <p:cNvSpPr>
              <a:spLocks noChangeArrowheads="1"/>
            </p:cNvSpPr>
            <p:nvPr/>
          </p:nvSpPr>
          <p:spPr bwMode="auto">
            <a:xfrm>
              <a:off x="5257" y="2243"/>
              <a:ext cx="127" cy="127"/>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7" name="Oval 20"/>
            <p:cNvSpPr>
              <a:spLocks noChangeArrowheads="1"/>
            </p:cNvSpPr>
            <p:nvPr/>
          </p:nvSpPr>
          <p:spPr bwMode="auto">
            <a:xfrm>
              <a:off x="5436" y="2243"/>
              <a:ext cx="127" cy="127"/>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8" name="Oval 21"/>
            <p:cNvSpPr>
              <a:spLocks noChangeArrowheads="1"/>
            </p:cNvSpPr>
            <p:nvPr/>
          </p:nvSpPr>
          <p:spPr bwMode="auto">
            <a:xfrm>
              <a:off x="4720" y="2421"/>
              <a:ext cx="127"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9" name="Oval 22"/>
            <p:cNvSpPr>
              <a:spLocks noChangeArrowheads="1"/>
            </p:cNvSpPr>
            <p:nvPr/>
          </p:nvSpPr>
          <p:spPr bwMode="auto">
            <a:xfrm>
              <a:off x="4899" y="2421"/>
              <a:ext cx="127"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0" name="Oval 23"/>
            <p:cNvSpPr>
              <a:spLocks noChangeArrowheads="1"/>
            </p:cNvSpPr>
            <p:nvPr/>
          </p:nvSpPr>
          <p:spPr bwMode="auto">
            <a:xfrm>
              <a:off x="5078" y="2421"/>
              <a:ext cx="127"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1" name="Oval 24"/>
            <p:cNvSpPr>
              <a:spLocks noChangeArrowheads="1"/>
            </p:cNvSpPr>
            <p:nvPr/>
          </p:nvSpPr>
          <p:spPr bwMode="auto">
            <a:xfrm>
              <a:off x="5257" y="2421"/>
              <a:ext cx="127"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2" name="Oval 25"/>
            <p:cNvSpPr>
              <a:spLocks noChangeArrowheads="1"/>
            </p:cNvSpPr>
            <p:nvPr/>
          </p:nvSpPr>
          <p:spPr bwMode="auto">
            <a:xfrm>
              <a:off x="4720" y="2600"/>
              <a:ext cx="127"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3" name="Oval 26"/>
            <p:cNvSpPr>
              <a:spLocks noChangeArrowheads="1"/>
            </p:cNvSpPr>
            <p:nvPr/>
          </p:nvSpPr>
          <p:spPr bwMode="auto">
            <a:xfrm>
              <a:off x="4899" y="2600"/>
              <a:ext cx="127"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4" name="Oval 27"/>
            <p:cNvSpPr>
              <a:spLocks noChangeArrowheads="1"/>
            </p:cNvSpPr>
            <p:nvPr/>
          </p:nvSpPr>
          <p:spPr bwMode="auto">
            <a:xfrm>
              <a:off x="5078" y="2600"/>
              <a:ext cx="127"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5" name="Oval 28"/>
            <p:cNvSpPr>
              <a:spLocks noChangeArrowheads="1"/>
            </p:cNvSpPr>
            <p:nvPr/>
          </p:nvSpPr>
          <p:spPr bwMode="auto">
            <a:xfrm>
              <a:off x="5257" y="2600"/>
              <a:ext cx="127"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6" name="Oval 29"/>
            <p:cNvSpPr>
              <a:spLocks noChangeArrowheads="1"/>
            </p:cNvSpPr>
            <p:nvPr/>
          </p:nvSpPr>
          <p:spPr bwMode="auto">
            <a:xfrm>
              <a:off x="5436" y="2600"/>
              <a:ext cx="127"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7" name="Oval 30"/>
            <p:cNvSpPr>
              <a:spLocks noChangeArrowheads="1"/>
            </p:cNvSpPr>
            <p:nvPr/>
          </p:nvSpPr>
          <p:spPr bwMode="auto">
            <a:xfrm>
              <a:off x="4720" y="2779"/>
              <a:ext cx="127" cy="127"/>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8" name="Oval 31"/>
            <p:cNvSpPr>
              <a:spLocks noChangeArrowheads="1"/>
            </p:cNvSpPr>
            <p:nvPr/>
          </p:nvSpPr>
          <p:spPr bwMode="auto">
            <a:xfrm>
              <a:off x="4899" y="2779"/>
              <a:ext cx="127" cy="127"/>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29" name="Oval 32"/>
            <p:cNvSpPr>
              <a:spLocks noChangeArrowheads="1"/>
            </p:cNvSpPr>
            <p:nvPr/>
          </p:nvSpPr>
          <p:spPr bwMode="auto">
            <a:xfrm>
              <a:off x="5078" y="2779"/>
              <a:ext cx="127" cy="127"/>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30" name="Oval 33"/>
            <p:cNvSpPr>
              <a:spLocks noChangeArrowheads="1"/>
            </p:cNvSpPr>
            <p:nvPr/>
          </p:nvSpPr>
          <p:spPr bwMode="auto">
            <a:xfrm>
              <a:off x="5257" y="2779"/>
              <a:ext cx="127" cy="127"/>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31" name="Oval 34"/>
            <p:cNvSpPr>
              <a:spLocks noChangeArrowheads="1"/>
            </p:cNvSpPr>
            <p:nvPr/>
          </p:nvSpPr>
          <p:spPr bwMode="auto">
            <a:xfrm>
              <a:off x="4720" y="2958"/>
              <a:ext cx="127" cy="127"/>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32" name="Oval 35"/>
            <p:cNvSpPr>
              <a:spLocks noChangeArrowheads="1"/>
            </p:cNvSpPr>
            <p:nvPr/>
          </p:nvSpPr>
          <p:spPr bwMode="auto">
            <a:xfrm>
              <a:off x="4899" y="2958"/>
              <a:ext cx="127" cy="127"/>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33" name="Oval 36"/>
            <p:cNvSpPr>
              <a:spLocks noChangeArrowheads="1"/>
            </p:cNvSpPr>
            <p:nvPr/>
          </p:nvSpPr>
          <p:spPr bwMode="auto">
            <a:xfrm>
              <a:off x="5078" y="2958"/>
              <a:ext cx="127" cy="127"/>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34" name="Oval 37"/>
            <p:cNvSpPr>
              <a:spLocks noChangeArrowheads="1"/>
            </p:cNvSpPr>
            <p:nvPr/>
          </p:nvSpPr>
          <p:spPr bwMode="auto">
            <a:xfrm>
              <a:off x="5257" y="2958"/>
              <a:ext cx="127" cy="127"/>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35" name="Oval 38"/>
            <p:cNvSpPr>
              <a:spLocks noChangeArrowheads="1"/>
            </p:cNvSpPr>
            <p:nvPr/>
          </p:nvSpPr>
          <p:spPr bwMode="auto">
            <a:xfrm>
              <a:off x="4899" y="3137"/>
              <a:ext cx="127" cy="127"/>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36" name="Oval 39"/>
            <p:cNvSpPr>
              <a:spLocks noChangeArrowheads="1"/>
            </p:cNvSpPr>
            <p:nvPr/>
          </p:nvSpPr>
          <p:spPr bwMode="auto">
            <a:xfrm>
              <a:off x="5257" y="3137"/>
              <a:ext cx="127" cy="127"/>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B899B48F-9B24-44DC-B7A1-07BFC10FCCCE}" type="datetime1">
              <a:rPr lang="en-GB"/>
              <a:pPr>
                <a:defRPr/>
              </a:pPr>
              <a:t>12/06/2016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000">
                <a:latin typeface="Arial" charset="0"/>
                <a:cs typeface="+mn-cs"/>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B034A283-4D4C-4ED7-BB2F-EE2D9CDA59EA}" type="slidenum">
              <a:rPr lang="en-GB" altLang="en-US"/>
              <a:pPr>
                <a:defRPr/>
              </a:pPr>
              <a:t>‹#›</a:t>
            </a:fld>
            <a:endParaRPr lang="en-GB" altLang="en-US"/>
          </a:p>
        </p:txBody>
      </p:sp>
    </p:spTree>
    <p:extLst>
      <p:ext uri="{BB962C8B-B14F-4D97-AF65-F5344CB8AC3E}">
        <p14:creationId xmlns:p14="http://schemas.microsoft.com/office/powerpoint/2010/main" val="272223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63C2EC46-2752-402A-BB1B-3C5B22B4BBC9}" type="datetime1">
              <a:rPr lang="en-GB"/>
              <a:pPr>
                <a:defRPr/>
              </a:pPr>
              <a:t>12/06/2016</a:t>
            </a:fld>
            <a:endParaRPr lang="en-GB" altLang="en-US"/>
          </a:p>
        </p:txBody>
      </p:sp>
    </p:spTree>
    <p:extLst>
      <p:ext uri="{BB962C8B-B14F-4D97-AF65-F5344CB8AC3E}">
        <p14:creationId xmlns:p14="http://schemas.microsoft.com/office/powerpoint/2010/main" val="4137272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FD9B147E-2052-4CC3-8DF3-8840D960DEFC}" type="datetime1">
              <a:rPr lang="en-GB"/>
              <a:pPr>
                <a:defRPr/>
              </a:pPr>
              <a:t>12/06/2016</a:t>
            </a:fld>
            <a:endParaRPr lang="en-GB" altLang="en-US"/>
          </a:p>
        </p:txBody>
      </p:sp>
    </p:spTree>
    <p:extLst>
      <p:ext uri="{BB962C8B-B14F-4D97-AF65-F5344CB8AC3E}">
        <p14:creationId xmlns:p14="http://schemas.microsoft.com/office/powerpoint/2010/main" val="1764292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8E31FD48-6C9D-42E5-AC80-5EC064BDE8D7}" type="datetime1">
              <a:rPr lang="en-GB"/>
              <a:pPr>
                <a:defRPr/>
              </a:pPr>
              <a:t>12/06/2016</a:t>
            </a:fld>
            <a:endParaRPr lang="en-GB" altLang="en-US"/>
          </a:p>
        </p:txBody>
      </p:sp>
    </p:spTree>
    <p:extLst>
      <p:ext uri="{BB962C8B-B14F-4D97-AF65-F5344CB8AC3E}">
        <p14:creationId xmlns:p14="http://schemas.microsoft.com/office/powerpoint/2010/main" val="2622061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1FA23E2E-5A43-419A-875E-0F1D8F314FF1}" type="datetime1">
              <a:rPr lang="en-GB"/>
              <a:pPr>
                <a:defRPr/>
              </a:pPr>
              <a:t>12/06/2016</a:t>
            </a:fld>
            <a:endParaRPr lang="en-GB" altLang="en-US"/>
          </a:p>
        </p:txBody>
      </p:sp>
    </p:spTree>
    <p:extLst>
      <p:ext uri="{BB962C8B-B14F-4D97-AF65-F5344CB8AC3E}">
        <p14:creationId xmlns:p14="http://schemas.microsoft.com/office/powerpoint/2010/main" val="1305262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18A7B02E-8B34-47E9-B64B-4DBB2C3D90FE}" type="datetime1">
              <a:rPr lang="en-GB"/>
              <a:pPr>
                <a:defRPr/>
              </a:pPr>
              <a:t>12/06/2016</a:t>
            </a:fld>
            <a:endParaRPr lang="en-GB" altLang="en-US"/>
          </a:p>
        </p:txBody>
      </p:sp>
    </p:spTree>
    <p:extLst>
      <p:ext uri="{BB962C8B-B14F-4D97-AF65-F5344CB8AC3E}">
        <p14:creationId xmlns:p14="http://schemas.microsoft.com/office/powerpoint/2010/main" val="4105925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62A5465-9461-4856-A10A-FE8BA0633169}" type="datetime1">
              <a:rPr lang="en-GB"/>
              <a:pPr>
                <a:defRPr/>
              </a:pPr>
              <a:t>12/06/2016</a:t>
            </a:fld>
            <a:endParaRPr lang="en-GB" altLang="en-US"/>
          </a:p>
        </p:txBody>
      </p:sp>
    </p:spTree>
    <p:extLst>
      <p:ext uri="{BB962C8B-B14F-4D97-AF65-F5344CB8AC3E}">
        <p14:creationId xmlns:p14="http://schemas.microsoft.com/office/powerpoint/2010/main" val="165900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9A474232-0766-46A4-B204-702D309184E5}" type="datetime1">
              <a:rPr lang="en-GB"/>
              <a:pPr>
                <a:defRPr/>
              </a:pPr>
              <a:t>12/06/2016</a:t>
            </a:fld>
            <a:endParaRPr lang="en-GB" altLang="en-US"/>
          </a:p>
        </p:txBody>
      </p:sp>
    </p:spTree>
    <p:extLst>
      <p:ext uri="{BB962C8B-B14F-4D97-AF65-F5344CB8AC3E}">
        <p14:creationId xmlns:p14="http://schemas.microsoft.com/office/powerpoint/2010/main" val="1155566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DEB26FA2-4410-4BA5-B18A-779D49E068BD}" type="datetime1">
              <a:rPr lang="en-GB"/>
              <a:pPr>
                <a:defRPr/>
              </a:pPr>
              <a:t>12/06/2016</a:t>
            </a:fld>
            <a:endParaRPr lang="en-GB" altLang="en-US"/>
          </a:p>
        </p:txBody>
      </p:sp>
    </p:spTree>
    <p:extLst>
      <p:ext uri="{BB962C8B-B14F-4D97-AF65-F5344CB8AC3E}">
        <p14:creationId xmlns:p14="http://schemas.microsoft.com/office/powerpoint/2010/main" val="1471694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F57900B5-C022-4390-8D8A-8DA20DD56A2C}" type="datetime1">
              <a:rPr lang="en-GB"/>
              <a:pPr>
                <a:defRPr/>
              </a:pPr>
              <a:t>12/06/2016</a:t>
            </a:fld>
            <a:endParaRPr lang="en-GB" altLang="en-US"/>
          </a:p>
        </p:txBody>
      </p:sp>
    </p:spTree>
    <p:extLst>
      <p:ext uri="{BB962C8B-B14F-4D97-AF65-F5344CB8AC3E}">
        <p14:creationId xmlns:p14="http://schemas.microsoft.com/office/powerpoint/2010/main" val="4152292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8B9F294-9BD5-4F93-863F-C4D4B0EF3174}" type="datetime1">
              <a:rPr lang="en-GB"/>
              <a:pPr>
                <a:defRPr/>
              </a:pPr>
              <a:t>12/06/2016</a:t>
            </a:fld>
            <a:endParaRPr lang="en-GB" altLang="en-US"/>
          </a:p>
        </p:txBody>
      </p:sp>
    </p:spTree>
    <p:extLst>
      <p:ext uri="{BB962C8B-B14F-4D97-AF65-F5344CB8AC3E}">
        <p14:creationId xmlns:p14="http://schemas.microsoft.com/office/powerpoint/2010/main" val="229272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152400"/>
            <a:ext cx="6350" cy="11890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cs typeface="+mn-cs"/>
              </a:defRPr>
            </a:lvl1pPr>
          </a:lstStyle>
          <a:p>
            <a:pPr>
              <a:defRPr/>
            </a:pPr>
            <a:fld id="{A51E761E-3A39-47BC-8211-5EB1F68DF0E9}" type="datetime1">
              <a:rPr lang="en-GB"/>
              <a:pPr>
                <a:defRPr/>
              </a:pPr>
              <a:t>12/06/2016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1031" name="Oval 10"/>
            <p:cNvSpPr>
              <a:spLocks noChangeArrowheads="1"/>
            </p:cNvSpPr>
            <p:nvPr/>
          </p:nvSpPr>
          <p:spPr bwMode="auto">
            <a:xfrm>
              <a:off x="4720" y="1885"/>
              <a:ext cx="128"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32" name="Oval 11"/>
            <p:cNvSpPr>
              <a:spLocks noChangeArrowheads="1"/>
            </p:cNvSpPr>
            <p:nvPr/>
          </p:nvSpPr>
          <p:spPr bwMode="auto">
            <a:xfrm>
              <a:off x="4899" y="1885"/>
              <a:ext cx="126"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33" name="Oval 12"/>
            <p:cNvSpPr>
              <a:spLocks noChangeArrowheads="1"/>
            </p:cNvSpPr>
            <p:nvPr/>
          </p:nvSpPr>
          <p:spPr bwMode="auto">
            <a:xfrm>
              <a:off x="5079" y="1885"/>
              <a:ext cx="126"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34" name="Oval 13"/>
            <p:cNvSpPr>
              <a:spLocks noChangeArrowheads="1"/>
            </p:cNvSpPr>
            <p:nvPr/>
          </p:nvSpPr>
          <p:spPr bwMode="auto">
            <a:xfrm>
              <a:off x="4720" y="2063"/>
              <a:ext cx="128"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35" name="Oval 14"/>
            <p:cNvSpPr>
              <a:spLocks noChangeArrowheads="1"/>
            </p:cNvSpPr>
            <p:nvPr/>
          </p:nvSpPr>
          <p:spPr bwMode="auto">
            <a:xfrm>
              <a:off x="4899" y="2063"/>
              <a:ext cx="126"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36" name="Oval 15"/>
            <p:cNvSpPr>
              <a:spLocks noChangeArrowheads="1"/>
            </p:cNvSpPr>
            <p:nvPr/>
          </p:nvSpPr>
          <p:spPr bwMode="auto">
            <a:xfrm>
              <a:off x="5079" y="2063"/>
              <a:ext cx="126"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37" name="Oval 16"/>
            <p:cNvSpPr>
              <a:spLocks noChangeArrowheads="1"/>
            </p:cNvSpPr>
            <p:nvPr/>
          </p:nvSpPr>
          <p:spPr bwMode="auto">
            <a:xfrm>
              <a:off x="5258" y="2063"/>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38" name="Oval 17"/>
            <p:cNvSpPr>
              <a:spLocks noChangeArrowheads="1"/>
            </p:cNvSpPr>
            <p:nvPr/>
          </p:nvSpPr>
          <p:spPr bwMode="auto">
            <a:xfrm>
              <a:off x="4720" y="2243"/>
              <a:ext cx="128"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39" name="Oval 18"/>
            <p:cNvSpPr>
              <a:spLocks noChangeArrowheads="1"/>
            </p:cNvSpPr>
            <p:nvPr/>
          </p:nvSpPr>
          <p:spPr bwMode="auto">
            <a:xfrm>
              <a:off x="4899" y="2243"/>
              <a:ext cx="126"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0" name="Oval 19"/>
            <p:cNvSpPr>
              <a:spLocks noChangeArrowheads="1"/>
            </p:cNvSpPr>
            <p:nvPr/>
          </p:nvSpPr>
          <p:spPr bwMode="auto">
            <a:xfrm>
              <a:off x="5079" y="2243"/>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1" name="Oval 20"/>
            <p:cNvSpPr>
              <a:spLocks noChangeArrowheads="1"/>
            </p:cNvSpPr>
            <p:nvPr/>
          </p:nvSpPr>
          <p:spPr bwMode="auto">
            <a:xfrm>
              <a:off x="5258" y="2243"/>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2" name="Oval 21"/>
            <p:cNvSpPr>
              <a:spLocks noChangeArrowheads="1"/>
            </p:cNvSpPr>
            <p:nvPr/>
          </p:nvSpPr>
          <p:spPr bwMode="auto">
            <a:xfrm>
              <a:off x="5435" y="2243"/>
              <a:ext cx="128"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3" name="Oval 22"/>
            <p:cNvSpPr>
              <a:spLocks noChangeArrowheads="1"/>
            </p:cNvSpPr>
            <p:nvPr/>
          </p:nvSpPr>
          <p:spPr bwMode="auto">
            <a:xfrm>
              <a:off x="4720" y="2422"/>
              <a:ext cx="128" cy="128"/>
            </a:xfrm>
            <a:prstGeom prst="ellipse">
              <a:avLst/>
            </a:prstGeom>
            <a:solidFill>
              <a:srgbClr val="8A00C0"/>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4" name="Oval 23"/>
            <p:cNvSpPr>
              <a:spLocks noChangeArrowheads="1"/>
            </p:cNvSpPr>
            <p:nvPr/>
          </p:nvSpPr>
          <p:spPr bwMode="auto">
            <a:xfrm>
              <a:off x="4899" y="2422"/>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5" name="Oval 24"/>
            <p:cNvSpPr>
              <a:spLocks noChangeArrowheads="1"/>
            </p:cNvSpPr>
            <p:nvPr/>
          </p:nvSpPr>
          <p:spPr bwMode="auto">
            <a:xfrm>
              <a:off x="5079" y="2422"/>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6" name="Oval 25"/>
            <p:cNvSpPr>
              <a:spLocks noChangeArrowheads="1"/>
            </p:cNvSpPr>
            <p:nvPr/>
          </p:nvSpPr>
          <p:spPr bwMode="auto">
            <a:xfrm>
              <a:off x="5258" y="2422"/>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7" name="Oval 26"/>
            <p:cNvSpPr>
              <a:spLocks noChangeArrowheads="1"/>
            </p:cNvSpPr>
            <p:nvPr/>
          </p:nvSpPr>
          <p:spPr bwMode="auto">
            <a:xfrm>
              <a:off x="4720" y="2600"/>
              <a:ext cx="128"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8" name="Oval 27"/>
            <p:cNvSpPr>
              <a:spLocks noChangeArrowheads="1"/>
            </p:cNvSpPr>
            <p:nvPr/>
          </p:nvSpPr>
          <p:spPr bwMode="auto">
            <a:xfrm>
              <a:off x="4899" y="2600"/>
              <a:ext cx="126"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49" name="Oval 28"/>
            <p:cNvSpPr>
              <a:spLocks noChangeArrowheads="1"/>
            </p:cNvSpPr>
            <p:nvPr/>
          </p:nvSpPr>
          <p:spPr bwMode="auto">
            <a:xfrm>
              <a:off x="5079" y="2600"/>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0" name="Oval 29"/>
            <p:cNvSpPr>
              <a:spLocks noChangeArrowheads="1"/>
            </p:cNvSpPr>
            <p:nvPr/>
          </p:nvSpPr>
          <p:spPr bwMode="auto">
            <a:xfrm>
              <a:off x="5258" y="2600"/>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1" name="Oval 30"/>
            <p:cNvSpPr>
              <a:spLocks noChangeArrowheads="1"/>
            </p:cNvSpPr>
            <p:nvPr/>
          </p:nvSpPr>
          <p:spPr bwMode="auto">
            <a:xfrm>
              <a:off x="5435" y="2600"/>
              <a:ext cx="128"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2" name="Oval 31"/>
            <p:cNvSpPr>
              <a:spLocks noChangeArrowheads="1"/>
            </p:cNvSpPr>
            <p:nvPr/>
          </p:nvSpPr>
          <p:spPr bwMode="auto">
            <a:xfrm>
              <a:off x="4720" y="2778"/>
              <a:ext cx="128" cy="128"/>
            </a:xfrm>
            <a:prstGeom prst="ellipse">
              <a:avLst/>
            </a:prstGeom>
            <a:solidFill>
              <a:srgbClr val="339966"/>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3" name="Oval 32"/>
            <p:cNvSpPr>
              <a:spLocks noChangeArrowheads="1"/>
            </p:cNvSpPr>
            <p:nvPr/>
          </p:nvSpPr>
          <p:spPr bwMode="auto">
            <a:xfrm>
              <a:off x="4899" y="2778"/>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4" name="Oval 33"/>
            <p:cNvSpPr>
              <a:spLocks noChangeArrowheads="1"/>
            </p:cNvSpPr>
            <p:nvPr/>
          </p:nvSpPr>
          <p:spPr bwMode="auto">
            <a:xfrm>
              <a:off x="5079" y="2778"/>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5" name="Oval 34"/>
            <p:cNvSpPr>
              <a:spLocks noChangeArrowheads="1"/>
            </p:cNvSpPr>
            <p:nvPr/>
          </p:nvSpPr>
          <p:spPr bwMode="auto">
            <a:xfrm>
              <a:off x="5258" y="2778"/>
              <a:ext cx="126"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6" name="Oval 35"/>
            <p:cNvSpPr>
              <a:spLocks noChangeArrowheads="1"/>
            </p:cNvSpPr>
            <p:nvPr/>
          </p:nvSpPr>
          <p:spPr bwMode="auto">
            <a:xfrm>
              <a:off x="4720" y="2958"/>
              <a:ext cx="128"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7" name="Oval 36"/>
            <p:cNvSpPr>
              <a:spLocks noChangeArrowheads="1"/>
            </p:cNvSpPr>
            <p:nvPr/>
          </p:nvSpPr>
          <p:spPr bwMode="auto">
            <a:xfrm>
              <a:off x="4899" y="2958"/>
              <a:ext cx="126" cy="128"/>
            </a:xfrm>
            <a:prstGeom prst="ellipse">
              <a:avLst/>
            </a:prstGeom>
            <a:solidFill>
              <a:srgbClr val="99CC91"/>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8" name="Oval 37"/>
            <p:cNvSpPr>
              <a:spLocks noChangeArrowheads="1"/>
            </p:cNvSpPr>
            <p:nvPr/>
          </p:nvSpPr>
          <p:spPr bwMode="auto">
            <a:xfrm>
              <a:off x="5079" y="2958"/>
              <a:ext cx="126"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59" name="Oval 38"/>
            <p:cNvSpPr>
              <a:spLocks noChangeArrowheads="1"/>
            </p:cNvSpPr>
            <p:nvPr/>
          </p:nvSpPr>
          <p:spPr bwMode="auto">
            <a:xfrm>
              <a:off x="5258" y="2958"/>
              <a:ext cx="126"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60" name="Oval 39"/>
            <p:cNvSpPr>
              <a:spLocks noChangeArrowheads="1"/>
            </p:cNvSpPr>
            <p:nvPr/>
          </p:nvSpPr>
          <p:spPr bwMode="auto">
            <a:xfrm>
              <a:off x="4899" y="3136"/>
              <a:ext cx="126"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sp>
          <p:nvSpPr>
            <p:cNvPr id="1061" name="Oval 40"/>
            <p:cNvSpPr>
              <a:spLocks noChangeArrowheads="1"/>
            </p:cNvSpPr>
            <p:nvPr/>
          </p:nvSpPr>
          <p:spPr bwMode="auto">
            <a:xfrm>
              <a:off x="5258" y="3136"/>
              <a:ext cx="126" cy="128"/>
            </a:xfrm>
            <a:prstGeom prst="ellipse">
              <a:avLst/>
            </a:prstGeom>
            <a:solidFill>
              <a:srgbClr val="CC99FF"/>
            </a:solidFill>
            <a:ln>
              <a:noFill/>
            </a:ln>
            <a:extLst/>
          </p:spPr>
          <p:txBody>
            <a:bodyPr wrap="none" anchor="ct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endParaRPr lang="en-US" altLang="en-US">
                <a:cs typeface="Arial" charset="0"/>
              </a:endParaRPr>
            </a:p>
          </p:txBody>
        </p:sp>
      </p:grpSp>
    </p:spTree>
  </p:cSld>
  <p:clrMap bg1="lt1" tx1="dk1" bg2="lt2" tx2="dk2" accent1="accent1" accent2="accent2" accent3="accent3" accent4="accent4" accent5="accent5" accent6="accent6" hlink="hlink" folHlink="folHlink"/>
  <p:sldLayoutIdLst>
    <p:sldLayoutId id="2147483924"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anose="05000000000000000000"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anose="05000000000000000000"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anose="05000000000000000000"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anose="05000000000000000000" pitchFamily="2" charset="2"/>
        <a:buChar char="§"/>
        <a:defRPr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anose="05000000000000000000" pitchFamily="2" charset="2"/>
        <a:buChar char="§"/>
        <a:defRPr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357188" y="260350"/>
            <a:ext cx="6929437" cy="2520950"/>
          </a:xfrm>
        </p:spPr>
        <p:txBody>
          <a:bodyPr anchor="ctr"/>
          <a:lstStyle/>
          <a:p>
            <a:pPr algn="ctr" eaLnBrk="1" hangingPunct="1"/>
            <a:r>
              <a:rPr lang="en-GB" altLang="en-US" sz="4000" dirty="0"/>
              <a:t>Teaching and learning in the 21</a:t>
            </a:r>
            <a:r>
              <a:rPr lang="en-GB" altLang="en-US" sz="4000" baseline="30000" dirty="0"/>
              <a:t>st</a:t>
            </a:r>
            <a:r>
              <a:rPr lang="en-GB" altLang="en-US" sz="4000" dirty="0"/>
              <a:t> century: </a:t>
            </a:r>
            <a:br>
              <a:rPr lang="en-GB" altLang="en-US" sz="4000" dirty="0"/>
            </a:br>
            <a:r>
              <a:rPr lang="en-GB" altLang="en-US" sz="4000" dirty="0"/>
              <a:t>trends, tendencies and tentative steps forward</a:t>
            </a:r>
            <a:br>
              <a:rPr lang="en-GB" altLang="en-US" sz="4000" dirty="0"/>
            </a:br>
            <a:endParaRPr lang="en-GB" altLang="en-US" sz="4000" b="0" dirty="0"/>
          </a:p>
        </p:txBody>
      </p:sp>
      <p:sp>
        <p:nvSpPr>
          <p:cNvPr id="5123" name="Rectangle 3"/>
          <p:cNvSpPr>
            <a:spLocks noGrp="1" noChangeArrowheads="1"/>
          </p:cNvSpPr>
          <p:nvPr>
            <p:ph type="subTitle" idx="1"/>
          </p:nvPr>
        </p:nvSpPr>
        <p:spPr>
          <a:xfrm>
            <a:off x="428625" y="3143250"/>
            <a:ext cx="6646863" cy="3214688"/>
          </a:xfrm>
        </p:spPr>
        <p:txBody>
          <a:bodyPr/>
          <a:lstStyle/>
          <a:p>
            <a:pPr algn="ctr" eaLnBrk="1" hangingPunct="1"/>
            <a:r>
              <a:rPr lang="en-GB" altLang="en-US" sz="2400" dirty="0"/>
              <a:t>OU conference: Leicester </a:t>
            </a:r>
          </a:p>
          <a:p>
            <a:pPr algn="ctr" eaLnBrk="1" hangingPunct="1"/>
            <a:r>
              <a:rPr lang="en-GB" altLang="en-US" sz="2400" dirty="0"/>
              <a:t>18 June 2016</a:t>
            </a:r>
          </a:p>
          <a:p>
            <a:pPr algn="ctr" eaLnBrk="1" hangingPunct="1"/>
            <a:r>
              <a:rPr lang="en-GB" altLang="en-US" dirty="0"/>
              <a:t>Sally Brown</a:t>
            </a:r>
          </a:p>
          <a:p>
            <a:pPr algn="ctr" eaLnBrk="1" hangingPunct="1"/>
            <a:r>
              <a:rPr lang="en-GB" altLang="en-US" sz="2000" dirty="0"/>
              <a:t>NTF, PFHEA, SFSEDA, PhD @</a:t>
            </a:r>
            <a:r>
              <a:rPr lang="en-GB" altLang="en-US" sz="2000" dirty="0" err="1"/>
              <a:t>profSallyBrown</a:t>
            </a:r>
            <a:endParaRPr lang="en-GB" altLang="en-US" sz="2000" dirty="0"/>
          </a:p>
          <a:p>
            <a:pPr algn="ctr" eaLnBrk="1" hangingPunct="1"/>
            <a:r>
              <a:rPr lang="en-GB" altLang="en-US" sz="2000" dirty="0"/>
              <a:t>Emerita Professor, Leeds Beckett University</a:t>
            </a:r>
          </a:p>
          <a:p>
            <a:pPr algn="ctr" eaLnBrk="1" hangingPunct="1"/>
            <a:r>
              <a:rPr lang="en-GB" altLang="en-US" sz="2000" dirty="0"/>
              <a:t>Visiting Professor: University of Plymouth, University of South Wales &amp; Liverpool John Moores University</a:t>
            </a:r>
            <a:r>
              <a:rPr lang="en-GB" altLang="en-US" sz="2400" dirty="0"/>
              <a:t>.</a:t>
            </a:r>
          </a:p>
        </p:txBody>
      </p:sp>
      <p:sp>
        <p:nvSpPr>
          <p:cNvPr id="5124" name="Rectangle 5"/>
          <p:cNvSpPr>
            <a:spLocks noChangeArrowheads="1"/>
          </p:cNvSpPr>
          <p:nvPr/>
        </p:nvSpPr>
        <p:spPr bwMode="auto">
          <a:xfrm>
            <a:off x="2684463" y="3146425"/>
            <a:ext cx="18415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tx2"/>
              </a:buClr>
              <a:buSzPct val="70000"/>
              <a:buFont typeface="Wingdings" panose="05000000000000000000" pitchFamily="2" charset="2"/>
              <a:buChar char="l"/>
              <a:defRPr sz="2800" b="1">
                <a:solidFill>
                  <a:schemeClr val="tx1"/>
                </a:solidFill>
                <a:latin typeface="Arial" panose="020B0604020202020204" pitchFamily="34" charset="0"/>
              </a:defRPr>
            </a:lvl1pPr>
            <a:lvl2pPr marL="742950" indent="-285750">
              <a:spcBef>
                <a:spcPts val="600"/>
              </a:spcBef>
              <a:buClr>
                <a:srgbClr val="339966"/>
              </a:buClr>
              <a:buSzPct val="70000"/>
              <a:buFont typeface="Wingdings" panose="05000000000000000000" pitchFamily="2" charset="2"/>
              <a:buChar char="l"/>
              <a:defRPr sz="2400" b="1">
                <a:solidFill>
                  <a:schemeClr val="tx1"/>
                </a:solidFill>
                <a:latin typeface="Arial" panose="020B0604020202020204" pitchFamily="34" charset="0"/>
              </a:defRPr>
            </a:lvl2pPr>
            <a:lvl3pPr marL="1143000" indent="-228600">
              <a:spcBef>
                <a:spcPts val="600"/>
              </a:spcBef>
              <a:buClr>
                <a:srgbClr val="8A00C0"/>
              </a:buClr>
              <a:buSzPct val="70000"/>
              <a:buFont typeface="Wingdings" panose="05000000000000000000" pitchFamily="2" charset="2"/>
              <a:buChar char="l"/>
              <a:defRPr sz="2000" b="1">
                <a:solidFill>
                  <a:schemeClr val="tx1"/>
                </a:solidFill>
                <a:latin typeface="Arial" panose="020B0604020202020204" pitchFamily="34" charset="0"/>
              </a:defRPr>
            </a:lvl3pPr>
            <a:lvl4pPr marL="1600200" indent="-228600">
              <a:spcBef>
                <a:spcPts val="600"/>
              </a:spcBef>
              <a:buClr>
                <a:srgbClr val="A0C6A0"/>
              </a:buClr>
              <a:buSzPct val="75000"/>
              <a:buFont typeface="Wingdings" panose="05000000000000000000" pitchFamily="2" charset="2"/>
              <a:buChar char="§"/>
              <a:defRPr b="1">
                <a:solidFill>
                  <a:schemeClr val="tx1"/>
                </a:solidFill>
                <a:latin typeface="Arial" panose="020B0604020202020204" pitchFamily="34" charset="0"/>
              </a:defRPr>
            </a:lvl4pPr>
            <a:lvl5pPr marL="2057400" indent="-228600">
              <a:spcBef>
                <a:spcPts val="600"/>
              </a:spcBef>
              <a:buClr>
                <a:srgbClr val="CC99FF"/>
              </a:buClr>
              <a:buSzPct val="80000"/>
              <a:buFont typeface="Wingdings" panose="05000000000000000000" pitchFamily="2" charset="2"/>
              <a:buChar char="§"/>
              <a:defRPr b="1">
                <a:solidFill>
                  <a:schemeClr val="tx1"/>
                </a:solidFill>
                <a:latin typeface="Arial" panose="020B0604020202020204" pitchFamily="34" charset="0"/>
              </a:defRPr>
            </a:lvl5pPr>
            <a:lvl6pPr marL="2514600" indent="-228600" eaLnBrk="0" fontAlgn="base" hangingPunct="0">
              <a:spcBef>
                <a:spcPts val="600"/>
              </a:spcBef>
              <a:spcAft>
                <a:spcPct val="0"/>
              </a:spcAft>
              <a:buClr>
                <a:srgbClr val="CC99FF"/>
              </a:buClr>
              <a:buSzPct val="80000"/>
              <a:buFont typeface="Wingdings" panose="05000000000000000000" pitchFamily="2" charset="2"/>
              <a:buChar char="§"/>
              <a:defRPr b="1">
                <a:solidFill>
                  <a:schemeClr val="tx1"/>
                </a:solidFill>
                <a:latin typeface="Arial" panose="020B0604020202020204" pitchFamily="34" charset="0"/>
              </a:defRPr>
            </a:lvl6pPr>
            <a:lvl7pPr marL="2971800" indent="-228600" eaLnBrk="0" fontAlgn="base" hangingPunct="0">
              <a:spcBef>
                <a:spcPts val="600"/>
              </a:spcBef>
              <a:spcAft>
                <a:spcPct val="0"/>
              </a:spcAft>
              <a:buClr>
                <a:srgbClr val="CC99FF"/>
              </a:buClr>
              <a:buSzPct val="80000"/>
              <a:buFont typeface="Wingdings" panose="05000000000000000000" pitchFamily="2" charset="2"/>
              <a:buChar char="§"/>
              <a:defRPr b="1">
                <a:solidFill>
                  <a:schemeClr val="tx1"/>
                </a:solidFill>
                <a:latin typeface="Arial" panose="020B0604020202020204" pitchFamily="34" charset="0"/>
              </a:defRPr>
            </a:lvl7pPr>
            <a:lvl8pPr marL="3429000" indent="-228600" eaLnBrk="0" fontAlgn="base" hangingPunct="0">
              <a:spcBef>
                <a:spcPts val="600"/>
              </a:spcBef>
              <a:spcAft>
                <a:spcPct val="0"/>
              </a:spcAft>
              <a:buClr>
                <a:srgbClr val="CC99FF"/>
              </a:buClr>
              <a:buSzPct val="80000"/>
              <a:buFont typeface="Wingdings" panose="05000000000000000000" pitchFamily="2" charset="2"/>
              <a:buChar char="§"/>
              <a:defRPr b="1">
                <a:solidFill>
                  <a:schemeClr val="tx1"/>
                </a:solidFill>
                <a:latin typeface="Arial" panose="020B0604020202020204" pitchFamily="34" charset="0"/>
              </a:defRPr>
            </a:lvl8pPr>
            <a:lvl9pPr marL="3886200" indent="-228600" eaLnBrk="0" fontAlgn="base" hangingPunct="0">
              <a:spcBef>
                <a:spcPts val="600"/>
              </a:spcBef>
              <a:spcAft>
                <a:spcPct val="0"/>
              </a:spcAft>
              <a:buClr>
                <a:srgbClr val="CC99FF"/>
              </a:buClr>
              <a:buSzPct val="80000"/>
              <a:buFont typeface="Wingdings" panose="05000000000000000000" pitchFamily="2" charset="2"/>
              <a:buChar char="§"/>
              <a:defRPr b="1">
                <a:solidFill>
                  <a:schemeClr val="tx1"/>
                </a:solidFill>
                <a:latin typeface="Arial" panose="020B0604020202020204" pitchFamily="34" charset="0"/>
              </a:defRPr>
            </a:lvl9pPr>
          </a:lstStyle>
          <a:p>
            <a:pPr eaLnBrk="1" hangingPunct="1">
              <a:spcBef>
                <a:spcPct val="0"/>
              </a:spcBef>
              <a:buClrTx/>
              <a:buSzTx/>
              <a:buFontTx/>
              <a:buNone/>
            </a:pPr>
            <a:endParaRPr lang="en-US" altLang="en-US" sz="31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a:t>Money, money, money!</a:t>
            </a:r>
          </a:p>
        </p:txBody>
      </p:sp>
      <p:sp>
        <p:nvSpPr>
          <p:cNvPr id="15363" name="Content Placeholder 2"/>
          <p:cNvSpPr>
            <a:spLocks noGrp="1"/>
          </p:cNvSpPr>
          <p:nvPr>
            <p:ph idx="1"/>
          </p:nvPr>
        </p:nvSpPr>
        <p:spPr>
          <a:xfrm>
            <a:off x="179388" y="1196975"/>
            <a:ext cx="8518525" cy="5005388"/>
          </a:xfrm>
        </p:spPr>
        <p:txBody>
          <a:bodyPr/>
          <a:lstStyle/>
          <a:p>
            <a:r>
              <a:rPr lang="en-GB" altLang="en-US" dirty="0"/>
              <a:t>Student fees have rocketed to become some of the highest in the world, and are leaving our graduates with life-diminishing debts;</a:t>
            </a:r>
          </a:p>
          <a:p>
            <a:r>
              <a:rPr lang="en-GB" altLang="en-US" dirty="0"/>
              <a:t>Loans have replaced grants for support for disadvantaged students;</a:t>
            </a:r>
          </a:p>
          <a:p>
            <a:r>
              <a:rPr lang="en-GB" altLang="en-US" dirty="0"/>
              <a:t>The bottom has dropped out of the part-time student ‘market’ notwithstanding the upcoming loans for part-timers, with high impact on HEIs with (formerly) high PT numbers, notably the OU; </a:t>
            </a:r>
          </a:p>
          <a:p>
            <a:r>
              <a:rPr lang="en-GB" altLang="en-US" dirty="0"/>
              <a:t>Curriculum origination has been subsumed into work-force planning;</a:t>
            </a:r>
          </a:p>
          <a:p>
            <a:r>
              <a:rPr lang="en-GB" altLang="en-US" dirty="0"/>
              <a:t>No one has any idea what this will mean for the future, no risk analyses, no long term planning, rejection of evidence-based approaches.</a:t>
            </a:r>
          </a:p>
          <a:p>
            <a:endParaRPr lang="en-GB" alt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altLang="en-US"/>
              <a:t>Gimmee shelter</a:t>
            </a:r>
          </a:p>
        </p:txBody>
      </p:sp>
      <p:sp>
        <p:nvSpPr>
          <p:cNvPr id="3" name="Content Placeholder 2"/>
          <p:cNvSpPr>
            <a:spLocks noGrp="1"/>
          </p:cNvSpPr>
          <p:nvPr>
            <p:ph idx="1"/>
          </p:nvPr>
        </p:nvSpPr>
        <p:spPr/>
        <p:txBody>
          <a:bodyPr/>
          <a:lstStyle/>
          <a:p>
            <a:pPr marL="0" indent="0">
              <a:buFont typeface="Wingdings" panose="05000000000000000000" pitchFamily="2" charset="2"/>
              <a:buNone/>
              <a:defRPr/>
            </a:pPr>
            <a:r>
              <a:rPr lang="en-GB" dirty="0"/>
              <a:t>How do the NSS and increased fees impact on student engagement?</a:t>
            </a:r>
          </a:p>
          <a:p>
            <a:pPr>
              <a:defRPr/>
            </a:pPr>
            <a:r>
              <a:rPr lang="en-GB" dirty="0"/>
              <a:t>Many suggest students are more demanding of staff time and have higher expectations than previously (although colleagues in Scotland report similar trends);</a:t>
            </a:r>
          </a:p>
          <a:p>
            <a:pPr>
              <a:defRPr/>
            </a:pPr>
            <a:r>
              <a:rPr lang="en-GB" dirty="0"/>
              <a:t>Many HEIs are reporting worsening engagement: there certainly seems to be an attitude among some students that “well, I am paying for it so it’s up to me if I engage or not”</a:t>
            </a:r>
          </a:p>
          <a:p>
            <a:pPr>
              <a:defRPr/>
            </a:pPr>
            <a:r>
              <a:rPr lang="en-GB" dirty="0"/>
              <a:t>Some report a more litigious approach among dissatisfied students and their parents.</a:t>
            </a:r>
          </a:p>
          <a:p>
            <a:pPr>
              <a:defRPr/>
            </a:pP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50800"/>
            <a:ext cx="7543800" cy="1074738"/>
          </a:xfrm>
        </p:spPr>
        <p:txBody>
          <a:bodyPr/>
          <a:lstStyle/>
          <a:p>
            <a:r>
              <a:rPr lang="en-GB" altLang="en-US"/>
              <a:t>It isn’t fair</a:t>
            </a:r>
          </a:p>
        </p:txBody>
      </p:sp>
      <p:sp>
        <p:nvSpPr>
          <p:cNvPr id="17411" name="Content Placeholder 2"/>
          <p:cNvSpPr>
            <a:spLocks noGrp="1"/>
          </p:cNvSpPr>
          <p:nvPr>
            <p:ph idx="1"/>
          </p:nvPr>
        </p:nvSpPr>
        <p:spPr/>
        <p:txBody>
          <a:bodyPr/>
          <a:lstStyle/>
          <a:p>
            <a:r>
              <a:rPr lang="en-GB" altLang="en-US" dirty="0"/>
              <a:t>In some HEIs, the drive to advance and prioritise research has resulted in the decimation or disestablishment of central learning and teaching units;</a:t>
            </a:r>
          </a:p>
          <a:p>
            <a:r>
              <a:rPr lang="en-GB" altLang="en-US" dirty="0"/>
              <a:t>In at least one HEI, there has been a removal of the mandatory PGCert in favour of supporting colleagues through gaining HEA Fellowships (learning on the job);</a:t>
            </a:r>
          </a:p>
          <a:p>
            <a:r>
              <a:rPr lang="en-GB" altLang="en-US" dirty="0"/>
              <a:t>We need to interrogate the extent to which research is subsidised by teaching income in all but a tiny minority of HEIs.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altLang="en-US"/>
              <a:t>Respect!</a:t>
            </a:r>
          </a:p>
        </p:txBody>
      </p:sp>
      <p:sp>
        <p:nvSpPr>
          <p:cNvPr id="18435" name="Content Placeholder 2"/>
          <p:cNvSpPr>
            <a:spLocks noGrp="1"/>
          </p:cNvSpPr>
          <p:nvPr>
            <p:ph idx="1"/>
          </p:nvPr>
        </p:nvSpPr>
        <p:spPr/>
        <p:txBody>
          <a:bodyPr/>
          <a:lstStyle/>
          <a:p>
            <a:r>
              <a:rPr lang="en-GB" altLang="en-US"/>
              <a:t>The HEA report very substantial numbers of university staff seeking professional recognition of teaching and pedagogic leadership (75k Fellows, 2000+ at SF level, 520PFs, over 1000 internationally;</a:t>
            </a:r>
          </a:p>
          <a:p>
            <a:r>
              <a:rPr lang="en-GB" altLang="en-US"/>
              <a:t>They have been successful in establishing four levels of fellowship that command real respect;</a:t>
            </a:r>
          </a:p>
          <a:p>
            <a:r>
              <a:rPr lang="en-GB" altLang="en-US"/>
              <a:t>Many job descriptions and person specs for advancement seek HEA Fellowship (not necessarily always at the relevant level);</a:t>
            </a:r>
          </a:p>
          <a:p>
            <a:r>
              <a:rPr lang="en-GB" altLang="en-US"/>
              <a:t>The TEF may, or may not, take into account professional recognition.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altLang="en-US"/>
              <a:t>ChChChanges!</a:t>
            </a:r>
          </a:p>
        </p:txBody>
      </p:sp>
      <p:sp>
        <p:nvSpPr>
          <p:cNvPr id="19459" name="Content Placeholder 2"/>
          <p:cNvSpPr>
            <a:spLocks noGrp="1"/>
          </p:cNvSpPr>
          <p:nvPr>
            <p:ph idx="1"/>
          </p:nvPr>
        </p:nvSpPr>
        <p:spPr/>
        <p:txBody>
          <a:bodyPr/>
          <a:lstStyle/>
          <a:p>
            <a:r>
              <a:rPr lang="en-GB" altLang="en-US"/>
              <a:t>Reading: Academic book sales are dropping, students don’t use library books as much as they did, more and more reading is on-line with consequential changes to tolerances of length, breadth and depth;</a:t>
            </a:r>
          </a:p>
          <a:p>
            <a:r>
              <a:rPr lang="en-GB" altLang="en-US"/>
              <a:t>Writing: students (and HE staff!) often find writing with a pen and paper in exams and in lectures an alien concept but our practices haven’t kept pace;</a:t>
            </a:r>
          </a:p>
          <a:p>
            <a:r>
              <a:rPr lang="en-GB" altLang="en-US"/>
              <a:t>Learning: with the power of the internet at our fingers, many are querying the value of learning stuff. Isn’t it enough just to know how to find information? Is ‘learning stuff’ dead?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altLang="en-US"/>
              <a:t>Knowing me, knowing you!</a:t>
            </a:r>
          </a:p>
        </p:txBody>
      </p:sp>
      <p:sp>
        <p:nvSpPr>
          <p:cNvPr id="20483" name="Content Placeholder 2"/>
          <p:cNvSpPr>
            <a:spLocks noGrp="1"/>
          </p:cNvSpPr>
          <p:nvPr>
            <p:ph idx="1"/>
          </p:nvPr>
        </p:nvSpPr>
        <p:spPr/>
        <p:txBody>
          <a:bodyPr/>
          <a:lstStyle/>
          <a:p>
            <a:r>
              <a:rPr lang="en-GB" altLang="en-US"/>
              <a:t>Students are perceived by the QAA, HEIs and many in the classroom as being partners in learning rather than recipients of wisdom;</a:t>
            </a:r>
          </a:p>
          <a:p>
            <a:r>
              <a:rPr lang="en-GB" altLang="en-US"/>
              <a:t>Learning paradigms are changing and there is a much greater focus on knowledge co-construction;</a:t>
            </a:r>
          </a:p>
          <a:p>
            <a:r>
              <a:rPr lang="en-GB" altLang="en-US"/>
              <a:t>Personalised learning is becoming a reality rather than an aspiration or a memory, thanks to innovative uses of learning technologies and negotiated forms of curriculum design and assessment.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altLang="en-US"/>
              <a:t>Tendencies: the road to hell?</a:t>
            </a:r>
          </a:p>
        </p:txBody>
      </p:sp>
      <p:sp>
        <p:nvSpPr>
          <p:cNvPr id="21507" name="Content Placeholder 2"/>
          <p:cNvSpPr>
            <a:spLocks noGrp="1"/>
          </p:cNvSpPr>
          <p:nvPr>
            <p:ph idx="1"/>
          </p:nvPr>
        </p:nvSpPr>
        <p:spPr>
          <a:xfrm>
            <a:off x="250825" y="1412875"/>
            <a:ext cx="8447088" cy="4789488"/>
          </a:xfrm>
        </p:spPr>
        <p:txBody>
          <a:bodyPr/>
          <a:lstStyle/>
          <a:p>
            <a:r>
              <a:rPr lang="en-GB" altLang="en-US"/>
              <a:t>In the UK and in many other nations, the principal purpose of a degree is largely seen to be enabling graduates to earn more than non-graduates, and this is being entrenched in the TEF in future years;</a:t>
            </a:r>
          </a:p>
          <a:p>
            <a:r>
              <a:rPr lang="en-GB" altLang="en-US"/>
              <a:t>We are likely to see a differentiation of the HE ‘market’ as ‘challenger’ HEIs are encouraged to offer low cost potentially specialised options for less advantaged students, while elite HEIs remain for the privileged;</a:t>
            </a:r>
          </a:p>
          <a:p>
            <a:r>
              <a:rPr lang="en-GB" altLang="en-US"/>
              <a:t>Demographics suggest that student numbers are likely to drop in the coming years;</a:t>
            </a:r>
          </a:p>
          <a:p>
            <a:r>
              <a:rPr lang="en-GB" altLang="en-US"/>
              <a:t>Inevitably some HEIs will fail (for financial or quality reasons) and it is clear there is a gubernational desire to see this happen.</a:t>
            </a:r>
          </a:p>
          <a:p>
            <a:endParaRPr lang="en-GB" altLang="en-US"/>
          </a:p>
          <a:p>
            <a:endParaRPr lang="en-GB"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50800"/>
            <a:ext cx="7543800" cy="1074738"/>
          </a:xfrm>
        </p:spPr>
        <p:txBody>
          <a:bodyPr/>
          <a:lstStyle/>
          <a:p>
            <a:r>
              <a:rPr lang="en-GB" altLang="en-US"/>
              <a:t>Things can only get better?</a:t>
            </a:r>
          </a:p>
        </p:txBody>
      </p:sp>
      <p:sp>
        <p:nvSpPr>
          <p:cNvPr id="22531" name="Content Placeholder 2"/>
          <p:cNvSpPr>
            <a:spLocks noGrp="1"/>
          </p:cNvSpPr>
          <p:nvPr>
            <p:ph idx="1"/>
          </p:nvPr>
        </p:nvSpPr>
        <p:spPr>
          <a:xfrm>
            <a:off x="179388" y="1196975"/>
            <a:ext cx="8785225" cy="5005388"/>
          </a:xfrm>
        </p:spPr>
        <p:txBody>
          <a:bodyPr/>
          <a:lstStyle/>
          <a:p>
            <a:r>
              <a:rPr lang="en-GB" altLang="en-US"/>
              <a:t>Every minister for higher education in the last two decades has emphasised the importance of valuing teaching;</a:t>
            </a:r>
          </a:p>
          <a:p>
            <a:r>
              <a:rPr lang="en-GB" altLang="en-US"/>
              <a:t>Student empowerment in institutional practices and decision making is already a reality and is likely to increase;</a:t>
            </a:r>
          </a:p>
          <a:p>
            <a:r>
              <a:rPr lang="en-GB" altLang="en-US"/>
              <a:t>Technologies can provide the power to reduce some of the drudgery associated with course administration, particularly around assessment;</a:t>
            </a:r>
          </a:p>
          <a:p>
            <a:r>
              <a:rPr lang="en-GB" altLang="en-US"/>
              <a:t>Learning analytics (about which the OU knows much) are already enabling us to identify early which students need most support; </a:t>
            </a:r>
          </a:p>
          <a:p>
            <a:r>
              <a:rPr lang="en-GB" altLang="en-US"/>
              <a:t>Most (many) of the doom laden prognoses of the past turned out to be wrong.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altLang="en-US"/>
              <a:t>Tiptoe through the tulips: tentative steps forward we can take</a:t>
            </a:r>
          </a:p>
        </p:txBody>
      </p:sp>
      <p:sp>
        <p:nvSpPr>
          <p:cNvPr id="23555" name="Content Placeholder 2"/>
          <p:cNvSpPr>
            <a:spLocks noGrp="1"/>
          </p:cNvSpPr>
          <p:nvPr>
            <p:ph idx="1"/>
          </p:nvPr>
        </p:nvSpPr>
        <p:spPr>
          <a:xfrm>
            <a:off x="250825" y="1412875"/>
            <a:ext cx="8447088" cy="4789488"/>
          </a:xfrm>
        </p:spPr>
        <p:txBody>
          <a:bodyPr/>
          <a:lstStyle/>
          <a:p>
            <a:r>
              <a:rPr lang="en-GB" altLang="en-US"/>
              <a:t>Be hungry for learning ourselves: take every opportunity for CPD, not just because it helps towards professional recognition but also because it helps us be better at our jobs;</a:t>
            </a:r>
          </a:p>
          <a:p>
            <a:r>
              <a:rPr lang="en-GB" altLang="en-US"/>
              <a:t>Keep challenging our own parameters: do something that frightens you every week by trying new things;</a:t>
            </a:r>
          </a:p>
          <a:p>
            <a:r>
              <a:rPr lang="en-GB" altLang="en-US"/>
              <a:t>Continue to ask questions: ‘Is this the best way to do things?’ ‘What works?’ ‘What do I need to </a:t>
            </a:r>
            <a:r>
              <a:rPr lang="en-GB" altLang="en-US" i="1"/>
              <a:t>know</a:t>
            </a:r>
            <a:r>
              <a:rPr lang="en-GB" altLang="en-US"/>
              <a:t>?’ etc.</a:t>
            </a:r>
          </a:p>
          <a:p>
            <a:r>
              <a:rPr lang="en-GB" altLang="en-US"/>
              <a:t>Regularly consult learners who are experts in their own learning experiences, about how we can help.</a:t>
            </a:r>
          </a:p>
          <a:p>
            <a:endParaRPr lang="en-GB" altLang="en-US"/>
          </a:p>
          <a:p>
            <a:endParaRPr lang="en-GB"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sz="2400" dirty="0"/>
              <a:t>What major changes have impacted on HE teaching and learning over the last decade and what’s coming up on the horizon? Some trends:</a:t>
            </a:r>
          </a:p>
        </p:txBody>
      </p:sp>
      <p:sp>
        <p:nvSpPr>
          <p:cNvPr id="3" name="Content Placeholder 2"/>
          <p:cNvSpPr>
            <a:spLocks noGrp="1"/>
          </p:cNvSpPr>
          <p:nvPr>
            <p:ph idx="1"/>
          </p:nvPr>
        </p:nvSpPr>
        <p:spPr>
          <a:xfrm>
            <a:off x="323850" y="1201738"/>
            <a:ext cx="8445500" cy="4789487"/>
          </a:xfrm>
        </p:spPr>
        <p:txBody>
          <a:bodyPr/>
          <a:lstStyle/>
          <a:p>
            <a:pPr>
              <a:defRPr/>
            </a:pPr>
            <a:r>
              <a:rPr lang="en-GB" sz="2000" dirty="0"/>
              <a:t>The more or less complete attrition of substantial national funding in the UK and some other nations for teaching, learning and assessment innovations like CETLS and the Fund for the Development of Teaching and Learning (and the upcoming TEF);</a:t>
            </a:r>
          </a:p>
          <a:p>
            <a:pPr>
              <a:defRPr/>
            </a:pPr>
            <a:r>
              <a:rPr lang="en-GB" sz="2000" dirty="0"/>
              <a:t>The impact of the NSS and substantially increased student fees on the student engagement and orientation;</a:t>
            </a:r>
          </a:p>
          <a:p>
            <a:pPr>
              <a:defRPr/>
            </a:pPr>
            <a:r>
              <a:rPr lang="en-GB" sz="2000" dirty="0"/>
              <a:t>The effect on institutional strategies of promoting the research agenda in all university mission groups, often at the expense of support for teaching initiatives;</a:t>
            </a:r>
          </a:p>
          <a:p>
            <a:pPr>
              <a:defRPr/>
            </a:pPr>
            <a:r>
              <a:rPr lang="en-GB" sz="2000" dirty="0"/>
              <a:t>The intensification of encouragement to seek professional recognition for teaching expertise and leadership through the UK Professional Standards Framework;</a:t>
            </a:r>
          </a:p>
          <a:p>
            <a:pPr>
              <a:defRPr/>
            </a:pPr>
            <a:r>
              <a:rPr lang="en-GB" sz="2000" dirty="0"/>
              <a:t>Changes in learning paradigms and knowledge construction as the central role of 'content delivery' in curriculum development has been challenged. </a:t>
            </a:r>
          </a:p>
          <a:p>
            <a:pPr marL="0" indent="0">
              <a:buFont typeface="Wingdings" panose="05000000000000000000" pitchFamily="2" charset="2"/>
              <a:buNone/>
              <a:defRPr/>
            </a:pPr>
            <a:r>
              <a:rPr lang="en-GB" dirty="0"/>
              <a:t> </a:t>
            </a:r>
          </a:p>
          <a:p>
            <a:pPr>
              <a:defRPr/>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50800"/>
            <a:ext cx="7543800" cy="1074738"/>
          </a:xfrm>
        </p:spPr>
        <p:txBody>
          <a:bodyPr/>
          <a:lstStyle/>
          <a:p>
            <a:r>
              <a:rPr lang="en-GB" altLang="en-US"/>
              <a:t>What’s it all about?</a:t>
            </a:r>
          </a:p>
        </p:txBody>
      </p:sp>
      <p:sp>
        <p:nvSpPr>
          <p:cNvPr id="8195" name="Content Placeholder 2"/>
          <p:cNvSpPr>
            <a:spLocks noGrp="1"/>
          </p:cNvSpPr>
          <p:nvPr>
            <p:ph idx="1"/>
          </p:nvPr>
        </p:nvSpPr>
        <p:spPr/>
        <p:txBody>
          <a:bodyPr/>
          <a:lstStyle/>
          <a:p>
            <a:r>
              <a:rPr lang="en-GB" altLang="en-US" dirty="0"/>
              <a:t>All of these trends have had high impact on teaching and learning centres, the roles of pedagogic champions and the importance of strategic senior management imperatives around educational provision. </a:t>
            </a:r>
          </a:p>
          <a:p>
            <a:r>
              <a:rPr lang="en-GB" altLang="en-US" dirty="0"/>
              <a:t>This session will include some educated guesses about upcoming features of the future learning landscape and some suggestions about how those of us involved in promoting student learning can prepare for them. </a:t>
            </a:r>
          </a:p>
          <a:p>
            <a:endParaRPr lang="en-GB"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dirty="0"/>
              <a:t>Back to the future: Task, using only song or film titles</a:t>
            </a:r>
          </a:p>
        </p:txBody>
      </p:sp>
      <p:sp>
        <p:nvSpPr>
          <p:cNvPr id="3" name="Content Placeholder 2"/>
          <p:cNvSpPr>
            <a:spLocks noGrp="1"/>
          </p:cNvSpPr>
          <p:nvPr>
            <p:ph idx="1"/>
          </p:nvPr>
        </p:nvSpPr>
        <p:spPr/>
        <p:txBody>
          <a:bodyPr/>
          <a:lstStyle/>
          <a:p>
            <a:pPr>
              <a:defRPr/>
            </a:pPr>
            <a:r>
              <a:rPr lang="en-GB" dirty="0"/>
              <a:t>Think back a decade to what were your highest hopes and what were the things you feared were about to make higher education much worse, </a:t>
            </a:r>
          </a:p>
          <a:p>
            <a:pPr marL="0" indent="0">
              <a:buFont typeface="Wingdings" panose="05000000000000000000" pitchFamily="2" charset="2"/>
              <a:buNone/>
              <a:defRPr/>
            </a:pPr>
            <a:r>
              <a:rPr lang="en-GB" dirty="0"/>
              <a:t>or</a:t>
            </a:r>
          </a:p>
          <a:p>
            <a:pPr>
              <a:defRPr/>
            </a:pPr>
            <a:r>
              <a:rPr lang="en-GB" dirty="0"/>
              <a:t>Think forward ten years to what the future might hold, positive or negative. </a:t>
            </a:r>
          </a:p>
          <a:p>
            <a:pPr>
              <a:defRPr/>
            </a:pP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a:t>Glory days</a:t>
            </a:r>
          </a:p>
        </p:txBody>
      </p:sp>
      <p:sp>
        <p:nvSpPr>
          <p:cNvPr id="3" name="Content Placeholder 2"/>
          <p:cNvSpPr>
            <a:spLocks noGrp="1"/>
          </p:cNvSpPr>
          <p:nvPr>
            <p:ph idx="1"/>
          </p:nvPr>
        </p:nvSpPr>
        <p:spPr/>
        <p:txBody>
          <a:bodyPr/>
          <a:lstStyle/>
          <a:p>
            <a:pPr>
              <a:defRPr/>
            </a:pPr>
            <a:r>
              <a:rPr lang="en-GB" dirty="0"/>
              <a:t>Some thought assessment would become automatic and the drudgery of marking would be largely eliminated;</a:t>
            </a:r>
          </a:p>
          <a:p>
            <a:pPr>
              <a:defRPr/>
            </a:pPr>
            <a:r>
              <a:rPr lang="en-GB" dirty="0"/>
              <a:t>Some expected HE to be a great leveller of disadvantage, since widening participation was opening up opportunities for more;</a:t>
            </a:r>
          </a:p>
          <a:p>
            <a:pPr>
              <a:defRPr/>
            </a:pPr>
            <a:r>
              <a:rPr lang="en-GB" dirty="0"/>
              <a:t>Multimedia curriculum delivery would be the norm, and we could use whizzy flexible learning packages to enhance our teaching;</a:t>
            </a:r>
          </a:p>
          <a:p>
            <a:pPr>
              <a:defRPr/>
            </a:pPr>
            <a:r>
              <a:rPr lang="en-GB" dirty="0"/>
              <a:t>Bureaucratic hindrances would be ironed out as technologies supported administrative functions.</a:t>
            </a:r>
          </a:p>
          <a:p>
            <a:pPr marL="0" indent="0">
              <a:buFont typeface="Wingdings" panose="05000000000000000000" pitchFamily="2" charset="2"/>
              <a:buNone/>
              <a:defRPr/>
            </a:pPr>
            <a:r>
              <a:rPr lang="en-GB" i="1" dirty="0"/>
              <a:t>How many of these were realised?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a:t>Nightmare!</a:t>
            </a:r>
          </a:p>
        </p:txBody>
      </p:sp>
      <p:sp>
        <p:nvSpPr>
          <p:cNvPr id="3" name="Content Placeholder 2"/>
          <p:cNvSpPr>
            <a:spLocks noGrp="1"/>
          </p:cNvSpPr>
          <p:nvPr>
            <p:ph idx="1"/>
          </p:nvPr>
        </p:nvSpPr>
        <p:spPr/>
        <p:txBody>
          <a:bodyPr/>
          <a:lstStyle/>
          <a:p>
            <a:pPr>
              <a:defRPr/>
            </a:pPr>
            <a:r>
              <a:rPr lang="en-GB" dirty="0"/>
              <a:t>Some worried that with mass HE, degrees would be devalued as soon everyone would have one;</a:t>
            </a:r>
          </a:p>
          <a:p>
            <a:pPr>
              <a:defRPr/>
            </a:pPr>
            <a:r>
              <a:rPr lang="en-GB" dirty="0"/>
              <a:t>We feared that face-to-face teaching would be replaced by programmed learning, all done with algorithmic programmes;</a:t>
            </a:r>
          </a:p>
          <a:p>
            <a:pPr>
              <a:defRPr/>
            </a:pPr>
            <a:r>
              <a:rPr lang="en-GB" dirty="0"/>
              <a:t>Some worried that MOOCs would replace conventional degrees;</a:t>
            </a:r>
          </a:p>
          <a:p>
            <a:pPr>
              <a:defRPr/>
            </a:pPr>
            <a:r>
              <a:rPr lang="en-GB" dirty="0"/>
              <a:t>Academics worried about loss of status and job relevance within massive universities;</a:t>
            </a:r>
          </a:p>
          <a:p>
            <a:pPr>
              <a:defRPr/>
            </a:pPr>
            <a:r>
              <a:rPr lang="en-GB" dirty="0"/>
              <a:t>Some worried about the loss of academic freedom with the rise of managerialism.</a:t>
            </a:r>
          </a:p>
          <a:p>
            <a:pPr marL="0" indent="0">
              <a:buFont typeface="Wingdings" panose="05000000000000000000" pitchFamily="2" charset="2"/>
              <a:buNone/>
              <a:defRPr/>
            </a:pPr>
            <a:r>
              <a:rPr lang="en-GB" i="1" dirty="0"/>
              <a:t>How many of these came true?</a:t>
            </a:r>
          </a:p>
          <a:p>
            <a:pPr>
              <a:defRPr/>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a:t>Those were the days….</a:t>
            </a:r>
          </a:p>
        </p:txBody>
      </p:sp>
      <p:sp>
        <p:nvSpPr>
          <p:cNvPr id="12291" name="Content Placeholder 2"/>
          <p:cNvSpPr>
            <a:spLocks noGrp="1"/>
          </p:cNvSpPr>
          <p:nvPr>
            <p:ph idx="1"/>
          </p:nvPr>
        </p:nvSpPr>
        <p:spPr/>
        <p:txBody>
          <a:bodyPr/>
          <a:lstStyle/>
          <a:p>
            <a:r>
              <a:rPr lang="en-GB" altLang="en-US"/>
              <a:t>Teaching and learning used to benefit from a range of national funding initiatives including the Fund for the Development of Teaching and Learning, Centres of Excellence in Teaching and Learning, HEFCE support for Institutional T&amp;L strategies, Jisc funding for Technology initiatives, support from TechDis for projects for disabled students, HEA funding for projects and other national, local and institutional opportunities;</a:t>
            </a:r>
          </a:p>
          <a:p>
            <a:r>
              <a:rPr lang="en-GB" altLang="en-US"/>
              <a:t>National Teaching Fellows originally got an award of £50,000, then it went down to £10,000 when they awarded more NTFs, now it is £5,000 and there is a new Collaborative Award for Excellent Teaching.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a:t>So what remains in terms of support for pedagogic projects?</a:t>
            </a:r>
          </a:p>
        </p:txBody>
      </p:sp>
      <p:sp>
        <p:nvSpPr>
          <p:cNvPr id="13315" name="Content Placeholder 2"/>
          <p:cNvSpPr>
            <a:spLocks noGrp="1"/>
          </p:cNvSpPr>
          <p:nvPr>
            <p:ph idx="1"/>
          </p:nvPr>
        </p:nvSpPr>
        <p:spPr/>
        <p:txBody>
          <a:bodyPr/>
          <a:lstStyle/>
          <a:p>
            <a:r>
              <a:rPr lang="en-GB" altLang="en-US"/>
              <a:t>HEA and SEDA have small project funding available in the UK;</a:t>
            </a:r>
          </a:p>
          <a:p>
            <a:r>
              <a:rPr lang="en-GB" altLang="en-US"/>
              <a:t>It is possible to bid for European funds for Educational projects;</a:t>
            </a:r>
          </a:p>
          <a:p>
            <a:r>
              <a:rPr lang="en-GB" altLang="en-US"/>
              <a:t>Some HEIs still support pedagogic projects and research e.g. Plymouth and Anglia Ruskin Universities;</a:t>
            </a:r>
          </a:p>
          <a:p>
            <a:r>
              <a:rPr lang="en-GB" altLang="en-US"/>
              <a:t>Errr that is about it!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a:t>I can’t get no satisfaction</a:t>
            </a:r>
          </a:p>
        </p:txBody>
      </p:sp>
      <p:sp>
        <p:nvSpPr>
          <p:cNvPr id="14339" name="Content Placeholder 2"/>
          <p:cNvSpPr>
            <a:spLocks noGrp="1"/>
          </p:cNvSpPr>
          <p:nvPr>
            <p:ph idx="1"/>
          </p:nvPr>
        </p:nvSpPr>
        <p:spPr>
          <a:xfrm>
            <a:off x="468313" y="1412875"/>
            <a:ext cx="8351837" cy="4789488"/>
          </a:xfrm>
        </p:spPr>
        <p:txBody>
          <a:bodyPr/>
          <a:lstStyle/>
          <a:p>
            <a:r>
              <a:rPr lang="en-GB" altLang="en-US" dirty="0"/>
              <a:t>The National Student Survey started out with a positive purpose but has been used (traduced?) for many different purposes beyond its original scope;</a:t>
            </a:r>
          </a:p>
          <a:p>
            <a:r>
              <a:rPr lang="en-GB" altLang="en-US" dirty="0"/>
              <a:t>It now feeds in not only to university league tables (which was never part of its original purpose) but is now highly likely to impact on the forthcoming Teaching Excellence Framework (TEF), thereby upping the ante further by a potential link to above-inflation fees for high-achieving HEIs;</a:t>
            </a:r>
          </a:p>
          <a:p>
            <a:r>
              <a:rPr lang="en-GB" altLang="en-US" dirty="0"/>
              <a:t>Despite its current reframing, it still has major flaws, including its </a:t>
            </a:r>
            <a:r>
              <a:rPr lang="en-GB" altLang="en-US" dirty="0" err="1"/>
              <a:t>gameability</a:t>
            </a:r>
            <a:r>
              <a:rPr lang="en-GB" altLang="en-US" dirty="0"/>
              <a:t> and its inappropriate timing.</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1610</Words>
  <Application>Microsoft Office PowerPoint</Application>
  <PresentationFormat>On-screen Show (4:3)</PresentationFormat>
  <Paragraphs>91</Paragraphs>
  <Slides>18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Wingdings</vt:lpstr>
      <vt:lpstr>LeedsMet template</vt:lpstr>
      <vt:lpstr>Teaching and learning in the 21st century:  trends, tendencies and tentative steps forward </vt:lpstr>
      <vt:lpstr>What major changes have impacted on HE teaching and learning over the last decade and what’s coming up on the horizon? Some trends:</vt:lpstr>
      <vt:lpstr>What’s it all about?</vt:lpstr>
      <vt:lpstr>Back to the future: Task, using only song or film titles</vt:lpstr>
      <vt:lpstr>Glory days</vt:lpstr>
      <vt:lpstr>Nightmare!</vt:lpstr>
      <vt:lpstr>Those were the days….</vt:lpstr>
      <vt:lpstr>So what remains in terms of support for pedagogic projects?</vt:lpstr>
      <vt:lpstr>I can’t get no satisfaction</vt:lpstr>
      <vt:lpstr>Money, money, money!</vt:lpstr>
      <vt:lpstr>Gimmee shelter</vt:lpstr>
      <vt:lpstr>It isn’t fair</vt:lpstr>
      <vt:lpstr>Respect!</vt:lpstr>
      <vt:lpstr>ChChChanges!</vt:lpstr>
      <vt:lpstr>Knowing me, knowing you!</vt:lpstr>
      <vt:lpstr>Tendencies: the road to hell?</vt:lpstr>
      <vt:lpstr>Things can only get better?</vt:lpstr>
      <vt:lpstr>Tiptoe through the tulips: tentative steps forward we can take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2016-06-12T21:05:43Z</dcterms:modified>
</cp:coreProperties>
</file>