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22"/>
  </p:notesMasterIdLst>
  <p:handoutMasterIdLst>
    <p:handoutMasterId r:id="rId23"/>
  </p:handoutMasterIdLst>
  <p:sldIdLst>
    <p:sldId id="257" r:id="rId2"/>
    <p:sldId id="394" r:id="rId3"/>
    <p:sldId id="423" r:id="rId4"/>
    <p:sldId id="397" r:id="rId5"/>
    <p:sldId id="398" r:id="rId6"/>
    <p:sldId id="421" r:id="rId7"/>
    <p:sldId id="420" r:id="rId8"/>
    <p:sldId id="385" r:id="rId9"/>
    <p:sldId id="383" r:id="rId10"/>
    <p:sldId id="422" r:id="rId11"/>
    <p:sldId id="386" r:id="rId12"/>
    <p:sldId id="387" r:id="rId13"/>
    <p:sldId id="388" r:id="rId14"/>
    <p:sldId id="389" r:id="rId15"/>
    <p:sldId id="390" r:id="rId16"/>
    <p:sldId id="391" r:id="rId17"/>
    <p:sldId id="393" r:id="rId18"/>
    <p:sldId id="382" r:id="rId19"/>
    <p:sldId id="270" r:id="rId20"/>
    <p:sldId id="272" r:id="rId21"/>
  </p:sldIdLst>
  <p:sldSz cx="9144000" cy="6858000" type="screen4x3"/>
  <p:notesSz cx="6858000" cy="9144000"/>
  <p:defaultTextStyle>
    <a:defPPr>
      <a:defRPr lang="en-GB"/>
    </a:defPPr>
    <a:lvl1pPr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9000" autoAdjust="0"/>
  </p:normalViewPr>
  <p:slideViewPr>
    <p:cSldViewPr>
      <p:cViewPr>
        <p:scale>
          <a:sx n="80" d="100"/>
          <a:sy n="80" d="100"/>
        </p:scale>
        <p:origin x="1026" y="-138"/>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F474CF7-5340-4641-8996-5257191C13F7}"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56FDF30-A71A-4E69-8CFF-5A6982385E8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A391FA9-46FA-4861-8DE8-33CB6E39D3FA}" type="slidenum">
              <a:rPr lang="en-US" altLang="en-US" smtClean="0"/>
              <a:pPr>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00E040D-E037-40A1-9F18-AA7E7462C840}" type="slidenum">
              <a:rPr lang="en-US" altLang="en-US" smtClean="0"/>
              <a:pPr>
                <a:spcBef>
                  <a:spcPct val="0"/>
                </a:spcBef>
              </a:pPr>
              <a:t>13</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6B0B1DE-26D2-4ED4-BB9D-E51935896AAA}" type="slidenum">
              <a:rPr lang="en-US" altLang="en-US" smtClean="0"/>
              <a:pPr>
                <a:spcBef>
                  <a:spcPct val="0"/>
                </a:spcBef>
              </a:pPr>
              <a:t>14</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BA30022-0666-4D4A-8510-09838C331EB1}" type="slidenum">
              <a:rPr lang="en-US" altLang="en-US" smtClean="0"/>
              <a:pPr>
                <a:spcBef>
                  <a:spcPct val="0"/>
                </a:spcBef>
              </a:pPr>
              <a:t>15</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9C881C7-1B02-46A8-8F8E-2BB429B6E0C4}" type="slidenum">
              <a:rPr lang="en-US" altLang="en-US" smtClean="0"/>
              <a:pPr>
                <a:spcBef>
                  <a:spcPct val="0"/>
                </a:spcBef>
              </a:pPr>
              <a:t>16</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AB670BC-F1C1-493A-A568-8187A572D9E1}" type="slidenum">
              <a:rPr lang="en-US" altLang="en-US" smtClean="0"/>
              <a:pPr>
                <a:spcBef>
                  <a:spcPct val="0"/>
                </a:spcBef>
              </a:pPr>
              <a:t>17</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F725D3C-D438-4781-BB1F-8EDC943CFCE7}" type="slidenum">
              <a:rPr lang="en-US" altLang="en-US" smtClean="0"/>
              <a:pPr>
                <a:spcBef>
                  <a:spcPct val="0"/>
                </a:spcBef>
              </a:pPr>
              <a:t>18</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53D55F-6BF9-4533-A9D5-427185EE4C63}" type="slidenum">
              <a:rPr lang="en-US" altLang="en-US" smtClean="0"/>
              <a:pPr>
                <a:spcBef>
                  <a:spcPct val="0"/>
                </a:spcBef>
              </a:pPr>
              <a:t>19</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462D92E-82E5-4A72-AA1F-31C62AB3D484}" type="slidenum">
              <a:rPr lang="en-US" altLang="en-US" smtClean="0"/>
              <a:pPr>
                <a:spcBef>
                  <a:spcPct val="0"/>
                </a:spcBef>
              </a:pPr>
              <a:t>20</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BC2F3BB-4A52-43A3-8809-6A989D755276}" type="slidenum">
              <a:rPr lang="en-US" altLang="en-US" smtClean="0"/>
              <a:pPr>
                <a:spcBef>
                  <a:spcPct val="0"/>
                </a:spcBef>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1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C7944D9-14DA-426D-9273-E6AE4532A6D3}" type="slidenum">
              <a:rPr lang="en-US" altLang="en-US" smtClean="0"/>
              <a:pPr>
                <a:spcBef>
                  <a:spcPct val="0"/>
                </a:spcBef>
              </a:pPr>
              <a:t>4</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F805F8C-976A-47EB-8328-7DBD5CD2D997}" type="slidenum">
              <a:rPr lang="en-US" altLang="en-US" smtClean="0"/>
              <a:pPr>
                <a:spcBef>
                  <a:spcPct val="0"/>
                </a:spcBef>
              </a:pPr>
              <a:t>5</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928360E-6BCE-4A25-BF11-B6A80BE6FD53}" type="slidenum">
              <a:rPr lang="en-US" altLang="en-US" smtClean="0"/>
              <a:pPr>
                <a:spcBef>
                  <a:spcPct val="0"/>
                </a:spcBef>
              </a:pPr>
              <a:t>7</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B2D3B0F-ADA0-46D6-93DB-4D6CE584CC38}" type="slidenum">
              <a:rPr lang="en-US" altLang="en-US" smtClean="0"/>
              <a:pPr>
                <a:spcBef>
                  <a:spcPct val="0"/>
                </a:spcBef>
              </a:pPr>
              <a:t>8</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B301B94-B52C-4BAA-9B82-C635021DD750}" type="slidenum">
              <a:rPr lang="en-US" altLang="en-US" smtClean="0"/>
              <a:pPr>
                <a:spcBef>
                  <a:spcPct val="0"/>
                </a:spcBef>
              </a:pPr>
              <a:t>9</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3D252B-9E43-4D78-973D-49464E6B09D1}" type="slidenum">
              <a:rPr lang="en-US" altLang="en-US" smtClean="0"/>
              <a:pPr>
                <a:spcBef>
                  <a:spcPct val="0"/>
                </a:spcBef>
              </a:pPr>
              <a:t>11</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D211D22-17B9-4CA0-987B-65B25596DD0D}" type="slidenum">
              <a:rPr lang="en-US" altLang="en-US" smtClean="0"/>
              <a:pPr>
                <a:spcBef>
                  <a:spcPct val="0"/>
                </a:spcBef>
              </a:pPr>
              <a:t>12</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7" name="Oval 10"/>
            <p:cNvSpPr>
              <a:spLocks noChangeArrowheads="1"/>
            </p:cNvSpPr>
            <p:nvPr/>
          </p:nvSpPr>
          <p:spPr bwMode="auto">
            <a:xfrm>
              <a:off x="4899" y="1885"/>
              <a:ext cx="127" cy="127"/>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8" name="Oval 11"/>
            <p:cNvSpPr>
              <a:spLocks noChangeArrowheads="1"/>
            </p:cNvSpPr>
            <p:nvPr/>
          </p:nvSpPr>
          <p:spPr bwMode="auto">
            <a:xfrm>
              <a:off x="5078" y="1885"/>
              <a:ext cx="127" cy="127"/>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9" name="Oval 12"/>
            <p:cNvSpPr>
              <a:spLocks noChangeArrowheads="1"/>
            </p:cNvSpPr>
            <p:nvPr/>
          </p:nvSpPr>
          <p:spPr bwMode="auto">
            <a:xfrm>
              <a:off x="4720" y="2064"/>
              <a:ext cx="127" cy="127"/>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 name="Oval 13"/>
            <p:cNvSpPr>
              <a:spLocks noChangeArrowheads="1"/>
            </p:cNvSpPr>
            <p:nvPr/>
          </p:nvSpPr>
          <p:spPr bwMode="auto">
            <a:xfrm>
              <a:off x="4899" y="2064"/>
              <a:ext cx="127" cy="127"/>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1" name="Oval 14"/>
            <p:cNvSpPr>
              <a:spLocks noChangeArrowheads="1"/>
            </p:cNvSpPr>
            <p:nvPr/>
          </p:nvSpPr>
          <p:spPr bwMode="auto">
            <a:xfrm>
              <a:off x="5078" y="2064"/>
              <a:ext cx="127" cy="127"/>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2" name="Oval 15"/>
            <p:cNvSpPr>
              <a:spLocks noChangeArrowheads="1"/>
            </p:cNvSpPr>
            <p:nvPr/>
          </p:nvSpPr>
          <p:spPr bwMode="auto">
            <a:xfrm>
              <a:off x="5257" y="2064"/>
              <a:ext cx="127" cy="127"/>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3" name="Oval 16"/>
            <p:cNvSpPr>
              <a:spLocks noChangeArrowheads="1"/>
            </p:cNvSpPr>
            <p:nvPr/>
          </p:nvSpPr>
          <p:spPr bwMode="auto">
            <a:xfrm>
              <a:off x="4720" y="2243"/>
              <a:ext cx="127" cy="127"/>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4" name="Oval 17"/>
            <p:cNvSpPr>
              <a:spLocks noChangeArrowheads="1"/>
            </p:cNvSpPr>
            <p:nvPr/>
          </p:nvSpPr>
          <p:spPr bwMode="auto">
            <a:xfrm>
              <a:off x="4899" y="2243"/>
              <a:ext cx="127" cy="127"/>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5" name="Oval 18"/>
            <p:cNvSpPr>
              <a:spLocks noChangeArrowheads="1"/>
            </p:cNvSpPr>
            <p:nvPr/>
          </p:nvSpPr>
          <p:spPr bwMode="auto">
            <a:xfrm>
              <a:off x="5078" y="2243"/>
              <a:ext cx="127" cy="127"/>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6" name="Oval 19"/>
            <p:cNvSpPr>
              <a:spLocks noChangeArrowheads="1"/>
            </p:cNvSpPr>
            <p:nvPr/>
          </p:nvSpPr>
          <p:spPr bwMode="auto">
            <a:xfrm>
              <a:off x="5257" y="2243"/>
              <a:ext cx="127" cy="127"/>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7" name="Oval 20"/>
            <p:cNvSpPr>
              <a:spLocks noChangeArrowheads="1"/>
            </p:cNvSpPr>
            <p:nvPr/>
          </p:nvSpPr>
          <p:spPr bwMode="auto">
            <a:xfrm>
              <a:off x="5436" y="2243"/>
              <a:ext cx="127" cy="127"/>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8" name="Oval 21"/>
            <p:cNvSpPr>
              <a:spLocks noChangeArrowheads="1"/>
            </p:cNvSpPr>
            <p:nvPr/>
          </p:nvSpPr>
          <p:spPr bwMode="auto">
            <a:xfrm>
              <a:off x="4720" y="2421"/>
              <a:ext cx="127" cy="128"/>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9" name="Oval 22"/>
            <p:cNvSpPr>
              <a:spLocks noChangeArrowheads="1"/>
            </p:cNvSpPr>
            <p:nvPr/>
          </p:nvSpPr>
          <p:spPr bwMode="auto">
            <a:xfrm>
              <a:off x="4899" y="2421"/>
              <a:ext cx="127"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0" name="Oval 23"/>
            <p:cNvSpPr>
              <a:spLocks noChangeArrowheads="1"/>
            </p:cNvSpPr>
            <p:nvPr/>
          </p:nvSpPr>
          <p:spPr bwMode="auto">
            <a:xfrm>
              <a:off x="5078" y="2421"/>
              <a:ext cx="127"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1" name="Oval 24"/>
            <p:cNvSpPr>
              <a:spLocks noChangeArrowheads="1"/>
            </p:cNvSpPr>
            <p:nvPr/>
          </p:nvSpPr>
          <p:spPr bwMode="auto">
            <a:xfrm>
              <a:off x="5257" y="2421"/>
              <a:ext cx="127"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2" name="Oval 25"/>
            <p:cNvSpPr>
              <a:spLocks noChangeArrowheads="1"/>
            </p:cNvSpPr>
            <p:nvPr/>
          </p:nvSpPr>
          <p:spPr bwMode="auto">
            <a:xfrm>
              <a:off x="4720" y="2600"/>
              <a:ext cx="127"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3" name="Oval 26"/>
            <p:cNvSpPr>
              <a:spLocks noChangeArrowheads="1"/>
            </p:cNvSpPr>
            <p:nvPr/>
          </p:nvSpPr>
          <p:spPr bwMode="auto">
            <a:xfrm>
              <a:off x="4899" y="2600"/>
              <a:ext cx="127"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4" name="Oval 27"/>
            <p:cNvSpPr>
              <a:spLocks noChangeArrowheads="1"/>
            </p:cNvSpPr>
            <p:nvPr/>
          </p:nvSpPr>
          <p:spPr bwMode="auto">
            <a:xfrm>
              <a:off x="5078" y="2600"/>
              <a:ext cx="127"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5" name="Oval 28"/>
            <p:cNvSpPr>
              <a:spLocks noChangeArrowheads="1"/>
            </p:cNvSpPr>
            <p:nvPr/>
          </p:nvSpPr>
          <p:spPr bwMode="auto">
            <a:xfrm>
              <a:off x="5257" y="2600"/>
              <a:ext cx="127"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6" name="Oval 29"/>
            <p:cNvSpPr>
              <a:spLocks noChangeArrowheads="1"/>
            </p:cNvSpPr>
            <p:nvPr/>
          </p:nvSpPr>
          <p:spPr bwMode="auto">
            <a:xfrm>
              <a:off x="5436" y="2600"/>
              <a:ext cx="127" cy="128"/>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7" name="Oval 30"/>
            <p:cNvSpPr>
              <a:spLocks noChangeArrowheads="1"/>
            </p:cNvSpPr>
            <p:nvPr/>
          </p:nvSpPr>
          <p:spPr bwMode="auto">
            <a:xfrm>
              <a:off x="4720" y="2779"/>
              <a:ext cx="127" cy="127"/>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8" name="Oval 31"/>
            <p:cNvSpPr>
              <a:spLocks noChangeArrowheads="1"/>
            </p:cNvSpPr>
            <p:nvPr/>
          </p:nvSpPr>
          <p:spPr bwMode="auto">
            <a:xfrm>
              <a:off x="4899" y="2779"/>
              <a:ext cx="127" cy="127"/>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29" name="Oval 32"/>
            <p:cNvSpPr>
              <a:spLocks noChangeArrowheads="1"/>
            </p:cNvSpPr>
            <p:nvPr/>
          </p:nvSpPr>
          <p:spPr bwMode="auto">
            <a:xfrm>
              <a:off x="5078" y="2779"/>
              <a:ext cx="127" cy="127"/>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30" name="Oval 33"/>
            <p:cNvSpPr>
              <a:spLocks noChangeArrowheads="1"/>
            </p:cNvSpPr>
            <p:nvPr/>
          </p:nvSpPr>
          <p:spPr bwMode="auto">
            <a:xfrm>
              <a:off x="5257" y="2779"/>
              <a:ext cx="127" cy="127"/>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31" name="Oval 34"/>
            <p:cNvSpPr>
              <a:spLocks noChangeArrowheads="1"/>
            </p:cNvSpPr>
            <p:nvPr/>
          </p:nvSpPr>
          <p:spPr bwMode="auto">
            <a:xfrm>
              <a:off x="4720" y="2958"/>
              <a:ext cx="127" cy="127"/>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32" name="Oval 35"/>
            <p:cNvSpPr>
              <a:spLocks noChangeArrowheads="1"/>
            </p:cNvSpPr>
            <p:nvPr/>
          </p:nvSpPr>
          <p:spPr bwMode="auto">
            <a:xfrm>
              <a:off x="4899" y="2958"/>
              <a:ext cx="127" cy="127"/>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33" name="Oval 36"/>
            <p:cNvSpPr>
              <a:spLocks noChangeArrowheads="1"/>
            </p:cNvSpPr>
            <p:nvPr/>
          </p:nvSpPr>
          <p:spPr bwMode="auto">
            <a:xfrm>
              <a:off x="5078" y="2958"/>
              <a:ext cx="127" cy="127"/>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34" name="Oval 37"/>
            <p:cNvSpPr>
              <a:spLocks noChangeArrowheads="1"/>
            </p:cNvSpPr>
            <p:nvPr/>
          </p:nvSpPr>
          <p:spPr bwMode="auto">
            <a:xfrm>
              <a:off x="5257" y="2958"/>
              <a:ext cx="127" cy="127"/>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35" name="Oval 38"/>
            <p:cNvSpPr>
              <a:spLocks noChangeArrowheads="1"/>
            </p:cNvSpPr>
            <p:nvPr/>
          </p:nvSpPr>
          <p:spPr bwMode="auto">
            <a:xfrm>
              <a:off x="4899" y="3137"/>
              <a:ext cx="127" cy="127"/>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36" name="Oval 39"/>
            <p:cNvSpPr>
              <a:spLocks noChangeArrowheads="1"/>
            </p:cNvSpPr>
            <p:nvPr/>
          </p:nvSpPr>
          <p:spPr bwMode="auto">
            <a:xfrm>
              <a:off x="5257" y="3137"/>
              <a:ext cx="127" cy="127"/>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89E80FDF-BD59-48D6-ACD1-20A9CD81F7A1}" type="datetime1">
              <a:rPr lang="en-GB"/>
              <a:pPr>
                <a:defRPr/>
              </a:pPr>
              <a:t>05/06/2016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000">
                <a:latin typeface="Arial" charset="0"/>
                <a:cs typeface="+mn-cs"/>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ABCCEE3B-85FC-40D3-B3F6-7D1027E084EA}" type="slidenum">
              <a:rPr lang="en-GB" altLang="en-US"/>
              <a:pPr>
                <a:defRPr/>
              </a:pPr>
              <a:t>‹#›</a:t>
            </a:fld>
            <a:endParaRPr lang="en-GB" altLang="en-US"/>
          </a:p>
        </p:txBody>
      </p:sp>
    </p:spTree>
    <p:extLst>
      <p:ext uri="{BB962C8B-B14F-4D97-AF65-F5344CB8AC3E}">
        <p14:creationId xmlns:p14="http://schemas.microsoft.com/office/powerpoint/2010/main" val="2440266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26AD9AEF-10E6-4A68-8CD7-C8C112F9B092}" type="datetime1">
              <a:rPr lang="en-GB"/>
              <a:pPr>
                <a:defRPr/>
              </a:pPr>
              <a:t>05/06/2016</a:t>
            </a:fld>
            <a:endParaRPr lang="en-GB" altLang="en-US"/>
          </a:p>
        </p:txBody>
      </p:sp>
    </p:spTree>
    <p:extLst>
      <p:ext uri="{BB962C8B-B14F-4D97-AF65-F5344CB8AC3E}">
        <p14:creationId xmlns:p14="http://schemas.microsoft.com/office/powerpoint/2010/main" val="961445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B922C927-77B6-49C2-B464-06C915E909E0}" type="datetime1">
              <a:rPr lang="en-GB"/>
              <a:pPr>
                <a:defRPr/>
              </a:pPr>
              <a:t>05/06/2016</a:t>
            </a:fld>
            <a:endParaRPr lang="en-GB" altLang="en-US"/>
          </a:p>
        </p:txBody>
      </p:sp>
    </p:spTree>
    <p:extLst>
      <p:ext uri="{BB962C8B-B14F-4D97-AF65-F5344CB8AC3E}">
        <p14:creationId xmlns:p14="http://schemas.microsoft.com/office/powerpoint/2010/main" val="3655547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5825A79B-6A63-45A4-AC77-73726A3BF621}" type="datetime1">
              <a:rPr lang="en-GB"/>
              <a:pPr>
                <a:defRPr/>
              </a:pPr>
              <a:t>05/06/2016</a:t>
            </a:fld>
            <a:endParaRPr lang="en-GB" altLang="en-US"/>
          </a:p>
        </p:txBody>
      </p:sp>
    </p:spTree>
    <p:extLst>
      <p:ext uri="{BB962C8B-B14F-4D97-AF65-F5344CB8AC3E}">
        <p14:creationId xmlns:p14="http://schemas.microsoft.com/office/powerpoint/2010/main" val="4208265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3AE76A65-E1AD-4C74-A958-6B3AE57E70B0}" type="datetime1">
              <a:rPr lang="en-GB"/>
              <a:pPr>
                <a:defRPr/>
              </a:pPr>
              <a:t>05/06/2016</a:t>
            </a:fld>
            <a:endParaRPr lang="en-GB" altLang="en-US"/>
          </a:p>
        </p:txBody>
      </p:sp>
    </p:spTree>
    <p:extLst>
      <p:ext uri="{BB962C8B-B14F-4D97-AF65-F5344CB8AC3E}">
        <p14:creationId xmlns:p14="http://schemas.microsoft.com/office/powerpoint/2010/main" val="4043307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2C198CBE-EC4A-40BD-ABBD-42373DA0368D}" type="datetime1">
              <a:rPr lang="en-GB"/>
              <a:pPr>
                <a:defRPr/>
              </a:pPr>
              <a:t>05/06/2016</a:t>
            </a:fld>
            <a:endParaRPr lang="en-GB" altLang="en-US"/>
          </a:p>
        </p:txBody>
      </p:sp>
    </p:spTree>
    <p:extLst>
      <p:ext uri="{BB962C8B-B14F-4D97-AF65-F5344CB8AC3E}">
        <p14:creationId xmlns:p14="http://schemas.microsoft.com/office/powerpoint/2010/main" val="2646626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5CD2939F-4B67-4285-B201-D928FB576101}" type="datetime1">
              <a:rPr lang="en-GB"/>
              <a:pPr>
                <a:defRPr/>
              </a:pPr>
              <a:t>05/06/2016</a:t>
            </a:fld>
            <a:endParaRPr lang="en-GB" altLang="en-US"/>
          </a:p>
        </p:txBody>
      </p:sp>
    </p:spTree>
    <p:extLst>
      <p:ext uri="{BB962C8B-B14F-4D97-AF65-F5344CB8AC3E}">
        <p14:creationId xmlns:p14="http://schemas.microsoft.com/office/powerpoint/2010/main" val="2926273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E5BF8DAE-51B1-47A6-9870-559398E5B36D}" type="datetime1">
              <a:rPr lang="en-GB"/>
              <a:pPr>
                <a:defRPr/>
              </a:pPr>
              <a:t>05/06/2016</a:t>
            </a:fld>
            <a:endParaRPr lang="en-GB" altLang="en-US"/>
          </a:p>
        </p:txBody>
      </p:sp>
    </p:spTree>
    <p:extLst>
      <p:ext uri="{BB962C8B-B14F-4D97-AF65-F5344CB8AC3E}">
        <p14:creationId xmlns:p14="http://schemas.microsoft.com/office/powerpoint/2010/main" val="2827725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BA1AAAB5-0230-44D6-81B6-4B5674FED576}" type="datetime1">
              <a:rPr lang="en-GB"/>
              <a:pPr>
                <a:defRPr/>
              </a:pPr>
              <a:t>05/06/2016</a:t>
            </a:fld>
            <a:endParaRPr lang="en-GB" altLang="en-US"/>
          </a:p>
        </p:txBody>
      </p:sp>
    </p:spTree>
    <p:extLst>
      <p:ext uri="{BB962C8B-B14F-4D97-AF65-F5344CB8AC3E}">
        <p14:creationId xmlns:p14="http://schemas.microsoft.com/office/powerpoint/2010/main" val="3627877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107E9C2E-7AC2-4970-B8C6-BFCBEBBEE8B9}" type="datetime1">
              <a:rPr lang="en-GB"/>
              <a:pPr>
                <a:defRPr/>
              </a:pPr>
              <a:t>05/06/2016</a:t>
            </a:fld>
            <a:endParaRPr lang="en-GB" altLang="en-US"/>
          </a:p>
        </p:txBody>
      </p:sp>
    </p:spTree>
    <p:extLst>
      <p:ext uri="{BB962C8B-B14F-4D97-AF65-F5344CB8AC3E}">
        <p14:creationId xmlns:p14="http://schemas.microsoft.com/office/powerpoint/2010/main" val="4259174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EF0944-9F7C-42AD-8B71-1A95DEBDAEEA}" type="datetime1">
              <a:rPr lang="en-GB"/>
              <a:pPr>
                <a:defRPr/>
              </a:pPr>
              <a:t>05/06/2016</a:t>
            </a:fld>
            <a:endParaRPr lang="en-GB" altLang="en-US"/>
          </a:p>
        </p:txBody>
      </p:sp>
    </p:spTree>
    <p:extLst>
      <p:ext uri="{BB962C8B-B14F-4D97-AF65-F5344CB8AC3E}">
        <p14:creationId xmlns:p14="http://schemas.microsoft.com/office/powerpoint/2010/main" val="373134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152400"/>
            <a:ext cx="6350" cy="11890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cs typeface="+mn-cs"/>
              </a:defRPr>
            </a:lvl1pPr>
          </a:lstStyle>
          <a:p>
            <a:pPr>
              <a:defRPr/>
            </a:pPr>
            <a:fld id="{B9DD7CE2-C5D4-468F-A48A-03AF66916DB1}" type="datetime1">
              <a:rPr lang="en-GB"/>
              <a:pPr>
                <a:defRPr/>
              </a:pPr>
              <a:t>05/06/2016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1031" name="Oval 10"/>
            <p:cNvSpPr>
              <a:spLocks noChangeArrowheads="1"/>
            </p:cNvSpPr>
            <p:nvPr/>
          </p:nvSpPr>
          <p:spPr bwMode="auto">
            <a:xfrm>
              <a:off x="4720" y="1885"/>
              <a:ext cx="128" cy="128"/>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32" name="Oval 11"/>
            <p:cNvSpPr>
              <a:spLocks noChangeArrowheads="1"/>
            </p:cNvSpPr>
            <p:nvPr/>
          </p:nvSpPr>
          <p:spPr bwMode="auto">
            <a:xfrm>
              <a:off x="4899" y="1885"/>
              <a:ext cx="126" cy="128"/>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33" name="Oval 12"/>
            <p:cNvSpPr>
              <a:spLocks noChangeArrowheads="1"/>
            </p:cNvSpPr>
            <p:nvPr/>
          </p:nvSpPr>
          <p:spPr bwMode="auto">
            <a:xfrm>
              <a:off x="5079" y="1885"/>
              <a:ext cx="126" cy="128"/>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34" name="Oval 13"/>
            <p:cNvSpPr>
              <a:spLocks noChangeArrowheads="1"/>
            </p:cNvSpPr>
            <p:nvPr/>
          </p:nvSpPr>
          <p:spPr bwMode="auto">
            <a:xfrm>
              <a:off x="4720" y="2063"/>
              <a:ext cx="128" cy="128"/>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35" name="Oval 14"/>
            <p:cNvSpPr>
              <a:spLocks noChangeArrowheads="1"/>
            </p:cNvSpPr>
            <p:nvPr/>
          </p:nvSpPr>
          <p:spPr bwMode="auto">
            <a:xfrm>
              <a:off x="4899" y="2063"/>
              <a:ext cx="126" cy="128"/>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36" name="Oval 15"/>
            <p:cNvSpPr>
              <a:spLocks noChangeArrowheads="1"/>
            </p:cNvSpPr>
            <p:nvPr/>
          </p:nvSpPr>
          <p:spPr bwMode="auto">
            <a:xfrm>
              <a:off x="5079" y="2063"/>
              <a:ext cx="126" cy="128"/>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37" name="Oval 16"/>
            <p:cNvSpPr>
              <a:spLocks noChangeArrowheads="1"/>
            </p:cNvSpPr>
            <p:nvPr/>
          </p:nvSpPr>
          <p:spPr bwMode="auto">
            <a:xfrm>
              <a:off x="5258" y="2063"/>
              <a:ext cx="126"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38" name="Oval 17"/>
            <p:cNvSpPr>
              <a:spLocks noChangeArrowheads="1"/>
            </p:cNvSpPr>
            <p:nvPr/>
          </p:nvSpPr>
          <p:spPr bwMode="auto">
            <a:xfrm>
              <a:off x="4720" y="2243"/>
              <a:ext cx="128" cy="128"/>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39" name="Oval 18"/>
            <p:cNvSpPr>
              <a:spLocks noChangeArrowheads="1"/>
            </p:cNvSpPr>
            <p:nvPr/>
          </p:nvSpPr>
          <p:spPr bwMode="auto">
            <a:xfrm>
              <a:off x="4899" y="2243"/>
              <a:ext cx="126" cy="128"/>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40" name="Oval 19"/>
            <p:cNvSpPr>
              <a:spLocks noChangeArrowheads="1"/>
            </p:cNvSpPr>
            <p:nvPr/>
          </p:nvSpPr>
          <p:spPr bwMode="auto">
            <a:xfrm>
              <a:off x="5079" y="2243"/>
              <a:ext cx="126"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41" name="Oval 20"/>
            <p:cNvSpPr>
              <a:spLocks noChangeArrowheads="1"/>
            </p:cNvSpPr>
            <p:nvPr/>
          </p:nvSpPr>
          <p:spPr bwMode="auto">
            <a:xfrm>
              <a:off x="5258" y="2243"/>
              <a:ext cx="126"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42" name="Oval 21"/>
            <p:cNvSpPr>
              <a:spLocks noChangeArrowheads="1"/>
            </p:cNvSpPr>
            <p:nvPr/>
          </p:nvSpPr>
          <p:spPr bwMode="auto">
            <a:xfrm>
              <a:off x="5435" y="2243"/>
              <a:ext cx="128"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43" name="Oval 22"/>
            <p:cNvSpPr>
              <a:spLocks noChangeArrowheads="1"/>
            </p:cNvSpPr>
            <p:nvPr/>
          </p:nvSpPr>
          <p:spPr bwMode="auto">
            <a:xfrm>
              <a:off x="4720" y="2422"/>
              <a:ext cx="128" cy="128"/>
            </a:xfrm>
            <a:prstGeom prst="ellipse">
              <a:avLst/>
            </a:prstGeom>
            <a:solidFill>
              <a:srgbClr val="8A00C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44" name="Oval 23"/>
            <p:cNvSpPr>
              <a:spLocks noChangeArrowheads="1"/>
            </p:cNvSpPr>
            <p:nvPr/>
          </p:nvSpPr>
          <p:spPr bwMode="auto">
            <a:xfrm>
              <a:off x="4899" y="2422"/>
              <a:ext cx="126"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45" name="Oval 24"/>
            <p:cNvSpPr>
              <a:spLocks noChangeArrowheads="1"/>
            </p:cNvSpPr>
            <p:nvPr/>
          </p:nvSpPr>
          <p:spPr bwMode="auto">
            <a:xfrm>
              <a:off x="5079" y="2422"/>
              <a:ext cx="126"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46" name="Oval 25"/>
            <p:cNvSpPr>
              <a:spLocks noChangeArrowheads="1"/>
            </p:cNvSpPr>
            <p:nvPr/>
          </p:nvSpPr>
          <p:spPr bwMode="auto">
            <a:xfrm>
              <a:off x="5258" y="2422"/>
              <a:ext cx="126"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47" name="Oval 26"/>
            <p:cNvSpPr>
              <a:spLocks noChangeArrowheads="1"/>
            </p:cNvSpPr>
            <p:nvPr/>
          </p:nvSpPr>
          <p:spPr bwMode="auto">
            <a:xfrm>
              <a:off x="4720" y="2600"/>
              <a:ext cx="128"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48" name="Oval 27"/>
            <p:cNvSpPr>
              <a:spLocks noChangeArrowheads="1"/>
            </p:cNvSpPr>
            <p:nvPr/>
          </p:nvSpPr>
          <p:spPr bwMode="auto">
            <a:xfrm>
              <a:off x="4899" y="2600"/>
              <a:ext cx="126"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49" name="Oval 28"/>
            <p:cNvSpPr>
              <a:spLocks noChangeArrowheads="1"/>
            </p:cNvSpPr>
            <p:nvPr/>
          </p:nvSpPr>
          <p:spPr bwMode="auto">
            <a:xfrm>
              <a:off x="5079" y="2600"/>
              <a:ext cx="126"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50" name="Oval 29"/>
            <p:cNvSpPr>
              <a:spLocks noChangeArrowheads="1"/>
            </p:cNvSpPr>
            <p:nvPr/>
          </p:nvSpPr>
          <p:spPr bwMode="auto">
            <a:xfrm>
              <a:off x="5258" y="2600"/>
              <a:ext cx="126"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51" name="Oval 30"/>
            <p:cNvSpPr>
              <a:spLocks noChangeArrowheads="1"/>
            </p:cNvSpPr>
            <p:nvPr/>
          </p:nvSpPr>
          <p:spPr bwMode="auto">
            <a:xfrm>
              <a:off x="5435" y="2600"/>
              <a:ext cx="128" cy="128"/>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52" name="Oval 31"/>
            <p:cNvSpPr>
              <a:spLocks noChangeArrowheads="1"/>
            </p:cNvSpPr>
            <p:nvPr/>
          </p:nvSpPr>
          <p:spPr bwMode="auto">
            <a:xfrm>
              <a:off x="4720" y="2778"/>
              <a:ext cx="128" cy="128"/>
            </a:xfrm>
            <a:prstGeom prst="ellipse">
              <a:avLst/>
            </a:prstGeom>
            <a:solidFill>
              <a:srgbClr val="33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53" name="Oval 32"/>
            <p:cNvSpPr>
              <a:spLocks noChangeArrowheads="1"/>
            </p:cNvSpPr>
            <p:nvPr/>
          </p:nvSpPr>
          <p:spPr bwMode="auto">
            <a:xfrm>
              <a:off x="4899" y="2778"/>
              <a:ext cx="126"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54" name="Oval 33"/>
            <p:cNvSpPr>
              <a:spLocks noChangeArrowheads="1"/>
            </p:cNvSpPr>
            <p:nvPr/>
          </p:nvSpPr>
          <p:spPr bwMode="auto">
            <a:xfrm>
              <a:off x="5079" y="2778"/>
              <a:ext cx="126"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55" name="Oval 34"/>
            <p:cNvSpPr>
              <a:spLocks noChangeArrowheads="1"/>
            </p:cNvSpPr>
            <p:nvPr/>
          </p:nvSpPr>
          <p:spPr bwMode="auto">
            <a:xfrm>
              <a:off x="5258" y="2778"/>
              <a:ext cx="126" cy="128"/>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56" name="Oval 35"/>
            <p:cNvSpPr>
              <a:spLocks noChangeArrowheads="1"/>
            </p:cNvSpPr>
            <p:nvPr/>
          </p:nvSpPr>
          <p:spPr bwMode="auto">
            <a:xfrm>
              <a:off x="4720" y="2958"/>
              <a:ext cx="128"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57" name="Oval 36"/>
            <p:cNvSpPr>
              <a:spLocks noChangeArrowheads="1"/>
            </p:cNvSpPr>
            <p:nvPr/>
          </p:nvSpPr>
          <p:spPr bwMode="auto">
            <a:xfrm>
              <a:off x="4899" y="2958"/>
              <a:ext cx="126" cy="128"/>
            </a:xfrm>
            <a:prstGeom prst="ellipse">
              <a:avLst/>
            </a:prstGeom>
            <a:solidFill>
              <a:srgbClr val="99CC9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58" name="Oval 37"/>
            <p:cNvSpPr>
              <a:spLocks noChangeArrowheads="1"/>
            </p:cNvSpPr>
            <p:nvPr/>
          </p:nvSpPr>
          <p:spPr bwMode="auto">
            <a:xfrm>
              <a:off x="5079" y="2958"/>
              <a:ext cx="126" cy="128"/>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59" name="Oval 38"/>
            <p:cNvSpPr>
              <a:spLocks noChangeArrowheads="1"/>
            </p:cNvSpPr>
            <p:nvPr/>
          </p:nvSpPr>
          <p:spPr bwMode="auto">
            <a:xfrm>
              <a:off x="5258" y="2958"/>
              <a:ext cx="126" cy="128"/>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60" name="Oval 39"/>
            <p:cNvSpPr>
              <a:spLocks noChangeArrowheads="1"/>
            </p:cNvSpPr>
            <p:nvPr/>
          </p:nvSpPr>
          <p:spPr bwMode="auto">
            <a:xfrm>
              <a:off x="4899" y="3136"/>
              <a:ext cx="126" cy="128"/>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61" name="Oval 40"/>
            <p:cNvSpPr>
              <a:spLocks noChangeArrowheads="1"/>
            </p:cNvSpPr>
            <p:nvPr/>
          </p:nvSpPr>
          <p:spPr bwMode="auto">
            <a:xfrm>
              <a:off x="5258" y="3136"/>
              <a:ext cx="126" cy="128"/>
            </a:xfrm>
            <a:prstGeom prst="ellipse">
              <a:avLst/>
            </a:prstGeom>
            <a:solidFill>
              <a:srgbClr val="CC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grpSp>
    </p:spTree>
  </p:cSld>
  <p:clrMap bg1="lt1" tx1="dk1" bg2="lt2" tx2="dk2" accent1="accent1" accent2="accent2" accent3="accent3" accent4="accent4" accent5="accent5" accent6="accent6" hlink="hlink" folHlink="folHlink"/>
  <p:sldLayoutIdLst>
    <p:sldLayoutId id="2147483900"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anose="05000000000000000000"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anose="05000000000000000000"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anose="05000000000000000000"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anose="05000000000000000000" pitchFamily="2" charset="2"/>
        <a:buChar char="§"/>
        <a:defRPr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260350"/>
            <a:ext cx="6118225" cy="2520950"/>
          </a:xfrm>
        </p:spPr>
        <p:txBody>
          <a:bodyPr anchor="ctr"/>
          <a:lstStyle/>
          <a:p>
            <a:pPr algn="ctr" eaLnBrk="1" hangingPunct="1"/>
            <a:r>
              <a:rPr lang="en-GB" altLang="en-US" dirty="0"/>
              <a:t>Making group assessment fair</a:t>
            </a:r>
            <a:endParaRPr lang="en-GB" altLang="en-US" sz="4400" b="0" dirty="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a:solidFill>
                  <a:schemeClr val="tx2">
                    <a:lumMod val="60000"/>
                    <a:lumOff val="40000"/>
                  </a:schemeClr>
                </a:solidFill>
              </a:rPr>
              <a:t>University of Reading</a:t>
            </a:r>
          </a:p>
          <a:p>
            <a:pPr algn="ctr" eaLnBrk="1" hangingPunct="1">
              <a:defRPr/>
            </a:pPr>
            <a:r>
              <a:rPr lang="en-GB" sz="1800" dirty="0"/>
              <a:t>June 2016</a:t>
            </a:r>
          </a:p>
          <a:p>
            <a:pPr algn="ctr" eaLnBrk="1" hangingPunct="1">
              <a:defRPr/>
            </a:pPr>
            <a:r>
              <a:rPr lang="en-GB" sz="2400" dirty="0"/>
              <a:t>Sally Brown</a:t>
            </a:r>
          </a:p>
          <a:p>
            <a:pPr algn="ctr" eaLnBrk="1" hangingPunct="1">
              <a:defRPr/>
            </a:pPr>
            <a:r>
              <a:rPr lang="en-GB" sz="2000" dirty="0"/>
              <a:t>@</a:t>
            </a:r>
            <a:r>
              <a:rPr lang="en-GB" sz="2000" dirty="0" err="1"/>
              <a:t>ProfSallyBrown</a:t>
            </a:r>
            <a:endParaRPr lang="en-GB" sz="2000" dirty="0"/>
          </a:p>
          <a:p>
            <a:pPr algn="ctr" eaLnBrk="1" hangingPunct="1">
              <a:defRPr/>
            </a:pPr>
            <a:r>
              <a:rPr lang="en-GB" sz="20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5124"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ts val="600"/>
              </a:spcBef>
              <a:buClr>
                <a:schemeClr val="tx2"/>
              </a:buClr>
              <a:buSzPct val="70000"/>
              <a:buFont typeface="Wingdings" panose="05000000000000000000" pitchFamily="2" charset="2"/>
              <a:buChar char="l"/>
              <a:defRPr sz="2800" b="1">
                <a:solidFill>
                  <a:schemeClr val="tx1"/>
                </a:solidFill>
                <a:latin typeface="Arial" panose="020B0604020202020204" pitchFamily="34" charset="0"/>
              </a:defRPr>
            </a:lvl1pPr>
            <a:lvl2pPr marL="742950" indent="-285750">
              <a:spcBef>
                <a:spcPts val="600"/>
              </a:spcBef>
              <a:buClr>
                <a:srgbClr val="339966"/>
              </a:buClr>
              <a:buSzPct val="70000"/>
              <a:buFont typeface="Wingdings" panose="05000000000000000000" pitchFamily="2" charset="2"/>
              <a:buChar char="l"/>
              <a:defRPr sz="2400" b="1">
                <a:solidFill>
                  <a:schemeClr val="tx1"/>
                </a:solidFill>
                <a:latin typeface="Arial" panose="020B0604020202020204" pitchFamily="34" charset="0"/>
              </a:defRPr>
            </a:lvl2pPr>
            <a:lvl3pPr marL="1143000" indent="-228600">
              <a:spcBef>
                <a:spcPts val="600"/>
              </a:spcBef>
              <a:buClr>
                <a:srgbClr val="8A00C0"/>
              </a:buClr>
              <a:buSzPct val="70000"/>
              <a:buFont typeface="Wingdings" panose="05000000000000000000" pitchFamily="2" charset="2"/>
              <a:buChar char="l"/>
              <a:defRPr sz="2000" b="1">
                <a:solidFill>
                  <a:schemeClr val="tx1"/>
                </a:solidFill>
                <a:latin typeface="Arial" panose="020B0604020202020204" pitchFamily="34" charset="0"/>
              </a:defRPr>
            </a:lvl3pPr>
            <a:lvl4pPr marL="1600200" indent="-228600">
              <a:spcBef>
                <a:spcPts val="600"/>
              </a:spcBef>
              <a:buClr>
                <a:srgbClr val="A0C6A0"/>
              </a:buClr>
              <a:buSzPct val="75000"/>
              <a:buFont typeface="Wingdings" panose="05000000000000000000" pitchFamily="2" charset="2"/>
              <a:buChar char="§"/>
              <a:defRPr b="1">
                <a:solidFill>
                  <a:schemeClr val="tx1"/>
                </a:solidFill>
                <a:latin typeface="Arial" panose="020B0604020202020204" pitchFamily="34" charset="0"/>
              </a:defRPr>
            </a:lvl4pPr>
            <a:lvl5pPr marL="2057400" indent="-228600">
              <a:spcBef>
                <a:spcPts val="600"/>
              </a:spcBef>
              <a:buClr>
                <a:srgbClr val="CC99FF"/>
              </a:buClr>
              <a:buSzPct val="80000"/>
              <a:buFont typeface="Wingdings" panose="05000000000000000000" pitchFamily="2" charset="2"/>
              <a:buChar char="§"/>
              <a:defRPr b="1">
                <a:solidFill>
                  <a:schemeClr val="tx1"/>
                </a:solidFill>
                <a:latin typeface="Arial" panose="020B0604020202020204" pitchFamily="34" charset="0"/>
              </a:defRPr>
            </a:lvl5pPr>
            <a:lvl6pPr marL="25146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6pPr>
            <a:lvl7pPr marL="29718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7pPr>
            <a:lvl8pPr marL="34290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8pPr>
            <a:lvl9pPr marL="3886200" indent="-22860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Arial" panose="020B0604020202020204" pitchFamily="34" charset="0"/>
              </a:defRPr>
            </a:lvl9pPr>
          </a:lstStyle>
          <a:p>
            <a:pPr eaLnBrk="1" hangingPunct="1">
              <a:spcBef>
                <a:spcPct val="0"/>
              </a:spcBef>
              <a:buClrTx/>
              <a:buSzTx/>
              <a:buFontTx/>
              <a:buNone/>
            </a:pPr>
            <a:endParaRPr lang="en-US" altLang="en-US" sz="3100" b="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altLang="en-US"/>
              <a:t>Ten stages of effective assessed group work (continued)</a:t>
            </a:r>
          </a:p>
        </p:txBody>
      </p:sp>
      <p:sp>
        <p:nvSpPr>
          <p:cNvPr id="21507" name="Content Placeholder 2"/>
          <p:cNvSpPr>
            <a:spLocks noGrp="1"/>
          </p:cNvSpPr>
          <p:nvPr>
            <p:ph idx="1"/>
          </p:nvPr>
        </p:nvSpPr>
        <p:spPr/>
        <p:txBody>
          <a:bodyPr/>
          <a:lstStyle/>
          <a:p>
            <a:pPr marL="457200" indent="-457200">
              <a:buSzPct val="100000"/>
              <a:buFont typeface="Arial" panose="020B0604020202020204" pitchFamily="34" charset="0"/>
              <a:buAutoNum type="arabicPeriod" startAt="5"/>
            </a:pPr>
            <a:r>
              <a:rPr lang="en-GB" altLang="en-US" dirty="0"/>
              <a:t>Provide risk-free rehearsal opportunities so that students can make mistakes in a safe environment;</a:t>
            </a:r>
          </a:p>
          <a:p>
            <a:pPr marL="457200" indent="-457200">
              <a:buSzPct val="100000"/>
              <a:buFont typeface="Arial" panose="020B0604020202020204" pitchFamily="34" charset="0"/>
              <a:buAutoNum type="arabicPeriod" startAt="5"/>
            </a:pPr>
            <a:r>
              <a:rPr lang="en-GB" altLang="en-US" dirty="0"/>
              <a:t>Offer dialogic opportunities for students to ask questions and clarify potential misunderstandings;</a:t>
            </a:r>
          </a:p>
          <a:p>
            <a:pPr marL="457200" indent="-457200">
              <a:buSzPct val="100000"/>
              <a:buFont typeface="Arial" panose="020B0604020202020204" pitchFamily="34" charset="0"/>
              <a:buAutoNum type="arabicPeriod" startAt="5"/>
            </a:pPr>
            <a:r>
              <a:rPr lang="en-GB" altLang="en-US" dirty="0"/>
              <a:t>Make it clear that sorting out group dysfunction is part of the task;</a:t>
            </a:r>
          </a:p>
          <a:p>
            <a:pPr marL="457200" indent="-457200">
              <a:buSzPct val="100000"/>
              <a:buFont typeface="Arial" panose="020B0604020202020204" pitchFamily="34" charset="0"/>
              <a:buAutoNum type="arabicPeriod" startAt="5"/>
            </a:pPr>
            <a:r>
              <a:rPr lang="en-GB" altLang="en-US" dirty="0"/>
              <a:t>Offer the services of an ‘ombudsperson’ to provide arbitration as necessary;</a:t>
            </a:r>
          </a:p>
          <a:p>
            <a:pPr marL="457200" indent="-457200">
              <a:buSzPct val="100000"/>
              <a:buFont typeface="Arial" panose="020B0604020202020204" pitchFamily="34" charset="0"/>
              <a:buAutoNum type="arabicPeriod" startAt="5"/>
            </a:pPr>
            <a:r>
              <a:rPr lang="en-GB" altLang="en-US" dirty="0"/>
              <a:t>Debrief at the end of the task and the assessment process so students recognise how the marks have been achieved.</a:t>
            </a:r>
          </a:p>
          <a:p>
            <a:pPr marL="457200" indent="-457200">
              <a:buSzPct val="100000"/>
              <a:buFont typeface="Arial" panose="020B0604020202020204" pitchFamily="34" charset="0"/>
              <a:buAutoNum type="arabicPeriod" startAt="5"/>
            </a:pPr>
            <a:r>
              <a:rPr lang="en-GB" altLang="en-US" dirty="0"/>
              <a:t>Clarify what are the values that underpin your group assessment process.</a:t>
            </a:r>
          </a:p>
          <a:p>
            <a:pPr marL="457200" indent="-457200">
              <a:buSzPct val="100000"/>
              <a:buFont typeface="Arial" panose="020B0604020202020204" pitchFamily="34" charset="0"/>
              <a:buAutoNum type="arabicPeriod" startAt="5"/>
            </a:pPr>
            <a:endParaRPr lang="en-GB"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altLang="en-US"/>
              <a:t>Implicit values in group work</a:t>
            </a:r>
            <a:br>
              <a:rPr lang="en-GB" altLang="en-US"/>
            </a:br>
            <a:endParaRPr lang="en-GB" altLang="en-US"/>
          </a:p>
        </p:txBody>
      </p:sp>
      <p:sp>
        <p:nvSpPr>
          <p:cNvPr id="22531" name="Content Placeholder 2"/>
          <p:cNvSpPr>
            <a:spLocks noGrp="1"/>
          </p:cNvSpPr>
          <p:nvPr>
            <p:ph idx="1"/>
          </p:nvPr>
        </p:nvSpPr>
        <p:spPr>
          <a:xfrm>
            <a:off x="214313" y="1285875"/>
            <a:ext cx="8643937" cy="4916488"/>
          </a:xfrm>
        </p:spPr>
        <p:txBody>
          <a:bodyPr/>
          <a:lstStyle/>
          <a:p>
            <a:r>
              <a:rPr lang="en-GB" altLang="en-US"/>
              <a:t>Respect for the opinions and viewpoints of others, listening and responding appropriately;</a:t>
            </a:r>
          </a:p>
          <a:p>
            <a:r>
              <a:rPr lang="en-GB" altLang="en-US"/>
              <a:t>Respect for valid reasoning. The ability to detect poor argument and to engage in respectful dialogue;</a:t>
            </a:r>
          </a:p>
          <a:p>
            <a:r>
              <a:rPr lang="en-GB" altLang="en-US"/>
              <a:t>A commitment to regular attendance and to cooperation with others in independent group work involving debate and dialogue;</a:t>
            </a:r>
          </a:p>
          <a:p>
            <a:r>
              <a:rPr lang="en-GB" altLang="en-US"/>
              <a:t>Active use of concepts and modes of reasoning introduced in the module content;</a:t>
            </a:r>
          </a:p>
          <a:p>
            <a:r>
              <a:rPr lang="en-GB" altLang="en-US"/>
              <a:t>A commitment to shared reflection on course processes.</a:t>
            </a:r>
          </a:p>
          <a:p>
            <a:pPr>
              <a:buFont typeface="Wingdings" panose="05000000000000000000" pitchFamily="2" charset="2"/>
              <a:buNone/>
            </a:pPr>
            <a:r>
              <a:rPr lang="en-GB" altLang="en-US"/>
              <a:t>(Foreman-Peck and Winch, 2010)</a:t>
            </a:r>
          </a:p>
          <a:p>
            <a:endParaRPr lang="en-GB"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altLang="en-US"/>
              <a:t>Strategies for assessing students in groups (1)</a:t>
            </a:r>
          </a:p>
        </p:txBody>
      </p:sp>
      <p:sp>
        <p:nvSpPr>
          <p:cNvPr id="24579" name="Content Placeholder 2"/>
          <p:cNvSpPr>
            <a:spLocks noGrp="1"/>
          </p:cNvSpPr>
          <p:nvPr>
            <p:ph idx="1"/>
          </p:nvPr>
        </p:nvSpPr>
        <p:spPr/>
        <p:txBody>
          <a:bodyPr/>
          <a:lstStyle/>
          <a:p>
            <a:r>
              <a:rPr lang="en-GB" altLang="en-US"/>
              <a:t>If the task is small and early and the weighting of marks in relation to the overall module mark is minor, give the students a group mark with no differentiation (but then talk to them about the implications of this);</a:t>
            </a:r>
          </a:p>
          <a:p>
            <a:r>
              <a:rPr lang="en-GB" altLang="en-US"/>
              <a:t>Break up the group task into separate equivalent elements and assess students individually on these tasks;</a:t>
            </a:r>
          </a:p>
          <a:p>
            <a:r>
              <a:rPr lang="en-GB" altLang="en-US"/>
              <a:t>Give an overall mark to the group assignment, but give each student an additional individual task (for example, a reflection) to differentiate effort;...</a:t>
            </a:r>
          </a:p>
          <a:p>
            <a:endParaRPr lang="en-GB"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altLang="en-US"/>
              <a:t>Strategies for assessing students in groups (2)</a:t>
            </a:r>
          </a:p>
        </p:txBody>
      </p:sp>
      <p:sp>
        <p:nvSpPr>
          <p:cNvPr id="26627" name="Content Placeholder 2"/>
          <p:cNvSpPr>
            <a:spLocks noGrp="1"/>
          </p:cNvSpPr>
          <p:nvPr>
            <p:ph idx="1"/>
          </p:nvPr>
        </p:nvSpPr>
        <p:spPr>
          <a:xfrm>
            <a:off x="285750" y="1214438"/>
            <a:ext cx="8412163" cy="4987925"/>
          </a:xfrm>
        </p:spPr>
        <p:txBody>
          <a:bodyPr/>
          <a:lstStyle/>
          <a:p>
            <a:r>
              <a:rPr lang="en-GB" altLang="en-US"/>
              <a:t>Give an overall mark to the group assignment outcome, and then viva the students individually on their learning from the task;</a:t>
            </a:r>
          </a:p>
          <a:p>
            <a:r>
              <a:rPr lang="en-GB" altLang="en-US"/>
              <a:t>Give an overall mark to the group assignment outcome, and then set an exam question at the end of the module to enable students individually to demonstrate their learning from the group task.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altLang="en-US"/>
              <a:t>Strategies for assessing students in groups (3)</a:t>
            </a:r>
          </a:p>
        </p:txBody>
      </p:sp>
      <p:sp>
        <p:nvSpPr>
          <p:cNvPr id="28675" name="Content Placeholder 2"/>
          <p:cNvSpPr>
            <a:spLocks noGrp="1"/>
          </p:cNvSpPr>
          <p:nvPr>
            <p:ph idx="1"/>
          </p:nvPr>
        </p:nvSpPr>
        <p:spPr>
          <a:xfrm>
            <a:off x="285750" y="1214438"/>
            <a:ext cx="8412163" cy="4987925"/>
          </a:xfrm>
        </p:spPr>
        <p:txBody>
          <a:bodyPr/>
          <a:lstStyle/>
          <a:p>
            <a:r>
              <a:rPr lang="en-GB" altLang="en-US"/>
              <a:t>Give an overall mark to the group assignment outcome and then get students to additionally peer assess each other’s contribution to the group task using agreed criteria like active engagement in the task, the ability to facilitate the participation of others, commitment to group success etc.</a:t>
            </a:r>
          </a:p>
          <a:p>
            <a:r>
              <a:rPr lang="en-GB" altLang="en-US"/>
              <a:t>Give an overall mark to the group assignment outcome, divide that mark by the number of students in the group and then ask the students to decide whether each student in the group merits the average mark, the average +1 or +2 or the average -1 or -2</a:t>
            </a:r>
          </a:p>
          <a:p>
            <a:pPr>
              <a:buFont typeface="Wingdings" panose="05000000000000000000" pitchFamily="2" charset="2"/>
              <a:buNone/>
            </a:pPr>
            <a:r>
              <a:rPr lang="en-GB" altLang="en-US" sz="1800" i="1"/>
              <a:t>(Brown, Rust and Gibbs, (1994) Strategies for Diversifying Assessment)</a:t>
            </a:r>
          </a:p>
          <a:p>
            <a:endParaRPr lang="en-GB" altLang="en-US"/>
          </a:p>
          <a:p>
            <a:endParaRPr lang="en-GB"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04800" y="609600"/>
            <a:ext cx="8458200" cy="1143000"/>
          </a:xfrm>
        </p:spPr>
        <p:txBody>
          <a:bodyPr/>
          <a:lstStyle/>
          <a:p>
            <a:r>
              <a:rPr lang="en-GB" altLang="en-US"/>
              <a:t>Involving students in assessing </a:t>
            </a:r>
            <a:br>
              <a:rPr lang="en-GB" altLang="en-US"/>
            </a:br>
            <a:r>
              <a:rPr lang="en-GB" altLang="en-US"/>
              <a:t>peers in groups. Why?</a:t>
            </a:r>
          </a:p>
        </p:txBody>
      </p:sp>
      <p:sp>
        <p:nvSpPr>
          <p:cNvPr id="30723" name="Rectangle 3"/>
          <p:cNvSpPr>
            <a:spLocks noGrp="1" noChangeArrowheads="1"/>
          </p:cNvSpPr>
          <p:nvPr>
            <p:ph type="body" idx="1"/>
          </p:nvPr>
        </p:nvSpPr>
        <p:spPr>
          <a:xfrm>
            <a:off x="304800" y="1916113"/>
            <a:ext cx="8534400" cy="4179887"/>
          </a:xfrm>
        </p:spPr>
        <p:txBody>
          <a:bodyPr/>
          <a:lstStyle/>
          <a:p>
            <a:pPr eaLnBrk="1" hangingPunct="1"/>
            <a:r>
              <a:rPr lang="en-GB" altLang="en-US"/>
              <a:t>Available research indicates that involving students in their own assessment makes them better learners (deep not surface learning);</a:t>
            </a:r>
          </a:p>
          <a:p>
            <a:pPr eaLnBrk="1" hangingPunct="1"/>
            <a:r>
              <a:rPr lang="en-GB" altLang="en-US"/>
              <a:t>If students feel they can get away with a free ride, then engagement may be harder to promote;</a:t>
            </a:r>
          </a:p>
          <a:p>
            <a:pPr eaLnBrk="1" hangingPunct="1"/>
            <a:r>
              <a:rPr lang="en-GB" altLang="en-US"/>
              <a:t>Assessing group participation really needs the involvement of peers to be meaningful;</a:t>
            </a:r>
          </a:p>
          <a:p>
            <a:pPr eaLnBrk="1" hangingPunct="1"/>
            <a:r>
              <a:rPr lang="en-GB" altLang="en-US"/>
              <a:t>Students can get inside the criteria and start to work out what they really mean in practice. </a:t>
            </a:r>
          </a:p>
          <a:p>
            <a:pPr eaLnBrk="1" hangingPunct="1"/>
            <a:endParaRPr lang="en-GB"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381000"/>
            <a:ext cx="7772400" cy="1143000"/>
          </a:xfrm>
        </p:spPr>
        <p:txBody>
          <a:bodyPr/>
          <a:lstStyle/>
          <a:p>
            <a:r>
              <a:rPr lang="en-GB" altLang="en-US"/>
              <a:t>However:</a:t>
            </a:r>
          </a:p>
        </p:txBody>
      </p:sp>
      <p:sp>
        <p:nvSpPr>
          <p:cNvPr id="32771" name="Rectangle 3"/>
          <p:cNvSpPr>
            <a:spLocks noGrp="1" noChangeArrowheads="1"/>
          </p:cNvSpPr>
          <p:nvPr>
            <p:ph type="body" idx="1"/>
          </p:nvPr>
        </p:nvSpPr>
        <p:spPr>
          <a:xfrm>
            <a:off x="457200" y="1524000"/>
            <a:ext cx="8305800" cy="4267200"/>
          </a:xfrm>
        </p:spPr>
        <p:txBody>
          <a:bodyPr/>
          <a:lstStyle/>
          <a:p>
            <a:pPr eaLnBrk="1" hangingPunct="1"/>
            <a:r>
              <a:rPr lang="en-GB" altLang="en-US"/>
              <a:t>Criteria need to be explicit and clear to all concerned from the outset;</a:t>
            </a:r>
          </a:p>
          <a:p>
            <a:pPr eaLnBrk="1" hangingPunct="1"/>
            <a:r>
              <a:rPr lang="en-GB" altLang="en-US"/>
              <a:t>Assessment must use evidence matched against the criteria;</a:t>
            </a:r>
          </a:p>
          <a:p>
            <a:pPr eaLnBrk="1" hangingPunct="1"/>
            <a:r>
              <a:rPr lang="en-GB" altLang="en-US"/>
              <a:t>Students and staff need training and rehearsal before it is implemented ‘for real’;</a:t>
            </a:r>
          </a:p>
          <a:p>
            <a:pPr eaLnBrk="1" hangingPunct="1"/>
            <a:r>
              <a:rPr lang="en-GB" altLang="en-US"/>
              <a:t>Rehearsal implies having the opportunity to practice giving marks and feedback in a non-threatening and supportive environment where issues can be raised and discussed freely and productively.</a:t>
            </a:r>
          </a:p>
          <a:p>
            <a:pPr eaLnBrk="1" hangingPunct="1">
              <a:buFontTx/>
              <a:buNone/>
            </a:pPr>
            <a:r>
              <a:rPr lang="en-GB" altLang="en-US">
                <a:cs typeface="Times New Roman" panose="02020603050405020304" pitchFamily="18" charset="0"/>
              </a:rPr>
              <a:t>	</a:t>
            </a:r>
            <a:endParaRPr lang="en-GB"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altLang="en-US"/>
              <a:t>Planning to maximize the effectiveness of small group work</a:t>
            </a:r>
          </a:p>
        </p:txBody>
      </p:sp>
      <p:sp>
        <p:nvSpPr>
          <p:cNvPr id="34819" name="Content Placeholder 2"/>
          <p:cNvSpPr>
            <a:spLocks noGrp="1"/>
          </p:cNvSpPr>
          <p:nvPr>
            <p:ph idx="1"/>
          </p:nvPr>
        </p:nvSpPr>
        <p:spPr/>
        <p:txBody>
          <a:bodyPr/>
          <a:lstStyle/>
          <a:p>
            <a:r>
              <a:rPr lang="en-GB" altLang="en-US"/>
              <a:t>Which of the ideas you have discussed today would you like to implement in your practice?</a:t>
            </a:r>
          </a:p>
          <a:p>
            <a:r>
              <a:rPr lang="en-GB" altLang="en-US"/>
              <a:t>Are these likely to be individual or course team activities?</a:t>
            </a:r>
          </a:p>
          <a:p>
            <a:r>
              <a:rPr lang="en-GB" altLang="en-US"/>
              <a:t>What support might you need to make this happen? (Timetable flexibility, space swap, financial support?)</a:t>
            </a:r>
          </a:p>
          <a:p>
            <a:r>
              <a:rPr lang="en-GB" altLang="en-US"/>
              <a:t>How will you know if you have been successful? </a:t>
            </a:r>
          </a:p>
          <a:p>
            <a:r>
              <a:rPr lang="en-GB" altLang="en-US"/>
              <a:t>How can you share your success?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p:txBody>
          <a:bodyPr/>
          <a:lstStyle/>
          <a:p>
            <a:r>
              <a:rPr lang="en-GB" altLang="en-US" sz="2800" dirty="0"/>
              <a:t>These and other slides will be available on my website at </a:t>
            </a:r>
            <a:r>
              <a:rPr lang="en-GB" altLang="en-US" sz="2800" dirty="0">
                <a:hlinkClick r:id="rId3"/>
              </a:rPr>
              <a:t>http://sally-brown.net</a:t>
            </a:r>
            <a:r>
              <a:rPr lang="en-GB" altLang="en-US" sz="2800" dirty="0"/>
              <a:t>  </a:t>
            </a:r>
          </a:p>
        </p:txBody>
      </p:sp>
      <p:pic>
        <p:nvPicPr>
          <p:cNvPr id="36867" name="Picture 2" descr="sally new photo.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627313" y="1268413"/>
            <a:ext cx="3724275" cy="496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122238"/>
            <a:ext cx="7543800" cy="800100"/>
          </a:xfrm>
        </p:spPr>
        <p:txBody>
          <a:bodyPr/>
          <a:lstStyle/>
          <a:p>
            <a:r>
              <a:rPr lang="en-GB" altLang="en-US"/>
              <a:t>Useful references: 1</a:t>
            </a:r>
          </a:p>
        </p:txBody>
      </p:sp>
      <p:sp>
        <p:nvSpPr>
          <p:cNvPr id="207875" name="Rectangle 3"/>
          <p:cNvSpPr>
            <a:spLocks noGrp="1" noChangeArrowheads="1"/>
          </p:cNvSpPr>
          <p:nvPr>
            <p:ph type="body" idx="1"/>
          </p:nvPr>
        </p:nvSpPr>
        <p:spPr>
          <a:xfrm>
            <a:off x="142875" y="981075"/>
            <a:ext cx="8713788" cy="5876925"/>
          </a:xfrm>
        </p:spPr>
        <p:txBody>
          <a:bodyPr/>
          <a:lstStyle/>
          <a:p>
            <a:pPr marL="609600" indent="-609600" eaLnBrk="1" hangingPunct="1">
              <a:buFont typeface="Wingdings" panose="05000000000000000000" pitchFamily="2" charset="2"/>
              <a:buNone/>
              <a:defRPr/>
            </a:pPr>
            <a:r>
              <a:rPr lang="en-GB" sz="1800" dirty="0"/>
              <a:t>Biggs, J. and Tang, C. (2011) </a:t>
            </a:r>
            <a:r>
              <a:rPr lang="en-GB" sz="1800" i="1" dirty="0"/>
              <a:t>Teaching for Quality Learning at University: 4</a:t>
            </a:r>
            <a:r>
              <a:rPr lang="en-GB" sz="1800" i="1" baseline="30000" dirty="0"/>
              <a:t>th</a:t>
            </a:r>
            <a:r>
              <a:rPr lang="en-GB" sz="1800" i="1" dirty="0"/>
              <a:t> edition</a:t>
            </a:r>
            <a:r>
              <a:rPr lang="en-GB" sz="1800" dirty="0"/>
              <a:t>, Maidenhead: SRHE/Open University Press.</a:t>
            </a:r>
            <a:endParaRPr lang="en-GB" sz="1800" dirty="0">
              <a:cs typeface="Times New Roman" pitchFamily="18" charset="0"/>
            </a:endParaRPr>
          </a:p>
          <a:p>
            <a:pPr eaLnBrk="1" hangingPunct="1">
              <a:buFont typeface="Wingdings" panose="05000000000000000000" pitchFamily="2" charset="2"/>
              <a:buNone/>
              <a:defRPr/>
            </a:pPr>
            <a:r>
              <a:rPr lang="en-GB" sz="1800" dirty="0"/>
              <a:t>Brown, S. (September 2006 and January 2007) ‘The art of small group teaching’ in the ‘New Academic’, Birmingham: SEDA</a:t>
            </a:r>
          </a:p>
          <a:p>
            <a:pPr eaLnBrk="1" hangingPunct="1">
              <a:buFont typeface="Wingdings" panose="05000000000000000000" pitchFamily="2" charset="2"/>
              <a:buNone/>
              <a:defRPr/>
            </a:pPr>
            <a:r>
              <a:rPr lang="en-GB" sz="1800" dirty="0"/>
              <a:t>Brown, S. (2001) </a:t>
            </a:r>
            <a:r>
              <a:rPr lang="en-GB" sz="1800" i="1" dirty="0"/>
              <a:t>New at this,</a:t>
            </a:r>
            <a:r>
              <a:rPr lang="en-GB" sz="1800" dirty="0"/>
              <a:t> Case study in </a:t>
            </a:r>
            <a:r>
              <a:rPr lang="en-GB" sz="1800" i="1" dirty="0"/>
              <a:t>Lecturing: case studies, experience and practice from Higher education</a:t>
            </a:r>
            <a:r>
              <a:rPr lang="en-GB" sz="1800" dirty="0"/>
              <a:t> (eds. Edwards, H., Smith, B. and Webb, G.) London: Kogan Page. </a:t>
            </a:r>
          </a:p>
          <a:p>
            <a:pPr eaLnBrk="1" hangingPunct="1">
              <a:buFont typeface="Wingdings" panose="05000000000000000000"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anose="05000000000000000000"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Font typeface="Wingdings" panose="05000000000000000000" pitchFamily="2" charset="2"/>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t>
            </a:r>
            <a:r>
              <a:rPr lang="en-GB" sz="1800" dirty="0"/>
              <a:t>Australia: Acer Press, p.74-91.</a:t>
            </a:r>
          </a:p>
          <a:p>
            <a:pPr marL="609600" indent="-609600" eaLnBrk="1" hangingPunct="1">
              <a:buFont typeface="Wingdings" panose="05000000000000000000" pitchFamily="2" charset="2"/>
              <a:buNone/>
              <a:defRPr/>
            </a:pPr>
            <a:r>
              <a:rPr lang="en-GB" sz="1800" dirty="0"/>
              <a:t>Brown, S. (2015) </a:t>
            </a:r>
            <a:r>
              <a:rPr lang="en-GB" sz="1800" i="1" dirty="0"/>
              <a:t>Learning, teaching and assessment in higher education: global perspectives, </a:t>
            </a:r>
            <a:r>
              <a:rPr lang="en-GB" sz="1800" dirty="0"/>
              <a:t>London: Palgrave-MacMillan.</a:t>
            </a:r>
          </a:p>
          <a:p>
            <a:pPr marL="609600" indent="-609600" eaLnBrk="1" hangingPunct="1">
              <a:buFont typeface="Wingdings" panose="05000000000000000000"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anose="05000000000000000000" pitchFamily="2" charset="2"/>
              <a:buNone/>
              <a:defRPr/>
            </a:pPr>
            <a:endParaRPr lang="en-GB" sz="1800" i="1" dirty="0"/>
          </a:p>
          <a:p>
            <a:pPr marL="609600" indent="-609600" eaLnBrk="1" hangingPunct="1">
              <a:buFont typeface="Wingdings" panose="05000000000000000000" pitchFamily="2" charset="2"/>
              <a:buNone/>
              <a:defRPr/>
            </a:pPr>
            <a:endParaRPr lang="en-GB" sz="1800" dirty="0"/>
          </a:p>
          <a:p>
            <a:pPr marL="609600" indent="-609600" eaLnBrk="1" hangingPunct="1">
              <a:defRPr/>
            </a:pPr>
            <a:endParaRPr lang="en-GB" sz="1800" dirty="0"/>
          </a:p>
          <a:p>
            <a:pPr eaLnBrk="1" hangingPunct="1">
              <a:lnSpc>
                <a:spcPct val="90000"/>
              </a:lnSpc>
              <a:buFont typeface="Wingdings" panose="05000000000000000000" pitchFamily="2" charset="2"/>
              <a:buNone/>
              <a:defRPr/>
            </a:pPr>
            <a:endParaRPr lang="en-GB"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altLang="en-US"/>
              <a:t>Introduction</a:t>
            </a:r>
          </a:p>
        </p:txBody>
      </p:sp>
      <p:sp>
        <p:nvSpPr>
          <p:cNvPr id="7171" name="Content Placeholder 2"/>
          <p:cNvSpPr>
            <a:spLocks noGrp="1"/>
          </p:cNvSpPr>
          <p:nvPr>
            <p:ph idx="1"/>
          </p:nvPr>
        </p:nvSpPr>
        <p:spPr/>
        <p:txBody>
          <a:bodyPr/>
          <a:lstStyle/>
          <a:p>
            <a:r>
              <a:rPr lang="en-GB" altLang="en-US"/>
              <a:t>Group work is a necessary approach in Higher Education nowadays and has many benefits for students in relation to personal development and employability;</a:t>
            </a:r>
          </a:p>
          <a:p>
            <a:r>
              <a:rPr lang="en-GB" altLang="en-US"/>
              <a:t>However, it is the locus of much student dissatisfaction and complaints;</a:t>
            </a:r>
          </a:p>
          <a:p>
            <a:r>
              <a:rPr lang="en-GB" altLang="en-US"/>
              <a:t>As with other pedagogic issues, fairness, transparency, inclusivity and equity are prerequisites for successful group work and assessment.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60350"/>
            <a:ext cx="7543800" cy="720725"/>
          </a:xfrm>
        </p:spPr>
        <p:txBody>
          <a:bodyPr/>
          <a:lstStyle/>
          <a:p>
            <a:r>
              <a:rPr lang="en-GB" altLang="en-US"/>
              <a:t>Useful references 2</a:t>
            </a:r>
          </a:p>
        </p:txBody>
      </p:sp>
      <p:sp>
        <p:nvSpPr>
          <p:cNvPr id="43011" name="Rectangle 3"/>
          <p:cNvSpPr>
            <a:spLocks noGrp="1" noChangeArrowheads="1"/>
          </p:cNvSpPr>
          <p:nvPr>
            <p:ph type="body" idx="1"/>
          </p:nvPr>
        </p:nvSpPr>
        <p:spPr>
          <a:xfrm>
            <a:off x="323850" y="1052513"/>
            <a:ext cx="8569325" cy="5329237"/>
          </a:xfrm>
        </p:spPr>
        <p:txBody>
          <a:bodyPr/>
          <a:lstStyle/>
          <a:p>
            <a:pPr>
              <a:buFont typeface="Wingdings" panose="05000000000000000000" pitchFamily="2" charset="2"/>
              <a:buNone/>
              <a:defRPr/>
            </a:pPr>
            <a:r>
              <a:rPr lang="en-GB" sz="1800" dirty="0"/>
              <a:t>Foreman-Peck, L. and Winch, C. (2010) </a:t>
            </a:r>
            <a:r>
              <a:rPr lang="en-GB" sz="1800" i="1" dirty="0"/>
              <a:t>Using Educational Research to Inform Practice: A Practical Guide to practitioner research in universities and colleges</a:t>
            </a:r>
            <a:r>
              <a:rPr lang="en-GB" sz="1800" dirty="0"/>
              <a:t>. London: Routledge </a:t>
            </a:r>
          </a:p>
          <a:p>
            <a:pPr eaLnBrk="1" hangingPunct="1">
              <a:buFont typeface="Wingdings" panose="05000000000000000000" pitchFamily="2" charset="2"/>
              <a:buNone/>
              <a:defRPr/>
            </a:pPr>
            <a:r>
              <a:rPr lang="en-GB" sz="1800" dirty="0" err="1"/>
              <a:t>Jaques</a:t>
            </a:r>
            <a:r>
              <a:rPr lang="en-GB" sz="1800" dirty="0"/>
              <a:t>, D. and Salmon, G. (2007)</a:t>
            </a:r>
            <a:r>
              <a:rPr lang="en-GB" sz="1800" i="1" dirty="0"/>
              <a:t> Learning in groups: a handbook for face-to-face and on-line environments (4</a:t>
            </a:r>
            <a:r>
              <a:rPr lang="en-GB" sz="1800" i="1" baseline="30000" dirty="0"/>
              <a:t>th</a:t>
            </a:r>
            <a:r>
              <a:rPr lang="en-GB" sz="1800" i="1" dirty="0"/>
              <a:t> edition) </a:t>
            </a:r>
            <a:r>
              <a:rPr lang="en-GB" sz="1800" dirty="0"/>
              <a:t>London: Routledge.</a:t>
            </a:r>
          </a:p>
          <a:p>
            <a:pPr eaLnBrk="1" hangingPunct="1">
              <a:buFont typeface="Wingdings" panose="05000000000000000000"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Font typeface="Wingdings" panose="05000000000000000000" pitchFamily="2" charset="2"/>
              <a:buNone/>
              <a:defRPr/>
            </a:pPr>
            <a:r>
              <a:rPr lang="en-GB" sz="1800" dirty="0" err="1"/>
              <a:t>Pickford</a:t>
            </a:r>
            <a:r>
              <a:rPr lang="en-GB" sz="1800" dirty="0"/>
              <a:t>, R. and Brown, S. (2006) </a:t>
            </a:r>
            <a:r>
              <a:rPr lang="en-GB" sz="1800" i="1" dirty="0"/>
              <a:t>Assessing skills and practice,</a:t>
            </a:r>
            <a:r>
              <a:rPr lang="en-GB" sz="1800" dirty="0"/>
              <a:t> London: Routledge. </a:t>
            </a:r>
          </a:p>
          <a:p>
            <a:pPr eaLnBrk="1" hangingPunct="1">
              <a:buFont typeface="Wingdings" panose="05000000000000000000" pitchFamily="2" charset="2"/>
              <a:buNone/>
              <a:defRPr/>
            </a:pPr>
            <a:r>
              <a:rPr lang="en-GB" sz="1800" dirty="0"/>
              <a:t>Race, P. (2001) </a:t>
            </a:r>
            <a:r>
              <a:rPr lang="en-GB" sz="1800" i="1" dirty="0"/>
              <a:t>A Briefing on Self, Peer &amp; Group Assessment</a:t>
            </a:r>
            <a:r>
              <a:rPr lang="en-GB" sz="1800" dirty="0"/>
              <a:t> in LTSN Generic Centre Assessment Series No 9 LTSN York.</a:t>
            </a:r>
          </a:p>
          <a:p>
            <a:pPr eaLnBrk="1" hangingPunct="1">
              <a:buFont typeface="Wingdings" panose="05000000000000000000" pitchFamily="2" charset="2"/>
              <a:buNone/>
              <a:defRPr/>
            </a:pPr>
            <a:r>
              <a:rPr lang="en-GB" sz="1800" dirty="0"/>
              <a:t>Race, P. and Pickford, R. (2007) </a:t>
            </a:r>
            <a:r>
              <a:rPr lang="en-GB" sz="1800" i="1" dirty="0"/>
              <a:t>Making Teaching work: Teaching smarter in post-compulsory education</a:t>
            </a:r>
            <a:r>
              <a:rPr lang="en-GB" sz="1800" dirty="0"/>
              <a:t>, London: Sage.</a:t>
            </a:r>
          </a:p>
          <a:p>
            <a:pPr eaLnBrk="1" hangingPunct="1">
              <a:buFont typeface="Wingdings" panose="05000000000000000000" pitchFamily="2" charset="2"/>
              <a:buNone/>
              <a:defRPr/>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 </a:t>
            </a:r>
          </a:p>
          <a:p>
            <a:pPr eaLnBrk="1" hangingPunct="1">
              <a:buFont typeface="Wingdings" panose="05000000000000000000" pitchFamily="2" charset="2"/>
              <a:buNone/>
              <a:defRPr/>
            </a:pPr>
            <a:r>
              <a:rPr lang="en-GB" sz="1800" dirty="0"/>
              <a:t>Race, P. (2014) </a:t>
            </a:r>
            <a:r>
              <a:rPr lang="en-GB" sz="1800" i="1" dirty="0"/>
              <a:t>Making learning happen, 3</a:t>
            </a:r>
            <a:r>
              <a:rPr lang="en-GB" sz="1800" i="1" baseline="30000" dirty="0"/>
              <a:t>rd</a:t>
            </a:r>
            <a:r>
              <a:rPr lang="en-GB" sz="1800" i="1" dirty="0"/>
              <a:t> edition, </a:t>
            </a:r>
            <a:r>
              <a:rPr lang="en-GB" sz="1800" dirty="0"/>
              <a:t>London: Sage. </a:t>
            </a:r>
            <a:endParaRPr lang="en-GB" sz="1800" dirty="0">
              <a:solidFill>
                <a:schemeClr val="tx2">
                  <a:lumMod val="40000"/>
                  <a:lumOff val="60000"/>
                </a:schemeClr>
              </a:solidFill>
            </a:endParaRPr>
          </a:p>
          <a:p>
            <a:pPr eaLnBrk="1" hangingPunct="1">
              <a:buFont typeface="Wingdings" panose="05000000000000000000" pitchFamily="2" charset="2"/>
              <a:buNone/>
              <a:defRPr/>
            </a:pPr>
            <a:r>
              <a:rPr lang="en-GB" sz="1800" dirty="0"/>
              <a:t>Ryan, J. (2000) </a:t>
            </a:r>
            <a:r>
              <a:rPr lang="en-GB" sz="1800" i="1" dirty="0"/>
              <a:t>A Guide to Teaching International Students, </a:t>
            </a:r>
            <a:r>
              <a:rPr lang="en-GB" sz="1800" dirty="0"/>
              <a:t>Oxford: Oxford Centre for Staff and Learning Development.</a:t>
            </a:r>
          </a:p>
          <a:p>
            <a:pPr eaLnBrk="1" hangingPunct="1">
              <a:buFont typeface="Wingdings" panose="05000000000000000000" pitchFamily="2" charset="2"/>
              <a:buNone/>
              <a:defRPr/>
            </a:pPr>
            <a:endParaRPr lang="en-GB" sz="1800" dirty="0"/>
          </a:p>
          <a:p>
            <a:pPr eaLnBrk="1" hangingPunct="1">
              <a:lnSpc>
                <a:spcPct val="90000"/>
              </a:lnSpc>
              <a:buFont typeface="Wingdings" panose="05000000000000000000" pitchFamily="2" charset="2"/>
              <a:buNone/>
              <a:defRPr/>
            </a:pPr>
            <a:endParaRPr lang="en-GB"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a:t>Rationale</a:t>
            </a:r>
          </a:p>
        </p:txBody>
      </p:sp>
      <p:sp>
        <p:nvSpPr>
          <p:cNvPr id="9219" name="Content Placeholder 2"/>
          <p:cNvSpPr>
            <a:spLocks noGrp="1"/>
          </p:cNvSpPr>
          <p:nvPr>
            <p:ph idx="1"/>
          </p:nvPr>
        </p:nvSpPr>
        <p:spPr/>
        <p:txBody>
          <a:bodyPr/>
          <a:lstStyle/>
          <a:p>
            <a:pPr>
              <a:buFont typeface="Wingdings" panose="05000000000000000000" pitchFamily="2" charset="2"/>
              <a:buNone/>
            </a:pPr>
            <a:r>
              <a:rPr lang="en-GB" altLang="en-US" dirty="0"/>
              <a:t>Most agree that students can benefit hugely from being involved in group activities as these develop the kinds of skills necessary for employment and job satisfaction, and yet one of the commonest sources of complaint from students is their perceived lack of fairness in assessing group work. </a:t>
            </a:r>
          </a:p>
          <a:p>
            <a:pPr>
              <a:buFont typeface="Wingdings" panose="05000000000000000000" pitchFamily="2" charset="2"/>
              <a:buNone/>
            </a:pPr>
            <a:r>
              <a:rPr lang="en-GB" altLang="en-US" dirty="0"/>
              <a:t>This hands-on workshop will enable participants to practice group activity and assessment, foregrounding the underlying issues and exploring ways to make assessed work activities work better.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a:t>Why get students working in small groups?</a:t>
            </a:r>
          </a:p>
        </p:txBody>
      </p:sp>
      <p:sp>
        <p:nvSpPr>
          <p:cNvPr id="10243" name="Content Placeholder 2"/>
          <p:cNvSpPr>
            <a:spLocks noGrp="1"/>
          </p:cNvSpPr>
          <p:nvPr>
            <p:ph idx="1"/>
          </p:nvPr>
        </p:nvSpPr>
        <p:spPr/>
        <p:txBody>
          <a:bodyPr/>
          <a:lstStyle/>
          <a:p>
            <a:pPr eaLnBrk="1" fontAlgn="t" hangingPunct="1"/>
            <a:r>
              <a:rPr lang="en-US" altLang="en-US"/>
              <a:t>Teaching in small groups requires a range of skills different from those used in lecturing, particularly in terms of managing student inputs and activities. Group size and means of formation can influence student behaviors, hence the importance of tutor choices. </a:t>
            </a:r>
          </a:p>
          <a:p>
            <a:pPr eaLnBrk="1" hangingPunct="1"/>
            <a:r>
              <a:rPr lang="en-US" altLang="en-US"/>
              <a:t>Effective tutoring can engender positive student behaviours and study habits, to ensure that all students are well prepared as learners.</a:t>
            </a:r>
          </a:p>
          <a:p>
            <a:pPr eaLnBrk="1" hangingPunct="1"/>
            <a:r>
              <a:rPr lang="en-US" altLang="en-US"/>
              <a:t>Most employers expect graduates to be able to perform well in team situations, and so effective in-course support for skills development is key.</a:t>
            </a:r>
          </a:p>
          <a:p>
            <a:endParaRPr lang="en-GB"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a:t>Group work to encourage learning</a:t>
            </a:r>
          </a:p>
        </p:txBody>
      </p:sp>
      <p:sp>
        <p:nvSpPr>
          <p:cNvPr id="12291" name="Content Placeholder 2"/>
          <p:cNvSpPr>
            <a:spLocks noGrp="1"/>
          </p:cNvSpPr>
          <p:nvPr>
            <p:ph idx="1"/>
          </p:nvPr>
        </p:nvSpPr>
        <p:spPr/>
        <p:txBody>
          <a:bodyPr/>
          <a:lstStyle/>
          <a:p>
            <a:r>
              <a:rPr lang="en-GB" altLang="en-US"/>
              <a:t>Working in small groups can be a highly effective means of engendering learning particularly when purposeful and systematic approaches are used;</a:t>
            </a:r>
          </a:p>
          <a:p>
            <a:r>
              <a:rPr lang="en-GB" altLang="en-US"/>
              <a:t>Students frequently quite like being involved in group tasks, but often don’t like being assessed as a member of a group as they often see it as unfair;</a:t>
            </a:r>
          </a:p>
          <a:p>
            <a:r>
              <a:rPr lang="en-GB" altLang="en-US"/>
              <a:t>When you ask students years after they have finished university what they found their most memorable experiences, group work often features in both positive and negative comments.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a:t>What kinds of things cause students to complain? If:</a:t>
            </a:r>
          </a:p>
        </p:txBody>
      </p:sp>
      <p:sp>
        <p:nvSpPr>
          <p:cNvPr id="14339" name="Content Placeholder 2"/>
          <p:cNvSpPr>
            <a:spLocks noGrp="1"/>
          </p:cNvSpPr>
          <p:nvPr>
            <p:ph idx="1"/>
          </p:nvPr>
        </p:nvSpPr>
        <p:spPr>
          <a:xfrm>
            <a:off x="214313" y="1412875"/>
            <a:ext cx="8643937" cy="4789488"/>
          </a:xfrm>
        </p:spPr>
        <p:txBody>
          <a:bodyPr/>
          <a:lstStyle/>
          <a:p>
            <a:r>
              <a:rPr lang="en-GB" altLang="en-US"/>
              <a:t>They feel the workload is unfairly shared out;</a:t>
            </a:r>
          </a:p>
          <a:p>
            <a:r>
              <a:rPr lang="en-GB" altLang="en-US"/>
              <a:t>‘Freeloaders’ and those with poor attendance get the same kinds of marks as the students who work really hard;</a:t>
            </a:r>
          </a:p>
          <a:p>
            <a:r>
              <a:rPr lang="en-GB" altLang="en-US"/>
              <a:t>They feel their grades are being unfairly brought down by their peers not taking the tasks seriously enough;</a:t>
            </a:r>
          </a:p>
          <a:p>
            <a:r>
              <a:rPr lang="en-GB" altLang="en-US"/>
              <a:t>They don’t see the value of participating in group work;</a:t>
            </a:r>
          </a:p>
          <a:p>
            <a:r>
              <a:rPr lang="en-GB" altLang="en-US"/>
              <a:t>The organisation of group activities seems to them to be chaotic and disorganised; </a:t>
            </a:r>
          </a:p>
          <a:p>
            <a:r>
              <a:rPr lang="en-GB" altLang="en-US"/>
              <a:t>Hard work and good team work isn’t properly recognised within marks awarded.</a:t>
            </a:r>
          </a:p>
          <a:p>
            <a:endParaRPr lang="en-GB"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a:t>Potential cultural issues related to group work:</a:t>
            </a:r>
          </a:p>
        </p:txBody>
      </p:sp>
      <p:sp>
        <p:nvSpPr>
          <p:cNvPr id="15363" name="Content Placeholder 2"/>
          <p:cNvSpPr>
            <a:spLocks noGrp="1"/>
          </p:cNvSpPr>
          <p:nvPr>
            <p:ph idx="1"/>
          </p:nvPr>
        </p:nvSpPr>
        <p:spPr/>
        <p:txBody>
          <a:bodyPr/>
          <a:lstStyle/>
          <a:p>
            <a:r>
              <a:rPr lang="en-GB" altLang="en-US"/>
              <a:t>Students from cultures where the genders are usually strictly segregated may find activities like group work and presentations challenging initially;</a:t>
            </a:r>
          </a:p>
          <a:p>
            <a:r>
              <a:rPr lang="en-GB" altLang="en-US"/>
              <a:t>There can be issues around students who are not prepared to ask questions in class or seek support, for fear of ‘losing face’, or causing the teacher to ‘lose face’ ;</a:t>
            </a:r>
          </a:p>
          <a:p>
            <a:r>
              <a:rPr lang="en-GB" altLang="en-US"/>
              <a:t>There is diversity in the extent to which robust discussion is valued, with students from some cultures preferring to focus on the importance of harmony and co-operation within the group rather the interests of the individual within it (Ryan </a:t>
            </a:r>
            <a:r>
              <a:rPr lang="en-GB" altLang="en-US" i="1"/>
              <a:t>op cit</a:t>
            </a:r>
            <a:r>
              <a:rPr lang="en-GB" altLang="en-US"/>
              <a:t> 2000).</a:t>
            </a:r>
          </a:p>
          <a:p>
            <a:endParaRPr lang="en-GB"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altLang="en-US"/>
              <a:t>Group work and employability</a:t>
            </a:r>
          </a:p>
        </p:txBody>
      </p:sp>
      <p:sp>
        <p:nvSpPr>
          <p:cNvPr id="17411" name="Content Placeholder 2"/>
          <p:cNvSpPr>
            <a:spLocks noGrp="1"/>
          </p:cNvSpPr>
          <p:nvPr>
            <p:ph idx="1"/>
          </p:nvPr>
        </p:nvSpPr>
        <p:spPr/>
        <p:txBody>
          <a:bodyPr/>
          <a:lstStyle/>
          <a:p>
            <a:r>
              <a:rPr lang="en-GB" altLang="en-US"/>
              <a:t>Students on graduation will usually work in teams and so employers expect graduates to have enhanced group work skills;</a:t>
            </a:r>
          </a:p>
          <a:p>
            <a:r>
              <a:rPr lang="en-GB" altLang="en-US"/>
              <a:t>Such skills need to be developed and honed, with students able to make good judgments about their own group work skills;</a:t>
            </a:r>
          </a:p>
          <a:p>
            <a:r>
              <a:rPr lang="en-GB" altLang="en-US"/>
              <a:t> Assessed group tasks in the curriculum provide opportunities for rehearsal and learning through experience about balancing personal contribution with facilitating others’ participation.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122238"/>
            <a:ext cx="7543800" cy="806450"/>
          </a:xfrm>
        </p:spPr>
        <p:txBody>
          <a:bodyPr/>
          <a:lstStyle/>
          <a:p>
            <a:r>
              <a:rPr lang="en-GB" altLang="en-US"/>
              <a:t>Ten steps for effective assessed group work</a:t>
            </a:r>
          </a:p>
        </p:txBody>
      </p:sp>
      <p:sp>
        <p:nvSpPr>
          <p:cNvPr id="3" name="Content Placeholder 2"/>
          <p:cNvSpPr>
            <a:spLocks noGrp="1"/>
          </p:cNvSpPr>
          <p:nvPr>
            <p:ph idx="1"/>
          </p:nvPr>
        </p:nvSpPr>
        <p:spPr>
          <a:xfrm>
            <a:off x="468313" y="1071563"/>
            <a:ext cx="8229600" cy="5130800"/>
          </a:xfrm>
        </p:spPr>
        <p:txBody>
          <a:bodyPr/>
          <a:lstStyle/>
          <a:p>
            <a:pPr marL="457200" indent="-457200">
              <a:buSzPct val="100000"/>
              <a:buFont typeface="+mj-lt"/>
              <a:buAutoNum type="arabicPeriod"/>
              <a:defRPr/>
            </a:pPr>
            <a:r>
              <a:rPr lang="en-GB" dirty="0"/>
              <a:t>In the initial briefings, e</a:t>
            </a:r>
            <a:r>
              <a:rPr lang="en-GB" b="0" dirty="0"/>
              <a:t>m</a:t>
            </a:r>
            <a:r>
              <a:rPr lang="en-GB" dirty="0"/>
              <a:t>phasise not just what is to be achieved and how it is to be assessed, but also the rationale for both doing group work and assessing it;</a:t>
            </a:r>
          </a:p>
          <a:p>
            <a:pPr marL="457200" indent="-457200">
              <a:buSzPct val="100000"/>
              <a:buFont typeface="+mj-lt"/>
              <a:buAutoNum type="arabicPeriod"/>
              <a:defRPr/>
            </a:pPr>
            <a:r>
              <a:rPr lang="en-GB" dirty="0"/>
              <a:t>Provide references to research literature on the value placed on group work by employers and graduates;</a:t>
            </a:r>
          </a:p>
          <a:p>
            <a:pPr marL="457200" indent="-457200">
              <a:buSzPct val="100000"/>
              <a:buFont typeface="+mj-lt"/>
              <a:buAutoNum type="arabicPeriod"/>
              <a:defRPr/>
            </a:pPr>
            <a:r>
              <a:rPr lang="en-GB" dirty="0"/>
              <a:t>Ensure that the criteria for assessment are transparent, logical, constructively aligned and reward good group behaviour;</a:t>
            </a:r>
          </a:p>
          <a:p>
            <a:pPr marL="457200" indent="-457200">
              <a:buSzPct val="100000"/>
              <a:buFont typeface="+mj-lt"/>
              <a:buAutoNum type="arabicPeriod"/>
              <a:defRPr/>
            </a:pPr>
            <a:r>
              <a:rPr lang="en-GB" dirty="0"/>
              <a:t>Ensure the tasks you give them are authentic and meaningful;</a:t>
            </a:r>
          </a:p>
          <a:p>
            <a:pPr marL="457200" indent="-457200">
              <a:buSzPct val="100000"/>
              <a:buFont typeface="+mj-lt"/>
              <a:buAutoNum type="arabicPeriod"/>
              <a:defRPr/>
            </a:pPr>
            <a:endParaRPr lang="en-GB" dirty="0"/>
          </a:p>
          <a:p>
            <a:pPr marL="457200" indent="-457200">
              <a:buSzPct val="100000"/>
              <a:buFont typeface="+mj-lt"/>
              <a:buAutoNum type="arabicPeriod"/>
              <a:defRPr/>
            </a:pPr>
            <a:endParaRPr lang="en-GB" dirty="0"/>
          </a:p>
          <a:p>
            <a:pPr>
              <a:buSzPct val="100000"/>
              <a:defRPr/>
            </a:pP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1941</Words>
  <Application>Microsoft Office PowerPoint</Application>
  <PresentationFormat>On-screen Show (4:3)</PresentationFormat>
  <Paragraphs>125</Paragraphs>
  <Slides>20</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Wingdings</vt:lpstr>
      <vt:lpstr>Times New Roman</vt:lpstr>
      <vt:lpstr>LeedsMet template</vt:lpstr>
      <vt:lpstr>Making group assessment fair</vt:lpstr>
      <vt:lpstr>Introduction</vt:lpstr>
      <vt:lpstr>Rationale</vt:lpstr>
      <vt:lpstr>Why get students working in small groups?</vt:lpstr>
      <vt:lpstr>Group work to encourage learning</vt:lpstr>
      <vt:lpstr>What kinds of things cause students to complain? If:</vt:lpstr>
      <vt:lpstr>Potential cultural issues related to group work:</vt:lpstr>
      <vt:lpstr>Group work and employability</vt:lpstr>
      <vt:lpstr>Ten steps for effective assessed group work</vt:lpstr>
      <vt:lpstr>Ten stages of effective assessed group work (continued)</vt:lpstr>
      <vt:lpstr>Implicit values in group work </vt:lpstr>
      <vt:lpstr>Strategies for assessing students in groups (1)</vt:lpstr>
      <vt:lpstr>Strategies for assessing students in groups (2)</vt:lpstr>
      <vt:lpstr>Strategies for assessing students in groups (3)</vt:lpstr>
      <vt:lpstr>Involving students in assessing  peers in groups. Why?</vt:lpstr>
      <vt:lpstr>However:</vt:lpstr>
      <vt:lpstr>Planning to maximize the effectiveness of small group work</vt:lpstr>
      <vt:lpstr>These and other slides will be available on my website at http://sally-brown.net  </vt:lpstr>
      <vt:lpstr>Useful references: 1</vt:lpstr>
      <vt:lpstr>Useful references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2016-06-05T19:25:32Z</dcterms:modified>
</cp:coreProperties>
</file>