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Lst>
  <p:notesMasterIdLst>
    <p:notesMasterId r:id="rId40"/>
  </p:notesMasterIdLst>
  <p:handoutMasterIdLst>
    <p:handoutMasterId r:id="rId41"/>
  </p:handoutMasterIdLst>
  <p:sldIdLst>
    <p:sldId id="600" r:id="rId4"/>
    <p:sldId id="603" r:id="rId5"/>
    <p:sldId id="605" r:id="rId6"/>
    <p:sldId id="607" r:id="rId7"/>
    <p:sldId id="604" r:id="rId8"/>
    <p:sldId id="599" r:id="rId9"/>
    <p:sldId id="591" r:id="rId10"/>
    <p:sldId id="589" r:id="rId11"/>
    <p:sldId id="590" r:id="rId12"/>
    <p:sldId id="592" r:id="rId13"/>
    <p:sldId id="593" r:id="rId14"/>
    <p:sldId id="625" r:id="rId15"/>
    <p:sldId id="563" r:id="rId16"/>
    <p:sldId id="565" r:id="rId17"/>
    <p:sldId id="564" r:id="rId18"/>
    <p:sldId id="610" r:id="rId19"/>
    <p:sldId id="611" r:id="rId20"/>
    <p:sldId id="556" r:id="rId21"/>
    <p:sldId id="612" r:id="rId22"/>
    <p:sldId id="615" r:id="rId23"/>
    <p:sldId id="616" r:id="rId24"/>
    <p:sldId id="617" r:id="rId25"/>
    <p:sldId id="618" r:id="rId26"/>
    <p:sldId id="619" r:id="rId27"/>
    <p:sldId id="576" r:id="rId28"/>
    <p:sldId id="621" r:id="rId29"/>
    <p:sldId id="623" r:id="rId30"/>
    <p:sldId id="609" r:id="rId31"/>
    <p:sldId id="626" r:id="rId32"/>
    <p:sldId id="608" r:id="rId33"/>
    <p:sldId id="602" r:id="rId34"/>
    <p:sldId id="382" r:id="rId35"/>
    <p:sldId id="270" r:id="rId36"/>
    <p:sldId id="271" r:id="rId37"/>
    <p:sldId id="272" r:id="rId38"/>
    <p:sldId id="317" r:id="rId3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p:scale>
          <a:sx n="70" d="100"/>
          <a:sy n="70" d="100"/>
        </p:scale>
        <p:origin x="1296" y="66"/>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commentAuthors" Target="commen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821023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9522727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24519828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a:p>
        </p:txBody>
      </p:sp>
    </p:spTree>
    <p:extLst>
      <p:ext uri="{BB962C8B-B14F-4D97-AF65-F5344CB8AC3E}">
        <p14:creationId xmlns:p14="http://schemas.microsoft.com/office/powerpoint/2010/main" val="23524616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17</a:t>
            </a:fld>
            <a:endParaRPr lang="en-US"/>
          </a:p>
        </p:txBody>
      </p:sp>
    </p:spTree>
    <p:extLst>
      <p:ext uri="{BB962C8B-B14F-4D97-AF65-F5344CB8AC3E}">
        <p14:creationId xmlns:p14="http://schemas.microsoft.com/office/powerpoint/2010/main" val="3317379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19</a:t>
            </a:fld>
            <a:endParaRPr lang="en-US"/>
          </a:p>
        </p:txBody>
      </p:sp>
    </p:spTree>
    <p:extLst>
      <p:ext uri="{BB962C8B-B14F-4D97-AF65-F5344CB8AC3E}">
        <p14:creationId xmlns:p14="http://schemas.microsoft.com/office/powerpoint/2010/main" val="37604859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a:p>
        </p:txBody>
      </p:sp>
      <p:sp>
        <p:nvSpPr>
          <p:cNvPr id="82948" name="Slide Number Placeholder 3"/>
          <p:cNvSpPr>
            <a:spLocks noGrp="1"/>
          </p:cNvSpPr>
          <p:nvPr>
            <p:ph type="sldNum" sz="quarter" idx="5"/>
          </p:nvPr>
        </p:nvSpPr>
        <p:spPr>
          <a:noFill/>
        </p:spPr>
        <p:txBody>
          <a:bodyPr/>
          <a:lstStyle/>
          <a:p>
            <a:fld id="{B4415C90-2686-42D0-B8B8-0DC15A6ACD0A}" type="slidenum">
              <a:rPr lang="en-US" smtClean="0"/>
              <a:pPr/>
              <a:t>26</a:t>
            </a:fld>
            <a:endParaRPr lang="en-US"/>
          </a:p>
        </p:txBody>
      </p:sp>
    </p:spTree>
    <p:extLst>
      <p:ext uri="{BB962C8B-B14F-4D97-AF65-F5344CB8AC3E}">
        <p14:creationId xmlns:p14="http://schemas.microsoft.com/office/powerpoint/2010/main" val="26655147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extLst>
      <p:ext uri="{BB962C8B-B14F-4D97-AF65-F5344CB8AC3E}">
        <p14:creationId xmlns:p14="http://schemas.microsoft.com/office/powerpoint/2010/main" val="33334748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extLst>
      <p:ext uri="{BB962C8B-B14F-4D97-AF65-F5344CB8AC3E}">
        <p14:creationId xmlns:p14="http://schemas.microsoft.com/office/powerpoint/2010/main" val="27424510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dirty="0"/>
          </a:p>
        </p:txBody>
      </p:sp>
    </p:spTree>
    <p:extLst>
      <p:ext uri="{BB962C8B-B14F-4D97-AF65-F5344CB8AC3E}">
        <p14:creationId xmlns:p14="http://schemas.microsoft.com/office/powerpoint/2010/main" val="15639139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dirty="0"/>
          </a:p>
        </p:txBody>
      </p:sp>
    </p:spTree>
    <p:extLst>
      <p:ext uri="{BB962C8B-B14F-4D97-AF65-F5344CB8AC3E}">
        <p14:creationId xmlns:p14="http://schemas.microsoft.com/office/powerpoint/2010/main" val="28097330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extLst>
      <p:ext uri="{BB962C8B-B14F-4D97-AF65-F5344CB8AC3E}">
        <p14:creationId xmlns:p14="http://schemas.microsoft.com/office/powerpoint/2010/main" val="12553396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extLst>
      <p:ext uri="{BB962C8B-B14F-4D97-AF65-F5344CB8AC3E}">
        <p14:creationId xmlns:p14="http://schemas.microsoft.com/office/powerpoint/2010/main" val="1298839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4</a:t>
            </a:fld>
            <a:endParaRPr lang="en-GB" dirty="0"/>
          </a:p>
        </p:txBody>
      </p:sp>
    </p:spTree>
    <p:extLst>
      <p:ext uri="{BB962C8B-B14F-4D97-AF65-F5344CB8AC3E}">
        <p14:creationId xmlns:p14="http://schemas.microsoft.com/office/powerpoint/2010/main" val="10380714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extLst>
      <p:ext uri="{BB962C8B-B14F-4D97-AF65-F5344CB8AC3E}">
        <p14:creationId xmlns:p14="http://schemas.microsoft.com/office/powerpoint/2010/main" val="30310192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extLst>
      <p:ext uri="{BB962C8B-B14F-4D97-AF65-F5344CB8AC3E}">
        <p14:creationId xmlns:p14="http://schemas.microsoft.com/office/powerpoint/2010/main" val="1982317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9</a:t>
            </a:fld>
            <a:endParaRPr lang="en-US"/>
          </a:p>
        </p:txBody>
      </p:sp>
    </p:spTree>
    <p:extLst>
      <p:ext uri="{BB962C8B-B14F-4D97-AF65-F5344CB8AC3E}">
        <p14:creationId xmlns:p14="http://schemas.microsoft.com/office/powerpoint/2010/main" val="1507745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B9441881-9B32-4ED1-8DFD-889F7FC1DD4D}" type="slidenum">
              <a:rPr lang="en-US" smtClean="0">
                <a:latin typeface="Arial" charset="0"/>
                <a:ea typeface="MS PGothic"/>
                <a:cs typeface="MS PGothic"/>
              </a:rPr>
              <a:pPr/>
              <a:t>10</a:t>
            </a:fld>
            <a:endParaRPr lang="en-US">
              <a:latin typeface="Arial" charset="0"/>
              <a:ea typeface="MS PGothic"/>
              <a:cs typeface="MS PGothic"/>
            </a:endParaRPr>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endParaRPr lang="en-US">
              <a:ea typeface="MS PGothic"/>
            </a:endParaRPr>
          </a:p>
        </p:txBody>
      </p:sp>
    </p:spTree>
    <p:extLst>
      <p:ext uri="{BB962C8B-B14F-4D97-AF65-F5344CB8AC3E}">
        <p14:creationId xmlns:p14="http://schemas.microsoft.com/office/powerpoint/2010/main" val="1775442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fld id="{DFE6288C-88CA-4F8F-B316-9F47A23434FA}" type="slidenum">
              <a:rPr lang="en-US" smtClean="0">
                <a:latin typeface="Arial" charset="0"/>
                <a:ea typeface="MS PGothic"/>
                <a:cs typeface="MS PGothic"/>
              </a:rPr>
              <a:pPr/>
              <a:t>11</a:t>
            </a:fld>
            <a:endParaRPr lang="en-US">
              <a:latin typeface="Arial" charset="0"/>
              <a:ea typeface="MS PGothic"/>
              <a:cs typeface="MS PGothic"/>
            </a:endParaRPr>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en-US">
              <a:ea typeface="MS PGothic"/>
            </a:endParaRPr>
          </a:p>
        </p:txBody>
      </p:sp>
    </p:spTree>
    <p:extLst>
      <p:ext uri="{BB962C8B-B14F-4D97-AF65-F5344CB8AC3E}">
        <p14:creationId xmlns:p14="http://schemas.microsoft.com/office/powerpoint/2010/main" val="23545257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dirty="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12</a:t>
            </a:fld>
            <a:endParaRPr lang="en-US" dirty="0"/>
          </a:p>
        </p:txBody>
      </p:sp>
    </p:spTree>
    <p:extLst>
      <p:ext uri="{BB962C8B-B14F-4D97-AF65-F5344CB8AC3E}">
        <p14:creationId xmlns:p14="http://schemas.microsoft.com/office/powerpoint/2010/main" val="776231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C6B1B7-B06F-454A-94FC-AB72A83E8E52}" type="slidenum">
              <a:rPr lang="en-GB" smtClean="0"/>
              <a:pPr>
                <a:defRPr/>
              </a:pPr>
              <a:t>13</a:t>
            </a:fld>
            <a:endParaRPr lang="en-GB"/>
          </a:p>
        </p:txBody>
      </p:sp>
    </p:spTree>
    <p:extLst>
      <p:ext uri="{BB962C8B-B14F-4D97-AF65-F5344CB8AC3E}">
        <p14:creationId xmlns:p14="http://schemas.microsoft.com/office/powerpoint/2010/main" val="23364032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5E4C8F2-14B1-46DB-B2A6-2B26EA4B6D5C}" type="slidenum">
              <a:rPr lang="en-GB" smtClean="0"/>
              <a:pPr>
                <a:defRPr/>
              </a:pPr>
              <a:t>14</a:t>
            </a:fld>
            <a:endParaRPr lang="en-GB"/>
          </a:p>
        </p:txBody>
      </p:sp>
    </p:spTree>
    <p:extLst>
      <p:ext uri="{BB962C8B-B14F-4D97-AF65-F5344CB8AC3E}">
        <p14:creationId xmlns:p14="http://schemas.microsoft.com/office/powerpoint/2010/main" val="6655076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92D71623-7F2A-438A-8E66-50BAF9256315}" type="slidenum">
              <a:rPr lang="en-GB" smtClean="0"/>
              <a:pPr>
                <a:defRPr/>
              </a:pPr>
              <a:t>15</a:t>
            </a:fld>
            <a:endParaRPr lang="en-GB"/>
          </a:p>
        </p:txBody>
      </p:sp>
    </p:spTree>
    <p:extLst>
      <p:ext uri="{BB962C8B-B14F-4D97-AF65-F5344CB8AC3E}">
        <p14:creationId xmlns:p14="http://schemas.microsoft.com/office/powerpoint/2010/main" val="3119164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05/06/2016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05/06/2016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05/06/2016</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05/06/2016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05/06/2016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05/06/2016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05/06/2016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05/06/2016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05/06/2016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05/06/2016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05/06/2016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05/06/2016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05/06/2016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05/06/2016</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7.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pass.brad.ac.uk/position-paper.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000" dirty="0"/>
              <a:t>Meeting the challenges of programme level assessment</a:t>
            </a:r>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a:solidFill>
                  <a:schemeClr val="tx2">
                    <a:lumMod val="60000"/>
                    <a:lumOff val="40000"/>
                  </a:schemeClr>
                </a:solidFill>
              </a:rPr>
              <a:t>University of Reading </a:t>
            </a:r>
          </a:p>
          <a:p>
            <a:pPr algn="ctr" eaLnBrk="1" hangingPunct="1">
              <a:defRPr/>
            </a:pPr>
            <a:r>
              <a:rPr lang="en-GB" dirty="0">
                <a:solidFill>
                  <a:schemeClr val="tx2">
                    <a:lumMod val="60000"/>
                    <a:lumOff val="40000"/>
                  </a:schemeClr>
                </a:solidFill>
              </a:rPr>
              <a:t>June 2016</a:t>
            </a:r>
            <a:endParaRPr lang="en-GB" sz="2000" dirty="0">
              <a:solidFill>
                <a:srgbClr val="0070C0"/>
              </a:solidFill>
            </a:endParaRPr>
          </a:p>
          <a:p>
            <a:pPr algn="ctr" eaLnBrk="1" hangingPunct="1">
              <a:defRPr/>
            </a:pPr>
            <a:r>
              <a:rPr lang="en-GB" sz="2400" b="1" dirty="0"/>
              <a:t>Sally Brown</a:t>
            </a:r>
          </a:p>
          <a:p>
            <a:pPr algn="ctr" eaLnBrk="1" hangingPunct="1">
              <a:defRPr/>
            </a:pPr>
            <a:r>
              <a:rPr lang="en-GB" sz="1800" dirty="0"/>
              <a:t>NTF, PFHEA, SFSEDA, PhD</a:t>
            </a:r>
            <a:endParaRPr lang="en-GB" sz="1800" b="1" dirty="0"/>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914400" y="215900"/>
            <a:ext cx="7772400" cy="9144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Programme Focused Assessment: </a:t>
            </a:r>
            <a:br>
              <a:rPr lang="en-GB" dirty="0"/>
            </a:br>
            <a:r>
              <a:rPr lang="en-GB" dirty="0"/>
              <a:t>potential benefits 1</a:t>
            </a:r>
          </a:p>
        </p:txBody>
      </p:sp>
      <p:sp>
        <p:nvSpPr>
          <p:cNvPr id="45059" name="Rectangle 3"/>
          <p:cNvSpPr>
            <a:spLocks noGrp="1" noChangeArrowheads="1"/>
          </p:cNvSpPr>
          <p:nvPr>
            <p:ph idx="1"/>
          </p:nvPr>
        </p:nvSpPr>
        <p:spPr/>
        <p:txBody>
          <a:bodyPr>
            <a:normAutofit/>
          </a:bodyPr>
          <a:lstStyle/>
          <a:p>
            <a:pPr marL="411480" fontAlgn="auto">
              <a:spcAft>
                <a:spcPts val="600"/>
              </a:spcAft>
              <a:defRPr/>
            </a:pPr>
            <a:r>
              <a:rPr lang="en-US" sz="2800" dirty="0"/>
              <a:t>Integrated learning and assessment at the meta-level, ensuring assessment of programme outcomes.</a:t>
            </a:r>
          </a:p>
          <a:p>
            <a:pPr marL="411480" fontAlgn="auto">
              <a:spcAft>
                <a:spcPts val="600"/>
              </a:spcAft>
              <a:defRPr/>
            </a:pPr>
            <a:r>
              <a:rPr lang="en-US" sz="2800" dirty="0"/>
              <a:t>Students taking a deep approach to their learning.</a:t>
            </a:r>
          </a:p>
          <a:p>
            <a:pPr marL="411480" fontAlgn="auto">
              <a:spcAft>
                <a:spcPts val="600"/>
              </a:spcAft>
              <a:defRPr/>
            </a:pPr>
            <a:r>
              <a:rPr lang="en-US" sz="2800" dirty="0"/>
              <a:t>Increased self and peer-assessment, developing assessment literacy.</a:t>
            </a:r>
          </a:p>
          <a:p>
            <a:pPr marL="411480" fontAlgn="auto">
              <a:spcAft>
                <a:spcPts val="600"/>
              </a:spcAft>
              <a:defRPr/>
            </a:pPr>
            <a:r>
              <a:rPr lang="en-US" sz="2800" dirty="0"/>
              <a:t>Greater responsibility of the student for their learning and assessment, developing self-regulated learners.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914400" y="215900"/>
            <a:ext cx="7772400" cy="9144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Programme </a:t>
            </a:r>
            <a:r>
              <a:rPr lang="en-GB"/>
              <a:t>Focused Assessment: </a:t>
            </a:r>
            <a:br>
              <a:rPr lang="en-GB"/>
            </a:br>
            <a:r>
              <a:rPr lang="en-GB"/>
              <a:t>potential benefits 2</a:t>
            </a:r>
            <a:endParaRPr lang="en-GB" dirty="0"/>
          </a:p>
        </p:txBody>
      </p:sp>
      <p:sp>
        <p:nvSpPr>
          <p:cNvPr id="45059" name="Rectangle 3"/>
          <p:cNvSpPr>
            <a:spLocks noGrp="1" noChangeArrowheads="1"/>
          </p:cNvSpPr>
          <p:nvPr>
            <p:ph idx="1"/>
          </p:nvPr>
        </p:nvSpPr>
        <p:spPr/>
        <p:txBody>
          <a:bodyPr>
            <a:normAutofit/>
          </a:bodyPr>
          <a:lstStyle/>
          <a:p>
            <a:pPr marL="411480" fontAlgn="auto">
              <a:spcAft>
                <a:spcPts val="600"/>
              </a:spcAft>
              <a:defRPr/>
            </a:pPr>
            <a:r>
              <a:rPr lang="en-US" sz="2800" dirty="0"/>
              <a:t>Reduced summative assessment workload for staff (especially connected with QA). </a:t>
            </a:r>
          </a:p>
          <a:p>
            <a:pPr marL="411480" fontAlgn="auto">
              <a:spcAft>
                <a:spcPts val="600"/>
              </a:spcAft>
              <a:defRPr/>
            </a:pPr>
            <a:r>
              <a:rPr lang="en-US" sz="2800" dirty="0"/>
              <a:t>Possibly smaller number of </a:t>
            </a:r>
            <a:r>
              <a:rPr lang="ja-JP" altLang="en-US" sz="2800" dirty="0"/>
              <a:t>‘</a:t>
            </a:r>
            <a:r>
              <a:rPr lang="en-US" sz="2800" dirty="0"/>
              <a:t>specialist</a:t>
            </a:r>
            <a:r>
              <a:rPr lang="ja-JP" altLang="en-US" sz="2800" dirty="0"/>
              <a:t>’</a:t>
            </a:r>
            <a:r>
              <a:rPr lang="en-US" sz="2800" dirty="0"/>
              <a:t> assessors leading to greater reliability. </a:t>
            </a:r>
          </a:p>
          <a:p>
            <a:pPr marL="411480" fontAlgn="auto">
              <a:spcAft>
                <a:spcPts val="600"/>
              </a:spcAft>
              <a:defRPr/>
            </a:pPr>
            <a:r>
              <a:rPr lang="en-US" sz="2800" dirty="0"/>
              <a:t>Possible greater opportunity to allow for </a:t>
            </a:r>
            <a:r>
              <a:rPr lang="ja-JP" altLang="en-US" sz="2800" dirty="0"/>
              <a:t>‘</a:t>
            </a:r>
            <a:r>
              <a:rPr lang="en-US" sz="2800" dirty="0"/>
              <a:t>slow-learning</a:t>
            </a:r>
            <a:r>
              <a:rPr lang="ja-JP" altLang="en-US" sz="2800" dirty="0"/>
              <a:t>’</a:t>
            </a:r>
            <a:r>
              <a:rPr lang="en-GB" altLang="ja-JP" sz="2800" dirty="0"/>
              <a:t>.</a:t>
            </a:r>
            <a:r>
              <a:rPr lang="en-US" sz="2800" dirty="0"/>
              <a:t> </a:t>
            </a:r>
          </a:p>
          <a:p>
            <a:pPr marL="411480" fontAlgn="auto">
              <a:spcAft>
                <a:spcPts val="600"/>
              </a:spcAft>
              <a:defRPr/>
            </a:pPr>
            <a:r>
              <a:rPr lang="en-US" sz="2800" dirty="0"/>
              <a:t>Possible link to, and enhancement of, PDP, leading to greater preparedness for CPD processes after graduation.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Putting this in to practice. We need to:</a:t>
            </a:r>
          </a:p>
        </p:txBody>
      </p:sp>
      <p:sp>
        <p:nvSpPr>
          <p:cNvPr id="19459" name="Rectangle 3"/>
          <p:cNvSpPr>
            <a:spLocks noGrp="1" noChangeArrowheads="1"/>
          </p:cNvSpPr>
          <p:nvPr>
            <p:ph type="body" idx="1"/>
          </p:nvPr>
        </p:nvSpPr>
        <p:spPr>
          <a:xfrm>
            <a:off x="179388" y="1268760"/>
            <a:ext cx="8713787" cy="503996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r>
              <a:rPr lang="en-GB" sz="2800" dirty="0"/>
              <a:t>design an assessment strategy that involves a diverse range of methods of assessment (as all forms of assessment disadvantage some students);</a:t>
            </a:r>
          </a:p>
          <a:p>
            <a:pPr marL="360000">
              <a:lnSpc>
                <a:spcPct val="100000"/>
              </a:lnSpc>
              <a:spcBef>
                <a:spcPts val="600"/>
              </a:spcBef>
            </a:pPr>
            <a:r>
              <a:rPr lang="en-GB" sz="2800" dirty="0"/>
              <a:t>consider when designing assessment tasks how any students might be disadvantaged;</a:t>
            </a:r>
          </a:p>
          <a:p>
            <a:pPr marL="360000">
              <a:lnSpc>
                <a:spcPct val="100000"/>
              </a:lnSpc>
              <a:spcBef>
                <a:spcPts val="600"/>
              </a:spcBef>
            </a:pPr>
            <a:r>
              <a:rPr lang="en-GB" sz="2800" dirty="0"/>
              <a:t>maximise the opportunities for each student to achieve at the highest possible level;</a:t>
            </a:r>
          </a:p>
          <a:p>
            <a:pPr marL="360000">
              <a:lnSpc>
                <a:spcPct val="100000"/>
              </a:lnSpc>
              <a:spcBef>
                <a:spcPts val="600"/>
              </a:spcBef>
            </a:pPr>
            <a:r>
              <a:rPr lang="en-GB" sz="2800" dirty="0"/>
              <a:t>ensure the assurance of appropriate standards for all students.</a:t>
            </a:r>
            <a:br>
              <a:rPr lang="en-GB" sz="2800" dirty="0"/>
            </a:br>
            <a:endParaRPr lang="en-GB" sz="2800" dirty="0"/>
          </a:p>
        </p:txBody>
      </p:sp>
    </p:spTree>
    <p:extLst>
      <p:ext uri="{BB962C8B-B14F-4D97-AF65-F5344CB8AC3E}">
        <p14:creationId xmlns:p14="http://schemas.microsoft.com/office/powerpoint/2010/main" val="4249489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Mapping out the programme as a whole:</a:t>
            </a:r>
          </a:p>
        </p:txBody>
      </p:sp>
      <p:sp>
        <p:nvSpPr>
          <p:cNvPr id="18435"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Are you ensuring that students are immersed in the subject they have come to study from the outset?</a:t>
            </a:r>
          </a:p>
          <a:p>
            <a:pPr fontAlgn="base">
              <a:spcBef>
                <a:spcPts val="600"/>
              </a:spcBef>
              <a:spcAft>
                <a:spcPct val="0"/>
              </a:spcAft>
              <a:buClr>
                <a:schemeClr val="tx2"/>
              </a:buClr>
              <a:buSzPct val="70000"/>
              <a:buFont typeface="Wingdings" pitchFamily="2" charset="2"/>
              <a:buChar char="l"/>
            </a:pPr>
            <a:r>
              <a:rPr lang="en-GB" sz="2400" b="1" dirty="0"/>
              <a:t>Is induction a valuable and productive introduction to the course and the assessment methods in use?</a:t>
            </a:r>
          </a:p>
          <a:p>
            <a:pPr fontAlgn="base">
              <a:spcBef>
                <a:spcPts val="600"/>
              </a:spcBef>
              <a:spcAft>
                <a:spcPct val="0"/>
              </a:spcAft>
              <a:buClr>
                <a:schemeClr val="tx2"/>
              </a:buClr>
              <a:buSzPct val="70000"/>
              <a:buFont typeface="Wingdings" pitchFamily="2" charset="2"/>
              <a:buChar char="l"/>
            </a:pPr>
            <a:r>
              <a:rPr lang="en-GB" sz="2400" b="1" dirty="0"/>
              <a:t>Do students have a positive and balanced assessment experience across the programme?</a:t>
            </a:r>
          </a:p>
          <a:p>
            <a:pPr fontAlgn="base">
              <a:spcBef>
                <a:spcPts val="600"/>
              </a:spcBef>
              <a:spcAft>
                <a:spcPct val="0"/>
              </a:spcAft>
              <a:buClr>
                <a:schemeClr val="tx2"/>
              </a:buClr>
              <a:buSzPct val="70000"/>
              <a:buFont typeface="Wingdings" pitchFamily="2" charset="2"/>
              <a:buChar char="l"/>
            </a:pPr>
            <a:r>
              <a:rPr lang="en-GB" sz="2400" b="1" dirty="0"/>
              <a:t>Are there points in the academic year when there doesn’t seem to be much going on (e.g. an extended Christmas break) when going home (and not coming back) seems like a good option?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Mapping progression</a:t>
            </a:r>
          </a:p>
        </p:txBody>
      </p:sp>
      <p:sp>
        <p:nvSpPr>
          <p:cNvPr id="20483"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Is there a coherent model of progression across the student life-cycle from induction to ‘</a:t>
            </a:r>
            <a:r>
              <a:rPr lang="en-GB" sz="2400" b="1" dirty="0" err="1"/>
              <a:t>outduction</a:t>
            </a:r>
            <a:r>
              <a:rPr lang="en-GB" sz="2400" b="1" dirty="0"/>
              <a:t>’? </a:t>
            </a:r>
          </a:p>
          <a:p>
            <a:pPr fontAlgn="base">
              <a:spcBef>
                <a:spcPts val="600"/>
              </a:spcBef>
              <a:spcAft>
                <a:spcPct val="0"/>
              </a:spcAft>
              <a:buClr>
                <a:schemeClr val="tx2"/>
              </a:buClr>
              <a:buSzPct val="70000"/>
              <a:buFont typeface="Wingdings" pitchFamily="2" charset="2"/>
              <a:buChar char="l"/>
            </a:pPr>
            <a:r>
              <a:rPr lang="en-GB" sz="2400" b="1" dirty="0"/>
              <a:t>Do you manage transitions from year one to year two and year two to year three to ensure students remain committed and engaged?</a:t>
            </a:r>
          </a:p>
          <a:p>
            <a:pPr fontAlgn="base">
              <a:spcBef>
                <a:spcPts val="600"/>
              </a:spcBef>
              <a:spcAft>
                <a:spcPct val="0"/>
              </a:spcAft>
              <a:buClr>
                <a:schemeClr val="tx2"/>
              </a:buClr>
              <a:buSzPct val="70000"/>
              <a:buFont typeface="Wingdings" pitchFamily="2" charset="2"/>
              <a:buChar char="l"/>
            </a:pPr>
            <a:r>
              <a:rPr lang="en-GB" sz="2400" b="1" dirty="0"/>
              <a:t>Is there some continuity in the sources of student support throughout the course (e.g. personal tutors)?</a:t>
            </a:r>
          </a:p>
          <a:p>
            <a:pPr fontAlgn="base">
              <a:spcBef>
                <a:spcPts val="600"/>
              </a:spcBef>
              <a:spcAft>
                <a:spcPct val="0"/>
              </a:spcAft>
              <a:buClr>
                <a:schemeClr val="tx2"/>
              </a:buClr>
              <a:buSzPct val="70000"/>
              <a:buFont typeface="Wingdings" pitchFamily="2" charset="2"/>
              <a:buChar char="l"/>
            </a:pPr>
            <a:r>
              <a:rPr lang="en-GB" sz="2400" b="1" dirty="0"/>
              <a:t>Are students offered support and guidance in relation to personal development and employability?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a:t>What can we do in the first six weeks?</a:t>
            </a:r>
          </a:p>
        </p:txBody>
      </p:sp>
      <p:sp>
        <p:nvSpPr>
          <p:cNvPr id="17411"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Enable students to feel part of a cohort rather than a number of a list;</a:t>
            </a:r>
          </a:p>
          <a:p>
            <a:pPr fontAlgn="base">
              <a:spcBef>
                <a:spcPts val="600"/>
              </a:spcBef>
              <a:spcAft>
                <a:spcPct val="0"/>
              </a:spcAft>
              <a:buClr>
                <a:schemeClr val="tx2"/>
              </a:buClr>
              <a:buSzPct val="70000"/>
              <a:buFont typeface="Wingdings" pitchFamily="2" charset="2"/>
              <a:buChar char="l"/>
            </a:pPr>
            <a:r>
              <a:rPr lang="en-GB" sz="2400" b="1" dirty="0"/>
              <a:t>Help students acclimatise to the new learning context in which they find themselves;</a:t>
            </a:r>
          </a:p>
          <a:p>
            <a:pPr fontAlgn="base">
              <a:spcBef>
                <a:spcPts val="600"/>
              </a:spcBef>
              <a:spcAft>
                <a:spcPct val="0"/>
              </a:spcAft>
              <a:buClr>
                <a:schemeClr val="tx2"/>
              </a:buClr>
              <a:buSzPct val="70000"/>
              <a:buFont typeface="Wingdings" pitchFamily="2" charset="2"/>
              <a:buChar char="l"/>
            </a:pPr>
            <a:r>
              <a:rPr lang="en-GB" sz="2400" b="1" dirty="0"/>
              <a:t>Familiarise them with the language and culture of the subject area they are studying (</a:t>
            </a:r>
            <a:r>
              <a:rPr lang="en-GB" sz="2400" b="1" dirty="0" err="1"/>
              <a:t>Northedge</a:t>
            </a:r>
            <a:r>
              <a:rPr lang="en-GB" sz="2400" b="1" dirty="0"/>
              <a:t>, 2003);</a:t>
            </a:r>
          </a:p>
          <a:p>
            <a:pPr fontAlgn="base">
              <a:spcBef>
                <a:spcPts val="600"/>
              </a:spcBef>
              <a:spcAft>
                <a:spcPct val="0"/>
              </a:spcAft>
              <a:buClr>
                <a:schemeClr val="tx2"/>
              </a:buClr>
              <a:buSzPct val="70000"/>
              <a:buFont typeface="Wingdings" pitchFamily="2" charset="2"/>
              <a:buChar char="l"/>
            </a:pPr>
            <a:r>
              <a:rPr lang="en-GB" sz="2400" b="1" dirty="0"/>
              <a:t>Foster the information literacy and other skills that students will need to succeed;</a:t>
            </a:r>
          </a:p>
          <a:p>
            <a:pPr fontAlgn="base">
              <a:spcBef>
                <a:spcPts val="600"/>
              </a:spcBef>
              <a:spcAft>
                <a:spcPct val="0"/>
              </a:spcAft>
              <a:buClr>
                <a:schemeClr val="tx2"/>
              </a:buClr>
              <a:buSzPct val="70000"/>
              <a:buFont typeface="Wingdings" pitchFamily="2" charset="2"/>
              <a:buChar char="l"/>
            </a:pPr>
            <a:r>
              <a:rPr lang="en-GB" sz="2400" b="1" dirty="0"/>
              <a:t>Guide them on where to go for help as necessary;</a:t>
            </a:r>
          </a:p>
          <a:p>
            <a:pPr fontAlgn="base">
              <a:spcBef>
                <a:spcPts val="600"/>
              </a:spcBef>
              <a:spcAft>
                <a:spcPct val="0"/>
              </a:spcAft>
              <a:buClr>
                <a:schemeClr val="tx2"/>
              </a:buClr>
              <a:buSzPct val="70000"/>
              <a:buFont typeface="Wingdings" pitchFamily="2" charset="2"/>
              <a:buChar char="l"/>
            </a:pPr>
            <a:r>
              <a:rPr lang="en-GB" sz="2400" b="1" dirty="0"/>
              <a:t>Offer them immersive experiences.</a:t>
            </a:r>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To what extent does your assessment approach across your programme: </a:t>
            </a:r>
          </a:p>
        </p:txBody>
      </p:sp>
      <p:sp>
        <p:nvSpPr>
          <p:cNvPr id="3" name="Content Placeholder 2"/>
          <p:cNvSpPr>
            <a:spLocks noGrp="1"/>
          </p:cNvSpPr>
          <p:nvPr>
            <p:ph idx="1"/>
          </p:nvPr>
        </p:nvSpPr>
        <p:spPr>
          <a:xfrm>
            <a:off x="468312" y="1340768"/>
            <a:ext cx="8318529" cy="4861595"/>
          </a:xfrm>
        </p:spPr>
        <p:txBody>
          <a:bodyPr/>
          <a:lstStyle/>
          <a:p>
            <a:r>
              <a:rPr lang="en-GB" sz="2600" dirty="0"/>
              <a:t>Maximise fast, formative feedback opportunities without driving your markers into the ground?</a:t>
            </a:r>
          </a:p>
          <a:p>
            <a:r>
              <a:rPr lang="en-GB" sz="2600" dirty="0"/>
              <a:t>Support student transition and retention by making assessment integral to learning? </a:t>
            </a:r>
          </a:p>
          <a:p>
            <a:r>
              <a:rPr lang="en-GB" sz="2600" dirty="0"/>
              <a:t>Enable the development of digital literacy by providing tasks that use social and digital media?</a:t>
            </a:r>
          </a:p>
          <a:p>
            <a:r>
              <a:rPr lang="en-GB" sz="2600" dirty="0"/>
              <a:t>Make the process of assessing and being assessed enjoyable for staff and students?</a:t>
            </a:r>
          </a:p>
          <a:p>
            <a:r>
              <a:rPr lang="en-GB" sz="2600" dirty="0"/>
              <a:t>Assure the standards of assessment against national and PSRB benchmarks?</a:t>
            </a:r>
          </a:p>
        </p:txBody>
      </p:sp>
    </p:spTree>
    <p:extLst>
      <p:ext uri="{BB962C8B-B14F-4D97-AF65-F5344CB8AC3E}">
        <p14:creationId xmlns:p14="http://schemas.microsoft.com/office/powerpoint/2010/main" val="237467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And…</a:t>
            </a:r>
          </a:p>
        </p:txBody>
      </p:sp>
      <p:sp>
        <p:nvSpPr>
          <p:cNvPr id="3" name="Content Placeholder 2"/>
          <p:cNvSpPr>
            <a:spLocks noGrp="1"/>
          </p:cNvSpPr>
          <p:nvPr>
            <p:ph idx="1"/>
          </p:nvPr>
        </p:nvSpPr>
        <p:spPr/>
        <p:txBody>
          <a:bodyPr/>
          <a:lstStyle/>
          <a:p>
            <a:r>
              <a:rPr lang="en-GB" sz="2600" dirty="0"/>
              <a:t>Provide incremental assessment opportunities?</a:t>
            </a:r>
          </a:p>
          <a:p>
            <a:r>
              <a:rPr lang="en-GB" sz="2600" dirty="0"/>
              <a:t>Use assessment activities that can engage students and be integral to learning?</a:t>
            </a:r>
          </a:p>
          <a:p>
            <a:r>
              <a:rPr lang="en-GB" sz="2600" dirty="0"/>
              <a:t>Constructively align (Biggs 2003) assignments with planned learning outcomes and the curriculum taught?</a:t>
            </a:r>
          </a:p>
          <a:p>
            <a:r>
              <a:rPr lang="en-GB" sz="2600" dirty="0"/>
              <a:t>Provide realistic tasks: students are likely to put more energy into assignments they see as authentic and worth bothering with?</a:t>
            </a:r>
          </a:p>
          <a:p>
            <a:r>
              <a:rPr lang="en-GB" sz="2600" dirty="0"/>
              <a:t>Maximise the dialogic opportunities of student feedback?</a:t>
            </a:r>
          </a:p>
          <a:p>
            <a:endParaRPr lang="en-GB" sz="2600" dirty="0"/>
          </a:p>
        </p:txBody>
      </p:sp>
    </p:spTree>
    <p:extLst>
      <p:ext uri="{BB962C8B-B14F-4D97-AF65-F5344CB8AC3E}">
        <p14:creationId xmlns:p14="http://schemas.microsoft.com/office/powerpoint/2010/main" val="17189653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Designing a programme-orientated curriculum: useful questions</a:t>
            </a:r>
          </a:p>
        </p:txBody>
      </p:sp>
      <p:sp>
        <p:nvSpPr>
          <p:cNvPr id="3" name="Content Placeholder 2"/>
          <p:cNvSpPr>
            <a:spLocks noGrp="1"/>
          </p:cNvSpPr>
          <p:nvPr>
            <p:ph idx="1"/>
          </p:nvPr>
        </p:nvSpPr>
        <p:spPr>
          <a:xfrm>
            <a:off x="357158" y="1285860"/>
            <a:ext cx="8643998" cy="4916503"/>
          </a:xfrm>
        </p:spPr>
        <p:txBody>
          <a:bodyPr/>
          <a:lstStyle/>
          <a:p>
            <a:r>
              <a:rPr lang="en-GB" dirty="0"/>
              <a:t>What are the overall aims of your programme?</a:t>
            </a:r>
          </a:p>
          <a:p>
            <a:r>
              <a:rPr lang="en-GB" dirty="0"/>
              <a:t>What will the students be expected to achieve in terms of academic, content disciplinary skills and attributes?</a:t>
            </a:r>
          </a:p>
          <a:p>
            <a:r>
              <a:rPr lang="en-GB" dirty="0"/>
              <a:t>How will students learn?</a:t>
            </a:r>
          </a:p>
          <a:p>
            <a:r>
              <a:rPr lang="en-GB" dirty="0"/>
              <a:t>How will you assess students?</a:t>
            </a:r>
          </a:p>
          <a:p>
            <a:r>
              <a:rPr lang="en-GB" dirty="0"/>
              <a:t>How is the programme structured?</a:t>
            </a:r>
          </a:p>
          <a:p>
            <a:r>
              <a:rPr lang="en-GB" dirty="0"/>
              <a:t>Do you have specific requirements for students at entry?</a:t>
            </a:r>
          </a:p>
          <a:p>
            <a:r>
              <a:rPr lang="en-GB" dirty="0"/>
              <a:t>How do the course team listen to and act on student feedback?</a:t>
            </a:r>
          </a:p>
          <a:p>
            <a:r>
              <a:rPr lang="en-GB" dirty="0"/>
              <a:t>What kinds of help can you offer students in terms of academic support and support for disabled students?</a:t>
            </a:r>
          </a:p>
          <a:p>
            <a:r>
              <a:rPr lang="en-GB" dirty="0"/>
              <a:t>What links do you have with employers? Do you offer placements? How do you develop transferable skills?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To what extent, and how do you evidence good assessment practice at Reading?</a:t>
            </a:r>
          </a:p>
        </p:txBody>
      </p:sp>
      <p:sp>
        <p:nvSpPr>
          <p:cNvPr id="3" name="Content Placeholder 2"/>
          <p:cNvSpPr>
            <a:spLocks noGrp="1"/>
          </p:cNvSpPr>
          <p:nvPr>
            <p:ph idx="1"/>
          </p:nvPr>
        </p:nvSpPr>
        <p:spPr/>
        <p:txBody>
          <a:bodyPr/>
          <a:lstStyle/>
          <a:p>
            <a:r>
              <a:rPr lang="en-GB" sz="2600" dirty="0"/>
              <a:t>Is there an emphasis on assessment for learning over systems focused on marks, grades and reliability?</a:t>
            </a:r>
          </a:p>
          <a:p>
            <a:r>
              <a:rPr lang="en-GB" sz="2600" dirty="0"/>
              <a:t>Does the assessment design process ensure valid assessment of the intended learning outcomes?</a:t>
            </a:r>
          </a:p>
          <a:p>
            <a:r>
              <a:rPr lang="en-GB" sz="2600" dirty="0"/>
              <a:t>Is there a trade-off between reliability and validity of assessment?</a:t>
            </a:r>
          </a:p>
          <a:p>
            <a:r>
              <a:rPr lang="en-GB" sz="2600" dirty="0"/>
              <a:t>Are assessment decisions in relation to design, development and variety made within a programme context and focused on learning outcomes?</a:t>
            </a:r>
          </a:p>
          <a:p>
            <a:pPr>
              <a:buNone/>
            </a:pPr>
            <a:r>
              <a:rPr lang="en-GB" sz="2600" i="1" dirty="0"/>
              <a:t>(From ‘A marked improvement’)</a:t>
            </a:r>
          </a:p>
          <a:p>
            <a:endParaRPr lang="en-GB" sz="2600" dirty="0"/>
          </a:p>
        </p:txBody>
      </p:sp>
    </p:spTree>
    <p:extLst>
      <p:ext uri="{BB962C8B-B14F-4D97-AF65-F5344CB8AC3E}">
        <p14:creationId xmlns:p14="http://schemas.microsoft.com/office/powerpoint/2010/main" val="3335815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Rationale</a:t>
            </a:r>
          </a:p>
        </p:txBody>
      </p:sp>
      <p:sp>
        <p:nvSpPr>
          <p:cNvPr id="3" name="Content Placeholder 2"/>
          <p:cNvSpPr>
            <a:spLocks noGrp="1"/>
          </p:cNvSpPr>
          <p:nvPr>
            <p:ph idx="1"/>
          </p:nvPr>
        </p:nvSpPr>
        <p:spPr/>
        <p:txBody>
          <a:bodyPr/>
          <a:lstStyle/>
          <a:p>
            <a:pPr marL="0" indent="0">
              <a:buNone/>
            </a:pPr>
            <a:r>
              <a:rPr lang="en-GB" dirty="0"/>
              <a:t>In programmes where course teams know one another and their students, it is relatively straightforward to help students believe they are studying on coherent programmes with clear pathways through the curriculum. </a:t>
            </a:r>
          </a:p>
          <a:p>
            <a:pPr marL="0" indent="0">
              <a:buNone/>
            </a:pPr>
            <a:r>
              <a:rPr lang="en-GB" dirty="0"/>
              <a:t>However, the larger the institution and the cohort, the more likely it is that modules and other curriculum delivery components are designed and delivered in isolation, without clear thinking going into what the overall programme experience is like for the students undertaking them.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Twelve questions on assessment. You can:</a:t>
            </a:r>
          </a:p>
        </p:txBody>
      </p:sp>
      <p:sp>
        <p:nvSpPr>
          <p:cNvPr id="3" name="Content Placeholder 2"/>
          <p:cNvSpPr>
            <a:spLocks noGrp="1"/>
          </p:cNvSpPr>
          <p:nvPr>
            <p:ph idx="1"/>
          </p:nvPr>
        </p:nvSpPr>
        <p:spPr/>
        <p:txBody>
          <a:bodyPr/>
          <a:lstStyle/>
          <a:p>
            <a:r>
              <a:rPr lang="en-GB" sz="2800" dirty="0"/>
              <a:t>Use these to help to design an authentic assessment approach at programme design stage;</a:t>
            </a:r>
          </a:p>
          <a:p>
            <a:r>
              <a:rPr lang="en-GB" sz="2800" dirty="0"/>
              <a:t>Use them also as an aid to curriculum refreshment activity and prior to periodic review.</a:t>
            </a:r>
          </a:p>
        </p:txBody>
      </p:sp>
    </p:spTree>
    <p:extLst>
      <p:ext uri="{BB962C8B-B14F-4D97-AF65-F5344CB8AC3E}">
        <p14:creationId xmlns:p14="http://schemas.microsoft.com/office/powerpoint/2010/main" val="3056201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95536" y="692696"/>
            <a:ext cx="8605838" cy="5486400"/>
          </a:xfrm>
        </p:spPr>
        <p:txBody>
          <a:bodyPr/>
          <a:lstStyle/>
          <a:p>
            <a:pPr lvl="0">
              <a:buSzPct val="100000"/>
              <a:buFont typeface="+mj-lt"/>
              <a:buAutoNum type="arabicPeriod"/>
            </a:pPr>
            <a:r>
              <a:rPr lang="en-GB" sz="2800" dirty="0">
                <a:solidFill>
                  <a:srgbClr val="FF0000"/>
                </a:solidFill>
              </a:rPr>
              <a:t>Assessment for learning</a:t>
            </a:r>
            <a:r>
              <a:rPr lang="en-GB" sz="2800" dirty="0"/>
              <a:t>: is assessment fully integrated within learning activities or is it an add-on that adds nothing to student engagement?</a:t>
            </a:r>
          </a:p>
          <a:p>
            <a:pPr lvl="0">
              <a:buSzPct val="100000"/>
              <a:buFont typeface="+mj-lt"/>
              <a:buAutoNum type="arabicPeriod"/>
            </a:pPr>
            <a:r>
              <a:rPr lang="en-GB" sz="2800" dirty="0">
                <a:solidFill>
                  <a:srgbClr val="FF0000"/>
                </a:solidFill>
              </a:rPr>
              <a:t>Preparation</a:t>
            </a:r>
            <a:r>
              <a:rPr lang="en-GB" sz="2800" dirty="0"/>
              <a:t>: are you developing students’ assessment literacy, so they understand fully what is required of them and can optimise their performances in a range of assessment contexts? Are staff inducted so they all share understandings of assessment practice.</a:t>
            </a:r>
          </a:p>
          <a:p>
            <a:pPr lvl="0">
              <a:buSzPct val="100000"/>
              <a:buFont typeface="+mj-lt"/>
              <a:buAutoNum type="arabicPeriod"/>
            </a:pPr>
            <a:r>
              <a:rPr lang="en-GB" sz="2800" dirty="0">
                <a:solidFill>
                  <a:srgbClr val="FF0000"/>
                </a:solidFill>
              </a:rPr>
              <a:t>Purpose</a:t>
            </a:r>
            <a:r>
              <a:rPr lang="en-GB" sz="2800" dirty="0"/>
              <a:t>: are you clear about why on each occasion you are assessing? Is it to give students guidance on how to improve or remediate work, or it is a scoring exercise to determine final grades? Is it focussing on theory or practise (or an integration of the two)? </a:t>
            </a:r>
          </a:p>
          <a:p>
            <a:pPr>
              <a:buSzPct val="100000"/>
              <a:buFont typeface="+mj-lt"/>
              <a:buAutoNum type="arabicPeriod"/>
            </a:pPr>
            <a:endParaRPr lang="en-GB" sz="2800" dirty="0"/>
          </a:p>
        </p:txBody>
      </p:sp>
    </p:spTree>
    <p:extLst>
      <p:ext uri="{BB962C8B-B14F-4D97-AF65-F5344CB8AC3E}">
        <p14:creationId xmlns:p14="http://schemas.microsoft.com/office/powerpoint/2010/main" val="7941316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332656"/>
            <a:ext cx="9144000" cy="5991943"/>
          </a:xfrm>
        </p:spPr>
        <p:txBody>
          <a:bodyPr/>
          <a:lstStyle/>
          <a:p>
            <a:pPr lvl="0">
              <a:buSzPct val="100000"/>
              <a:buFont typeface="+mj-lt"/>
              <a:buAutoNum type="arabicPeriod" startAt="4"/>
            </a:pPr>
            <a:r>
              <a:rPr lang="en-GB" sz="2800" dirty="0">
                <a:solidFill>
                  <a:srgbClr val="FF0000"/>
                </a:solidFill>
              </a:rPr>
              <a:t>Pacing and timing</a:t>
            </a:r>
            <a:r>
              <a:rPr lang="en-GB" sz="2800" dirty="0"/>
              <a:t>: are you offering feedback and assessment opportunities throughout the learning period or are assignments bunched together (particularly right at the end of the module)? Are you ensuring that students don’t have multiple assignments from different modules with the same submission date?</a:t>
            </a:r>
          </a:p>
          <a:p>
            <a:pPr lvl="0">
              <a:buSzPct val="100000"/>
              <a:buFont typeface="+mj-lt"/>
              <a:buAutoNum type="arabicPeriod" startAt="4"/>
            </a:pPr>
            <a:r>
              <a:rPr lang="en-GB" sz="2800" dirty="0">
                <a:solidFill>
                  <a:srgbClr val="FF0000"/>
                </a:solidFill>
              </a:rPr>
              <a:t>Volume of assessment</a:t>
            </a:r>
            <a:r>
              <a:rPr lang="en-GB" sz="2800" dirty="0"/>
              <a:t>: are you offering sufficient opportunities for students to learn through assessment without exhausting staff and putting excessive pressure on students in terms of workload?</a:t>
            </a:r>
          </a:p>
          <a:p>
            <a:pPr lvl="0">
              <a:buSzPct val="100000"/>
              <a:buFont typeface="+mj-lt"/>
              <a:buAutoNum type="arabicPeriod" startAt="4"/>
            </a:pPr>
            <a:r>
              <a:rPr lang="en-GB" sz="2800" dirty="0">
                <a:solidFill>
                  <a:srgbClr val="FF0000"/>
                </a:solidFill>
              </a:rPr>
              <a:t>Constructive alignment</a:t>
            </a:r>
            <a:r>
              <a:rPr lang="en-GB" sz="2800" dirty="0"/>
              <a:t>: is it clear how the assignments link to the learning outcomes, and do you offer good coverage of subject material and capabilities (or are you encouraging guessing of topics and risk taking activities)?</a:t>
            </a:r>
          </a:p>
          <a:p>
            <a:pPr>
              <a:buSzPct val="100000"/>
              <a:buFont typeface="+mj-lt"/>
              <a:buAutoNum type="arabicPeriod" startAt="4"/>
            </a:pPr>
            <a:endParaRPr lang="en-GB" sz="2800" dirty="0"/>
          </a:p>
        </p:txBody>
      </p:sp>
    </p:spTree>
    <p:extLst>
      <p:ext uri="{BB962C8B-B14F-4D97-AF65-F5344CB8AC3E}">
        <p14:creationId xmlns:p14="http://schemas.microsoft.com/office/powerpoint/2010/main" val="25280957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04801"/>
            <a:ext cx="8605838" cy="5562600"/>
          </a:xfrm>
        </p:spPr>
        <p:txBody>
          <a:bodyPr/>
          <a:lstStyle/>
          <a:p>
            <a:pPr marL="531813" lvl="0" indent="-531813">
              <a:buSzPct val="100000"/>
              <a:buFont typeface="+mj-lt"/>
              <a:buAutoNum type="arabicPeriod" startAt="7"/>
            </a:pPr>
            <a:r>
              <a:rPr lang="en-GB" sz="2800" dirty="0">
                <a:solidFill>
                  <a:srgbClr val="FF0000"/>
                </a:solidFill>
              </a:rPr>
              <a:t>Variety</a:t>
            </a:r>
            <a:r>
              <a:rPr lang="en-GB" sz="2800" dirty="0"/>
              <a:t>: are you enabling students to demonstrate capability in diverse ways or are you reusing the same methods (essays, reports, unseen time-constrained exams) over and over again?</a:t>
            </a:r>
          </a:p>
          <a:p>
            <a:pPr marL="531813" lvl="0" indent="-531813">
              <a:buSzPct val="100000"/>
              <a:buFont typeface="+mj-lt"/>
              <a:buAutoNum type="arabicPeriod" startAt="7"/>
            </a:pPr>
            <a:r>
              <a:rPr lang="en-GB" sz="2800" dirty="0">
                <a:solidFill>
                  <a:srgbClr val="FF0000"/>
                </a:solidFill>
              </a:rPr>
              <a:t>Inclusivity</a:t>
            </a:r>
            <a:r>
              <a:rPr lang="en-GB" sz="2800" dirty="0"/>
              <a:t>: Are students’ special needs in terms of assessment designed into assignments from the outset or do you have to make special arrangements for students with dyslexia, visual or aural impairments or other disabilities responsively rather than proactively?</a:t>
            </a:r>
          </a:p>
          <a:p>
            <a:pPr marL="531813" lvl="0" indent="-531813">
              <a:buSzPct val="100000"/>
              <a:buFont typeface="+mj-lt"/>
              <a:buAutoNum type="arabicPeriod" startAt="7"/>
            </a:pPr>
            <a:r>
              <a:rPr lang="en-GB" sz="2800" dirty="0">
                <a:solidFill>
                  <a:srgbClr val="FF0000"/>
                </a:solidFill>
              </a:rPr>
              <a:t>Agency</a:t>
            </a:r>
            <a:r>
              <a:rPr lang="en-GB" sz="2800" dirty="0"/>
              <a:t>: is all your assessment undertaken by tutors or do you also use peers, students themselves, employers and clients?</a:t>
            </a:r>
          </a:p>
          <a:p>
            <a:pPr>
              <a:buSzPct val="100000"/>
              <a:buFont typeface="+mj-lt"/>
              <a:buAutoNum type="arabicPeriod" startAt="7"/>
            </a:pPr>
            <a:endParaRPr lang="en-GB" sz="2800" dirty="0"/>
          </a:p>
        </p:txBody>
      </p:sp>
    </p:spTree>
    <p:extLst>
      <p:ext uri="{BB962C8B-B14F-4D97-AF65-F5344CB8AC3E}">
        <p14:creationId xmlns:p14="http://schemas.microsoft.com/office/powerpoint/2010/main" val="5802195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304801"/>
            <a:ext cx="8605838" cy="5562600"/>
          </a:xfrm>
        </p:spPr>
        <p:txBody>
          <a:bodyPr/>
          <a:lstStyle/>
          <a:p>
            <a:pPr marL="627063" lvl="0" indent="-627063">
              <a:buSzPct val="100000"/>
              <a:buFont typeface="+mj-lt"/>
              <a:buAutoNum type="arabicPeriod" startAt="10"/>
            </a:pPr>
            <a:r>
              <a:rPr lang="en-GB" sz="2800" dirty="0">
                <a:solidFill>
                  <a:srgbClr val="FF0000"/>
                </a:solidFill>
              </a:rPr>
              <a:t>Feedback</a:t>
            </a:r>
            <a:r>
              <a:rPr lang="en-GB" sz="2800" dirty="0"/>
              <a:t>: how fast can you provide it and what assurances can you give to students about its usefulness and ability to feed into future assignments?</a:t>
            </a:r>
          </a:p>
          <a:p>
            <a:pPr marL="627063" lvl="0" indent="-627063">
              <a:buSzPct val="100000"/>
              <a:buFont typeface="+mj-lt"/>
              <a:buAutoNum type="arabicPeriod" startAt="10"/>
            </a:pPr>
            <a:r>
              <a:rPr lang="en-GB" sz="2800" dirty="0">
                <a:solidFill>
                  <a:srgbClr val="FF0000"/>
                </a:solidFill>
              </a:rPr>
              <a:t>Quality assurance</a:t>
            </a:r>
            <a:r>
              <a:rPr lang="en-GB" sz="2800" dirty="0"/>
              <a:t>: are you able to demonstrate that your assessment is fair, consistent and reliable? Will external scrutineers recognise the integrity of the assessment process?</a:t>
            </a:r>
          </a:p>
          <a:p>
            <a:pPr marL="627063" lvl="0" indent="-627063">
              <a:buSzPct val="100000"/>
              <a:buFont typeface="+mj-lt"/>
              <a:buAutoNum type="arabicPeriod" startAt="10"/>
            </a:pPr>
            <a:r>
              <a:rPr lang="en-GB" sz="2800" dirty="0">
                <a:solidFill>
                  <a:srgbClr val="FF0000"/>
                </a:solidFill>
              </a:rPr>
              <a:t>Technology</a:t>
            </a:r>
            <a:r>
              <a:rPr lang="en-GB" sz="2800" dirty="0"/>
              <a:t>: are you using computer aided assessment where it is most useful (for drills and checking learning) enabling assessor time to be used most effectively where judgment is required?</a:t>
            </a:r>
          </a:p>
          <a:p>
            <a:pPr>
              <a:buSzPct val="100000"/>
              <a:buFont typeface="+mj-lt"/>
              <a:buAutoNum type="arabicPeriod" startAt="10"/>
            </a:pPr>
            <a:endParaRPr lang="en-GB" sz="2800" dirty="0"/>
          </a:p>
        </p:txBody>
      </p:sp>
    </p:spTree>
    <p:extLst>
      <p:ext uri="{BB962C8B-B14F-4D97-AF65-F5344CB8AC3E}">
        <p14:creationId xmlns:p14="http://schemas.microsoft.com/office/powerpoint/2010/main" val="2441107180"/>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How can we get students to fully engage? Some suggestions:</a:t>
            </a:r>
          </a:p>
        </p:txBody>
      </p:sp>
      <p:sp>
        <p:nvSpPr>
          <p:cNvPr id="3" name="Content Placeholder 2"/>
          <p:cNvSpPr>
            <a:spLocks noGrp="1"/>
          </p:cNvSpPr>
          <p:nvPr>
            <p:ph idx="1"/>
          </p:nvPr>
        </p:nvSpPr>
        <p:spPr/>
        <p:txBody>
          <a:bodyPr/>
          <a:lstStyle/>
          <a:p>
            <a:r>
              <a:rPr lang="en-GB" sz="2600" dirty="0"/>
              <a:t>Provide opportunities for students to get involved in authentic learning environments on campus or off;</a:t>
            </a:r>
          </a:p>
          <a:p>
            <a:r>
              <a:rPr lang="en-GB" sz="2600" dirty="0"/>
              <a:t>Keep assessment tasks current and life-relevant;</a:t>
            </a:r>
          </a:p>
          <a:p>
            <a:r>
              <a:rPr lang="en-GB" sz="2600" dirty="0"/>
              <a:t>Give them real problems to solve and issues with which to engage;</a:t>
            </a:r>
          </a:p>
          <a:p>
            <a:r>
              <a:rPr lang="en-GB" sz="2600" dirty="0"/>
              <a:t>Identify the skills they need to succeed and provide opportunities to rehearse and develop them;</a:t>
            </a:r>
          </a:p>
          <a:p>
            <a:r>
              <a:rPr lang="en-GB" sz="2600" dirty="0"/>
              <a:t>Never compromise on the quality of the demands we make of them.</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Encouraging students to take assessment </a:t>
            </a:r>
            <a:br>
              <a:rPr lang="en-GB" dirty="0"/>
            </a:br>
            <a:r>
              <a:rPr lang="en-GB" dirty="0"/>
              <a:t>more seriously</a:t>
            </a:r>
          </a:p>
        </p:txBody>
      </p:sp>
      <p:sp>
        <p:nvSpPr>
          <p:cNvPr id="41987" name="Rectangle 3"/>
          <p:cNvSpPr>
            <a:spLocks noGrp="1" noChangeArrowheads="1"/>
          </p:cNvSpPr>
          <p:nvPr>
            <p:ph type="body" idx="1"/>
          </p:nvPr>
        </p:nvSpPr>
        <p:spPr/>
        <p:txBody>
          <a:bodyPr/>
          <a:lstStyle/>
          <a:p>
            <a:pPr eaLnBrk="1" hangingPunct="1"/>
            <a:r>
              <a:rPr lang="en-GB" sz="2800" dirty="0"/>
              <a:t>All assessment needs to be seen to be fair, consistent, reliable, valid and manageable;</a:t>
            </a:r>
          </a:p>
          <a:p>
            <a:pPr eaLnBrk="1" hangingPunct="1"/>
            <a:r>
              <a:rPr lang="en-GB" sz="2800" dirty="0"/>
              <a:t>Many assessment systems fail to clarify for students the purposes of different kinds of assessment activity;</a:t>
            </a:r>
          </a:p>
          <a:p>
            <a:pPr eaLnBrk="1" hangingPunct="1"/>
            <a:r>
              <a:rPr lang="en-GB" sz="2800" dirty="0"/>
              <a:t>Low-stakes early formative assessment helps students, especially those from disadvantaged backgrounds, understand the rules of the game.</a:t>
            </a:r>
          </a:p>
        </p:txBody>
      </p:sp>
    </p:spTree>
    <p:extLst>
      <p:ext uri="{BB962C8B-B14F-4D97-AF65-F5344CB8AC3E}">
        <p14:creationId xmlns:p14="http://schemas.microsoft.com/office/powerpoint/2010/main" val="15669341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337"/>
            <a:ext cx="7884368" cy="1146423"/>
          </a:xfrm>
        </p:spPr>
        <p:txBody>
          <a:bodyPr/>
          <a:lstStyle/>
          <a:p>
            <a:r>
              <a:rPr lang="en-GB" sz="2400" dirty="0">
                <a:solidFill>
                  <a:srgbClr val="330066"/>
                </a:solidFill>
              </a:rPr>
              <a:t>Important aspects of complex, high-level learning outcomes can only be achieved when students are allowed time to ‘come to know’ the standards in use by the community</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Slowly learnt academic literacies require rehearsal and practice throughout a programme (Knight and </a:t>
            </a:r>
            <a:r>
              <a:rPr lang="en-GB" dirty="0" err="1"/>
              <a:t>Yorke</a:t>
            </a:r>
            <a:r>
              <a:rPr lang="en-GB" dirty="0"/>
              <a:t>, 2004).</a:t>
            </a:r>
          </a:p>
          <a:p>
            <a:r>
              <a:rPr lang="en-GB" dirty="0"/>
              <a:t>The achievement of high-level learning requires integrated and coherent progression based on programme outcomes.</a:t>
            </a:r>
          </a:p>
          <a:p>
            <a:r>
              <a:rPr lang="en-GB" dirty="0"/>
              <a:t>Where there is a greater sense of the holistic programme students are likely to achieve higher standards than on more fragmented programmes (</a:t>
            </a:r>
            <a:r>
              <a:rPr lang="en-GB" dirty="0" err="1"/>
              <a:t>Havnes</a:t>
            </a:r>
            <a:r>
              <a:rPr lang="en-GB" dirty="0"/>
              <a:t>, 2007).</a:t>
            </a:r>
          </a:p>
          <a:p>
            <a:r>
              <a:rPr lang="en-GB" dirty="0"/>
              <a:t>Students need to engage as interactive partners in a learning community, relinquishing the passive role of ‘the instructed’ within processes controlled by academic experts (Gibbs et al, 2004).</a:t>
            </a:r>
          </a:p>
          <a:p>
            <a:endParaRPr lang="en-GB" dirty="0"/>
          </a:p>
        </p:txBody>
      </p:sp>
    </p:spTree>
    <p:extLst>
      <p:ext uri="{BB962C8B-B14F-4D97-AF65-F5344CB8AC3E}">
        <p14:creationId xmlns:p14="http://schemas.microsoft.com/office/powerpoint/2010/main" val="31452982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Prioritisation task</a:t>
            </a:r>
          </a:p>
        </p:txBody>
      </p:sp>
      <p:sp>
        <p:nvSpPr>
          <p:cNvPr id="3" name="Content Placeholder 2"/>
          <p:cNvSpPr>
            <a:spLocks noGrp="1"/>
          </p:cNvSpPr>
          <p:nvPr>
            <p:ph idx="1"/>
          </p:nvPr>
        </p:nvSpPr>
        <p:spPr/>
        <p:txBody>
          <a:bodyPr/>
          <a:lstStyle/>
          <a:p>
            <a:r>
              <a:rPr lang="en-GB" dirty="0"/>
              <a:t>What are the key interventions you need to build into your development programmes?</a:t>
            </a:r>
          </a:p>
          <a:p>
            <a:r>
              <a:rPr lang="en-GB" dirty="0"/>
              <a:t>How can you involve students further in a dialogue about assessment?</a:t>
            </a:r>
          </a:p>
          <a:p>
            <a:pPr>
              <a:buNone/>
            </a:pPr>
            <a:endParaRPr lang="en-GB" dirty="0"/>
          </a:p>
          <a:p>
            <a:pPr>
              <a:buNone/>
            </a:pPr>
            <a:r>
              <a:rPr lang="en-GB" dirty="0"/>
              <a:t>In your own programme assessment strategy or approach, can you identify:</a:t>
            </a:r>
          </a:p>
          <a:p>
            <a:r>
              <a:rPr lang="en-GB" dirty="0"/>
              <a:t>Priorities for change?</a:t>
            </a:r>
          </a:p>
          <a:p>
            <a:r>
              <a:rPr lang="en-GB" dirty="0"/>
              <a:t>Goals for the short, medium and long term?</a:t>
            </a:r>
          </a:p>
          <a:p>
            <a:r>
              <a:rPr lang="en-GB" dirty="0"/>
              <a:t>What further information and resources do you require to improve your assessment? …….</a:t>
            </a:r>
          </a:p>
          <a:p>
            <a:pPr>
              <a:buNone/>
            </a:pPr>
            <a:endParaRPr lang="en-GB" dirty="0"/>
          </a:p>
        </p:txBody>
      </p:sp>
    </p:spTree>
    <p:extLst>
      <p:ext uri="{BB962C8B-B14F-4D97-AF65-F5344CB8AC3E}">
        <p14:creationId xmlns:p14="http://schemas.microsoft.com/office/powerpoint/2010/main" val="14794927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Action planning for change</a:t>
            </a:r>
          </a:p>
        </p:txBody>
      </p:sp>
      <p:sp>
        <p:nvSpPr>
          <p:cNvPr id="3" name="Content Placeholder 2"/>
          <p:cNvSpPr>
            <a:spLocks noGrp="1"/>
          </p:cNvSpPr>
          <p:nvPr>
            <p:ph idx="1"/>
          </p:nvPr>
        </p:nvSpPr>
        <p:spPr/>
        <p:txBody>
          <a:bodyPr/>
          <a:lstStyle/>
          <a:p>
            <a:pPr lvl="0"/>
            <a:r>
              <a:rPr lang="en-GB" sz="2800" dirty="0"/>
              <a:t>What changes are you planning?</a:t>
            </a:r>
          </a:p>
          <a:p>
            <a:pPr lvl="0"/>
            <a:r>
              <a:rPr lang="en-GB" sz="2800" dirty="0"/>
              <a:t>Who needs to take responsibility?</a:t>
            </a:r>
          </a:p>
          <a:p>
            <a:pPr lvl="0"/>
            <a:r>
              <a:rPr lang="en-GB" sz="2800" dirty="0"/>
              <a:t>What are your timelines and milestones?</a:t>
            </a:r>
          </a:p>
          <a:p>
            <a:pPr lvl="0"/>
            <a:r>
              <a:rPr lang="en-GB" sz="2800" dirty="0"/>
              <a:t>What help do you need?</a:t>
            </a:r>
          </a:p>
          <a:p>
            <a:pPr lvl="0"/>
            <a:r>
              <a:rPr lang="en-GB" sz="2800" dirty="0"/>
              <a:t>Are there further workshop topics you would welcome at a university level?</a:t>
            </a:r>
          </a:p>
          <a:p>
            <a:pPr lvl="0"/>
            <a:r>
              <a:rPr lang="en-GB" sz="2800" dirty="0"/>
              <a:t>What does success in strategically improving assessment look like for you?</a:t>
            </a:r>
          </a:p>
          <a:p>
            <a:pPr lvl="0"/>
            <a:r>
              <a:rPr lang="en-GB" sz="2800" dirty="0"/>
              <a:t>How will you know when you have been successful?</a:t>
            </a:r>
          </a:p>
          <a:p>
            <a:endParaRPr lang="en-GB" sz="2800" dirty="0"/>
          </a:p>
        </p:txBody>
      </p:sp>
    </p:spTree>
    <p:extLst>
      <p:ext uri="{BB962C8B-B14F-4D97-AF65-F5344CB8AC3E}">
        <p14:creationId xmlns:p14="http://schemas.microsoft.com/office/powerpoint/2010/main" val="849740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Outline</a:t>
            </a:r>
          </a:p>
        </p:txBody>
      </p:sp>
      <p:sp>
        <p:nvSpPr>
          <p:cNvPr id="3" name="Content Placeholder 2"/>
          <p:cNvSpPr>
            <a:spLocks noGrp="1"/>
          </p:cNvSpPr>
          <p:nvPr>
            <p:ph idx="1"/>
          </p:nvPr>
        </p:nvSpPr>
        <p:spPr/>
        <p:txBody>
          <a:bodyPr/>
          <a:lstStyle/>
          <a:p>
            <a:pPr marL="0" indent="0">
              <a:buNone/>
            </a:pPr>
            <a:r>
              <a:rPr lang="en-GB" dirty="0"/>
              <a:t>This workshop will focus on thinking through how we can meet the challenges of programme level assessment, particularly by:</a:t>
            </a:r>
          </a:p>
          <a:p>
            <a:r>
              <a:rPr lang="en-GB" dirty="0"/>
              <a:t>Fostering programme-wide approaches to assessment (and encouraging our colleagues to work with us on this);</a:t>
            </a:r>
          </a:p>
          <a:p>
            <a:r>
              <a:rPr lang="en-GB" dirty="0"/>
              <a:t>Considering how we can ensure that learning outcomes are addressed holistically at a programme level;</a:t>
            </a:r>
          </a:p>
          <a:p>
            <a:r>
              <a:rPr lang="en-GB" dirty="0"/>
              <a:t>Avoiding the </a:t>
            </a:r>
            <a:r>
              <a:rPr lang="en-GB" dirty="0" err="1"/>
              <a:t>cantonisation</a:t>
            </a:r>
            <a:r>
              <a:rPr lang="en-GB" dirty="0"/>
              <a:t> of the curriculum, increasing the amount of formative feedback.</a:t>
            </a:r>
          </a:p>
        </p:txBody>
      </p:sp>
    </p:spTree>
    <p:extLst>
      <p:ext uri="{BB962C8B-B14F-4D97-AF65-F5344CB8AC3E}">
        <p14:creationId xmlns:p14="http://schemas.microsoft.com/office/powerpoint/2010/main" val="19938422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rot="60000">
            <a:off x="-265927" y="82850"/>
            <a:ext cx="9553575" cy="6800851"/>
          </a:xfrm>
          <a:prstGeom prst="rect">
            <a:avLst/>
          </a:prstGeom>
          <a:noFill/>
          <a:ln w="9525">
            <a:noFill/>
            <a:miter lim="800000"/>
            <a:headEnd/>
            <a:tailEnd/>
          </a:ln>
        </p:spPr>
      </p:pic>
    </p:spTree>
    <p:extLst>
      <p:ext uri="{BB962C8B-B14F-4D97-AF65-F5344CB8AC3E}">
        <p14:creationId xmlns:p14="http://schemas.microsoft.com/office/powerpoint/2010/main" val="14798203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Conclusions</a:t>
            </a:r>
          </a:p>
        </p:txBody>
      </p:sp>
      <p:sp>
        <p:nvSpPr>
          <p:cNvPr id="3" name="Content Placeholder 2"/>
          <p:cNvSpPr>
            <a:spLocks noGrp="1"/>
          </p:cNvSpPr>
          <p:nvPr>
            <p:ph idx="1"/>
          </p:nvPr>
        </p:nvSpPr>
        <p:spPr/>
        <p:txBody>
          <a:bodyPr/>
          <a:lstStyle/>
          <a:p>
            <a:r>
              <a:rPr lang="en-GB" sz="2800" dirty="0"/>
              <a:t>The benefits of programme level curriculum design and assessment are substantial for students, for academics and for the university;</a:t>
            </a:r>
          </a:p>
          <a:p>
            <a:r>
              <a:rPr lang="en-GB" sz="2800" dirty="0"/>
              <a:t>There is considerable experience in achieving this, which demonstrates its viability;</a:t>
            </a:r>
          </a:p>
          <a:p>
            <a:r>
              <a:rPr lang="en-GB" sz="2800" dirty="0"/>
              <a:t>However, it is an approach that requires substantial systematic and strategic design, and can only be achieved as a collaborative and university-wide effort.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a:t>These and other slides will be available on my website at </a:t>
            </a:r>
            <a:r>
              <a:rPr lang="en-GB" sz="2800" dirty="0">
                <a:hlinkClick r:id="rId3"/>
              </a:rPr>
              <a:t>http://sally-brown.net</a:t>
            </a:r>
            <a:r>
              <a:rPr lang="en-GB" sz="2800" dirty="0"/>
              <a:t> </a:t>
            </a:r>
          </a:p>
        </p:txBody>
      </p:sp>
      <p:pic>
        <p:nvPicPr>
          <p:cNvPr id="3" name="Picture 2" descr="sally new photo.jpg"/>
          <p:cNvPicPr>
            <a:picLocks noChangeAspect="1"/>
          </p:cNvPicPr>
          <p:nvPr/>
        </p:nvPicPr>
        <p:blipFill>
          <a:blip r:embed="rId4" cstate="email"/>
          <a:stretch>
            <a:fillRect/>
          </a:stretch>
        </p:blipFill>
        <p:spPr>
          <a:xfrm>
            <a:off x="2627784" y="1268760"/>
            <a:ext cx="3723878" cy="4965171"/>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a:t>Assessment Reform Group (1999) </a:t>
            </a:r>
            <a:r>
              <a:rPr lang="en-GB" sz="2000" i="1" dirty="0"/>
              <a:t>Assessment for Learning : Beyond the black box, </a:t>
            </a:r>
            <a:r>
              <a:rPr lang="en-GB" sz="2000" dirty="0"/>
              <a:t>Cambridge UK, University of Cambridge School of Education.</a:t>
            </a:r>
            <a:r>
              <a:rPr lang="en-GB" sz="2000" dirty="0">
                <a:cs typeface="Times New Roman" pitchFamily="18" charset="0"/>
              </a:rPr>
              <a:t> </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a:cs typeface="Times New Roman" pitchFamily="18" charset="0"/>
              </a:rPr>
              <a:t>Brown, S. Rust, C. &amp; Gibbs, G. (1994) </a:t>
            </a:r>
            <a:r>
              <a:rPr lang="en-GB" sz="2000" i="1" dirty="0">
                <a:cs typeface="Times New Roman" pitchFamily="18" charset="0"/>
              </a:rPr>
              <a:t>Strategies for Diversifying Assessment,</a:t>
            </a:r>
            <a:r>
              <a:rPr lang="en-GB" sz="2000" dirty="0">
                <a:cs typeface="Times New Roman" pitchFamily="18" charset="0"/>
              </a:rPr>
              <a:t> Oxford: Oxford Centre for Staff Development. </a:t>
            </a:r>
          </a:p>
          <a:p>
            <a:pPr marL="609600" indent="-609600" eaLnBrk="1" hangingPunct="1">
              <a:buFont typeface="Wingdings" pitchFamily="2" charset="2"/>
              <a:buNone/>
              <a:defRPr/>
            </a:pPr>
            <a:r>
              <a:rPr lang="en-GB" sz="2000" dirty="0"/>
              <a:t>Boud,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Font typeface="Wingdings" pitchFamily="2" charset="2"/>
              <a:buNone/>
              <a:defRPr/>
            </a:pPr>
            <a:r>
              <a:rPr lang="en-GB" sz="2000" dirty="0"/>
              <a:t>Brown, S. and Knight, P. (1994) </a:t>
            </a:r>
            <a:r>
              <a:rPr lang="en-GB" sz="2000" i="1" dirty="0"/>
              <a:t>Assessing Learners in Higher Education</a:t>
            </a:r>
            <a:r>
              <a:rPr lang="en-GB" sz="2000" dirty="0"/>
              <a:t>, London: Kogan Page.</a:t>
            </a:r>
            <a:endParaRPr lang="en-US" sz="2000" dirty="0"/>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endParaRPr lang="en-GB" sz="2000" dirty="0"/>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marL="609600" indent="-609600" eaLnBrk="1" hangingPunct="1">
              <a:buNone/>
              <a:defRPr/>
            </a:pPr>
            <a:r>
              <a:rPr lang="en-GB" sz="2000" dirty="0" err="1"/>
              <a:t>Dochy</a:t>
            </a:r>
            <a:r>
              <a:rPr lang="en-GB" sz="2000" dirty="0"/>
              <a:t>, F. J. R. C., </a:t>
            </a:r>
            <a:r>
              <a:rPr lang="en-GB" sz="2000" dirty="0" err="1"/>
              <a:t>Segers</a:t>
            </a:r>
            <a:r>
              <a:rPr lang="en-GB" sz="2000" dirty="0"/>
              <a:t>, M., &amp; </a:t>
            </a:r>
            <a:r>
              <a:rPr lang="en-GB" sz="2000" dirty="0" err="1"/>
              <a:t>Sluijsmans</a:t>
            </a:r>
            <a:r>
              <a:rPr lang="en-GB" sz="2000" dirty="0"/>
              <a:t>, D. (1999). The use of self-, peer and co-assessment in higher education: A review. </a:t>
            </a:r>
            <a:r>
              <a:rPr lang="en-GB" sz="2000" i="1" dirty="0"/>
              <a:t>Studies in Higher education</a:t>
            </a:r>
            <a:r>
              <a:rPr lang="en-GB" sz="2000" dirty="0"/>
              <a:t>, </a:t>
            </a:r>
            <a:r>
              <a:rPr lang="en-GB" sz="2000" i="1" dirty="0"/>
              <a:t>24</a:t>
            </a:r>
            <a:r>
              <a:rPr lang="en-GB" sz="2000" dirty="0"/>
              <a:t>(3), 331-350.</a:t>
            </a:r>
          </a:p>
          <a:p>
            <a:pPr marL="609600" indent="-609600" eaLnBrk="1" hangingPunct="1">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2000" dirty="0"/>
              <a:t>Knight, P. and </a:t>
            </a:r>
            <a:r>
              <a:rPr lang="en-GB" sz="2000" dirty="0" err="1"/>
              <a:t>Yorke</a:t>
            </a:r>
            <a:r>
              <a:rPr lang="en-GB" sz="2000" dirty="0"/>
              <a:t>, M. (2003) </a:t>
            </a:r>
            <a:r>
              <a:rPr lang="en-GB" sz="2000" i="1" dirty="0"/>
              <a:t>Assessment, learning and employability</a:t>
            </a:r>
            <a:r>
              <a:rPr lang="en-GB" sz="2000" dirty="0"/>
              <a:t> Maidenhead, UK: SRHE/Open University Press.</a:t>
            </a:r>
          </a:p>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None/>
              <a:defRPr/>
            </a:pPr>
            <a:r>
              <a:rPr lang="en-GB" sz="2000" dirty="0"/>
              <a:t>Meyer, J.H.F. and Land, R. (2003) </a:t>
            </a:r>
            <a:r>
              <a:rPr lang="en-GB" sz="2000" i="1" dirty="0"/>
              <a:t>Threshold Concepts and Troublesome Knowledge 1 – Linkages to Ways of Thinking and Practising within the Disciplines</a:t>
            </a:r>
            <a:r>
              <a:rPr lang="en-GB" sz="2000" dirty="0"/>
              <a:t>, in C. Rust (ed.) </a:t>
            </a:r>
            <a:r>
              <a:rPr lang="en-GB" sz="2000" i="1" dirty="0"/>
              <a:t>Improving Student Learning </a:t>
            </a:r>
            <a:r>
              <a:rPr lang="en-GB" sz="2000" dirty="0"/>
              <a:t>–</a:t>
            </a:r>
            <a:r>
              <a:rPr lang="en-GB" sz="2000" i="1" dirty="0"/>
              <a:t> Ten years on</a:t>
            </a:r>
            <a:r>
              <a:rPr lang="en-GB" sz="2000" dirty="0"/>
              <a:t>. Oxford: OCSLD. </a:t>
            </a:r>
          </a:p>
          <a:p>
            <a:pPr eaLnBrk="1" hangingPunct="1">
              <a:buNone/>
              <a:defRPr/>
            </a:pPr>
            <a:r>
              <a:rPr lang="en-GB" sz="2000" dirty="0"/>
              <a:t>Morgan, M. (2013) (Ed.) ​</a:t>
            </a:r>
            <a:r>
              <a:rPr lang="en-GB" sz="2000" i="1" dirty="0"/>
              <a:t>Supporting Student Diversity in Higher Education: A practical guide,</a:t>
            </a:r>
            <a:r>
              <a:rPr lang="en-GB" sz="2000" dirty="0"/>
              <a:t> London: Routledge.</a:t>
            </a:r>
          </a:p>
          <a:p>
            <a:pPr eaLnBrk="1" hangingPunct="1">
              <a:buFont typeface="Wingdings" pitchFamily="2" charset="2"/>
              <a:buNone/>
              <a:defRPr/>
            </a:pPr>
            <a:r>
              <a:rPr lang="en-GB" sz="2000" dirty="0"/>
              <a:t>Nicol,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August 2015.</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None/>
            </a:pPr>
            <a:r>
              <a:rPr lang="en-GB" sz="2000" dirty="0"/>
              <a:t>Sadler, D. Royce (2010) Beyond feedback: developing student capability in complex appraisal, </a:t>
            </a:r>
            <a:r>
              <a:rPr lang="en-GB" sz="2000" i="1" dirty="0"/>
              <a:t>Assessment &amp; Evaluation in Higher Education, 35: 5, 535-550.</a:t>
            </a:r>
          </a:p>
          <a:p>
            <a:pPr eaLnBrk="1" hangingPunct="1">
              <a:buNone/>
            </a:pPr>
            <a:r>
              <a:rPr lang="en-GB" sz="2000" dirty="0"/>
              <a:t>Wiggins, G. (1990) The Case for Authentic Assessment, ERIC Digest</a:t>
            </a:r>
            <a:r>
              <a:rPr lang="en-GB" sz="2000" b="0" dirty="0"/>
              <a:t>.</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999623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PRSB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It’s worth noting that:</a:t>
            </a:r>
          </a:p>
        </p:txBody>
      </p:sp>
      <p:sp>
        <p:nvSpPr>
          <p:cNvPr id="3" name="Content Placeholder 2"/>
          <p:cNvSpPr>
            <a:spLocks noGrp="1"/>
          </p:cNvSpPr>
          <p:nvPr>
            <p:ph idx="1"/>
          </p:nvPr>
        </p:nvSpPr>
        <p:spPr/>
        <p:txBody>
          <a:bodyPr/>
          <a:lstStyle/>
          <a:p>
            <a:r>
              <a:rPr lang="en-GB" dirty="0"/>
              <a:t>Effective curriculum design which is constructively aligned is the key means by which we can offer excellent and supported student experiences;</a:t>
            </a:r>
          </a:p>
          <a:p>
            <a:pPr lvl="0"/>
            <a:r>
              <a:rPr lang="en-US" kern="1200" dirty="0">
                <a:ea typeface="ＭＳ Ｐゴシック" panose="020B0600070205080204" pitchFamily="34" charset="-128"/>
              </a:rPr>
              <a:t>Research indicates that students are more liable to stress and poor academic conduct (e.g. plagiarism and cheating) when subject to badly designed curricula;</a:t>
            </a:r>
          </a:p>
          <a:p>
            <a:r>
              <a:rPr lang="en-US" kern="1200" dirty="0">
                <a:ea typeface="ＭＳ Ｐゴシック" panose="020B0600070205080204" pitchFamily="34" charset="-128"/>
              </a:rPr>
              <a:t>The UK HEFCE-funded Programme Level Assessment project provides useful background information here, see </a:t>
            </a:r>
            <a:r>
              <a:rPr lang="en-GB" dirty="0"/>
              <a:t>PASS project Bradford </a:t>
            </a:r>
            <a:r>
              <a:rPr lang="en-GB" dirty="0">
                <a:hlinkClick r:id="rId2"/>
              </a:rPr>
              <a:t>http://www.pass.brad.ac.uk/</a:t>
            </a:r>
            <a:r>
              <a:rPr lang="en-GB" dirty="0"/>
              <a:t> as does the HEA Marked Improvement project discussed earlier today</a:t>
            </a:r>
            <a:r>
              <a:rPr lang="en-US" kern="1200" dirty="0">
                <a:ea typeface="ＭＳ Ｐゴシック" panose="020B0600070205080204" pitchFamily="34" charset="-128"/>
              </a:rPr>
              <a:t>.</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15900"/>
            <a:ext cx="7742094" cy="9144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What do we mean by Programme Focused Assessment? </a:t>
            </a:r>
          </a:p>
        </p:txBody>
      </p:sp>
      <p:sp>
        <p:nvSpPr>
          <p:cNvPr id="3" name="Content Placeholder 2"/>
          <p:cNvSpPr>
            <a:spLocks noGrp="1"/>
          </p:cNvSpPr>
          <p:nvPr>
            <p:ph idx="1"/>
          </p:nvPr>
        </p:nvSpPr>
        <p:spPr>
          <a:xfrm>
            <a:off x="500034" y="1428736"/>
            <a:ext cx="8229600" cy="4789488"/>
          </a:xfrm>
        </p:spPr>
        <p:txBody>
          <a:bodyPr>
            <a:noAutofit/>
          </a:bodyPr>
          <a:lstStyle/>
          <a:p>
            <a:pPr marL="92075" indent="-23813" fontAlgn="auto">
              <a:lnSpc>
                <a:spcPct val="120000"/>
              </a:lnSpc>
              <a:spcAft>
                <a:spcPts val="0"/>
              </a:spcAft>
              <a:buFontTx/>
              <a:buNone/>
              <a:defRPr/>
            </a:pPr>
            <a:r>
              <a:rPr lang="en-US" sz="2500" dirty="0"/>
              <a:t>“The first and most critical point is that the assessment is </a:t>
            </a:r>
            <a:r>
              <a:rPr lang="en-US" sz="2500" b="1" dirty="0"/>
              <a:t>specifically designed to address major </a:t>
            </a:r>
            <a:r>
              <a:rPr lang="en-GB" sz="2500" b="1" dirty="0"/>
              <a:t>programme</a:t>
            </a:r>
            <a:r>
              <a:rPr lang="en-US" sz="2500" b="1" dirty="0"/>
              <a:t> outcomes </a:t>
            </a:r>
            <a:r>
              <a:rPr lang="en-US" sz="2500" dirty="0"/>
              <a:t>rather than very specific or isolated components of the course. It follows then that such assessment </a:t>
            </a:r>
            <a:r>
              <a:rPr lang="en-US" sz="2500" b="1" dirty="0"/>
              <a:t>is integrative in nature</a:t>
            </a:r>
            <a:r>
              <a:rPr lang="en-US" sz="2500" dirty="0"/>
              <a:t>, trying to bring together understanding and skills in ways which represent key programme aims. As a result, the assessment is likely to be more authentic and meaningful to students, staff and external stakeholders.”</a:t>
            </a:r>
          </a:p>
          <a:p>
            <a:pPr marL="1033272" lvl="3" algn="r" fontAlgn="auto">
              <a:spcAft>
                <a:spcPts val="0"/>
              </a:spcAft>
              <a:buClr>
                <a:schemeClr val="accent3"/>
              </a:buClr>
              <a:buFont typeface="Wingdings 3"/>
              <a:buNone/>
              <a:defRPr/>
            </a:pPr>
            <a:r>
              <a:rPr lang="en-US" sz="1800" dirty="0">
                <a:latin typeface="Gill Sans MT" pitchFamily="34" charset="0"/>
              </a:rPr>
              <a:t>Thanks to Chris Rust for slides adapted here. See PASS project at </a:t>
            </a:r>
            <a:br>
              <a:rPr lang="en-US" sz="1800" dirty="0">
                <a:latin typeface="Gill Sans MT" pitchFamily="34" charset="0"/>
              </a:rPr>
            </a:br>
            <a:r>
              <a:rPr lang="en-US" sz="1800" dirty="0">
                <a:solidFill>
                  <a:schemeClr val="accent3">
                    <a:lumMod val="50000"/>
                  </a:schemeClr>
                </a:solidFill>
                <a:latin typeface="Gill Sans MT" pitchFamily="34" charset="0"/>
                <a:hlinkClick r:id="rId2"/>
              </a:rPr>
              <a:t>http://www.pass.brad.ac.uk/position-paper.pdf</a:t>
            </a:r>
            <a:r>
              <a:rPr lang="en-US" sz="1800" dirty="0">
                <a:solidFill>
                  <a:schemeClr val="accent3">
                    <a:lumMod val="50000"/>
                  </a:schemeClr>
                </a:solidFill>
                <a:latin typeface="Gill Sans MT" pitchFamily="34" charset="0"/>
              </a:rPr>
              <a:t> </a:t>
            </a:r>
          </a:p>
        </p:txBody>
      </p:sp>
      <p:sp>
        <p:nvSpPr>
          <p:cNvPr id="4" name="Slide Number Placeholder 3"/>
          <p:cNvSpPr>
            <a:spLocks noGrp="1"/>
          </p:cNvSpPr>
          <p:nvPr>
            <p:ph type="sldNum" sz="quarter" idx="4294967295"/>
          </p:nvPr>
        </p:nvSpPr>
        <p:spPr>
          <a:xfrm>
            <a:off x="8610600" y="6416675"/>
            <a:ext cx="457200" cy="365125"/>
          </a:xfrm>
          <a:prstGeom prst="rect">
            <a:avLst/>
          </a:prstGeom>
        </p:spPr>
        <p:txBody>
          <a:bodyPr/>
          <a:lstStyle/>
          <a:p>
            <a:pPr>
              <a:defRPr/>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Peter Hartley’s NTFS Bradford-led project on Programme Level Assessment</a:t>
            </a:r>
          </a:p>
        </p:txBody>
      </p:sp>
      <p:sp>
        <p:nvSpPr>
          <p:cNvPr id="3" name="Content Placeholder 2"/>
          <p:cNvSpPr>
            <a:spLocks noGrp="1"/>
          </p:cNvSpPr>
          <p:nvPr>
            <p:ph idx="1"/>
          </p:nvPr>
        </p:nvSpPr>
        <p:spPr/>
        <p:txBody>
          <a:bodyPr/>
          <a:lstStyle/>
          <a:p>
            <a:pPr>
              <a:buNone/>
            </a:pPr>
            <a:r>
              <a:rPr lang="en-GB" dirty="0"/>
              <a:t>It set out to focus on redressing problems including:</a:t>
            </a:r>
          </a:p>
          <a:p>
            <a:r>
              <a:rPr lang="en-GB" dirty="0"/>
              <a:t> not </a:t>
            </a:r>
            <a:r>
              <a:rPr lang="en-US" dirty="0"/>
              <a:t>assessing learning outcomes holistically at a programme level;</a:t>
            </a:r>
          </a:p>
          <a:p>
            <a:r>
              <a:rPr lang="en-US" dirty="0"/>
              <a:t>the </a:t>
            </a:r>
            <a:r>
              <a:rPr lang="en-US" dirty="0" err="1"/>
              <a:t>atomisation</a:t>
            </a:r>
            <a:r>
              <a:rPr lang="en-US" dirty="0"/>
              <a:t> of assessment, often resulting in too much summative and not enough formative feedback and over-standardisation in regulations.</a:t>
            </a:r>
          </a:p>
          <a:p>
            <a:pPr>
              <a:buNone/>
            </a:pPr>
            <a:r>
              <a:rPr lang="en-US" dirty="0"/>
              <a:t>This results in students and staff failing to see the links between disparate elements of the programme, over-assessment and multiple assignments using repetitive formats. </a:t>
            </a:r>
          </a:p>
          <a:p>
            <a:pPr>
              <a:buNone/>
            </a:pPr>
            <a:r>
              <a:rPr lang="en-US" dirty="0"/>
              <a:t>Modules were often too short for complex learning and this tended to lead to surface learning and </a:t>
            </a:r>
            <a:r>
              <a:rPr lang="en-GB" dirty="0"/>
              <a:t>‘</a:t>
            </a:r>
            <a:r>
              <a:rPr lang="en-US" dirty="0"/>
              <a:t>tick-box mentality.</a:t>
            </a:r>
            <a:endParaRPr lang="en-GB" dirty="0"/>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US" dirty="0"/>
              <a:t>Programme Learning outcomes should reflect what students should achieve </a:t>
            </a:r>
            <a:endParaRPr lang="en-GB" dirty="0"/>
          </a:p>
        </p:txBody>
      </p:sp>
      <p:sp>
        <p:nvSpPr>
          <p:cNvPr id="3" name="Content Placeholder 2"/>
          <p:cNvSpPr>
            <a:spLocks noGrp="1"/>
          </p:cNvSpPr>
          <p:nvPr>
            <p:ph idx="1"/>
          </p:nvPr>
        </p:nvSpPr>
        <p:spPr>
          <a:xfrm>
            <a:off x="285720" y="1268760"/>
            <a:ext cx="8462744" cy="4949464"/>
          </a:xfr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z="2200" dirty="0"/>
              <a:t>Making it clear to students what is expected of them;</a:t>
            </a:r>
            <a:endParaRPr lang="en-GB" sz="2200" dirty="0"/>
          </a:p>
          <a:p>
            <a:pPr lvl="0"/>
            <a:r>
              <a:rPr lang="en-US" sz="2200" dirty="0"/>
              <a:t>Making it clear to teachers what students are expected to learn in their own and other modules;</a:t>
            </a:r>
            <a:endParaRPr lang="en-GB" sz="2200" dirty="0"/>
          </a:p>
          <a:p>
            <a:pPr lvl="0"/>
            <a:r>
              <a:rPr lang="en-US" sz="2200" dirty="0"/>
              <a:t>Helping teachers to select the most appropriate teaching strategy for the intended learning outcomes e.g. lecture, seminar, tutorial, group work, discussion, student presentation, laboratory work;</a:t>
            </a:r>
            <a:endParaRPr lang="en-GB" sz="2200" dirty="0"/>
          </a:p>
          <a:p>
            <a:pPr lvl="0"/>
            <a:r>
              <a:rPr lang="en-US" sz="2200" dirty="0"/>
              <a:t>Helping teachers to select the most appropriate assessment style to assess the achievement of the learning outcomes, e.g. project, essay, performance assessment, multiple‐choice questions, exam;</a:t>
            </a:r>
            <a:endParaRPr lang="en-GB" sz="2200" dirty="0"/>
          </a:p>
          <a:p>
            <a:pPr lvl="0"/>
            <a:r>
              <a:rPr lang="en-US" sz="2200" dirty="0"/>
              <a:t>Having a focus on programme learning outcomes – staff therefore need time to collaborate;</a:t>
            </a:r>
            <a:endParaRPr lang="en-GB" sz="2200" dirty="0"/>
          </a:p>
          <a:p>
            <a:pPr lvl="0"/>
            <a:r>
              <a:rPr lang="en-US" sz="2200" dirty="0"/>
              <a:t>Are you confident that students being marked by different people or the same people at different times (inter &amp; intra-tutor reliability) will achieve equivalent marks?</a:t>
            </a:r>
          </a:p>
          <a:p>
            <a:pPr lvl="0"/>
            <a:endParaRPr lang="en-GB" sz="2200" dirty="0"/>
          </a:p>
          <a:p>
            <a:endParaRPr lang="en-GB" sz="2200"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3139</Words>
  <Application>Microsoft Office PowerPoint</Application>
  <PresentationFormat>On-screen Show (4:3)</PresentationFormat>
  <Paragraphs>212</Paragraphs>
  <Slides>36</Slides>
  <Notes>21</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36</vt:i4>
      </vt:variant>
    </vt:vector>
  </HeadingPairs>
  <TitlesOfParts>
    <vt:vector size="49" baseType="lpstr">
      <vt:lpstr>MS PGothic</vt:lpstr>
      <vt:lpstr>MS PGothic</vt:lpstr>
      <vt:lpstr>Arial</vt:lpstr>
      <vt:lpstr>Arial Rounded MT Bold</vt:lpstr>
      <vt:lpstr>Calibri</vt:lpstr>
      <vt:lpstr>Comic Sans MS</vt:lpstr>
      <vt:lpstr>Gill Sans MT</vt:lpstr>
      <vt:lpstr>Times New Roman</vt:lpstr>
      <vt:lpstr>Wingdings</vt:lpstr>
      <vt:lpstr>Wingdings 3</vt:lpstr>
      <vt:lpstr>LeedsMet template</vt:lpstr>
      <vt:lpstr>101_Custom Design</vt:lpstr>
      <vt:lpstr>Office Theme</vt:lpstr>
      <vt:lpstr>Meeting the challenges of programme level assessment</vt:lpstr>
      <vt:lpstr>Rationale</vt:lpstr>
      <vt:lpstr>Outline</vt:lpstr>
      <vt:lpstr>PowerPoint Presentation</vt:lpstr>
      <vt:lpstr>PowerPoint Presentation</vt:lpstr>
      <vt:lpstr>It’s worth noting that:</vt:lpstr>
      <vt:lpstr>What do we mean by Programme Focused Assessment? </vt:lpstr>
      <vt:lpstr>Peter Hartley’s NTFS Bradford-led project on Programme Level Assessment</vt:lpstr>
      <vt:lpstr>Programme Learning outcomes should reflect what students should achieve </vt:lpstr>
      <vt:lpstr>Programme Focused Assessment:  potential benefits 1</vt:lpstr>
      <vt:lpstr>Programme Focused Assessment:  potential benefits 2</vt:lpstr>
      <vt:lpstr>Putting this in to practice. We need to:</vt:lpstr>
      <vt:lpstr>Mapping out the programme as a whole:</vt:lpstr>
      <vt:lpstr>Mapping progression</vt:lpstr>
      <vt:lpstr>What can we do in the first six weeks?</vt:lpstr>
      <vt:lpstr>To what extent does your assessment approach across your programme: </vt:lpstr>
      <vt:lpstr>And…</vt:lpstr>
      <vt:lpstr>Designing a programme-orientated curriculum: useful questions</vt:lpstr>
      <vt:lpstr>To what extent, and how do you evidence good assessment practice at Reading?</vt:lpstr>
      <vt:lpstr>Twelve questions on assessment. You can:</vt:lpstr>
      <vt:lpstr>PowerPoint Presentation</vt:lpstr>
      <vt:lpstr>PowerPoint Presentation</vt:lpstr>
      <vt:lpstr>PowerPoint Presentation</vt:lpstr>
      <vt:lpstr>PowerPoint Presentation</vt:lpstr>
      <vt:lpstr>How can we get students to fully engage? Some suggestions:</vt:lpstr>
      <vt:lpstr>Encouraging students to take assessment  more seriously</vt:lpstr>
      <vt:lpstr>Important aspects of complex, high-level learning outcomes can only be achieved when students are allowed time to ‘come to know’ the standards in use by the community</vt:lpstr>
      <vt:lpstr>Prioritisation task</vt:lpstr>
      <vt:lpstr>Action planning for change</vt:lpstr>
      <vt:lpstr>PowerPoint Presentation</vt:lpstr>
      <vt:lpstr>Conclusions</vt:lpstr>
      <vt:lpstr>These and other slides will be available on my website at http://sally-brown.net </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2016-06-05T20:07:21Z</dcterms:modified>
</cp:coreProperties>
</file>