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325" r:id="rId2"/>
    <p:sldId id="334" r:id="rId3"/>
    <p:sldId id="315" r:id="rId4"/>
    <p:sldId id="335" r:id="rId5"/>
    <p:sldId id="326" r:id="rId6"/>
    <p:sldId id="336" r:id="rId7"/>
    <p:sldId id="337" r:id="rId8"/>
    <p:sldId id="339" r:id="rId9"/>
    <p:sldId id="338" r:id="rId10"/>
    <p:sldId id="324" r:id="rId11"/>
    <p:sldId id="271" r:id="rId12"/>
    <p:sldId id="331" r:id="rId13"/>
    <p:sldId id="340" r:id="rId14"/>
    <p:sldId id="308" r:id="rId15"/>
    <p:sldId id="285" r:id="rId16"/>
    <p:sldId id="286" r:id="rId17"/>
    <p:sldId id="302" r:id="rId18"/>
    <p:sldId id="320" r:id="rId19"/>
    <p:sldId id="323" r:id="rId20"/>
    <p:sldId id="327" r:id="rId21"/>
    <p:sldId id="328" r:id="rId22"/>
    <p:sldId id="332" r:id="rId23"/>
    <p:sldId id="330" r:id="rId24"/>
    <p:sldId id="333"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00" autoAdjust="0"/>
    <p:restoredTop sz="96243" autoAdjust="0"/>
  </p:normalViewPr>
  <p:slideViewPr>
    <p:cSldViewPr>
      <p:cViewPr>
        <p:scale>
          <a:sx n="50" d="100"/>
          <a:sy n="50" d="100"/>
        </p:scale>
        <p:origin x="-948" y="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C3D3A5D-041C-4B55-8EF9-FEC273F57A65}" type="datetimeFigureOut">
              <a:rPr lang="en-GB"/>
              <a:pPr>
                <a:defRPr/>
              </a:pPr>
              <a:t>12/05/2016</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FC70009-7AAC-40EC-80F7-714EFC1D793D}"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47CFAC0-CBA0-4E68-8167-10BD1A612DEC}" type="datetimeFigureOut">
              <a:rPr lang="en-US"/>
              <a:pPr>
                <a:defRPr/>
              </a:pPr>
              <a:t>5/12/2016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246C050-26F3-4B45-9953-AC9D233CE427}"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A6E6E8C1-7FC8-4F47-BE42-6FD1DF84302B}" type="slidenum">
              <a:rPr lang="en-GB" smtClean="0"/>
              <a:pPr>
                <a:defRPr/>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altLang="en-US" smtClean="0"/>
              <a:t> </a:t>
            </a:r>
          </a:p>
          <a:p>
            <a:r>
              <a:rPr lang="en-GB" altLang="en-US" smtClean="0"/>
              <a:t> </a:t>
            </a:r>
          </a:p>
        </p:txBody>
      </p:sp>
      <p:sp>
        <p:nvSpPr>
          <p:cNvPr id="4" name="Slide Number Placeholder 3"/>
          <p:cNvSpPr>
            <a:spLocks noGrp="1"/>
          </p:cNvSpPr>
          <p:nvPr>
            <p:ph type="sldNum" sz="quarter" idx="5"/>
          </p:nvPr>
        </p:nvSpPr>
        <p:spPr/>
        <p:txBody>
          <a:bodyPr/>
          <a:lstStyle/>
          <a:p>
            <a:pPr>
              <a:defRPr/>
            </a:pPr>
            <a:fld id="{094B973F-5BEF-4E6D-A780-E81653F8BCAC}" type="slidenum">
              <a:rPr lang="en-GB" smtClean="0"/>
              <a:pPr>
                <a:defRPr/>
              </a:pPr>
              <a:t>5</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F5D33805-98D4-4975-93D6-DC7C87124A15}" type="slidenum">
              <a:rPr lang="en-GB" smtClean="0"/>
              <a:pPr>
                <a:defRPr/>
              </a:pPr>
              <a:t>10</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altLang="en-US" smtClean="0"/>
              <a:t>Lecturers emphasised egt with subject- foregrounded concepts, meaning making, encouraging sts to ‘do’ the tasks disciplinary specilists do via EBL, collab learning, stdt research.</a:t>
            </a:r>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4A65C80-A339-4199-9CDB-A1558746B669}" type="slidenum">
              <a:rPr lang="en-GB" smtClean="0"/>
              <a:pPr fontAlgn="base">
                <a:spcBef>
                  <a:spcPct val="0"/>
                </a:spcBef>
                <a:spcAft>
                  <a:spcPct val="0"/>
                </a:spcAft>
                <a:defRPr/>
              </a:pPr>
              <a:t>11</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41DF38-2A91-43EE-8A6C-D70247619E50}" type="slidenum">
              <a:rPr lang="en-GB" smtClean="0"/>
              <a:pPr fontAlgn="base">
                <a:spcBef>
                  <a:spcPct val="0"/>
                </a:spcBef>
                <a:spcAft>
                  <a:spcPct val="0"/>
                </a:spcAft>
                <a:defRPr/>
              </a:pPr>
              <a:t>13</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101D07D-9B48-4738-A9A3-863A49374900}" type="slidenum">
              <a:rPr lang="en-GB" smtClean="0"/>
              <a:pPr fontAlgn="base">
                <a:spcBef>
                  <a:spcPct val="0"/>
                </a:spcBef>
                <a:spcAft>
                  <a:spcPct val="0"/>
                </a:spcAft>
                <a:defRPr/>
              </a:pPr>
              <a:t>17</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r>
              <a:rPr lang="en-GB" altLang="en-US" smtClean="0"/>
              <a:t>- so they noticed they weren't paying attention to the same things</a:t>
            </a:r>
          </a:p>
          <a:p>
            <a:endParaRPr lang="en-GB" altLang="en-US" smtClean="0"/>
          </a:p>
        </p:txBody>
      </p:sp>
      <p:sp>
        <p:nvSpPr>
          <p:cNvPr id="4" name="Slide Number Placeholder 3"/>
          <p:cNvSpPr>
            <a:spLocks noGrp="1"/>
          </p:cNvSpPr>
          <p:nvPr>
            <p:ph type="sldNum" sz="quarter" idx="5"/>
          </p:nvPr>
        </p:nvSpPr>
        <p:spPr/>
        <p:txBody>
          <a:bodyPr/>
          <a:lstStyle/>
          <a:p>
            <a:pPr>
              <a:defRPr/>
            </a:pPr>
            <a:fld id="{98189C5C-4218-4A9C-829F-148CBFEBA618}" type="slidenum">
              <a:rPr lang="en-GB" smtClean="0"/>
              <a:pPr>
                <a:defRPr/>
              </a:pPr>
              <a:t>20</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2041C1BC-9C05-4B62-A6E2-6314BC85A700}" type="slidenum">
              <a:rPr lang="en-GB" smtClean="0"/>
              <a:pPr>
                <a:defRPr/>
              </a:pPr>
              <a:t>21</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64F562-C7BC-4419-8F41-674E274707A5}" type="slidenum">
              <a:rPr lang="en-GB" altLang="en-US" sz="1100" smtClean="0">
                <a:latin typeface="Arial" charset="0"/>
              </a:rPr>
              <a:pPr fontAlgn="base">
                <a:spcBef>
                  <a:spcPct val="0"/>
                </a:spcBef>
                <a:spcAft>
                  <a:spcPct val="0"/>
                </a:spcAft>
              </a:pPr>
              <a:t>24</a:t>
            </a:fld>
            <a:endParaRPr lang="en-GB" altLang="en-US" sz="110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F92610E-69D9-4734-A6F8-1C082D2C0E0E}" type="datetime1">
              <a:rPr lang="en-US"/>
              <a:pPr>
                <a:defRPr/>
              </a:pPr>
              <a:t>5/12/2016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DBF8828-35C5-4C4D-9B5E-DC9025FC0EB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970D755-758B-4A61-A50F-6B9B61B7217E}" type="datetime1">
              <a:rPr lang="en-US"/>
              <a:pPr>
                <a:defRPr/>
              </a:pPr>
              <a:t>5/12/2016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C0ABD29-546E-4F37-B587-609BB5D4E9BF}"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957C177-CE1B-452D-B063-170683FFACA0}" type="datetime1">
              <a:rPr lang="en-US"/>
              <a:pPr>
                <a:defRPr/>
              </a:pPr>
              <a:t>5/12/2016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DA78B00-F70B-4FD2-94AF-4DAA827FFE71}"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6" name="Picture 6" descr="Screen Shot 2013-06-03 at 22.30.11.png"/>
          <p:cNvPicPr>
            <a:picLocks noChangeAspect="1" noChangeArrowheads="1"/>
          </p:cNvPicPr>
          <p:nvPr userDrawn="1"/>
        </p:nvPicPr>
        <p:blipFill>
          <a:blip r:embed="rId2" cstate="print"/>
          <a:srcRect b="22787"/>
          <a:stretch>
            <a:fillRect/>
          </a:stretch>
        </p:blipFill>
        <p:spPr bwMode="auto">
          <a:xfrm>
            <a:off x="612775" y="431800"/>
            <a:ext cx="3454400" cy="1033463"/>
          </a:xfrm>
          <a:prstGeom prst="rect">
            <a:avLst/>
          </a:prstGeom>
          <a:noFill/>
          <a:ln w="9525">
            <a:noFill/>
            <a:miter lim="800000"/>
            <a:headEnd/>
            <a:tailEnd/>
          </a:ln>
        </p:spPr>
      </p:pic>
      <p:cxnSp>
        <p:nvCxnSpPr>
          <p:cNvPr id="7" name="Straight Connector 6"/>
          <p:cNvCxnSpPr/>
          <p:nvPr userDrawn="1"/>
        </p:nvCxnSpPr>
        <p:spPr>
          <a:xfrm>
            <a:off x="755650" y="5661025"/>
            <a:ext cx="3095625" cy="0"/>
          </a:xfrm>
          <a:prstGeom prst="line">
            <a:avLst/>
          </a:prstGeom>
          <a:ln>
            <a:solidFill>
              <a:srgbClr val="F8971D"/>
            </a:solidFill>
          </a:ln>
        </p:spPr>
        <p:style>
          <a:lnRef idx="1">
            <a:schemeClr val="accent1"/>
          </a:lnRef>
          <a:fillRef idx="0">
            <a:schemeClr val="accent1"/>
          </a:fillRef>
          <a:effectRef idx="0">
            <a:schemeClr val="accent1"/>
          </a:effectRef>
          <a:fontRef idx="minor">
            <a:schemeClr val="tx1"/>
          </a:fontRef>
        </p:style>
      </p:cxnSp>
      <p:sp>
        <p:nvSpPr>
          <p:cNvPr id="30" name="Text Placeholder 29"/>
          <p:cNvSpPr>
            <a:spLocks noGrp="1"/>
          </p:cNvSpPr>
          <p:nvPr>
            <p:ph type="body" sz="quarter" idx="17"/>
          </p:nvPr>
        </p:nvSpPr>
        <p:spPr>
          <a:xfrm>
            <a:off x="683567" y="4365104"/>
            <a:ext cx="7920881" cy="720278"/>
          </a:xfrm>
        </p:spPr>
        <p:txBody>
          <a:bodyPr/>
          <a:lstStyle>
            <a:lvl1pPr marL="0" marR="0" indent="0" algn="l" defTabSz="914400" rtl="0" eaLnBrk="1" fontAlgn="auto" latinLnBrk="0" hangingPunct="1">
              <a:lnSpc>
                <a:spcPct val="100000"/>
              </a:lnSpc>
              <a:spcBef>
                <a:spcPct val="20000"/>
              </a:spcBef>
              <a:spcAft>
                <a:spcPts val="0"/>
              </a:spcAft>
              <a:buClr>
                <a:srgbClr val="F8971D"/>
              </a:buClr>
              <a:buSzTx/>
              <a:buFont typeface="Wingdings" panose="05000000000000000000" pitchFamily="2" charset="2"/>
              <a:buNone/>
              <a:tabLst/>
              <a:defRPr lang="en-GB" sz="3600" b="1" kern="1200" dirty="0" smtClean="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a:p>
            <a:pPr lvl="1"/>
            <a:r>
              <a:rPr lang="en-US" smtClean="0"/>
              <a:t>Second level</a:t>
            </a:r>
          </a:p>
        </p:txBody>
      </p:sp>
      <p:sp>
        <p:nvSpPr>
          <p:cNvPr id="31" name="Text Placeholder 29"/>
          <p:cNvSpPr>
            <a:spLocks noGrp="1"/>
          </p:cNvSpPr>
          <p:nvPr>
            <p:ph type="body" sz="quarter" idx="18"/>
          </p:nvPr>
        </p:nvSpPr>
        <p:spPr>
          <a:xfrm>
            <a:off x="683567" y="5085184"/>
            <a:ext cx="7920881" cy="720080"/>
          </a:xfrm>
        </p:spPr>
        <p:txBody>
          <a:bodyPr/>
          <a:lstStyle>
            <a:lvl1pPr marL="0" marR="0" indent="0" algn="l" defTabSz="914400" rtl="0" eaLnBrk="1" fontAlgn="auto" latinLnBrk="0" hangingPunct="1">
              <a:lnSpc>
                <a:spcPct val="150000"/>
              </a:lnSpc>
              <a:spcBef>
                <a:spcPct val="20000"/>
              </a:spcBef>
              <a:spcAft>
                <a:spcPts val="0"/>
              </a:spcAft>
              <a:buClr>
                <a:srgbClr val="F8971D"/>
              </a:buClr>
              <a:buSzTx/>
              <a:buFont typeface="Wingdings" panose="05000000000000000000" pitchFamily="2" charset="2"/>
              <a:buNone/>
              <a:tabLst/>
              <a:defRPr lang="en-GB" sz="2000" b="1" kern="1200" dirty="0" smtClean="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a:p>
            <a:pPr lvl="1"/>
            <a:r>
              <a:rPr lang="en-US" smtClean="0"/>
              <a:t>Second level</a:t>
            </a:r>
          </a:p>
        </p:txBody>
      </p:sp>
      <p:sp>
        <p:nvSpPr>
          <p:cNvPr id="33" name="Text Placeholder 29"/>
          <p:cNvSpPr>
            <a:spLocks noGrp="1"/>
          </p:cNvSpPr>
          <p:nvPr>
            <p:ph type="body" sz="quarter" idx="19"/>
          </p:nvPr>
        </p:nvSpPr>
        <p:spPr>
          <a:xfrm>
            <a:off x="683567" y="6137722"/>
            <a:ext cx="7920881" cy="387622"/>
          </a:xfrm>
        </p:spPr>
        <p:txBody>
          <a:bodyPr/>
          <a:lstStyle>
            <a:lvl1pPr marL="0" marR="0" indent="0" algn="l" defTabSz="914400" rtl="0" eaLnBrk="1" fontAlgn="auto" latinLnBrk="0" hangingPunct="1">
              <a:lnSpc>
                <a:spcPct val="100000"/>
              </a:lnSpc>
              <a:spcBef>
                <a:spcPct val="20000"/>
              </a:spcBef>
              <a:spcAft>
                <a:spcPts val="0"/>
              </a:spcAft>
              <a:buClr>
                <a:srgbClr val="F8971D"/>
              </a:buClr>
              <a:buSzTx/>
              <a:buFont typeface="Wingdings" panose="05000000000000000000" pitchFamily="2" charset="2"/>
              <a:buNone/>
              <a:tabLst/>
              <a:defRPr lang="en-GB" sz="1600" b="0" i="1" kern="1200" dirty="0" smtClean="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a:p>
            <a:pPr lvl="1"/>
            <a:r>
              <a:rPr lang="en-US" smtClean="0"/>
              <a:t>Second level</a:t>
            </a:r>
          </a:p>
        </p:txBody>
      </p:sp>
      <p:sp>
        <p:nvSpPr>
          <p:cNvPr id="34" name="Text Placeholder 29"/>
          <p:cNvSpPr>
            <a:spLocks noGrp="1"/>
          </p:cNvSpPr>
          <p:nvPr>
            <p:ph type="body" sz="quarter" idx="20"/>
          </p:nvPr>
        </p:nvSpPr>
        <p:spPr>
          <a:xfrm>
            <a:off x="683567" y="5805264"/>
            <a:ext cx="7920881" cy="720278"/>
          </a:xfrm>
        </p:spPr>
        <p:txBody>
          <a:bodyPr/>
          <a:lstStyle>
            <a:lvl1pPr marL="0" marR="0" indent="0" algn="l" defTabSz="914400" rtl="0" eaLnBrk="1" fontAlgn="auto" latinLnBrk="0" hangingPunct="1">
              <a:lnSpc>
                <a:spcPct val="100000"/>
              </a:lnSpc>
              <a:spcBef>
                <a:spcPct val="20000"/>
              </a:spcBef>
              <a:spcAft>
                <a:spcPts val="0"/>
              </a:spcAft>
              <a:buClr>
                <a:srgbClr val="F8971D"/>
              </a:buClr>
              <a:buSzTx/>
              <a:buFont typeface="Wingdings" panose="05000000000000000000" pitchFamily="2" charset="2"/>
              <a:buNone/>
              <a:tabLst/>
              <a:defRPr lang="en-GB" sz="1600" b="0" i="1" kern="1200" dirty="0" smtClean="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a:p>
            <a:pPr lvl="1"/>
            <a:r>
              <a:rPr lang="en-US" smtClean="0"/>
              <a:t>Second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F029053-03ED-4C76-A760-5C1D9BDDD6A6}" type="datetime1">
              <a:rPr lang="en-US"/>
              <a:pPr>
                <a:defRPr/>
              </a:pPr>
              <a:t>5/12/2016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5A7CAFF-FB1B-405E-9F2C-CED2C721C0EA}"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202F46C-5187-48CC-AECC-1E5CA14E5638}" type="datetime1">
              <a:rPr lang="en-US"/>
              <a:pPr>
                <a:defRPr/>
              </a:pPr>
              <a:t>5/12/2016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83FAE96-D87D-4064-865D-0CAE2E587704}"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7ADC2790-D196-4BAB-88DB-C4BF722653D4}" type="datetime1">
              <a:rPr lang="en-US"/>
              <a:pPr>
                <a:defRPr/>
              </a:pPr>
              <a:t>5/12/2016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FA59033E-888A-4AF4-A9B4-5657B00E8DC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FBDF20AD-6D3D-4E69-837C-70A0093B8241}" type="datetime1">
              <a:rPr lang="en-US"/>
              <a:pPr>
                <a:defRPr/>
              </a:pPr>
              <a:t>5/12/2016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F5A1EE2-65D2-49C0-B489-A450CC0FBB2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1D9B8F3C-B924-4FCD-8141-D457AE49BE4D}" type="datetime1">
              <a:rPr lang="en-US"/>
              <a:pPr>
                <a:defRPr/>
              </a:pPr>
              <a:t>5/12/2016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92358561-BD9D-4F9A-B7FF-03EF04055997}"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6BC7DE9-FAD2-49C3-B300-699A4B992D6B}" type="datetime1">
              <a:rPr lang="en-US"/>
              <a:pPr>
                <a:defRPr/>
              </a:pPr>
              <a:t>5/12/2016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24C0AA27-06B1-450A-91B0-A253C2CA8DD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DD42A3-D206-45D9-A659-805DAB10EA71}" type="datetime1">
              <a:rPr lang="en-US"/>
              <a:pPr>
                <a:defRPr/>
              </a:pPr>
              <a:t>5/12/2016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8C7207C-AD0A-4B99-A080-993D1396BEC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ADBAC9B-5488-4457-AC7C-A9701A5005ED}" type="datetime1">
              <a:rPr lang="en-US"/>
              <a:pPr>
                <a:defRPr/>
              </a:pPr>
              <a:t>5/12/2016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5D83881-4FBA-40BB-8D36-39F75B9FF03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89604C0-F0BB-4465-B9C4-7A4F78D0B524}" type="datetime1">
              <a:rPr lang="en-US"/>
              <a:pPr>
                <a:defRPr/>
              </a:pPr>
              <a:t>5/12/2016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EA3F051-E9F0-462E-932F-D957C2FC34CD}"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mailto:Kay.sambell@northumbria.ac.uk" TargetMode="External"/><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hyperlink" Target="mailto:sally@sally-brown.net" TargetMode="External"/><Relationship Id="rId4" Type="http://schemas.openxmlformats.org/officeDocument/2006/relationships/hyperlink" Target="mailto:kaysambell@live.co.u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a:xfrm>
            <a:off x="684213" y="4365625"/>
            <a:ext cx="7920037" cy="719138"/>
          </a:xfrm>
        </p:spPr>
        <p:txBody>
          <a:bodyPr>
            <a:normAutofit fontScale="55000" lnSpcReduction="20000"/>
          </a:bodyPr>
          <a:lstStyle/>
          <a:p>
            <a:pPr>
              <a:defRPr/>
            </a:pPr>
            <a:r>
              <a:rPr/>
              <a:t>“ But how do I know what you really want us to do?”: using exemplars to develop assessment literacy and competence</a:t>
            </a:r>
          </a:p>
        </p:txBody>
      </p:sp>
      <p:sp>
        <p:nvSpPr>
          <p:cNvPr id="3075" name="Text Placeholder 2"/>
          <p:cNvSpPr>
            <a:spLocks noGrp="1"/>
          </p:cNvSpPr>
          <p:nvPr>
            <p:ph type="body" sz="quarter" idx="18"/>
          </p:nvPr>
        </p:nvSpPr>
        <p:spPr>
          <a:xfrm>
            <a:off x="684213" y="5084763"/>
            <a:ext cx="7920037" cy="720725"/>
          </a:xfrm>
        </p:spPr>
        <p:txBody>
          <a:bodyPr/>
          <a:lstStyle/>
          <a:p>
            <a:pPr fontAlgn="base">
              <a:spcAft>
                <a:spcPct val="0"/>
              </a:spcAft>
            </a:pPr>
            <a:r>
              <a:rPr altLang="en-US">
                <a:latin typeface="Arial" charset="0"/>
                <a:cs typeface="Arial" charset="0"/>
              </a:rPr>
              <a:t>Sally Brown and Kay Sambell</a:t>
            </a:r>
          </a:p>
        </p:txBody>
      </p:sp>
      <p:sp>
        <p:nvSpPr>
          <p:cNvPr id="3076" name="Text Placeholder 4"/>
          <p:cNvSpPr>
            <a:spLocks noGrp="1"/>
          </p:cNvSpPr>
          <p:nvPr>
            <p:ph type="body" sz="quarter" idx="20"/>
          </p:nvPr>
        </p:nvSpPr>
        <p:spPr>
          <a:xfrm>
            <a:off x="684213" y="5589588"/>
            <a:ext cx="7920037" cy="863600"/>
          </a:xfrm>
        </p:spPr>
        <p:txBody>
          <a:bodyPr/>
          <a:lstStyle/>
          <a:p>
            <a:pPr fontAlgn="base">
              <a:spcAft>
                <a:spcPct val="0"/>
              </a:spcAft>
            </a:pPr>
            <a:r>
              <a:rPr altLang="en-US">
                <a:latin typeface="Arial" charset="0"/>
                <a:cs typeface="Arial" charset="0"/>
              </a:rPr>
              <a:t>SEDA Spring Conference, Innovations in Assessment &amp; Feedback Practice. </a:t>
            </a:r>
          </a:p>
        </p:txBody>
      </p:sp>
      <p:sp>
        <p:nvSpPr>
          <p:cNvPr id="3077" name="Text Placeholder 5"/>
          <p:cNvSpPr>
            <a:spLocks noGrp="1"/>
          </p:cNvSpPr>
          <p:nvPr>
            <p:ph type="body" sz="quarter" idx="19"/>
          </p:nvPr>
        </p:nvSpPr>
        <p:spPr>
          <a:xfrm>
            <a:off x="684213" y="6137275"/>
            <a:ext cx="7920037" cy="387350"/>
          </a:xfrm>
        </p:spPr>
        <p:txBody>
          <a:bodyPr/>
          <a:lstStyle/>
          <a:p>
            <a:pPr fontAlgn="base">
              <a:spcAft>
                <a:spcPct val="0"/>
              </a:spcAft>
            </a:pPr>
            <a:r>
              <a:rPr altLang="en-US">
                <a:latin typeface="Arial" charset="0"/>
                <a:cs typeface="Arial" charset="0"/>
              </a:rPr>
              <a:t>Edinburgh, May 12</a:t>
            </a:r>
            <a:r>
              <a:rPr altLang="en-US" baseline="30000">
                <a:latin typeface="Arial" charset="0"/>
                <a:cs typeface="Arial" charset="0"/>
              </a:rPr>
              <a:t>th</a:t>
            </a:r>
            <a:r>
              <a:rPr altLang="en-US">
                <a:latin typeface="Arial" charset="0"/>
                <a:cs typeface="Arial" charset="0"/>
              </a:rPr>
              <a:t>-13</a:t>
            </a:r>
            <a:r>
              <a:rPr altLang="en-US" baseline="30000">
                <a:latin typeface="Arial" charset="0"/>
                <a:cs typeface="Arial" charset="0"/>
              </a:rPr>
              <a:t>th</a:t>
            </a:r>
            <a:r>
              <a:rPr altLang="en-US">
                <a:latin typeface="Arial" charset="0"/>
                <a:cs typeface="Arial" charset="0"/>
              </a:rPr>
              <a:t>, 2016</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rtlCol="0">
            <a:normAutofit fontScale="90000"/>
          </a:bodyPr>
          <a:lstStyle/>
          <a:p>
            <a:pPr eaLnBrk="1" fontAlgn="auto" hangingPunct="1">
              <a:spcAft>
                <a:spcPts val="0"/>
              </a:spcAft>
              <a:defRPr/>
            </a:pPr>
            <a:r>
              <a:rPr lang="en-GB" dirty="0" smtClean="0">
                <a:solidFill>
                  <a:srgbClr val="7030A0"/>
                </a:solidFill>
              </a:rPr>
              <a:t>How were short-response exemplars used?</a:t>
            </a:r>
            <a:br>
              <a:rPr lang="en-GB" dirty="0" smtClean="0">
                <a:solidFill>
                  <a:srgbClr val="7030A0"/>
                </a:solidFill>
              </a:rPr>
            </a:br>
            <a:endParaRPr lang="en-GB" dirty="0" smtClean="0">
              <a:solidFill>
                <a:srgbClr val="7030A0"/>
              </a:solidFill>
            </a:endParaRPr>
          </a:p>
        </p:txBody>
      </p:sp>
      <p:sp>
        <p:nvSpPr>
          <p:cNvPr id="13315" name="Content Placeholder 2"/>
          <p:cNvSpPr>
            <a:spLocks noGrp="1"/>
          </p:cNvSpPr>
          <p:nvPr>
            <p:ph idx="1"/>
          </p:nvPr>
        </p:nvSpPr>
        <p:spPr>
          <a:xfrm>
            <a:off x="457200" y="1214438"/>
            <a:ext cx="8229600" cy="4911725"/>
          </a:xfrm>
        </p:spPr>
        <p:txBody>
          <a:bodyPr rtlCol="0">
            <a:normAutofit fontScale="85000" lnSpcReduction="20000"/>
          </a:bodyPr>
          <a:lstStyle/>
          <a:p>
            <a:pPr eaLnBrk="1" fontAlgn="auto" hangingPunct="1">
              <a:spcAft>
                <a:spcPts val="0"/>
              </a:spcAft>
              <a:buFont typeface="Arial" pitchFamily="34" charset="0"/>
              <a:buNone/>
              <a:defRPr/>
            </a:pPr>
            <a:r>
              <a:rPr lang="en-GB" sz="2400" b="1" dirty="0" smtClean="0">
                <a:solidFill>
                  <a:srgbClr val="7030A0"/>
                </a:solidFill>
              </a:rPr>
              <a:t>Preparation before workshop</a:t>
            </a:r>
          </a:p>
          <a:p>
            <a:pPr marL="342900" lvl="1" indent="-342900" eaLnBrk="1" fontAlgn="auto" hangingPunct="1">
              <a:spcAft>
                <a:spcPts val="0"/>
              </a:spcAft>
              <a:buFont typeface="Arial" pitchFamily="34" charset="0"/>
              <a:buChar char="•"/>
              <a:defRPr/>
            </a:pPr>
            <a:r>
              <a:rPr lang="en-GB" sz="2400" dirty="0" smtClean="0"/>
              <a:t>Students prepared </a:t>
            </a:r>
            <a:r>
              <a:rPr lang="en-GB" sz="2400" dirty="0" smtClean="0">
                <a:solidFill>
                  <a:srgbClr val="7030A0"/>
                </a:solidFill>
              </a:rPr>
              <a:t>short piece of ungraded writing </a:t>
            </a:r>
            <a:r>
              <a:rPr lang="en-GB" sz="2400" dirty="0" smtClean="0"/>
              <a:t>(&gt;1 side A4). </a:t>
            </a:r>
          </a:p>
          <a:p>
            <a:pPr marL="742950" lvl="2" indent="-342900" eaLnBrk="1" fontAlgn="auto" hangingPunct="1">
              <a:spcAft>
                <a:spcPts val="0"/>
              </a:spcAft>
              <a:buFont typeface="Arial" pitchFamily="34" charset="0"/>
              <a:buChar char="•"/>
              <a:defRPr/>
            </a:pPr>
            <a:r>
              <a:rPr lang="en-GB" sz="1900" dirty="0" smtClean="0"/>
              <a:t>Short personal response to a task </a:t>
            </a:r>
            <a:r>
              <a:rPr lang="en-GB" sz="1900" dirty="0" smtClean="0">
                <a:solidFill>
                  <a:schemeClr val="accent1">
                    <a:lumMod val="50000"/>
                  </a:schemeClr>
                </a:solidFill>
              </a:rPr>
              <a:t>about </a:t>
            </a:r>
            <a:r>
              <a:rPr lang="en-GB" sz="1900" dirty="0" smtClean="0">
                <a:solidFill>
                  <a:srgbClr val="7030A0"/>
                </a:solidFill>
              </a:rPr>
              <a:t>explaining a threshold concept: ‘the social construction of childhood’</a:t>
            </a:r>
            <a:endParaRPr lang="en-GB" dirty="0" smtClean="0"/>
          </a:p>
          <a:p>
            <a:pPr eaLnBrk="1" fontAlgn="auto" hangingPunct="1">
              <a:spcAft>
                <a:spcPts val="0"/>
              </a:spcAft>
              <a:buFont typeface="Arial" pitchFamily="34" charset="0"/>
              <a:buNone/>
              <a:defRPr/>
            </a:pPr>
            <a:r>
              <a:rPr lang="en-GB" sz="2400" b="1" dirty="0" smtClean="0">
                <a:solidFill>
                  <a:srgbClr val="7030A0"/>
                </a:solidFill>
              </a:rPr>
              <a:t>Phase 1 Ranking and feedback reviews</a:t>
            </a:r>
          </a:p>
          <a:p>
            <a:pPr eaLnBrk="1" fontAlgn="auto" hangingPunct="1">
              <a:spcAft>
                <a:spcPts val="0"/>
              </a:spcAft>
              <a:buFont typeface="Arial" pitchFamily="34" charset="0"/>
              <a:buChar char="•"/>
              <a:defRPr/>
            </a:pPr>
            <a:r>
              <a:rPr lang="en-GB" sz="2400" dirty="0" smtClean="0"/>
              <a:t>Brought this to session, where, following discussion of criteria, they were </a:t>
            </a:r>
            <a:r>
              <a:rPr lang="en-GB" sz="2400" dirty="0" smtClean="0">
                <a:solidFill>
                  <a:srgbClr val="7030A0"/>
                </a:solidFill>
              </a:rPr>
              <a:t>given 4 short-response exemplars (previous students’ brief explanations) </a:t>
            </a:r>
            <a:r>
              <a:rPr lang="en-GB" sz="2400" dirty="0" smtClean="0"/>
              <a:t>to read and review</a:t>
            </a:r>
          </a:p>
          <a:p>
            <a:pPr eaLnBrk="1" fontAlgn="auto" hangingPunct="1">
              <a:spcAft>
                <a:spcPts val="0"/>
              </a:spcAft>
              <a:buFont typeface="Arial" pitchFamily="34" charset="0"/>
              <a:buChar char="•"/>
              <a:defRPr/>
            </a:pPr>
            <a:r>
              <a:rPr lang="en-GB" sz="2400" dirty="0" smtClean="0"/>
              <a:t>Students asked to individually </a:t>
            </a:r>
            <a:r>
              <a:rPr lang="en-GB" sz="2400" dirty="0" smtClean="0">
                <a:solidFill>
                  <a:srgbClr val="7030A0"/>
                </a:solidFill>
              </a:rPr>
              <a:t>place exemplars in rank  order, then </a:t>
            </a:r>
            <a:r>
              <a:rPr lang="en-GB" sz="2400" dirty="0" smtClean="0"/>
              <a:t>work in small discussion groups to prepare some </a:t>
            </a:r>
            <a:r>
              <a:rPr lang="en-GB" sz="2400" dirty="0" smtClean="0">
                <a:solidFill>
                  <a:srgbClr val="7030A0"/>
                </a:solidFill>
              </a:rPr>
              <a:t>feedback comments for each exemplar. </a:t>
            </a:r>
          </a:p>
          <a:p>
            <a:pPr eaLnBrk="1" fontAlgn="auto" hangingPunct="1">
              <a:spcAft>
                <a:spcPts val="0"/>
              </a:spcAft>
              <a:buFont typeface="Arial" pitchFamily="34" charset="0"/>
              <a:buNone/>
              <a:defRPr/>
            </a:pPr>
            <a:r>
              <a:rPr lang="en-GB" sz="2400" b="1" dirty="0" smtClean="0">
                <a:solidFill>
                  <a:srgbClr val="7030A0"/>
                </a:solidFill>
              </a:rPr>
              <a:t>Phase 2 Dialogue</a:t>
            </a:r>
          </a:p>
          <a:p>
            <a:pPr eaLnBrk="1" fontAlgn="auto" hangingPunct="1">
              <a:spcAft>
                <a:spcPts val="0"/>
              </a:spcAft>
              <a:buFont typeface="Arial" pitchFamily="34" charset="0"/>
              <a:buChar char="•"/>
              <a:defRPr/>
            </a:pPr>
            <a:r>
              <a:rPr lang="en-GB" sz="2400" dirty="0" smtClean="0">
                <a:solidFill>
                  <a:srgbClr val="002060"/>
                </a:solidFill>
              </a:rPr>
              <a:t>Tutors revealed and </a:t>
            </a:r>
            <a:r>
              <a:rPr lang="en-GB" sz="2400" dirty="0" smtClean="0">
                <a:solidFill>
                  <a:srgbClr val="7030A0"/>
                </a:solidFill>
              </a:rPr>
              <a:t>discussed rationale </a:t>
            </a:r>
            <a:r>
              <a:rPr lang="en-GB" sz="2400" dirty="0" smtClean="0">
                <a:solidFill>
                  <a:srgbClr val="002060"/>
                </a:solidFill>
              </a:rPr>
              <a:t>for their rankings. Questions welcomed</a:t>
            </a:r>
          </a:p>
          <a:p>
            <a:pPr eaLnBrk="1" fontAlgn="auto" hangingPunct="1">
              <a:spcAft>
                <a:spcPts val="0"/>
              </a:spcAft>
              <a:buFont typeface="Arial" pitchFamily="34" charset="0"/>
              <a:buNone/>
              <a:defRPr/>
            </a:pPr>
            <a:r>
              <a:rPr lang="en-GB" sz="2400" b="1" dirty="0" smtClean="0">
                <a:solidFill>
                  <a:srgbClr val="7030A0"/>
                </a:solidFill>
              </a:rPr>
              <a:t>Phase 3 Reflection and action planning</a:t>
            </a:r>
          </a:p>
          <a:p>
            <a:pPr eaLnBrk="1" fontAlgn="auto" hangingPunct="1">
              <a:spcAft>
                <a:spcPts val="0"/>
              </a:spcAft>
              <a:buFont typeface="Arial" pitchFamily="34" charset="0"/>
              <a:buChar char="•"/>
              <a:defRPr/>
            </a:pPr>
            <a:r>
              <a:rPr lang="en-GB" sz="2400" dirty="0" smtClean="0">
                <a:solidFill>
                  <a:srgbClr val="002060"/>
                </a:solidFill>
              </a:rPr>
              <a:t>Students asked to </a:t>
            </a:r>
            <a:r>
              <a:rPr lang="en-GB" sz="2400" dirty="0" smtClean="0">
                <a:solidFill>
                  <a:srgbClr val="7030A0"/>
                </a:solidFill>
              </a:rPr>
              <a:t>revise their feedback and review own work/make action plan </a:t>
            </a:r>
            <a:r>
              <a:rPr lang="en-GB" sz="2400" dirty="0" smtClean="0">
                <a:solidFill>
                  <a:srgbClr val="002060"/>
                </a:solidFill>
              </a:rPr>
              <a:t>in light of the workshop</a:t>
            </a:r>
          </a:p>
          <a:p>
            <a:pPr lvl="1" eaLnBrk="1" fontAlgn="auto" hangingPunct="1">
              <a:spcAft>
                <a:spcPts val="0"/>
              </a:spcAft>
              <a:buFont typeface="Arial" pitchFamily="34" charset="0"/>
              <a:buNone/>
              <a:defRPr/>
            </a:pPr>
            <a:endParaRPr lang="en-GB" sz="2400" dirty="0">
              <a:solidFill>
                <a:srgbClr val="7030A0"/>
              </a:solidFill>
            </a:endParaRPr>
          </a:p>
        </p:txBody>
      </p:sp>
      <p:sp>
        <p:nvSpPr>
          <p:cNvPr id="4" name="Slide Number Placeholder 3"/>
          <p:cNvSpPr>
            <a:spLocks noGrp="1"/>
          </p:cNvSpPr>
          <p:nvPr>
            <p:ph type="sldNum" sz="quarter" idx="12"/>
          </p:nvPr>
        </p:nvSpPr>
        <p:spPr/>
        <p:txBody>
          <a:bodyPr/>
          <a:lstStyle/>
          <a:p>
            <a:pPr>
              <a:defRPr/>
            </a:pPr>
            <a:fld id="{D824F154-2806-4100-A8BF-7B8DE9192908}" type="slidenum">
              <a:rPr lang="en-GB"/>
              <a:pPr>
                <a:defRPr/>
              </a:pPr>
              <a:t>10</a:t>
            </a:fld>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GB" altLang="en-US" smtClean="0">
                <a:solidFill>
                  <a:srgbClr val="7030A0"/>
                </a:solidFill>
              </a:rPr>
              <a:t>Pre-emptive formative assessment (Carless, 2007)</a:t>
            </a:r>
          </a:p>
        </p:txBody>
      </p:sp>
      <p:sp>
        <p:nvSpPr>
          <p:cNvPr id="3" name="Content Placeholder 2"/>
          <p:cNvSpPr>
            <a:spLocks noGrp="1"/>
          </p:cNvSpPr>
          <p:nvPr>
            <p:ph idx="1"/>
          </p:nvPr>
        </p:nvSpPr>
        <p:spPr>
          <a:xfrm>
            <a:off x="457200" y="1341438"/>
            <a:ext cx="8229600" cy="4784725"/>
          </a:xfrm>
        </p:spPr>
        <p:txBody>
          <a:bodyPr rtlCol="0">
            <a:normAutofit/>
          </a:bodyPr>
          <a:lstStyle/>
          <a:p>
            <a:pPr marL="457200" lvl="1" indent="0" eaLnBrk="1" fontAlgn="auto" hangingPunct="1">
              <a:spcAft>
                <a:spcPts val="0"/>
              </a:spcAft>
              <a:buFont typeface="Arial" charset="0"/>
              <a:buNone/>
              <a:defRPr/>
            </a:pPr>
            <a:r>
              <a:rPr lang="en-GB" sz="3200" dirty="0" smtClean="0"/>
              <a:t>Lecturers specifically chose one exemplar (B) to represent “common mistakes novices make” </a:t>
            </a:r>
          </a:p>
          <a:p>
            <a:pPr marL="457200" lvl="1" indent="0" eaLnBrk="1" fontAlgn="auto" hangingPunct="1">
              <a:spcAft>
                <a:spcPts val="0"/>
              </a:spcAft>
              <a:buFont typeface="Arial" charset="0"/>
              <a:buNone/>
              <a:defRPr/>
            </a:pPr>
            <a:r>
              <a:rPr lang="en-GB" sz="4100" dirty="0" smtClean="0"/>
              <a:t>	-</a:t>
            </a:r>
            <a:r>
              <a:rPr lang="en-GB" dirty="0" smtClean="0"/>
              <a:t>trying to help students notice 	</a:t>
            </a:r>
            <a:r>
              <a:rPr lang="en-GB" dirty="0" smtClean="0">
                <a:solidFill>
                  <a:srgbClr val="7030A0"/>
                </a:solidFill>
              </a:rPr>
              <a:t>conceptual 	mistakes</a:t>
            </a:r>
            <a:r>
              <a:rPr lang="en-GB" dirty="0" smtClean="0"/>
              <a:t> in time to change approaches, if 	necessary</a:t>
            </a:r>
          </a:p>
          <a:p>
            <a:pPr marL="457200" lvl="1" indent="0" eaLnBrk="1" fontAlgn="auto" hangingPunct="1">
              <a:spcAft>
                <a:spcPts val="0"/>
              </a:spcAft>
              <a:buFont typeface="Arial" charset="0"/>
              <a:buNone/>
              <a:defRPr/>
            </a:pPr>
            <a:endParaRPr lang="en-GB" dirty="0" smtClean="0"/>
          </a:p>
          <a:p>
            <a:pPr marL="914400" lvl="2" indent="0" eaLnBrk="1" hangingPunct="1">
              <a:buFont typeface="Arial" charset="0"/>
              <a:buNone/>
              <a:defRPr/>
            </a:pPr>
            <a:r>
              <a:rPr lang="en-GB" b="1" i="1" dirty="0" smtClean="0">
                <a:solidFill>
                  <a:srgbClr val="7030A0"/>
                </a:solidFill>
              </a:rPr>
              <a:t>All</a:t>
            </a:r>
            <a:r>
              <a:rPr lang="en-GB" b="1" i="1" dirty="0" smtClean="0"/>
              <a:t> </a:t>
            </a:r>
            <a:r>
              <a:rPr lang="en-GB" dirty="0" smtClean="0"/>
              <a:t>exemplars displayed errors of convention (spelling, citation, grammar).</a:t>
            </a:r>
          </a:p>
          <a:p>
            <a:pPr lvl="1" eaLnBrk="1" fontAlgn="auto" hangingPunct="1">
              <a:spcAft>
                <a:spcPts val="0"/>
              </a:spcAft>
              <a:buFont typeface="Arial" pitchFamily="34" charset="0"/>
              <a:buChar char="–"/>
              <a:defRPr/>
            </a:pPr>
            <a:endParaRPr lang="en-GB" sz="4500" dirty="0" smtClean="0"/>
          </a:p>
          <a:p>
            <a:pPr lvl="1" eaLnBrk="1" fontAlgn="auto" hangingPunct="1">
              <a:spcAft>
                <a:spcPts val="0"/>
              </a:spcAft>
              <a:buFont typeface="Arial" pitchFamily="34" charset="0"/>
              <a:buChar char="–"/>
              <a:defRPr/>
            </a:pPr>
            <a:endParaRPr lang="en-GB" sz="4500" dirty="0" smtClean="0"/>
          </a:p>
          <a:p>
            <a:pPr lvl="2" eaLnBrk="1" fontAlgn="auto" hangingPunct="1">
              <a:spcAft>
                <a:spcPts val="0"/>
              </a:spcAft>
              <a:buFont typeface="Arial" pitchFamily="34" charset="0"/>
              <a:buNone/>
              <a:defRPr/>
            </a:pPr>
            <a:endParaRPr lang="en-GB" dirty="0" smtClean="0"/>
          </a:p>
          <a:p>
            <a:pPr lvl="1" eaLnBrk="1" fontAlgn="auto" hangingPunct="1">
              <a:spcAft>
                <a:spcPts val="0"/>
              </a:spcAft>
              <a:buFont typeface="Arial" pitchFamily="34" charset="0"/>
              <a:buChar char="–"/>
              <a:defRPr/>
            </a:pPr>
            <a:endParaRPr lang="en-GB" sz="2300" dirty="0" smtClean="0"/>
          </a:p>
          <a:p>
            <a:pPr eaLnBrk="1" fontAlgn="auto" hangingPunct="1">
              <a:spcAft>
                <a:spcPts val="0"/>
              </a:spcAft>
              <a:buFont typeface="Arial" pitchFamily="34" charset="0"/>
              <a:buChar char="•"/>
              <a:defRPr/>
            </a:pPr>
            <a:endParaRPr lang="en-GB" dirty="0"/>
          </a:p>
        </p:txBody>
      </p:sp>
      <p:sp>
        <p:nvSpPr>
          <p:cNvPr id="5" name="Slide Number Placeholder 4"/>
          <p:cNvSpPr>
            <a:spLocks noGrp="1"/>
          </p:cNvSpPr>
          <p:nvPr>
            <p:ph type="sldNum" sz="quarter" idx="12"/>
          </p:nvPr>
        </p:nvSpPr>
        <p:spPr/>
        <p:txBody>
          <a:bodyPr/>
          <a:lstStyle/>
          <a:p>
            <a:pPr>
              <a:defRPr/>
            </a:pPr>
            <a:fld id="{588E8944-EDAA-46FE-9C43-9DFB0756AC67}" type="slidenum">
              <a:rPr lang="en-GB"/>
              <a:pPr>
                <a:defRPr/>
              </a:pPr>
              <a:t>11</a:t>
            </a:fld>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1570037"/>
          </a:xfrm>
        </p:spPr>
        <p:txBody>
          <a:bodyPr/>
          <a:lstStyle/>
          <a:p>
            <a:r>
              <a:rPr lang="en-GB" altLang="en-US" sz="3600" smtClean="0"/>
              <a:t>i.e. one exemplar aimed to help some students to notice if they occupied the ‘danger’ box – ‘unconscious uncompetence’ (Race, 2014)</a:t>
            </a:r>
          </a:p>
        </p:txBody>
      </p:sp>
      <p:pic>
        <p:nvPicPr>
          <p:cNvPr id="14339" name="Picture 2"/>
          <p:cNvPicPr>
            <a:picLocks noGrp="1" noChangeAspect="1" noChangeArrowheads="1"/>
          </p:cNvPicPr>
          <p:nvPr>
            <p:ph idx="1"/>
          </p:nvPr>
        </p:nvPicPr>
        <p:blipFill>
          <a:blip r:embed="rId2" cstate="print"/>
          <a:srcRect/>
          <a:stretch>
            <a:fillRect/>
          </a:stretch>
        </p:blipFill>
        <p:spPr>
          <a:xfrm>
            <a:off x="1908175" y="2205038"/>
            <a:ext cx="5511800" cy="424815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altLang="en-US" smtClean="0">
                <a:solidFill>
                  <a:srgbClr val="7030A0"/>
                </a:solidFill>
              </a:rPr>
              <a:t>Research Project: Students’ Perspectives</a:t>
            </a:r>
          </a:p>
        </p:txBody>
      </p:sp>
      <p:sp>
        <p:nvSpPr>
          <p:cNvPr id="15363" name="Content Placeholder 2"/>
          <p:cNvSpPr>
            <a:spLocks noGrp="1"/>
          </p:cNvSpPr>
          <p:nvPr>
            <p:ph idx="1"/>
          </p:nvPr>
        </p:nvSpPr>
        <p:spPr/>
        <p:txBody>
          <a:bodyPr/>
          <a:lstStyle/>
          <a:p>
            <a:pPr eaLnBrk="1" hangingPunct="1"/>
            <a:r>
              <a:rPr lang="en-GB" altLang="en-US" smtClean="0"/>
              <a:t>2-year action-research project </a:t>
            </a:r>
          </a:p>
          <a:p>
            <a:pPr lvl="1" eaLnBrk="1" hangingPunct="1"/>
            <a:r>
              <a:rPr lang="en-GB" altLang="en-US" smtClean="0"/>
              <a:t>Few close-up studies of </a:t>
            </a:r>
            <a:r>
              <a:rPr lang="en-GB" altLang="en-US" i="1" smtClean="0"/>
              <a:t>how </a:t>
            </a:r>
            <a:r>
              <a:rPr lang="en-GB" altLang="en-US" smtClean="0"/>
              <a:t>students interact with exemplars during workshop</a:t>
            </a:r>
          </a:p>
          <a:p>
            <a:pPr lvl="2" eaLnBrk="1" hangingPunct="1">
              <a:buFont typeface="Arial" charset="0"/>
              <a:buNone/>
            </a:pPr>
            <a:r>
              <a:rPr lang="en-GB" altLang="en-US" smtClean="0"/>
              <a:t>Most (evaluative) data gathered retrospectively</a:t>
            </a:r>
          </a:p>
          <a:p>
            <a:pPr eaLnBrk="1" hangingPunct="1"/>
            <a:r>
              <a:rPr lang="en-GB" altLang="en-US" smtClean="0"/>
              <a:t>In first iteration 2 researchers observed the </a:t>
            </a:r>
            <a:r>
              <a:rPr lang="en-GB" altLang="en-US" smtClean="0">
                <a:solidFill>
                  <a:srgbClr val="7030A0"/>
                </a:solidFill>
              </a:rPr>
              <a:t>whole lecture group (</a:t>
            </a:r>
            <a:r>
              <a:rPr lang="en-GB" altLang="en-US" i="1" smtClean="0">
                <a:solidFill>
                  <a:srgbClr val="7030A0"/>
                </a:solidFill>
              </a:rPr>
              <a:t>n</a:t>
            </a:r>
            <a:r>
              <a:rPr lang="en-GB" altLang="en-US" smtClean="0">
                <a:solidFill>
                  <a:srgbClr val="7030A0"/>
                </a:solidFill>
              </a:rPr>
              <a:t>=120)</a:t>
            </a:r>
          </a:p>
          <a:p>
            <a:pPr lvl="2" eaLnBrk="1" hangingPunct="1"/>
            <a:r>
              <a:rPr lang="en-GB" altLang="en-US" smtClean="0"/>
              <a:t>The </a:t>
            </a:r>
            <a:r>
              <a:rPr lang="en-GB" altLang="en-US" smtClean="0">
                <a:solidFill>
                  <a:srgbClr val="7030A0"/>
                </a:solidFill>
              </a:rPr>
              <a:t>dialogue of one student-group </a:t>
            </a:r>
            <a:r>
              <a:rPr lang="en-GB" altLang="en-US" smtClean="0"/>
              <a:t>(4 students) working on the classroom tasks was recorded verbatim, another (5 students) was observed, with field notes taken.</a:t>
            </a:r>
          </a:p>
          <a:p>
            <a:pPr lvl="1" eaLnBrk="1" hangingPunct="1"/>
            <a:r>
              <a:rPr lang="en-GB" altLang="en-US" smtClean="0"/>
              <a:t>Further 6 </a:t>
            </a:r>
            <a:r>
              <a:rPr lang="en-GB" altLang="en-US" smtClean="0">
                <a:solidFill>
                  <a:srgbClr val="7030A0"/>
                </a:solidFill>
              </a:rPr>
              <a:t>interviews,</a:t>
            </a:r>
            <a:r>
              <a:rPr lang="en-GB" altLang="en-US" smtClean="0"/>
              <a:t> with students from various groups,  conducted after the workshop</a:t>
            </a:r>
          </a:p>
          <a:p>
            <a:pPr eaLnBrk="1" hangingPunct="1"/>
            <a:endParaRPr lang="en-GB" altLang="en-US" smtClean="0"/>
          </a:p>
        </p:txBody>
      </p:sp>
      <p:sp>
        <p:nvSpPr>
          <p:cNvPr id="4" name="Slide Number Placeholder 3"/>
          <p:cNvSpPr>
            <a:spLocks noGrp="1"/>
          </p:cNvSpPr>
          <p:nvPr>
            <p:ph type="sldNum" sz="quarter" idx="12"/>
          </p:nvPr>
        </p:nvSpPr>
        <p:spPr/>
        <p:txBody>
          <a:bodyPr/>
          <a:lstStyle/>
          <a:p>
            <a:pPr>
              <a:defRPr/>
            </a:pPr>
            <a:fld id="{DB12D25A-1C77-42A9-AC77-A565A31E9FF8}" type="slidenum">
              <a:rPr lang="en-GB"/>
              <a:pPr>
                <a:defRPr/>
              </a:pPr>
              <a:t>13</a:t>
            </a:fld>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68313" y="260350"/>
            <a:ext cx="8229600" cy="1143000"/>
          </a:xfrm>
        </p:spPr>
        <p:txBody>
          <a:bodyPr/>
          <a:lstStyle/>
          <a:p>
            <a:pPr eaLnBrk="1" hangingPunct="1">
              <a:defRPr/>
            </a:pPr>
            <a:r>
              <a:rPr lang="en-GB" altLang="en-US" dirty="0" smtClean="0">
                <a:solidFill>
                  <a:schemeClr val="accent5">
                    <a:lumMod val="75000"/>
                  </a:schemeClr>
                </a:solidFill>
              </a:rPr>
              <a:t>Findings</a:t>
            </a:r>
          </a:p>
        </p:txBody>
      </p:sp>
      <p:sp>
        <p:nvSpPr>
          <p:cNvPr id="16387" name="Content Placeholder 2"/>
          <p:cNvSpPr>
            <a:spLocks noGrp="1"/>
          </p:cNvSpPr>
          <p:nvPr>
            <p:ph idx="1"/>
          </p:nvPr>
        </p:nvSpPr>
        <p:spPr/>
        <p:txBody>
          <a:bodyPr/>
          <a:lstStyle/>
          <a:p>
            <a:pPr eaLnBrk="1" hangingPunct="1"/>
            <a:r>
              <a:rPr lang="en-GB" smtClean="0"/>
              <a:t>All students reported exemplars useful activity</a:t>
            </a:r>
          </a:p>
          <a:p>
            <a:pPr lvl="1" eaLnBrk="1" hangingPunct="1">
              <a:buFont typeface="Arial" charset="0"/>
              <a:buChar char="•"/>
            </a:pPr>
            <a:r>
              <a:rPr lang="en-GB" i="1" smtClean="0"/>
              <a:t>“I think seeing it just makes you understand it more. Like, someone can stand there and say, 'You shouldn't do this and that' but until you've actually seen it then you don't know what that looks like.”  </a:t>
            </a:r>
          </a:p>
          <a:p>
            <a:pPr lvl="1" eaLnBrk="1" hangingPunct="1">
              <a:buFont typeface="Arial" charset="0"/>
              <a:buChar char="•"/>
            </a:pPr>
            <a:r>
              <a:rPr lang="en-GB" i="1" smtClean="0"/>
              <a:t>“I was just writing how I thought it should be done, just in my own head. But now I know what they are looking for…so yes, I think it's been helpful.” </a:t>
            </a:r>
          </a:p>
          <a:p>
            <a:pPr eaLnBrk="1" hangingPunct="1"/>
            <a:endParaRPr lang="en-GB" smtClean="0"/>
          </a:p>
        </p:txBody>
      </p:sp>
      <p:sp>
        <p:nvSpPr>
          <p:cNvPr id="4" name="Slide Number Placeholder 3"/>
          <p:cNvSpPr>
            <a:spLocks noGrp="1"/>
          </p:cNvSpPr>
          <p:nvPr>
            <p:ph type="sldNum" sz="quarter" idx="12"/>
          </p:nvPr>
        </p:nvSpPr>
        <p:spPr/>
        <p:txBody>
          <a:bodyPr/>
          <a:lstStyle/>
          <a:p>
            <a:pPr>
              <a:defRPr/>
            </a:pPr>
            <a:fld id="{ADAC83EC-4E28-413A-8B4A-3370372D80B1}" type="slidenum">
              <a:rPr lang="en-GB"/>
              <a:pPr>
                <a:defRPr/>
              </a:pPr>
              <a:t>14</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altLang="en-US" smtClean="0">
                <a:solidFill>
                  <a:srgbClr val="7030A0"/>
                </a:solidFill>
              </a:rPr>
              <a:t>Before tutor reveal..</a:t>
            </a: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GB" b="1" dirty="0" smtClean="0"/>
              <a:t>Students initially focused on ‘surface’ features and ‘how to write.’</a:t>
            </a:r>
          </a:p>
          <a:p>
            <a:pPr lvl="1" eaLnBrk="1" fontAlgn="auto" hangingPunct="1">
              <a:spcAft>
                <a:spcPts val="0"/>
              </a:spcAft>
              <a:buFont typeface="Arial" pitchFamily="34" charset="0"/>
              <a:buChar char="–"/>
              <a:defRPr/>
            </a:pPr>
            <a:r>
              <a:rPr lang="en-GB" i="1" dirty="0" smtClean="0"/>
              <a:t>“I thought some of them immediately looked a bit like they weren't going to be quite right. The one that had </a:t>
            </a:r>
            <a:r>
              <a:rPr lang="en-GB" i="1" dirty="0" smtClean="0">
                <a:solidFill>
                  <a:srgbClr val="7030A0"/>
                </a:solidFill>
              </a:rPr>
              <a:t>bullet points </a:t>
            </a:r>
            <a:r>
              <a:rPr lang="en-GB" i="1" dirty="0" smtClean="0"/>
              <a:t>in it. I was a bit, 'Well that's a bit strange for an essay…”</a:t>
            </a:r>
          </a:p>
          <a:p>
            <a:pPr lvl="1" eaLnBrk="1" fontAlgn="auto" hangingPunct="1">
              <a:spcAft>
                <a:spcPts val="0"/>
              </a:spcAft>
              <a:buFont typeface="Arial" pitchFamily="34" charset="0"/>
              <a:buChar char="–"/>
              <a:defRPr/>
            </a:pPr>
            <a:r>
              <a:rPr lang="en-GB" i="1" dirty="0" smtClean="0"/>
              <a:t>“There were a couple where a lot of it started with </a:t>
            </a:r>
            <a:r>
              <a:rPr lang="en-GB" i="1" dirty="0" smtClean="0">
                <a:solidFill>
                  <a:srgbClr val="7030A0"/>
                </a:solidFill>
              </a:rPr>
              <a:t>'I' </a:t>
            </a:r>
            <a:r>
              <a:rPr lang="en-GB" i="1" dirty="0" smtClean="0"/>
              <a:t>and </a:t>
            </a:r>
            <a:r>
              <a:rPr lang="en-GB" i="1" dirty="0" smtClean="0">
                <a:solidFill>
                  <a:srgbClr val="7030A0"/>
                </a:solidFill>
              </a:rPr>
              <a:t>'My' </a:t>
            </a:r>
            <a:r>
              <a:rPr lang="en-GB" i="1" dirty="0" smtClean="0"/>
              <a:t>and that's just immediately, when you look at, well, when we looked at those two they kind of jumped out as, 'Oh-oh, this might not be great!’”</a:t>
            </a:r>
          </a:p>
          <a:p>
            <a:pPr eaLnBrk="1" fontAlgn="auto" hangingPunct="1">
              <a:spcAft>
                <a:spcPts val="0"/>
              </a:spcAft>
              <a:buFont typeface="Arial" pitchFamily="34" charset="0"/>
              <a:buChar char="•"/>
              <a:defRPr/>
            </a:pPr>
            <a:r>
              <a:rPr lang="en-GB" b="1" dirty="0" smtClean="0"/>
              <a:t>Ignored issues pertaining to subject domain.</a:t>
            </a:r>
          </a:p>
          <a:p>
            <a:pPr eaLnBrk="1" fontAlgn="auto" hangingPunct="1">
              <a:spcAft>
                <a:spcPts val="0"/>
              </a:spcAft>
              <a:buFont typeface="Arial" pitchFamily="34" charset="0"/>
              <a:buChar char="•"/>
              <a:defRPr/>
            </a:pPr>
            <a:endParaRPr lang="en-GB" dirty="0"/>
          </a:p>
        </p:txBody>
      </p:sp>
      <p:sp>
        <p:nvSpPr>
          <p:cNvPr id="4" name="Slide Number Placeholder 3"/>
          <p:cNvSpPr>
            <a:spLocks noGrp="1"/>
          </p:cNvSpPr>
          <p:nvPr>
            <p:ph type="sldNum" sz="quarter" idx="12"/>
          </p:nvPr>
        </p:nvSpPr>
        <p:spPr/>
        <p:txBody>
          <a:bodyPr/>
          <a:lstStyle/>
          <a:p>
            <a:pPr>
              <a:defRPr/>
            </a:pPr>
            <a:fld id="{7EF78DA1-1FE9-40C3-9A86-CC7D5C5B9AA0}" type="slidenum">
              <a:rPr lang="en-GB"/>
              <a:pPr>
                <a:defRPr/>
              </a:pPr>
              <a:t>15</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altLang="en-US" smtClean="0"/>
              <a:t>After the tutor reveal…</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GB" b="1" i="1" dirty="0" smtClean="0">
                <a:solidFill>
                  <a:srgbClr val="7030A0"/>
                </a:solidFill>
              </a:rPr>
              <a:t>Disbelief/embarrassment:</a:t>
            </a:r>
          </a:p>
          <a:p>
            <a:pPr eaLnBrk="1" fontAlgn="auto" hangingPunct="1">
              <a:spcAft>
                <a:spcPts val="0"/>
              </a:spcAft>
              <a:buFont typeface="Arial" pitchFamily="34" charset="0"/>
              <a:buChar char="•"/>
              <a:defRPr/>
            </a:pPr>
            <a:r>
              <a:rPr lang="en-GB" i="1" dirty="0" smtClean="0"/>
              <a:t>“What we thought was best or worst was different to what they thought!”</a:t>
            </a:r>
          </a:p>
          <a:p>
            <a:pPr eaLnBrk="1" fontAlgn="auto" hangingPunct="1">
              <a:spcAft>
                <a:spcPts val="0"/>
              </a:spcAft>
              <a:buFont typeface="Arial" pitchFamily="34" charset="0"/>
              <a:buChar char="•"/>
              <a:defRPr/>
            </a:pPr>
            <a:r>
              <a:rPr lang="en-GB" b="1" i="1" dirty="0" smtClean="0">
                <a:solidFill>
                  <a:srgbClr val="7030A0"/>
                </a:solidFill>
              </a:rPr>
              <a:t>Looking again: trying to ‘see’ at a deeper level.</a:t>
            </a:r>
          </a:p>
          <a:p>
            <a:pPr eaLnBrk="1" fontAlgn="auto" hangingPunct="1">
              <a:spcAft>
                <a:spcPts val="0"/>
              </a:spcAft>
              <a:buFont typeface="Arial" pitchFamily="34" charset="0"/>
              <a:buChar char="•"/>
              <a:defRPr/>
            </a:pPr>
            <a:r>
              <a:rPr lang="en-GB" i="1" dirty="0" smtClean="0"/>
              <a:t> “When I first read B, I thought it was really good, I liked that she said what she thought.  But then like, I went back and read it again and it totally doesn't follow the question or anything.” </a:t>
            </a:r>
          </a:p>
        </p:txBody>
      </p:sp>
      <p:sp>
        <p:nvSpPr>
          <p:cNvPr id="4" name="Slide Number Placeholder 3"/>
          <p:cNvSpPr>
            <a:spLocks noGrp="1"/>
          </p:cNvSpPr>
          <p:nvPr>
            <p:ph type="sldNum" sz="quarter" idx="12"/>
          </p:nvPr>
        </p:nvSpPr>
        <p:spPr/>
        <p:txBody>
          <a:bodyPr/>
          <a:lstStyle/>
          <a:p>
            <a:pPr>
              <a:defRPr/>
            </a:pPr>
            <a:fld id="{E99C02F6-73FF-42C7-9429-582839B93D2B}" type="slidenum">
              <a:rPr lang="en-GB"/>
              <a:pPr>
                <a:defRPr/>
              </a:pPr>
              <a:t>16</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solidFill>
                  <a:srgbClr val="7030A0"/>
                </a:solidFill>
              </a:rPr>
              <a:t>A few started to ‘see’ teachers’ requirements and explain to peers...</a:t>
            </a:r>
            <a:endParaRPr lang="en-GB" dirty="0">
              <a:solidFill>
                <a:srgbClr val="7030A0"/>
              </a:solidFill>
            </a:endParaRPr>
          </a:p>
        </p:txBody>
      </p:sp>
      <p:sp>
        <p:nvSpPr>
          <p:cNvPr id="19459" name="Content Placeholder 2"/>
          <p:cNvSpPr>
            <a:spLocks noGrp="1"/>
          </p:cNvSpPr>
          <p:nvPr>
            <p:ph idx="1"/>
          </p:nvPr>
        </p:nvSpPr>
        <p:spPr/>
        <p:txBody>
          <a:bodyPr/>
          <a:lstStyle/>
          <a:p>
            <a:pPr eaLnBrk="1" hangingPunct="1"/>
            <a:r>
              <a:rPr lang="en-GB" altLang="en-US" i="1" smtClean="0"/>
              <a:t>“The first time I read it I thought it was pretty good but then … once I had read it again, I said something to my friend and she was still, like, 'No, it's really good.' And I went, 'Yeah, but if you read it again it's got nothing to do with the thing. Like, the nature / nurture: that's got nothing to do with social construction. That's more like socialisation.'”</a:t>
            </a:r>
          </a:p>
          <a:p>
            <a:pPr eaLnBrk="1" hangingPunct="1"/>
            <a:endParaRPr lang="en-GB" altLang="en-US" smtClean="0"/>
          </a:p>
        </p:txBody>
      </p:sp>
      <p:sp>
        <p:nvSpPr>
          <p:cNvPr id="4" name="Slide Number Placeholder 3"/>
          <p:cNvSpPr>
            <a:spLocks noGrp="1"/>
          </p:cNvSpPr>
          <p:nvPr>
            <p:ph type="sldNum" sz="quarter" idx="12"/>
          </p:nvPr>
        </p:nvSpPr>
        <p:spPr/>
        <p:txBody>
          <a:bodyPr/>
          <a:lstStyle/>
          <a:p>
            <a:pPr>
              <a:defRPr/>
            </a:pPr>
            <a:fld id="{3E05AD59-E3E1-4F06-B733-B731671E5FB8}" type="slidenum">
              <a:rPr lang="en-GB"/>
              <a:pPr>
                <a:defRPr/>
              </a:pPr>
              <a:t>17</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defRPr/>
            </a:pPr>
            <a:r>
              <a:rPr lang="en-GB" altLang="en-US" dirty="0" smtClean="0"/>
              <a:t/>
            </a:r>
            <a:br>
              <a:rPr lang="en-GB" altLang="en-US" dirty="0" smtClean="0"/>
            </a:br>
            <a:r>
              <a:rPr lang="en-GB" altLang="en-US" dirty="0" smtClean="0">
                <a:solidFill>
                  <a:schemeClr val="accent5">
                    <a:lumMod val="75000"/>
                  </a:schemeClr>
                </a:solidFill>
              </a:rPr>
              <a:t>So in the following iteration</a:t>
            </a:r>
          </a:p>
        </p:txBody>
      </p:sp>
      <p:sp>
        <p:nvSpPr>
          <p:cNvPr id="21507" name="Content Placeholder 2"/>
          <p:cNvSpPr>
            <a:spLocks noGrp="1"/>
          </p:cNvSpPr>
          <p:nvPr>
            <p:ph idx="1"/>
          </p:nvPr>
        </p:nvSpPr>
        <p:spPr>
          <a:xfrm>
            <a:off x="457200" y="1700213"/>
            <a:ext cx="8229600" cy="4425950"/>
          </a:xfrm>
        </p:spPr>
        <p:txBody>
          <a:bodyPr/>
          <a:lstStyle/>
          <a:p>
            <a:pPr>
              <a:defRPr/>
            </a:pPr>
            <a:r>
              <a:rPr lang="en-GB" altLang="en-US" dirty="0" smtClean="0"/>
              <a:t>Workshop was slightly revised </a:t>
            </a:r>
          </a:p>
          <a:p>
            <a:pPr lvl="1">
              <a:defRPr/>
            </a:pPr>
            <a:r>
              <a:rPr lang="en-GB" altLang="en-US" b="1" dirty="0" smtClean="0">
                <a:solidFill>
                  <a:schemeClr val="accent5">
                    <a:lumMod val="75000"/>
                  </a:schemeClr>
                </a:solidFill>
              </a:rPr>
              <a:t>Individual</a:t>
            </a:r>
            <a:r>
              <a:rPr lang="en-GB" altLang="en-US" dirty="0" smtClean="0">
                <a:solidFill>
                  <a:schemeClr val="accent5">
                    <a:lumMod val="75000"/>
                  </a:schemeClr>
                </a:solidFill>
              </a:rPr>
              <a:t> ranking/feedback worksheets </a:t>
            </a:r>
            <a:r>
              <a:rPr lang="en-GB" altLang="en-US" dirty="0" smtClean="0"/>
              <a:t>introduced to gauge how widespread unconscious </a:t>
            </a:r>
            <a:r>
              <a:rPr lang="en-GB" altLang="en-US" dirty="0" err="1" smtClean="0"/>
              <a:t>uncompetence</a:t>
            </a:r>
            <a:r>
              <a:rPr lang="en-GB" altLang="en-US" dirty="0" smtClean="0"/>
              <a:t> was at this point in the course</a:t>
            </a:r>
          </a:p>
          <a:p>
            <a:pPr lvl="1">
              <a:defRPr/>
            </a:pPr>
            <a:endParaRPr lang="en-GB" altLang="en-US" dirty="0" smtClean="0"/>
          </a:p>
          <a:p>
            <a:pPr lvl="1">
              <a:defRPr/>
            </a:pPr>
            <a:r>
              <a:rPr lang="en-GB" altLang="en-US" dirty="0" smtClean="0"/>
              <a:t>Survey focused on illuminating all students’ views of most useful features</a:t>
            </a:r>
          </a:p>
        </p:txBody>
      </p:sp>
      <p:sp>
        <p:nvSpPr>
          <p:cNvPr id="4" name="Slide Number Placeholder 3"/>
          <p:cNvSpPr>
            <a:spLocks noGrp="1"/>
          </p:cNvSpPr>
          <p:nvPr>
            <p:ph type="sldNum" sz="quarter" idx="12"/>
          </p:nvPr>
        </p:nvSpPr>
        <p:spPr/>
        <p:txBody>
          <a:bodyPr/>
          <a:lstStyle/>
          <a:p>
            <a:pPr>
              <a:defRPr/>
            </a:pPr>
            <a:fld id="{7B6652BE-57DD-45F7-8F30-C4FC1549509D}" type="slidenum">
              <a:rPr lang="en-GB" smtClean="0"/>
              <a:pPr>
                <a:defRPr/>
              </a:pPr>
              <a:t>18</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t>Results</a:t>
            </a:r>
            <a:endParaRPr lang="en-GB" dirty="0"/>
          </a:p>
        </p:txBody>
      </p:sp>
      <p:sp>
        <p:nvSpPr>
          <p:cNvPr id="5" name="Text Placeholder 4"/>
          <p:cNvSpPr>
            <a:spLocks noGrp="1"/>
          </p:cNvSpPr>
          <p:nvPr>
            <p:ph type="body" idx="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BAA3D65E-D9D7-422E-8410-AF794228FE64}" type="slidenum">
              <a:rPr lang="en-GB" smtClean="0"/>
              <a:pPr>
                <a:defRPr/>
              </a:pPr>
              <a:t>19</a:t>
            </a:fld>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GB" altLang="en-US" dirty="0" smtClean="0">
                <a:solidFill>
                  <a:schemeClr val="accent5">
                    <a:lumMod val="75000"/>
                  </a:schemeClr>
                </a:solidFill>
              </a:rPr>
              <a:t>Assessment Literacy </a:t>
            </a:r>
          </a:p>
        </p:txBody>
      </p:sp>
      <p:sp>
        <p:nvSpPr>
          <p:cNvPr id="3" name="Content Placeholder 2"/>
          <p:cNvSpPr>
            <a:spLocks noGrp="1"/>
          </p:cNvSpPr>
          <p:nvPr>
            <p:ph idx="1"/>
          </p:nvPr>
        </p:nvSpPr>
        <p:spPr/>
        <p:txBody>
          <a:bodyPr/>
          <a:lstStyle/>
          <a:p>
            <a:pPr>
              <a:defRPr/>
            </a:pPr>
            <a:r>
              <a:rPr lang="en-GB" dirty="0" smtClean="0"/>
              <a:t>Crucial to students’ retention and success (Brown, 2015; Price et al, 2012)</a:t>
            </a:r>
          </a:p>
          <a:p>
            <a:pPr lvl="1">
              <a:defRPr/>
            </a:pPr>
            <a:r>
              <a:rPr lang="en-GB" dirty="0" smtClean="0"/>
              <a:t>Making assessment-related information explicit can really help students  understand the localised context and requirements (Brown, 2015)</a:t>
            </a:r>
          </a:p>
          <a:p>
            <a:pPr lvl="1">
              <a:defRPr/>
            </a:pPr>
            <a:r>
              <a:rPr lang="en-GB" dirty="0" smtClean="0"/>
              <a:t>Involves </a:t>
            </a:r>
            <a:r>
              <a:rPr lang="en-GB" dirty="0"/>
              <a:t>more than simply ‘publishing’ </a:t>
            </a:r>
            <a:r>
              <a:rPr lang="en-GB" dirty="0" smtClean="0"/>
              <a:t>criteria: requires active</a:t>
            </a:r>
            <a:r>
              <a:rPr lang="en-GB" dirty="0"/>
              <a:t>, participative, dialogic </a:t>
            </a:r>
            <a:r>
              <a:rPr lang="en-GB" dirty="0" smtClean="0"/>
              <a:t>experiences (Price et al, 2012; Sambell et al, 2013)</a:t>
            </a:r>
          </a:p>
          <a:p>
            <a:pPr marL="0" indent="0">
              <a:buFont typeface="Arial" charset="0"/>
              <a:buNone/>
              <a:defRPr/>
            </a:pPr>
            <a:endParaRPr lang="en-GB" dirty="0" smtClean="0"/>
          </a:p>
          <a:p>
            <a:pPr marL="0" indent="0">
              <a:buFont typeface="Arial" charset="0"/>
              <a:buNone/>
              <a:defRPr/>
            </a:pPr>
            <a:endParaRPr lang="en-GB" dirty="0" smtClean="0"/>
          </a:p>
          <a:p>
            <a:pPr eaLnBrk="1" fontAlgn="auto" hangingPunct="1">
              <a:lnSpc>
                <a:spcPct val="90000"/>
              </a:lnSpc>
              <a:spcAft>
                <a:spcPts val="0"/>
              </a:spcAft>
              <a:buFont typeface="Arial" pitchFamily="34" charset="0"/>
              <a:buChar char="•"/>
              <a:defRPr/>
            </a:pPr>
            <a:endParaRPr lang="en-GB" dirty="0"/>
          </a:p>
        </p:txBody>
      </p:sp>
      <p:sp>
        <p:nvSpPr>
          <p:cNvPr id="4" name="Slide Number Placeholder 3"/>
          <p:cNvSpPr>
            <a:spLocks noGrp="1"/>
          </p:cNvSpPr>
          <p:nvPr>
            <p:ph type="sldNum" sz="quarter" idx="12"/>
          </p:nvPr>
        </p:nvSpPr>
        <p:spPr/>
        <p:txBody>
          <a:bodyPr/>
          <a:lstStyle/>
          <a:p>
            <a:pPr>
              <a:defRPr/>
            </a:pPr>
            <a:fld id="{2E5A4EEA-6771-4EA2-8A58-9EF971B7F370}" type="slidenum">
              <a:rPr lang="en-GB" smtClean="0"/>
              <a:pPr>
                <a:defRPr/>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GB" sz="3200" dirty="0" smtClean="0">
                <a:solidFill>
                  <a:schemeClr val="accent5">
                    <a:lumMod val="75000"/>
                  </a:schemeClr>
                </a:solidFill>
              </a:rPr>
              <a:t>Surprisingly high proportion out of alignment </a:t>
            </a:r>
            <a:r>
              <a:rPr lang="en-GB" sz="3200" dirty="0" smtClean="0"/>
              <a:t>with staff rankings</a:t>
            </a:r>
            <a:endParaRPr lang="en-GB" sz="3200" dirty="0"/>
          </a:p>
        </p:txBody>
      </p:sp>
      <p:sp>
        <p:nvSpPr>
          <p:cNvPr id="3" name="Content Placeholder 2"/>
          <p:cNvSpPr>
            <a:spLocks noGrp="1"/>
          </p:cNvSpPr>
          <p:nvPr>
            <p:ph idx="1"/>
          </p:nvPr>
        </p:nvSpPr>
        <p:spPr>
          <a:xfrm>
            <a:off x="457200" y="1412875"/>
            <a:ext cx="8229600" cy="4713288"/>
          </a:xfrm>
        </p:spPr>
        <p:txBody>
          <a:bodyPr>
            <a:normAutofit fontScale="92500" lnSpcReduction="10000"/>
          </a:bodyPr>
          <a:lstStyle/>
          <a:p>
            <a:pPr marL="0" indent="0">
              <a:buFont typeface="Arial" charset="0"/>
              <a:buNone/>
              <a:defRPr/>
            </a:pPr>
            <a:r>
              <a:rPr lang="en-US" b="1" dirty="0" smtClean="0">
                <a:solidFill>
                  <a:schemeClr val="accent5">
                    <a:lumMod val="75000"/>
                  </a:schemeClr>
                </a:solidFill>
              </a:rPr>
              <a:t>WORKSHEET DATA</a:t>
            </a:r>
            <a:endParaRPr lang="en-US" dirty="0">
              <a:solidFill>
                <a:schemeClr val="accent5">
                  <a:lumMod val="75000"/>
                </a:schemeClr>
              </a:solidFill>
            </a:endParaRPr>
          </a:p>
          <a:p>
            <a:pPr>
              <a:defRPr/>
            </a:pPr>
            <a:r>
              <a:rPr lang="en-US" dirty="0" smtClean="0">
                <a:solidFill>
                  <a:schemeClr val="accent5">
                    <a:lumMod val="75000"/>
                  </a:schemeClr>
                </a:solidFill>
              </a:rPr>
              <a:t>52% did </a:t>
            </a:r>
            <a:r>
              <a:rPr lang="en-US" b="1" dirty="0" smtClean="0">
                <a:solidFill>
                  <a:schemeClr val="accent5">
                    <a:lumMod val="75000"/>
                  </a:schemeClr>
                </a:solidFill>
              </a:rPr>
              <a:t>not</a:t>
            </a:r>
            <a:r>
              <a:rPr lang="en-US" dirty="0" smtClean="0">
                <a:solidFill>
                  <a:schemeClr val="accent5">
                    <a:lumMod val="75000"/>
                  </a:schemeClr>
                </a:solidFill>
              </a:rPr>
              <a:t> rank the fail exemplar as worst</a:t>
            </a:r>
          </a:p>
          <a:p>
            <a:pPr lvl="1">
              <a:defRPr/>
            </a:pPr>
            <a:r>
              <a:rPr lang="en-US" dirty="0" smtClean="0">
                <a:solidFill>
                  <a:schemeClr val="accent5">
                    <a:lumMod val="75000"/>
                  </a:schemeClr>
                </a:solidFill>
              </a:rPr>
              <a:t>Only 22% generated feedback comments </a:t>
            </a:r>
            <a:r>
              <a:rPr lang="en-US" dirty="0" smtClean="0"/>
              <a:t>which identified the main ‘problem’</a:t>
            </a:r>
          </a:p>
          <a:p>
            <a:pPr lvl="2">
              <a:defRPr/>
            </a:pPr>
            <a:r>
              <a:rPr lang="en-GB" i="1" dirty="0"/>
              <a:t>‘Gone off in a weird </a:t>
            </a:r>
            <a:r>
              <a:rPr lang="en-GB" i="1" dirty="0" smtClean="0"/>
              <a:t>direction.’ ‘Doesn’t </a:t>
            </a:r>
            <a:r>
              <a:rPr lang="en-GB" i="1" dirty="0"/>
              <a:t>really cover what </a:t>
            </a:r>
            <a:r>
              <a:rPr lang="en-GB" i="1" dirty="0" smtClean="0"/>
              <a:t>[x theory] is.’</a:t>
            </a:r>
            <a:r>
              <a:rPr lang="en-GB" i="1" dirty="0"/>
              <a:t> </a:t>
            </a:r>
            <a:r>
              <a:rPr lang="en-GB" i="1" dirty="0" smtClean="0"/>
              <a:t>‘Didn’t </a:t>
            </a:r>
            <a:r>
              <a:rPr lang="en-GB" i="1" dirty="0"/>
              <a:t>quite understand what the question was asking </a:t>
            </a:r>
            <a:r>
              <a:rPr lang="en-GB" i="1" dirty="0" smtClean="0"/>
              <a:t>…</a:t>
            </a:r>
            <a:r>
              <a:rPr lang="en-GB" i="1" dirty="0"/>
              <a:t>went off topic</a:t>
            </a:r>
            <a:r>
              <a:rPr lang="en-GB" i="1" dirty="0" smtClean="0"/>
              <a:t>.’</a:t>
            </a:r>
          </a:p>
          <a:p>
            <a:pPr lvl="2">
              <a:defRPr/>
            </a:pPr>
            <a:endParaRPr lang="en-US" dirty="0" smtClean="0"/>
          </a:p>
          <a:p>
            <a:pPr marL="0" indent="0">
              <a:buFont typeface="Arial" charset="0"/>
              <a:buNone/>
              <a:defRPr/>
            </a:pPr>
            <a:r>
              <a:rPr lang="en-US" b="1" dirty="0" smtClean="0">
                <a:solidFill>
                  <a:schemeClr val="accent5">
                    <a:lumMod val="75000"/>
                  </a:schemeClr>
                </a:solidFill>
              </a:rPr>
              <a:t>SURVEY DATA </a:t>
            </a:r>
          </a:p>
          <a:p>
            <a:pPr>
              <a:defRPr/>
            </a:pPr>
            <a:r>
              <a:rPr lang="en-US" dirty="0" smtClean="0"/>
              <a:t>52% surveyed claimed seeing </a:t>
            </a:r>
            <a:r>
              <a:rPr lang="en-US" dirty="0" smtClean="0">
                <a:solidFill>
                  <a:schemeClr val="accent5">
                    <a:lumMod val="75000"/>
                  </a:schemeClr>
                </a:solidFill>
              </a:rPr>
              <a:t>the fail </a:t>
            </a:r>
            <a:r>
              <a:rPr lang="en-US" dirty="0" smtClean="0"/>
              <a:t>acted as the major catalyst to learning</a:t>
            </a:r>
          </a:p>
          <a:p>
            <a:pPr marL="914400" lvl="2" indent="0">
              <a:buFont typeface="Arial" charset="0"/>
              <a:buNone/>
              <a:defRPr/>
            </a:pPr>
            <a:endParaRPr lang="en-US" i="1" dirty="0"/>
          </a:p>
          <a:p>
            <a:pPr marL="0" indent="0">
              <a:buFont typeface="Arial" charset="0"/>
              <a:buNone/>
              <a:defRPr/>
            </a:pPr>
            <a:endParaRPr lang="en-US" i="1" dirty="0" smtClean="0"/>
          </a:p>
          <a:p>
            <a:pPr>
              <a:defRPr/>
            </a:pPr>
            <a:endParaRPr lang="en-US" i="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68313" y="188913"/>
            <a:ext cx="8229600" cy="1143000"/>
          </a:xfrm>
        </p:spPr>
        <p:txBody>
          <a:bodyPr/>
          <a:lstStyle/>
          <a:p>
            <a:pPr>
              <a:defRPr/>
            </a:pPr>
            <a:r>
              <a:rPr lang="en-US" altLang="en-US" dirty="0" smtClean="0">
                <a:solidFill>
                  <a:schemeClr val="accent5">
                    <a:lumMod val="75000"/>
                  </a:schemeClr>
                </a:solidFill>
              </a:rPr>
              <a:t>Survey data: Did students plan to make any changes?</a:t>
            </a:r>
            <a:endParaRPr lang="en-GB" altLang="en-US" dirty="0" smtClean="0">
              <a:solidFill>
                <a:schemeClr val="accent5">
                  <a:lumMod val="75000"/>
                </a:schemeClr>
              </a:solidFill>
            </a:endParaRPr>
          </a:p>
        </p:txBody>
      </p:sp>
      <p:sp>
        <p:nvSpPr>
          <p:cNvPr id="3" name="Content Placeholder 2"/>
          <p:cNvSpPr>
            <a:spLocks noGrp="1"/>
          </p:cNvSpPr>
          <p:nvPr>
            <p:ph idx="1"/>
          </p:nvPr>
        </p:nvSpPr>
        <p:spPr>
          <a:xfrm>
            <a:off x="457200" y="1557338"/>
            <a:ext cx="8229600" cy="4568825"/>
          </a:xfrm>
        </p:spPr>
        <p:txBody>
          <a:bodyPr>
            <a:normAutofit/>
          </a:bodyPr>
          <a:lstStyle/>
          <a:p>
            <a:pPr marL="0" indent="0">
              <a:buFont typeface="Arial" charset="0"/>
              <a:buNone/>
              <a:defRPr/>
            </a:pPr>
            <a:r>
              <a:rPr lang="en-GB" b="1" i="1" dirty="0" smtClean="0">
                <a:solidFill>
                  <a:schemeClr val="accent5">
                    <a:lumMod val="75000"/>
                  </a:schemeClr>
                </a:solidFill>
              </a:rPr>
              <a:t>Towards conscious </a:t>
            </a:r>
            <a:r>
              <a:rPr lang="en-GB" b="1" i="1" dirty="0" err="1" smtClean="0">
                <a:solidFill>
                  <a:schemeClr val="accent5">
                    <a:lumMod val="75000"/>
                  </a:schemeClr>
                </a:solidFill>
              </a:rPr>
              <a:t>uncompetence</a:t>
            </a:r>
            <a:endParaRPr lang="en-GB" b="1" i="1" dirty="0" smtClean="0">
              <a:solidFill>
                <a:schemeClr val="accent5">
                  <a:lumMod val="75000"/>
                </a:schemeClr>
              </a:solidFill>
            </a:endParaRPr>
          </a:p>
          <a:p>
            <a:pPr marL="0" indent="0">
              <a:buFont typeface="Arial" charset="0"/>
              <a:buNone/>
              <a:defRPr/>
            </a:pPr>
            <a:r>
              <a:rPr lang="en-GB" b="1" i="1" dirty="0" smtClean="0"/>
              <a:t>55</a:t>
            </a:r>
            <a:r>
              <a:rPr lang="en-GB" b="1" i="1" dirty="0"/>
              <a:t>% </a:t>
            </a:r>
            <a:r>
              <a:rPr lang="en-GB" i="1" dirty="0"/>
              <a:t>planned to </a:t>
            </a:r>
            <a:r>
              <a:rPr lang="en-GB" b="1" i="1" dirty="0" smtClean="0">
                <a:solidFill>
                  <a:schemeClr val="accent5"/>
                </a:solidFill>
              </a:rPr>
              <a:t>focus on core </a:t>
            </a:r>
            <a:r>
              <a:rPr lang="en-GB" b="1" i="1" dirty="0">
                <a:solidFill>
                  <a:schemeClr val="accent5"/>
                </a:solidFill>
              </a:rPr>
              <a:t>theory</a:t>
            </a:r>
          </a:p>
          <a:p>
            <a:pPr lvl="1">
              <a:defRPr/>
            </a:pPr>
            <a:r>
              <a:rPr lang="en-GB" sz="2400" i="1" dirty="0" smtClean="0"/>
              <a:t>“Read </a:t>
            </a:r>
            <a:r>
              <a:rPr lang="en-GB" sz="2400" i="1" dirty="0"/>
              <a:t>more to get to know the subject </a:t>
            </a:r>
            <a:r>
              <a:rPr lang="en-GB" sz="2400" i="1" dirty="0" smtClean="0"/>
              <a:t>better”</a:t>
            </a:r>
            <a:endParaRPr lang="en-GB" sz="2400" i="1" dirty="0"/>
          </a:p>
          <a:p>
            <a:pPr lvl="1">
              <a:defRPr/>
            </a:pPr>
            <a:r>
              <a:rPr lang="en-GB" sz="2400" i="1" dirty="0" smtClean="0"/>
              <a:t>“Read </a:t>
            </a:r>
            <a:r>
              <a:rPr lang="en-GB" sz="2400" i="1" dirty="0"/>
              <a:t>more until I understand [the theory</a:t>
            </a:r>
            <a:r>
              <a:rPr lang="en-GB" sz="2400" i="1" dirty="0" smtClean="0"/>
              <a:t>]”</a:t>
            </a:r>
            <a:endParaRPr lang="en-GB" sz="2400" dirty="0"/>
          </a:p>
          <a:p>
            <a:pPr marL="0" indent="0">
              <a:buFont typeface="Arial" charset="0"/>
              <a:buNone/>
              <a:defRPr/>
            </a:pPr>
            <a:r>
              <a:rPr lang="en-GB" b="1" dirty="0"/>
              <a:t>34% </a:t>
            </a:r>
            <a:r>
              <a:rPr lang="en-GB" dirty="0"/>
              <a:t>planned to make sure they </a:t>
            </a:r>
            <a:r>
              <a:rPr lang="en-GB" b="1" dirty="0">
                <a:solidFill>
                  <a:schemeClr val="accent5"/>
                </a:solidFill>
              </a:rPr>
              <a:t>fully understood the </a:t>
            </a:r>
            <a:r>
              <a:rPr lang="en-GB" b="1" dirty="0" smtClean="0">
                <a:solidFill>
                  <a:schemeClr val="accent5"/>
                </a:solidFill>
              </a:rPr>
              <a:t>question</a:t>
            </a:r>
          </a:p>
          <a:p>
            <a:pPr marL="0" lvl="2" indent="0">
              <a:buFont typeface="Arial" charset="0"/>
              <a:buNone/>
              <a:defRPr/>
            </a:pPr>
            <a:r>
              <a:rPr lang="en-US" i="1" dirty="0"/>
              <a:t>‘Eye-opener! I’m going to  do more for the main criterion. It 	didn’t say that was a big deal- it should of! (sic)’</a:t>
            </a:r>
          </a:p>
          <a:p>
            <a:pPr marL="0" indent="0">
              <a:buFont typeface="Arial" charset="0"/>
              <a:buNone/>
              <a:defRPr/>
            </a:pPr>
            <a:endParaRPr lang="en-GB" b="1" dirty="0">
              <a:solidFill>
                <a:schemeClr val="accent5"/>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a:defRPr/>
            </a:pPr>
            <a:r>
              <a:rPr lang="en-GB" altLang="en-US" dirty="0" smtClean="0">
                <a:solidFill>
                  <a:schemeClr val="accent5">
                    <a:lumMod val="75000"/>
                  </a:schemeClr>
                </a:solidFill>
              </a:rPr>
              <a:t>What about students who could already see the problems with the ‘worst’? </a:t>
            </a:r>
          </a:p>
        </p:txBody>
      </p:sp>
      <p:sp>
        <p:nvSpPr>
          <p:cNvPr id="25603" name="Content Placeholder 2"/>
          <p:cNvSpPr>
            <a:spLocks noGrp="1"/>
          </p:cNvSpPr>
          <p:nvPr>
            <p:ph idx="1"/>
          </p:nvPr>
        </p:nvSpPr>
        <p:spPr>
          <a:xfrm>
            <a:off x="457200" y="1700213"/>
            <a:ext cx="8229600" cy="4425950"/>
          </a:xfrm>
        </p:spPr>
        <p:txBody>
          <a:bodyPr/>
          <a:lstStyle/>
          <a:p>
            <a:pPr marL="0" indent="0">
              <a:buFont typeface="Arial" charset="0"/>
              <a:buNone/>
              <a:defRPr/>
            </a:pPr>
            <a:r>
              <a:rPr lang="en-GB" altLang="en-US" sz="2400" b="1" dirty="0" smtClean="0">
                <a:solidFill>
                  <a:schemeClr val="accent5">
                    <a:lumMod val="75000"/>
                  </a:schemeClr>
                </a:solidFill>
              </a:rPr>
              <a:t>Towards conscious competence</a:t>
            </a:r>
          </a:p>
          <a:p>
            <a:pPr>
              <a:defRPr/>
            </a:pPr>
            <a:r>
              <a:rPr lang="en-GB" altLang="en-US" sz="2400" dirty="0" smtClean="0"/>
              <a:t>“</a:t>
            </a:r>
            <a:r>
              <a:rPr lang="en-GB" altLang="en-US" sz="2400" i="1" dirty="0" smtClean="0">
                <a:solidFill>
                  <a:schemeClr val="accent5">
                    <a:lumMod val="75000"/>
                  </a:schemeClr>
                </a:solidFill>
              </a:rPr>
              <a:t>Seeing the good one </a:t>
            </a:r>
            <a:r>
              <a:rPr lang="en-GB" altLang="en-US" sz="2400" i="1" dirty="0" smtClean="0"/>
              <a:t>was useful. When I looked at the structure, it helped me to go to my own assignment and maybe change it around a little bit.… I’ve used that this weekend with my assignment…Although our assignment isn't really like this, so </a:t>
            </a:r>
            <a:r>
              <a:rPr lang="en-GB" altLang="en-US" sz="2400" i="1" dirty="0" smtClean="0">
                <a:solidFill>
                  <a:schemeClr val="accent5">
                    <a:lumMod val="75000"/>
                  </a:schemeClr>
                </a:solidFill>
              </a:rPr>
              <a:t>it’s not </a:t>
            </a:r>
            <a:r>
              <a:rPr lang="en-GB" altLang="en-US" sz="2400" i="1" dirty="0" err="1" smtClean="0">
                <a:solidFill>
                  <a:schemeClr val="accent5">
                    <a:lumMod val="75000"/>
                  </a:schemeClr>
                </a:solidFill>
              </a:rPr>
              <a:t>copiable</a:t>
            </a:r>
            <a:r>
              <a:rPr lang="en-GB" altLang="en-US" sz="2400" i="1" dirty="0" smtClean="0"/>
              <a:t>, if you know what I mean. </a:t>
            </a:r>
            <a:r>
              <a:rPr lang="en-GB" altLang="en-US" sz="2400" dirty="0" smtClean="0"/>
              <a:t>”</a:t>
            </a:r>
          </a:p>
          <a:p>
            <a:pPr>
              <a:defRPr/>
            </a:pPr>
            <a:r>
              <a:rPr lang="en-GB" altLang="en-US" sz="2400" dirty="0" smtClean="0"/>
              <a:t>“</a:t>
            </a:r>
            <a:r>
              <a:rPr lang="en-GB" altLang="en-US" sz="2400" i="1" dirty="0" smtClean="0"/>
              <a:t>I think seeing the </a:t>
            </a:r>
            <a:r>
              <a:rPr lang="en-GB" altLang="en-US" sz="2400" i="1" dirty="0" smtClean="0">
                <a:solidFill>
                  <a:schemeClr val="accent5">
                    <a:lumMod val="75000"/>
                  </a:schemeClr>
                </a:solidFill>
              </a:rPr>
              <a:t>range</a:t>
            </a:r>
            <a:r>
              <a:rPr lang="en-GB" altLang="en-US" sz="2400" i="1" dirty="0" smtClean="0"/>
              <a:t> really helped a lot with understanding. You know, it’s alright if you are in the middle, because you’re working towards being at the top of your own standards as well. The first one, the best one, I thought: Oh, I could try and strive towards being that good, where [with the other one] I kind of thought: Oh, well I’m not as bad as that. Keep going!</a:t>
            </a:r>
            <a:r>
              <a:rPr lang="en-GB" altLang="en-US" sz="2400" dirty="0" smtClean="0"/>
              <a:t>”</a:t>
            </a:r>
          </a:p>
        </p:txBody>
      </p:sp>
      <p:sp>
        <p:nvSpPr>
          <p:cNvPr id="4" name="Slide Number Placeholder 3"/>
          <p:cNvSpPr>
            <a:spLocks noGrp="1"/>
          </p:cNvSpPr>
          <p:nvPr>
            <p:ph type="sldNum" sz="quarter" idx="12"/>
          </p:nvPr>
        </p:nvSpPr>
        <p:spPr/>
        <p:txBody>
          <a:bodyPr/>
          <a:lstStyle/>
          <a:p>
            <a:pPr>
              <a:defRPr/>
            </a:pPr>
            <a:fld id="{B3F20BAE-F0A1-454F-BF22-955A310922AB}" type="slidenum">
              <a:rPr lang="en-GB" smtClean="0"/>
              <a:pPr>
                <a:defRPr/>
              </a:pPr>
              <a:t>22</a:t>
            </a:fld>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997200"/>
            <a:ext cx="7772400" cy="2771775"/>
          </a:xfrm>
        </p:spPr>
        <p:txBody>
          <a:bodyPr>
            <a:normAutofit fontScale="90000"/>
          </a:bodyPr>
          <a:lstStyle/>
          <a:p>
            <a:pPr lvl="1">
              <a:defRPr/>
            </a:pPr>
            <a:r>
              <a:rPr lang="en-GB" sz="3600" dirty="0" smtClean="0"/>
              <a:t/>
            </a:r>
            <a:br>
              <a:rPr lang="en-GB" sz="3600" dirty="0" smtClean="0"/>
            </a:br>
            <a:r>
              <a:rPr lang="en-GB" sz="3600" dirty="0" smtClean="0"/>
              <a:t/>
            </a:r>
            <a:br>
              <a:rPr lang="en-GB" sz="3600" dirty="0" smtClean="0"/>
            </a:br>
            <a:r>
              <a:rPr lang="en-GB" sz="3600" dirty="0" smtClean="0"/>
              <a:t/>
            </a:r>
            <a:br>
              <a:rPr lang="en-GB" sz="3600" dirty="0" smtClean="0"/>
            </a:br>
            <a:r>
              <a:rPr lang="en-GB" sz="4000" dirty="0" smtClean="0"/>
              <a:t>Discussion activity: What might effective pre-assessment workshops in your subject area look like?</a:t>
            </a:r>
            <a:br>
              <a:rPr lang="en-GB" sz="4000" dirty="0" smtClean="0"/>
            </a:br>
            <a:r>
              <a:rPr lang="en-GB" sz="4000" dirty="0" smtClean="0"/>
              <a:t/>
            </a:r>
            <a:br>
              <a:rPr lang="en-GB" sz="4000" dirty="0" smtClean="0"/>
            </a:br>
            <a:endParaRPr lang="en-GB" sz="4000" dirty="0"/>
          </a:p>
        </p:txBody>
      </p:sp>
      <p:sp>
        <p:nvSpPr>
          <p:cNvPr id="3" name="Content Placeholder 2"/>
          <p:cNvSpPr>
            <a:spLocks noGrp="1"/>
          </p:cNvSpPr>
          <p:nvPr>
            <p:ph type="body" idx="1"/>
          </p:nvPr>
        </p:nvSpPr>
        <p:spPr/>
        <p:txBody>
          <a:bodyPr/>
          <a:lstStyle/>
          <a:p>
            <a:pPr lvl="3">
              <a:defRPr/>
            </a:pPr>
            <a:endParaRPr lang="en-GB" dirty="0"/>
          </a:p>
          <a:p>
            <a:pPr lvl="3">
              <a:defRPr/>
            </a:pPr>
            <a:endParaRPr lang="en-GB" dirty="0"/>
          </a:p>
        </p:txBody>
      </p:sp>
      <p:sp>
        <p:nvSpPr>
          <p:cNvPr id="4" name="Slide Number Placeholder 3"/>
          <p:cNvSpPr>
            <a:spLocks noGrp="1"/>
          </p:cNvSpPr>
          <p:nvPr>
            <p:ph type="sldNum" sz="quarter" idx="12"/>
          </p:nvPr>
        </p:nvSpPr>
        <p:spPr/>
        <p:txBody>
          <a:bodyPr/>
          <a:lstStyle/>
          <a:p>
            <a:pPr>
              <a:defRPr/>
            </a:pPr>
            <a:fld id="{D7792DFE-632E-4051-9D9D-704B776D8A10}" type="slidenum">
              <a:rPr lang="en-GB" smtClean="0">
                <a:solidFill>
                  <a:srgbClr val="47295D">
                    <a:tint val="75000"/>
                  </a:srgbClr>
                </a:solidFill>
              </a:rPr>
              <a:pPr>
                <a:defRPr/>
              </a:pPr>
              <a:t>23</a:t>
            </a:fld>
            <a:endParaRPr lang="en-GB">
              <a:solidFill>
                <a:srgbClr val="47295D">
                  <a:tint val="75000"/>
                </a:srgbClr>
              </a:solidFill>
            </a:endParaRPr>
          </a:p>
        </p:txBody>
      </p:sp>
      <p:pic>
        <p:nvPicPr>
          <p:cNvPr id="25605" name="Picture 4"/>
          <p:cNvPicPr>
            <a:picLocks noChangeAspect="1" noChangeArrowheads="1"/>
          </p:cNvPicPr>
          <p:nvPr/>
        </p:nvPicPr>
        <p:blipFill>
          <a:blip r:embed="rId2" cstate="print"/>
          <a:srcRect/>
          <a:stretch>
            <a:fillRect/>
          </a:stretch>
        </p:blipFill>
        <p:spPr bwMode="auto">
          <a:xfrm>
            <a:off x="5219700" y="549275"/>
            <a:ext cx="2955925" cy="22161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GB" altLang="en-US" smtClean="0">
                <a:solidFill>
                  <a:schemeClr val="tx2"/>
                </a:solidFill>
              </a:rPr>
              <a:t>Thanks for coming!</a:t>
            </a:r>
          </a:p>
        </p:txBody>
      </p:sp>
      <p:sp>
        <p:nvSpPr>
          <p:cNvPr id="67587" name="Content Placeholder 5"/>
          <p:cNvSpPr>
            <a:spLocks noGrp="1"/>
          </p:cNvSpPr>
          <p:nvPr>
            <p:ph sz="half" idx="1"/>
          </p:nvPr>
        </p:nvSpPr>
        <p:spPr/>
        <p:txBody>
          <a:bodyPr/>
          <a:lstStyle/>
          <a:p>
            <a:pPr marL="0" indent="0">
              <a:buFont typeface="Arial" charset="0"/>
              <a:buNone/>
              <a:defRPr/>
            </a:pPr>
            <a:r>
              <a:rPr lang="en-GB" dirty="0" smtClean="0">
                <a:solidFill>
                  <a:schemeClr val="tx2"/>
                </a:solidFill>
              </a:rPr>
              <a:t>Contact us for further information</a:t>
            </a:r>
          </a:p>
          <a:p>
            <a:pPr marL="0" indent="0">
              <a:buFont typeface="Arial" charset="0"/>
              <a:buNone/>
              <a:defRPr/>
            </a:pPr>
            <a:endParaRPr lang="en-GB" dirty="0" smtClean="0">
              <a:hlinkClick r:id="rId3"/>
            </a:endParaRPr>
          </a:p>
          <a:p>
            <a:pPr marL="0" indent="0">
              <a:buFont typeface="Arial" charset="0"/>
              <a:buNone/>
              <a:defRPr/>
            </a:pPr>
            <a:r>
              <a:rPr lang="en-GB" sz="2000" dirty="0" smtClean="0">
                <a:hlinkClick r:id="rId4"/>
              </a:rPr>
              <a:t>kaysambell@live.co.uk</a:t>
            </a:r>
            <a:endParaRPr lang="en-GB" sz="2000" dirty="0" smtClean="0"/>
          </a:p>
          <a:p>
            <a:pPr marL="0" indent="0">
              <a:buFont typeface="Arial" charset="0"/>
              <a:buNone/>
              <a:defRPr/>
            </a:pPr>
            <a:endParaRPr lang="en-GB" sz="2000" dirty="0"/>
          </a:p>
          <a:p>
            <a:pPr marL="0" indent="0">
              <a:buFont typeface="Arial" charset="0"/>
              <a:buNone/>
              <a:defRPr/>
            </a:pPr>
            <a:r>
              <a:rPr lang="en-GB" sz="2000" dirty="0" smtClean="0">
                <a:hlinkClick r:id="rId5"/>
              </a:rPr>
              <a:t>sally@sally-brown.net</a:t>
            </a:r>
            <a:endParaRPr lang="en-GB" sz="2000" dirty="0" smtClean="0"/>
          </a:p>
          <a:p>
            <a:pPr marL="0" indent="0">
              <a:buFont typeface="Arial" charset="0"/>
              <a:buNone/>
              <a:defRPr/>
            </a:pPr>
            <a:endParaRPr lang="en-GB" sz="2000" dirty="0"/>
          </a:p>
          <a:p>
            <a:pPr marL="0" indent="0">
              <a:buFont typeface="Arial" charset="0"/>
              <a:buNone/>
              <a:defRPr/>
            </a:pPr>
            <a:endParaRPr lang="en-GB" sz="2000" dirty="0" smtClean="0"/>
          </a:p>
          <a:p>
            <a:pPr marL="0" indent="0">
              <a:buFont typeface="Arial" charset="0"/>
              <a:buNone/>
              <a:defRPr/>
            </a:pPr>
            <a:endParaRPr lang="en-GB" sz="2400" dirty="0"/>
          </a:p>
          <a:p>
            <a:pPr marL="0" indent="0">
              <a:buFont typeface="Arial" charset="0"/>
              <a:buNone/>
              <a:defRPr/>
            </a:pPr>
            <a:endParaRPr lang="en-GB" sz="2400" dirty="0" smtClean="0"/>
          </a:p>
          <a:p>
            <a:pPr marL="0" indent="0">
              <a:buFont typeface="Arial" charset="0"/>
              <a:buNone/>
              <a:defRPr/>
            </a:pPr>
            <a:endParaRPr lang="en-GB" dirty="0" smtClean="0"/>
          </a:p>
          <a:p>
            <a:pPr marL="0" indent="0">
              <a:buFont typeface="Arial" charset="0"/>
              <a:buNone/>
              <a:defRPr/>
            </a:pPr>
            <a:endParaRPr lang="en-GB" dirty="0" smtClean="0"/>
          </a:p>
          <a:p>
            <a:pPr marL="0" indent="0">
              <a:buFont typeface="Arial" charset="0"/>
              <a:buNone/>
              <a:defRPr/>
            </a:pPr>
            <a:endParaRPr lang="en-GB" dirty="0" smtClean="0"/>
          </a:p>
          <a:p>
            <a:pPr>
              <a:defRPr/>
            </a:pPr>
            <a:endParaRPr lang="en-GB" dirty="0" smtClean="0"/>
          </a:p>
        </p:txBody>
      </p:sp>
      <p:pic>
        <p:nvPicPr>
          <p:cNvPr id="26628" name="Picture 4"/>
          <p:cNvPicPr>
            <a:picLocks noChangeAspect="1" noChangeArrowheads="1"/>
          </p:cNvPicPr>
          <p:nvPr/>
        </p:nvPicPr>
        <p:blipFill>
          <a:blip r:embed="rId6" cstate="print"/>
          <a:srcRect/>
          <a:stretch>
            <a:fillRect/>
          </a:stretch>
        </p:blipFill>
        <p:spPr bwMode="auto">
          <a:xfrm>
            <a:off x="3810000" y="2667000"/>
            <a:ext cx="2778125" cy="2778125"/>
          </a:xfrm>
          <a:prstGeom prst="rect">
            <a:avLst/>
          </a:prstGeom>
          <a:noFill/>
          <a:ln w="9525">
            <a:noFill/>
            <a:miter lim="800000"/>
            <a:headEnd/>
            <a:tailEnd/>
          </a:ln>
        </p:spPr>
      </p:pic>
      <p:pic>
        <p:nvPicPr>
          <p:cNvPr id="26629" name="Picture 5"/>
          <p:cNvPicPr>
            <a:picLocks noChangeAspect="1" noChangeArrowheads="1"/>
          </p:cNvPicPr>
          <p:nvPr/>
        </p:nvPicPr>
        <p:blipFill>
          <a:blip r:embed="rId7" cstate="print"/>
          <a:srcRect/>
          <a:stretch>
            <a:fillRect/>
          </a:stretch>
        </p:blipFill>
        <p:spPr bwMode="auto">
          <a:xfrm>
            <a:off x="6186488" y="2667000"/>
            <a:ext cx="2633662" cy="2633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GB" altLang="en-US" smtClean="0"/>
              <a:t/>
            </a:r>
            <a:br>
              <a:rPr lang="en-GB" altLang="en-US" smtClean="0"/>
            </a:br>
            <a:endParaRPr lang="en-GB" altLang="en-US" smtClean="0"/>
          </a:p>
        </p:txBody>
      </p:sp>
      <p:sp>
        <p:nvSpPr>
          <p:cNvPr id="3" name="Content Placeholder 2"/>
          <p:cNvSpPr>
            <a:spLocks noGrp="1"/>
          </p:cNvSpPr>
          <p:nvPr>
            <p:ph idx="1"/>
          </p:nvPr>
        </p:nvSpPr>
        <p:spPr>
          <a:xfrm>
            <a:off x="457200" y="692150"/>
            <a:ext cx="8229600" cy="5434013"/>
          </a:xfrm>
        </p:spPr>
        <p:txBody>
          <a:bodyPr rtlCol="0">
            <a:normAutofit lnSpcReduction="10000"/>
          </a:bodyPr>
          <a:lstStyle/>
          <a:p>
            <a:pPr marL="0" indent="0" eaLnBrk="1" fontAlgn="auto" hangingPunct="1">
              <a:lnSpc>
                <a:spcPct val="90000"/>
              </a:lnSpc>
              <a:spcAft>
                <a:spcPts val="0"/>
              </a:spcAft>
              <a:buFont typeface="Arial" charset="0"/>
              <a:buNone/>
              <a:defRPr/>
            </a:pPr>
            <a:endParaRPr lang="en-GB" dirty="0" smtClean="0"/>
          </a:p>
          <a:p>
            <a:pPr eaLnBrk="1" fontAlgn="auto" hangingPunct="1">
              <a:lnSpc>
                <a:spcPct val="90000"/>
              </a:lnSpc>
              <a:spcAft>
                <a:spcPts val="0"/>
              </a:spcAft>
              <a:buFont typeface="Arial" pitchFamily="34" charset="0"/>
              <a:buChar char="•"/>
              <a:defRPr/>
            </a:pPr>
            <a:r>
              <a:rPr lang="en-GB" dirty="0" smtClean="0"/>
              <a:t>To improve </a:t>
            </a:r>
            <a:r>
              <a:rPr lang="en-GB" dirty="0"/>
              <a:t>their learning </a:t>
            </a:r>
            <a:r>
              <a:rPr lang="en-GB" dirty="0" smtClean="0"/>
              <a:t>(Sadler, 1989) students </a:t>
            </a:r>
            <a:r>
              <a:rPr lang="en-GB" dirty="0"/>
              <a:t>must</a:t>
            </a:r>
          </a:p>
          <a:p>
            <a:pPr lvl="1" eaLnBrk="1" fontAlgn="auto" hangingPunct="1">
              <a:lnSpc>
                <a:spcPct val="90000"/>
              </a:lnSpc>
              <a:spcAft>
                <a:spcPts val="0"/>
              </a:spcAft>
              <a:buFont typeface="Arial" pitchFamily="34" charset="0"/>
              <a:buChar char="–"/>
              <a:defRPr/>
            </a:pPr>
            <a:r>
              <a:rPr lang="en-GB" dirty="0"/>
              <a:t>come to hold a concept of quality roughly similar to that held by the teacher </a:t>
            </a:r>
          </a:p>
          <a:p>
            <a:pPr lvl="1" eaLnBrk="1" fontAlgn="auto" hangingPunct="1">
              <a:lnSpc>
                <a:spcPct val="90000"/>
              </a:lnSpc>
              <a:spcAft>
                <a:spcPts val="0"/>
              </a:spcAft>
              <a:buFont typeface="Arial" pitchFamily="34" charset="0"/>
              <a:buChar char="–"/>
              <a:defRPr/>
            </a:pPr>
            <a:endParaRPr lang="en-GB" dirty="0"/>
          </a:p>
          <a:p>
            <a:pPr lvl="1" eaLnBrk="1" fontAlgn="auto" hangingPunct="1">
              <a:lnSpc>
                <a:spcPct val="90000"/>
              </a:lnSpc>
              <a:spcAft>
                <a:spcPts val="0"/>
              </a:spcAft>
              <a:buFont typeface="Arial" pitchFamily="34" charset="0"/>
              <a:buChar char="–"/>
              <a:defRPr/>
            </a:pPr>
            <a:r>
              <a:rPr lang="en-GB" dirty="0"/>
              <a:t>be able to monitor continuously the quality of what is being produced during the act of production itself</a:t>
            </a:r>
          </a:p>
          <a:p>
            <a:pPr eaLnBrk="1" fontAlgn="auto" hangingPunct="1">
              <a:lnSpc>
                <a:spcPct val="90000"/>
              </a:lnSpc>
              <a:spcAft>
                <a:spcPts val="0"/>
              </a:spcAft>
              <a:buFont typeface="Arial" pitchFamily="34" charset="0"/>
              <a:buChar char="•"/>
              <a:defRPr/>
            </a:pPr>
            <a:endParaRPr lang="en-GB" dirty="0"/>
          </a:p>
          <a:p>
            <a:pPr lvl="1" eaLnBrk="1" fontAlgn="auto" hangingPunct="1">
              <a:lnSpc>
                <a:spcPct val="90000"/>
              </a:lnSpc>
              <a:spcAft>
                <a:spcPts val="0"/>
              </a:spcAft>
              <a:buFont typeface="Arial" pitchFamily="34" charset="0"/>
              <a:buChar char="–"/>
              <a:defRPr/>
            </a:pPr>
            <a:r>
              <a:rPr lang="en-GB" dirty="0"/>
              <a:t>have a repertoire of alternative moves or strategies from which to </a:t>
            </a:r>
            <a:r>
              <a:rPr lang="en-GB" dirty="0" smtClean="0"/>
              <a:t>draw</a:t>
            </a:r>
            <a:endParaRPr lang="en-US" dirty="0"/>
          </a:p>
          <a:p>
            <a:pPr>
              <a:defRPr/>
            </a:pPr>
            <a:endParaRPr lang="en-GB" dirty="0"/>
          </a:p>
        </p:txBody>
      </p:sp>
      <p:sp>
        <p:nvSpPr>
          <p:cNvPr id="4" name="Slide Number Placeholder 3"/>
          <p:cNvSpPr>
            <a:spLocks noGrp="1"/>
          </p:cNvSpPr>
          <p:nvPr>
            <p:ph type="sldNum" sz="quarter" idx="12"/>
          </p:nvPr>
        </p:nvSpPr>
        <p:spPr/>
        <p:txBody>
          <a:bodyPr/>
          <a:lstStyle/>
          <a:p>
            <a:pPr>
              <a:defRPr/>
            </a:pPr>
            <a:fld id="{6EE214D7-E0BF-48EF-AC68-EA51493BC3C2}" type="slidenum">
              <a:rPr lang="en-GB"/>
              <a:pPr>
                <a:defRPr/>
              </a:pPr>
              <a:t>3</a:t>
            </a:fld>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250"/>
            <a:ext cx="8229600" cy="941388"/>
          </a:xfrm>
        </p:spPr>
        <p:txBody>
          <a:bodyPr/>
          <a:lstStyle/>
          <a:p>
            <a:pPr>
              <a:defRPr/>
            </a:pPr>
            <a:r>
              <a:rPr lang="en-GB" dirty="0" smtClean="0">
                <a:solidFill>
                  <a:schemeClr val="accent5">
                    <a:lumMod val="75000"/>
                  </a:schemeClr>
                </a:solidFill>
              </a:rPr>
              <a:t>Using exemplars in pre-assessment activities</a:t>
            </a:r>
            <a:endParaRPr lang="en-GB" dirty="0">
              <a:solidFill>
                <a:schemeClr val="accent5">
                  <a:lumMod val="75000"/>
                </a:schemeClr>
              </a:solidFill>
            </a:endParaRPr>
          </a:p>
        </p:txBody>
      </p:sp>
      <p:sp>
        <p:nvSpPr>
          <p:cNvPr id="6147" name="Content Placeholder 2"/>
          <p:cNvSpPr>
            <a:spLocks noGrp="1"/>
          </p:cNvSpPr>
          <p:nvPr>
            <p:ph idx="1"/>
          </p:nvPr>
        </p:nvSpPr>
        <p:spPr/>
        <p:txBody>
          <a:bodyPr/>
          <a:lstStyle/>
          <a:p>
            <a:endParaRPr lang="en-GB" altLang="en-US" smtClean="0"/>
          </a:p>
          <a:p>
            <a:r>
              <a:rPr lang="en-GB" altLang="en-US" smtClean="0"/>
              <a:t>Dialogue and interaction around exemplars a powerful learning and teaching strategy (Sadler, 2010) </a:t>
            </a:r>
          </a:p>
          <a:p>
            <a:endParaRPr lang="en-GB" altLang="en-US" smtClean="0"/>
          </a:p>
          <a:p>
            <a:r>
              <a:rPr lang="en-GB" altLang="en-US" smtClean="0"/>
              <a:t>Increasingly deemed useful with large classes (Hendry et al, 2009, 2012, 2013; Bell et al, 2014) </a:t>
            </a:r>
          </a:p>
          <a:p>
            <a:endParaRPr lang="en-GB" altLang="en-US" smtClean="0"/>
          </a:p>
        </p:txBody>
      </p:sp>
      <p:sp>
        <p:nvSpPr>
          <p:cNvPr id="4" name="Slide Number Placeholder 3"/>
          <p:cNvSpPr>
            <a:spLocks noGrp="1"/>
          </p:cNvSpPr>
          <p:nvPr>
            <p:ph type="sldNum" sz="quarter" idx="12"/>
          </p:nvPr>
        </p:nvSpPr>
        <p:spPr/>
        <p:txBody>
          <a:bodyPr/>
          <a:lstStyle/>
          <a:p>
            <a:pPr>
              <a:defRPr/>
            </a:pPr>
            <a:fld id="{149F5F4C-AA0E-4329-ADA7-DEE614CE130F}" type="slidenum">
              <a:rPr lang="en-GB" smtClean="0"/>
              <a:pPr>
                <a:defRPr/>
              </a:pPr>
              <a:t>4</a:t>
            </a:fld>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pPr>
              <a:defRPr/>
            </a:pPr>
            <a:r>
              <a:rPr lang="en-GB" dirty="0">
                <a:solidFill>
                  <a:schemeClr val="accent5">
                    <a:lumMod val="75000"/>
                  </a:schemeClr>
                </a:solidFill>
              </a:rPr>
              <a:t>P</a:t>
            </a:r>
            <a:r>
              <a:rPr lang="en-GB" dirty="0" smtClean="0">
                <a:solidFill>
                  <a:schemeClr val="accent5">
                    <a:lumMod val="75000"/>
                  </a:schemeClr>
                </a:solidFill>
              </a:rPr>
              <a:t>ublished research studies</a:t>
            </a:r>
            <a:endParaRPr lang="en-GB" dirty="0">
              <a:solidFill>
                <a:schemeClr val="accent5">
                  <a:lumMod val="75000"/>
                </a:schemeClr>
              </a:solidFill>
            </a:endParaRPr>
          </a:p>
        </p:txBody>
      </p:sp>
      <p:sp>
        <p:nvSpPr>
          <p:cNvPr id="7171" name="Content Placeholder 6"/>
          <p:cNvSpPr>
            <a:spLocks noGrp="1"/>
          </p:cNvSpPr>
          <p:nvPr>
            <p:ph idx="1"/>
          </p:nvPr>
        </p:nvSpPr>
        <p:spPr>
          <a:xfrm>
            <a:off x="457200" y="1484313"/>
            <a:ext cx="8229600" cy="4641850"/>
          </a:xfrm>
        </p:spPr>
        <p:txBody>
          <a:bodyPr/>
          <a:lstStyle/>
          <a:p>
            <a:r>
              <a:rPr lang="en-GB" smtClean="0"/>
              <a:t>Have tended to focus on ‘finished product’ exemplars </a:t>
            </a:r>
          </a:p>
          <a:p>
            <a:pPr lvl="1"/>
            <a:r>
              <a:rPr lang="en-GB" smtClean="0"/>
              <a:t>when the genre or format of summative assessment is ‘unusual’ in some way</a:t>
            </a:r>
          </a:p>
          <a:p>
            <a:pPr lvl="3"/>
            <a:r>
              <a:rPr lang="en-GB" smtClean="0"/>
              <a:t>Orsmond (2002) </a:t>
            </a:r>
          </a:p>
          <a:p>
            <a:pPr lvl="4"/>
            <a:r>
              <a:rPr lang="en-GB" smtClean="0"/>
              <a:t>Scientific posters in Biology</a:t>
            </a:r>
          </a:p>
          <a:p>
            <a:pPr lvl="3"/>
            <a:r>
              <a:rPr lang="en-GB" smtClean="0"/>
              <a:t>Hendry et al, (2011)</a:t>
            </a:r>
          </a:p>
          <a:p>
            <a:pPr lvl="4"/>
            <a:r>
              <a:rPr lang="en-GB" smtClean="0"/>
              <a:t>Legal letters of advice to clients in Law</a:t>
            </a:r>
          </a:p>
          <a:p>
            <a:pPr lvl="4"/>
            <a:r>
              <a:rPr lang="en-GB" smtClean="0"/>
              <a:t>Essay writing with Mathematicians</a:t>
            </a:r>
          </a:p>
          <a:p>
            <a:pPr lvl="3"/>
            <a:r>
              <a:rPr lang="en-GB" smtClean="0"/>
              <a:t>Bell et al (2013) </a:t>
            </a:r>
          </a:p>
          <a:p>
            <a:pPr lvl="4"/>
            <a:r>
              <a:rPr lang="en-GB" smtClean="0"/>
              <a:t>Reflective reports in Business Studies</a:t>
            </a:r>
          </a:p>
          <a:p>
            <a:endParaRPr lang="en-GB" smtClean="0"/>
          </a:p>
          <a:p>
            <a:endParaRPr lang="en-GB" smtClean="0"/>
          </a:p>
          <a:p>
            <a:endParaRPr lang="en-GB"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GB" dirty="0" smtClean="0">
                <a:solidFill>
                  <a:schemeClr val="tx2"/>
                </a:solidFill>
              </a:rPr>
              <a:t>Showing students the finished product: Any potential ‘problems’ envisaged?</a:t>
            </a:r>
            <a:endParaRPr lang="en-GB" dirty="0">
              <a:solidFill>
                <a:schemeClr val="tx2"/>
              </a:solidFill>
            </a:endParaRPr>
          </a:p>
        </p:txBody>
      </p:sp>
      <p:pic>
        <p:nvPicPr>
          <p:cNvPr id="8195" name="Picture 4"/>
          <p:cNvPicPr>
            <a:picLocks noChangeAspect="1" noChangeArrowheads="1"/>
          </p:cNvPicPr>
          <p:nvPr/>
        </p:nvPicPr>
        <p:blipFill>
          <a:blip r:embed="rId2" cstate="print"/>
          <a:srcRect/>
          <a:stretch>
            <a:fillRect/>
          </a:stretch>
        </p:blipFill>
        <p:spPr bwMode="auto">
          <a:xfrm>
            <a:off x="3203575" y="-17463"/>
            <a:ext cx="5548313" cy="415766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
          <p:cNvSpPr>
            <a:spLocks noGrp="1"/>
          </p:cNvSpPr>
          <p:nvPr>
            <p:ph type="title"/>
          </p:nvPr>
        </p:nvSpPr>
        <p:spPr/>
        <p:txBody>
          <a:bodyPr/>
          <a:lstStyle/>
          <a:p>
            <a:pPr>
              <a:defRPr/>
            </a:pPr>
            <a:r>
              <a:rPr lang="en-GB" altLang="en-US" dirty="0" smtClean="0">
                <a:solidFill>
                  <a:schemeClr val="accent5">
                    <a:lumMod val="75000"/>
                  </a:schemeClr>
                </a:solidFill>
              </a:rPr>
              <a:t>Some challenges noted in the literature….</a:t>
            </a:r>
          </a:p>
        </p:txBody>
      </p:sp>
      <p:sp>
        <p:nvSpPr>
          <p:cNvPr id="6" name="Content Placeholder 5"/>
          <p:cNvSpPr>
            <a:spLocks noGrp="1"/>
          </p:cNvSpPr>
          <p:nvPr>
            <p:ph idx="1"/>
          </p:nvPr>
        </p:nvSpPr>
        <p:spPr/>
        <p:txBody>
          <a:bodyPr/>
          <a:lstStyle/>
          <a:p>
            <a:pPr marL="342900" lvl="3" indent="-342900">
              <a:buFont typeface="Arial" charset="0"/>
              <a:buChar char="•"/>
              <a:defRPr/>
            </a:pPr>
            <a:r>
              <a:rPr lang="en-GB" sz="2800" dirty="0" smtClean="0"/>
              <a:t>How to engage students with standards while avoiding model answers/</a:t>
            </a:r>
            <a:r>
              <a:rPr lang="en-GB" sz="2800" dirty="0" smtClean="0">
                <a:solidFill>
                  <a:schemeClr val="accent5">
                    <a:lumMod val="75000"/>
                  </a:schemeClr>
                </a:solidFill>
              </a:rPr>
              <a:t>mimicry/copying?</a:t>
            </a:r>
            <a:r>
              <a:rPr lang="en-GB" sz="2800" dirty="0" smtClean="0"/>
              <a:t> (Handley &amp; Williams, 2011; Bell et al, 2013; To &amp; Carless, 2015)</a:t>
            </a:r>
          </a:p>
          <a:p>
            <a:pPr marL="342900" lvl="3" indent="-342900">
              <a:buFont typeface="Arial" charset="0"/>
              <a:buChar char="•"/>
              <a:defRPr/>
            </a:pPr>
            <a:r>
              <a:rPr lang="en-GB" sz="2800" dirty="0" smtClean="0"/>
              <a:t>How to focus students’ attention  on </a:t>
            </a:r>
            <a:r>
              <a:rPr lang="en-GB" sz="2800" dirty="0" smtClean="0">
                <a:solidFill>
                  <a:schemeClr val="accent5">
                    <a:lumMod val="75000"/>
                  </a:schemeClr>
                </a:solidFill>
              </a:rPr>
              <a:t>invisible criteria </a:t>
            </a:r>
            <a:r>
              <a:rPr lang="en-GB" sz="2800" dirty="0" smtClean="0"/>
              <a:t>(e.g. relevance, use of sources) and </a:t>
            </a:r>
            <a:r>
              <a:rPr lang="en-GB" sz="2800" dirty="0" smtClean="0">
                <a:solidFill>
                  <a:schemeClr val="accent5">
                    <a:lumMod val="75000"/>
                  </a:schemeClr>
                </a:solidFill>
              </a:rPr>
              <a:t>tacit knowledge </a:t>
            </a:r>
            <a:r>
              <a:rPr lang="en-GB" sz="2800" dirty="0" smtClean="0"/>
              <a:t>as well as visible criteria (spelling, grammar, citation)?(Price et al, 2012)</a:t>
            </a:r>
          </a:p>
          <a:p>
            <a:pPr marL="342900" lvl="3" indent="-342900">
              <a:buFont typeface="Arial" charset="0"/>
              <a:buChar char="•"/>
              <a:defRPr/>
            </a:pPr>
            <a:r>
              <a:rPr lang="en-GB" sz="2800" dirty="0"/>
              <a:t>How to focus students’ attention on </a:t>
            </a:r>
            <a:r>
              <a:rPr lang="en-GB" sz="2800" dirty="0">
                <a:solidFill>
                  <a:schemeClr val="accent5">
                    <a:lumMod val="75000"/>
                  </a:schemeClr>
                </a:solidFill>
              </a:rPr>
              <a:t>construction of knowledge in subject domain</a:t>
            </a:r>
            <a:r>
              <a:rPr lang="en-GB" sz="2800" dirty="0"/>
              <a:t> (deep-related features) not just surface technical aspects of writing? (Harrington et al, 2006)</a:t>
            </a:r>
          </a:p>
          <a:p>
            <a:pPr marL="342900" lvl="3" indent="-342900">
              <a:buFont typeface="Arial" charset="0"/>
              <a:buChar char="•"/>
              <a:defRPr/>
            </a:pPr>
            <a:endParaRPr lang="en-GB" sz="2800" dirty="0" smtClean="0"/>
          </a:p>
          <a:p>
            <a:pPr marL="342900" lvl="3" indent="-342900">
              <a:buFont typeface="Arial" charset="0"/>
              <a:buChar char="•"/>
              <a:defRPr/>
            </a:pPr>
            <a:endParaRPr lang="en-GB" dirty="0" smtClean="0"/>
          </a:p>
          <a:p>
            <a:pPr marL="342900" lvl="3" indent="-342900">
              <a:buFont typeface="Arial" charset="0"/>
              <a:buChar char="•"/>
              <a:defRPr/>
            </a:pPr>
            <a:endParaRPr lang="en-GB" dirty="0" smtClean="0"/>
          </a:p>
          <a:p>
            <a:pPr>
              <a:defRPr/>
            </a:pPr>
            <a:endParaRPr lang="en-GB" dirty="0"/>
          </a:p>
        </p:txBody>
      </p:sp>
      <p:sp>
        <p:nvSpPr>
          <p:cNvPr id="4" name="Slide Number Placeholder 3"/>
          <p:cNvSpPr>
            <a:spLocks noGrp="1"/>
          </p:cNvSpPr>
          <p:nvPr>
            <p:ph type="sldNum" sz="quarter" idx="12"/>
          </p:nvPr>
        </p:nvSpPr>
        <p:spPr/>
        <p:txBody>
          <a:bodyPr/>
          <a:lstStyle/>
          <a:p>
            <a:pPr>
              <a:defRPr/>
            </a:pPr>
            <a:fld id="{E5B43DDA-C7C3-4846-8BB8-F6790DD727D7}" type="slidenum">
              <a:rPr lang="en-GB" smtClean="0"/>
              <a:pPr>
                <a:defRPr/>
              </a:pPr>
              <a:t>7</a:t>
            </a:fld>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GB" altLang="en-US" dirty="0" smtClean="0">
                <a:solidFill>
                  <a:schemeClr val="accent5">
                    <a:lumMod val="75000"/>
                  </a:schemeClr>
                </a:solidFill>
              </a:rPr>
              <a:t>Some process features to bear in mind…..</a:t>
            </a:r>
          </a:p>
        </p:txBody>
      </p:sp>
      <p:sp>
        <p:nvSpPr>
          <p:cNvPr id="10243" name="Content Placeholder 2"/>
          <p:cNvSpPr>
            <a:spLocks noGrp="1"/>
          </p:cNvSpPr>
          <p:nvPr>
            <p:ph idx="1"/>
          </p:nvPr>
        </p:nvSpPr>
        <p:spPr/>
        <p:txBody>
          <a:bodyPr/>
          <a:lstStyle/>
          <a:p>
            <a:pPr>
              <a:defRPr/>
            </a:pPr>
            <a:r>
              <a:rPr lang="en-GB" altLang="en-US" dirty="0" smtClean="0"/>
              <a:t>Encourage students </a:t>
            </a:r>
            <a:r>
              <a:rPr lang="en-GB" altLang="en-US" dirty="0" smtClean="0">
                <a:solidFill>
                  <a:schemeClr val="accent5">
                    <a:lumMod val="75000"/>
                  </a:schemeClr>
                </a:solidFill>
              </a:rPr>
              <a:t>actively to make judgements</a:t>
            </a:r>
            <a:r>
              <a:rPr lang="en-GB" altLang="en-US" dirty="0" smtClean="0"/>
              <a:t> (Nicol &amp; MacFarlane Dick, 2006)</a:t>
            </a:r>
          </a:p>
          <a:p>
            <a:pPr lvl="1">
              <a:defRPr/>
            </a:pPr>
            <a:r>
              <a:rPr lang="en-GB" altLang="en-US" dirty="0" smtClean="0"/>
              <a:t>apply criteria</a:t>
            </a:r>
          </a:p>
          <a:p>
            <a:pPr lvl="1">
              <a:defRPr/>
            </a:pPr>
            <a:r>
              <a:rPr lang="en-GB" altLang="en-US" dirty="0" smtClean="0"/>
              <a:t>generate feedback</a:t>
            </a:r>
          </a:p>
          <a:p>
            <a:pPr>
              <a:defRPr/>
            </a:pPr>
            <a:r>
              <a:rPr lang="en-GB" altLang="en-US" dirty="0" smtClean="0">
                <a:solidFill>
                  <a:schemeClr val="accent5">
                    <a:lumMod val="75000"/>
                  </a:schemeClr>
                </a:solidFill>
              </a:rPr>
              <a:t>Range</a:t>
            </a:r>
            <a:r>
              <a:rPr lang="en-GB" altLang="en-US" dirty="0" smtClean="0"/>
              <a:t> </a:t>
            </a:r>
          </a:p>
          <a:p>
            <a:pPr>
              <a:defRPr/>
            </a:pPr>
            <a:r>
              <a:rPr lang="en-GB" altLang="en-US" dirty="0" smtClean="0"/>
              <a:t>Extended discussion and </a:t>
            </a:r>
            <a:r>
              <a:rPr lang="en-GB" altLang="en-US" dirty="0" smtClean="0">
                <a:solidFill>
                  <a:schemeClr val="accent5">
                    <a:lumMod val="75000"/>
                  </a:schemeClr>
                </a:solidFill>
              </a:rPr>
              <a:t>dialogue </a:t>
            </a:r>
            <a:r>
              <a:rPr lang="en-GB" altLang="en-US" dirty="0" smtClean="0"/>
              <a:t>important (Hendry et al, 2011; Handley &amp; Williams, 2011) </a:t>
            </a:r>
          </a:p>
          <a:p>
            <a:pPr>
              <a:defRPr/>
            </a:pPr>
            <a:endParaRPr lang="en-GB" altLang="en-US" dirty="0" smtClean="0"/>
          </a:p>
        </p:txBody>
      </p:sp>
      <p:sp>
        <p:nvSpPr>
          <p:cNvPr id="4" name="Slide Number Placeholder 3"/>
          <p:cNvSpPr>
            <a:spLocks noGrp="1"/>
          </p:cNvSpPr>
          <p:nvPr>
            <p:ph type="sldNum" sz="quarter" idx="12"/>
          </p:nvPr>
        </p:nvSpPr>
        <p:spPr/>
        <p:txBody>
          <a:bodyPr/>
          <a:lstStyle/>
          <a:p>
            <a:pPr>
              <a:defRPr/>
            </a:pPr>
            <a:fld id="{DC694D88-0425-4ADB-B813-83585A4F04AF}" type="slidenum">
              <a:rPr lang="en-GB" smtClean="0"/>
              <a:pPr>
                <a:defRPr/>
              </a:pPr>
              <a:t>8</a:t>
            </a:fld>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GB" dirty="0" smtClean="0">
                <a:solidFill>
                  <a:srgbClr val="002060"/>
                </a:solidFill>
              </a:rPr>
              <a:t>Examples of interim short-response  exemplars</a:t>
            </a:r>
            <a:endParaRPr lang="en-GB" dirty="0">
              <a:solidFill>
                <a:srgbClr val="002060"/>
              </a:solidFill>
            </a:endParaRPr>
          </a:p>
        </p:txBody>
      </p:sp>
      <p:sp>
        <p:nvSpPr>
          <p:cNvPr id="6" name="Text Placeholder 5"/>
          <p:cNvSpPr>
            <a:spLocks noGrp="1"/>
          </p:cNvSpPr>
          <p:nvPr>
            <p:ph type="body" idx="1"/>
          </p:nvPr>
        </p:nvSpPr>
        <p:spPr/>
        <p:txBody>
          <a:bodyPr/>
          <a:lstStyle/>
          <a:p>
            <a:pPr>
              <a:defRPr/>
            </a:pPr>
            <a:r>
              <a:rPr lang="en-GB" dirty="0" smtClean="0"/>
              <a:t>A case study</a:t>
            </a:r>
            <a:endParaRPr lang="en-GB" dirty="0"/>
          </a:p>
        </p:txBody>
      </p:sp>
      <p:sp>
        <p:nvSpPr>
          <p:cNvPr id="4" name="Slide Number Placeholder 3"/>
          <p:cNvSpPr>
            <a:spLocks noGrp="1"/>
          </p:cNvSpPr>
          <p:nvPr>
            <p:ph type="sldNum" sz="quarter" idx="12"/>
          </p:nvPr>
        </p:nvSpPr>
        <p:spPr/>
        <p:txBody>
          <a:bodyPr/>
          <a:lstStyle/>
          <a:p>
            <a:pPr>
              <a:defRPr/>
            </a:pPr>
            <a:fld id="{FE110361-F686-4D8B-9C03-9C8DCD017EA4}" type="slidenum">
              <a:rPr lang="en-GB" smtClean="0"/>
              <a:pPr>
                <a:defRPr/>
              </a:pPr>
              <a:t>9</a:t>
            </a:fld>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47295D"/>
      </a:dk1>
      <a:lt1>
        <a:sysClr val="window" lastClr="FFFFFF"/>
      </a:lt1>
      <a:dk2>
        <a:srgbClr val="444D26"/>
      </a:dk2>
      <a:lt2>
        <a:srgbClr val="FEFAC9"/>
      </a:lt2>
      <a:accent1>
        <a:srgbClr val="E8DDF0"/>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1721</TotalTime>
  <Words>1542</Words>
  <Application>Microsoft Office PowerPoint</Application>
  <PresentationFormat>On-screen Show (4:3)</PresentationFormat>
  <Paragraphs>160</Paragraphs>
  <Slides>24</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Wingdings</vt:lpstr>
      <vt:lpstr>Office Theme</vt:lpstr>
      <vt:lpstr>Slide 1</vt:lpstr>
      <vt:lpstr>Assessment Literacy </vt:lpstr>
      <vt:lpstr> </vt:lpstr>
      <vt:lpstr>Using exemplars in pre-assessment activities</vt:lpstr>
      <vt:lpstr>Published research studies</vt:lpstr>
      <vt:lpstr>Showing students the finished product: Any potential ‘problems’ envisaged?</vt:lpstr>
      <vt:lpstr>Some challenges noted in the literature….</vt:lpstr>
      <vt:lpstr>Some process features to bear in mind…..</vt:lpstr>
      <vt:lpstr>Examples of interim short-response  exemplars</vt:lpstr>
      <vt:lpstr>How were short-response exemplars used? </vt:lpstr>
      <vt:lpstr>Pre-emptive formative assessment (Carless, 2007)</vt:lpstr>
      <vt:lpstr>i.e. one exemplar aimed to help some students to notice if they occupied the ‘danger’ box – ‘unconscious uncompetence’ (Race, 2014)</vt:lpstr>
      <vt:lpstr>Research Project: Students’ Perspectives</vt:lpstr>
      <vt:lpstr>Findings</vt:lpstr>
      <vt:lpstr>Before tutor reveal..</vt:lpstr>
      <vt:lpstr>After the tutor reveal…</vt:lpstr>
      <vt:lpstr>A few started to ‘see’ teachers’ requirements and explain to peers...</vt:lpstr>
      <vt:lpstr> So in the following iteration</vt:lpstr>
      <vt:lpstr>Results</vt:lpstr>
      <vt:lpstr>Surprisingly high proportion out of alignment with staff rankings</vt:lpstr>
      <vt:lpstr>Survey data: Did students plan to make any changes?</vt:lpstr>
      <vt:lpstr>What about students who could already see the problems with the ‘worst’? </vt:lpstr>
      <vt:lpstr>   Discussion activity: What might effective pre-assessment workshops in your subject area look like?  </vt:lpstr>
      <vt:lpstr>Thanks for coming!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Exploring the rules of engagement</dc:title>
  <dc:creator>Kay</dc:creator>
  <cp:lastModifiedBy>user</cp:lastModifiedBy>
  <cp:revision>184</cp:revision>
  <dcterms:created xsi:type="dcterms:W3CDTF">2010-05-19T13:45:52Z</dcterms:created>
  <dcterms:modified xsi:type="dcterms:W3CDTF">2016-05-12T17:57:14Z</dcterms:modified>
</cp:coreProperties>
</file>