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37"/>
  </p:notesMasterIdLst>
  <p:handoutMasterIdLst>
    <p:handoutMasterId r:id="rId38"/>
  </p:handoutMasterIdLst>
  <p:sldIdLst>
    <p:sldId id="420" r:id="rId4"/>
    <p:sldId id="564" r:id="rId5"/>
    <p:sldId id="569" r:id="rId6"/>
    <p:sldId id="567" r:id="rId7"/>
    <p:sldId id="561" r:id="rId8"/>
    <p:sldId id="562" r:id="rId9"/>
    <p:sldId id="532" r:id="rId10"/>
    <p:sldId id="557" r:id="rId11"/>
    <p:sldId id="558" r:id="rId12"/>
    <p:sldId id="559" r:id="rId13"/>
    <p:sldId id="556" r:id="rId14"/>
    <p:sldId id="574" r:id="rId15"/>
    <p:sldId id="570" r:id="rId16"/>
    <p:sldId id="571" r:id="rId17"/>
    <p:sldId id="565" r:id="rId18"/>
    <p:sldId id="572" r:id="rId19"/>
    <p:sldId id="549" r:id="rId20"/>
    <p:sldId id="550" r:id="rId21"/>
    <p:sldId id="531" r:id="rId22"/>
    <p:sldId id="533" r:id="rId23"/>
    <p:sldId id="448" r:id="rId24"/>
    <p:sldId id="542" r:id="rId25"/>
    <p:sldId id="544" r:id="rId26"/>
    <p:sldId id="543" r:id="rId27"/>
    <p:sldId id="552" r:id="rId28"/>
    <p:sldId id="573" r:id="rId29"/>
    <p:sldId id="547" r:id="rId30"/>
    <p:sldId id="382" r:id="rId31"/>
    <p:sldId id="270" r:id="rId32"/>
    <p:sldId id="271" r:id="rId33"/>
    <p:sldId id="272" r:id="rId34"/>
    <p:sldId id="317" r:id="rId35"/>
    <p:sldId id="563" r:id="rId36"/>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348473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8404253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241075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extLst>
      <p:ext uri="{BB962C8B-B14F-4D97-AF65-F5344CB8AC3E}">
        <p14:creationId xmlns:p14="http://schemas.microsoft.com/office/powerpoint/2010/main" val="1356660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dirty="0"/>
          </a:p>
        </p:txBody>
      </p:sp>
    </p:spTree>
    <p:extLst>
      <p:ext uri="{BB962C8B-B14F-4D97-AF65-F5344CB8AC3E}">
        <p14:creationId xmlns:p14="http://schemas.microsoft.com/office/powerpoint/2010/main" val="1346741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1245441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3053394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2336240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932687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01/05/2016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01/05/2016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01/05/2016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01/05/2016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01/05/2016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01/05/2016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01/05/2016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01/05/2016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01/05/2016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01/05/2016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01/05/2016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01/05/2016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01/05/2016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01/05/2016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unialliance.ac.uk/wp-cont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unialliance.ac.uk/job-ready-sector-engineering/"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dirty="0"/>
              <a:t>Enterprising Learning and Teaching</a:t>
            </a:r>
            <a:endParaRPr lang="en-GB" dirty="0">
              <a:solidFill>
                <a:srgbClr val="0070C0"/>
              </a:solidFill>
            </a:endParaRPr>
          </a:p>
        </p:txBody>
      </p:sp>
      <p:sp>
        <p:nvSpPr>
          <p:cNvPr id="3075" name="Rectangle 3"/>
          <p:cNvSpPr>
            <a:spLocks noGrp="1" noChangeArrowheads="1"/>
          </p:cNvSpPr>
          <p:nvPr>
            <p:ph type="subTitle" idx="1"/>
          </p:nvPr>
        </p:nvSpPr>
        <p:spPr>
          <a:xfrm>
            <a:off x="571472" y="2928934"/>
            <a:ext cx="6504016" cy="3429004"/>
          </a:xfrm>
        </p:spPr>
        <p:txBody>
          <a:bodyPr/>
          <a:lstStyle/>
          <a:p>
            <a:pPr algn="ctr"/>
            <a:r>
              <a:rPr lang="en-GB" sz="2800" dirty="0"/>
              <a:t>Robert Gordon University</a:t>
            </a:r>
          </a:p>
          <a:p>
            <a:pPr algn="ctr"/>
            <a:r>
              <a:rPr lang="en-GB" sz="2400"/>
              <a:t>4</a:t>
            </a:r>
            <a:r>
              <a:rPr lang="en-GB" sz="2400" baseline="30000"/>
              <a:t>th</a:t>
            </a:r>
            <a:r>
              <a:rPr lang="en-GB" sz="2400"/>
              <a:t> </a:t>
            </a:r>
            <a:r>
              <a:rPr lang="en-GB" sz="2400" dirty="0"/>
              <a:t>May 2016</a:t>
            </a:r>
          </a:p>
          <a:p>
            <a:pPr algn="ctr" eaLnBrk="1" hangingPunct="1">
              <a:defRPr/>
            </a:pPr>
            <a:r>
              <a:rPr lang="en-GB" sz="2800" dirty="0"/>
              <a:t>Sally Brown, </a:t>
            </a:r>
            <a:r>
              <a:rPr lang="en-GB" sz="2400" dirty="0"/>
              <a:t>PFHEA, SFSEDA, NTF</a:t>
            </a:r>
          </a:p>
          <a:p>
            <a:pPr algn="ctr" eaLnBrk="1" hangingPunct="1">
              <a:defRPr/>
            </a:pPr>
            <a:r>
              <a:rPr lang="en-GB" sz="2400" dirty="0"/>
              <a:t>http://sally-brown.net  @</a:t>
            </a:r>
            <a:r>
              <a:rPr lang="en-GB" sz="2400" dirty="0" err="1"/>
              <a:t>ProfSallyBrown</a:t>
            </a:r>
            <a:endParaRPr lang="en-GB" sz="2400" dirty="0"/>
          </a:p>
          <a:p>
            <a:pPr algn="ctr" eaLnBrk="1" hangingPunct="1">
              <a:defRPr/>
            </a:pPr>
            <a:endParaRPr lang="en-GB" sz="2000" dirty="0"/>
          </a:p>
          <a:p>
            <a:pPr algn="ctr" eaLnBrk="1" hangingPunct="1">
              <a:defRPr/>
            </a:pPr>
            <a:r>
              <a:rPr lang="en-GB" sz="2000" dirty="0"/>
              <a:t>Independent consultant, Emerita Professor, Leeds Beckett University, Visiting Professor: Plymouth University,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Another example of the need for job readiness from the field of engineering</a:t>
            </a:r>
          </a:p>
        </p:txBody>
      </p:sp>
      <p:sp>
        <p:nvSpPr>
          <p:cNvPr id="3" name="Content Placeholder 2"/>
          <p:cNvSpPr>
            <a:spLocks noGrp="1"/>
          </p:cNvSpPr>
          <p:nvPr>
            <p:ph idx="1"/>
          </p:nvPr>
        </p:nvSpPr>
        <p:spPr/>
        <p:txBody>
          <a:bodyPr/>
          <a:lstStyle/>
          <a:p>
            <a:pPr>
              <a:buNone/>
            </a:pPr>
            <a:r>
              <a:rPr lang="en-GB" sz="2600" dirty="0"/>
              <a:t>3. David Webber, Business Development Manager for </a:t>
            </a:r>
            <a:r>
              <a:rPr lang="en-GB" sz="2600" dirty="0" err="1"/>
              <a:t>Agustawestland</a:t>
            </a:r>
            <a:r>
              <a:rPr lang="en-GB" sz="2600" dirty="0"/>
              <a:t> working with Plymouth University, said: </a:t>
            </a:r>
          </a:p>
          <a:p>
            <a:pPr>
              <a:buNone/>
            </a:pPr>
            <a:r>
              <a:rPr lang="en-GB" sz="2600" dirty="0"/>
              <a:t>	“I expect students to come in highly motivated, energetic and with a very good core base of up-to-date skills in terms of technology, computing and presentation skills. I also expect them to come with an enquiring mind, because all of those skills are immediately applicable to the roles we put them into. After this, it’s the task specific knowledge that we are looking to provide for them. We’re looking for self-starters really.”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Employers want universities to provide relevant and appropriate curricula</a:t>
            </a:r>
          </a:p>
        </p:txBody>
      </p:sp>
      <p:sp>
        <p:nvSpPr>
          <p:cNvPr id="3" name="Content Placeholder 2"/>
          <p:cNvSpPr>
            <a:spLocks noGrp="1"/>
          </p:cNvSpPr>
          <p:nvPr>
            <p:ph idx="1"/>
          </p:nvPr>
        </p:nvSpPr>
        <p:spPr/>
        <p:txBody>
          <a:bodyPr/>
          <a:lstStyle/>
          <a:p>
            <a:r>
              <a:rPr lang="en-GB" dirty="0"/>
              <a:t>Unfortunately, employers are not always impressed with the work-readiness of new graduates, particularly those who have been taught and assessed in conventional ways. </a:t>
            </a:r>
          </a:p>
          <a:p>
            <a:r>
              <a:rPr lang="en-GB" dirty="0"/>
              <a:t>Arriving with a sound body of knowledge is, of course, expected, but more than that, graduates need to be able to demonstrate interpersonal skills and social literacy, as well as a commitment to ongoing personal and professional development. </a:t>
            </a:r>
          </a:p>
          <a:p>
            <a:r>
              <a:rPr lang="en-GB" dirty="0"/>
              <a:t>“In an increasingly globalised world, businesses are looking for excellent graduates with international experience while at the same time attracting lifelong learners with appropriate working experience and state-of-the-art knowledge and skills” (Morgan, 2013).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Content delivery methods that ensure that what is taught remains current, usable and valuable</a:t>
            </a:r>
          </a:p>
        </p:txBody>
      </p:sp>
      <p:sp>
        <p:nvSpPr>
          <p:cNvPr id="3" name="Content Placeholder 2"/>
          <p:cNvSpPr>
            <a:spLocks noGrp="1"/>
          </p:cNvSpPr>
          <p:nvPr>
            <p:ph idx="1"/>
          </p:nvPr>
        </p:nvSpPr>
        <p:spPr>
          <a:xfrm>
            <a:off x="323528" y="1412875"/>
            <a:ext cx="8374385" cy="4789488"/>
          </a:xfrm>
        </p:spPr>
        <p:txBody>
          <a:bodyPr/>
          <a:lstStyle/>
          <a:p>
            <a:r>
              <a:rPr lang="en-GB" dirty="0"/>
              <a:t>Some elements of what we teach remain fixed over the years but interpretation often changes in many subjects, so our focus must be on establishing frameworks for knowledge that don’t involve crude ‘knowledge transmission’;</a:t>
            </a:r>
          </a:p>
          <a:p>
            <a:r>
              <a:rPr lang="en-GB" dirty="0"/>
              <a:t>Extensive research (e.g. </a:t>
            </a:r>
            <a:r>
              <a:rPr lang="en-GB" dirty="0" err="1"/>
              <a:t>Entwistle</a:t>
            </a:r>
            <a:r>
              <a:rPr lang="en-GB" dirty="0"/>
              <a:t> and Ramsden, 2015) demonstrates that if students are to be deep rather than surface learners, they need to actively use what they learn in practical contexts as soon as possible after encountering it;</a:t>
            </a:r>
          </a:p>
          <a:p>
            <a:r>
              <a:rPr lang="en-GB" dirty="0"/>
              <a:t>This has implications not only for what we teach but also for how we teach it: we may want to rethink (or ‘flip’) what we do in the classroom to focus on engaging with content already encountered virtually.</a:t>
            </a:r>
          </a:p>
        </p:txBody>
      </p:sp>
    </p:spTree>
    <p:extLst>
      <p:ext uri="{BB962C8B-B14F-4D97-AF65-F5344CB8AC3E}">
        <p14:creationId xmlns:p14="http://schemas.microsoft.com/office/powerpoint/2010/main" val="2049921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 need flexible learning resources which help students to engage fully by offering:</a:t>
            </a:r>
          </a:p>
        </p:txBody>
      </p:sp>
      <p:sp>
        <p:nvSpPr>
          <p:cNvPr id="3" name="Content Placeholder 2"/>
          <p:cNvSpPr>
            <a:spLocks noGrp="1"/>
          </p:cNvSpPr>
          <p:nvPr>
            <p:ph idx="1"/>
          </p:nvPr>
        </p:nvSpPr>
        <p:spPr/>
        <p:txBody>
          <a:bodyPr/>
          <a:lstStyle/>
          <a:p>
            <a:r>
              <a:rPr lang="en-GB" dirty="0"/>
              <a:t>Live learning opportunities (face-to-face or virtual) where students can engage with academics, peers and others in activities that promote learning;</a:t>
            </a:r>
          </a:p>
          <a:p>
            <a:r>
              <a:rPr lang="en-GB" dirty="0"/>
              <a:t>A range of readily available text-based and virtual resources (including textbooks, YouTube videos, TED talks, course readers, </a:t>
            </a:r>
            <a:r>
              <a:rPr lang="en-GB" dirty="0" err="1"/>
              <a:t>t.v</a:t>
            </a:r>
            <a:r>
              <a:rPr lang="en-GB" dirty="0"/>
              <a:t>. and radio programmes etc.) on which students can draw to support their live learning;</a:t>
            </a:r>
          </a:p>
          <a:p>
            <a:r>
              <a:rPr lang="en-GB" dirty="0"/>
              <a:t>Support for students that enables them to locate, evaluate and use resources in a mature and responsible way.</a:t>
            </a:r>
          </a:p>
        </p:txBody>
      </p:sp>
    </p:spTree>
    <p:extLst>
      <p:ext uri="{BB962C8B-B14F-4D97-AF65-F5344CB8AC3E}">
        <p14:creationId xmlns:p14="http://schemas.microsoft.com/office/powerpoint/2010/main" val="2131796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 need learning environments where students can use and apply what they are learning, e.g.:</a:t>
            </a:r>
          </a:p>
        </p:txBody>
      </p:sp>
      <p:sp>
        <p:nvSpPr>
          <p:cNvPr id="3" name="Content Placeholder 2"/>
          <p:cNvSpPr>
            <a:spLocks noGrp="1"/>
          </p:cNvSpPr>
          <p:nvPr>
            <p:ph idx="1"/>
          </p:nvPr>
        </p:nvSpPr>
        <p:spPr/>
        <p:txBody>
          <a:bodyPr/>
          <a:lstStyle/>
          <a:p>
            <a:r>
              <a:rPr lang="en-GB" dirty="0"/>
              <a:t>Flexible rooms to learn in and flexible use of rooms which are not ideal for learning;</a:t>
            </a:r>
          </a:p>
          <a:p>
            <a:r>
              <a:rPr lang="en-GB" dirty="0"/>
              <a:t>Access to diverse learning contexts which emulate realistic locations for authentic learning and assessment (e.g. simulated hospital wards, trading rooms, building sites, libraries) where live experience isn’t possible;</a:t>
            </a:r>
          </a:p>
          <a:p>
            <a:r>
              <a:rPr lang="en-GB" dirty="0"/>
              <a:t>Environments where students engage with employers, communities and businesses (e.g. placements, internships, live workplace assignments, dental or medical supervised practice) where they can practice theories and approaches learned at university.</a:t>
            </a:r>
          </a:p>
        </p:txBody>
      </p:sp>
    </p:spTree>
    <p:extLst>
      <p:ext uri="{BB962C8B-B14F-4D97-AF65-F5344CB8AC3E}">
        <p14:creationId xmlns:p14="http://schemas.microsoft.com/office/powerpoint/2010/main" val="2191291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Helping students to be flexible, adaptable, creative, empathetic and competent</a:t>
            </a:r>
          </a:p>
        </p:txBody>
      </p:sp>
      <p:sp>
        <p:nvSpPr>
          <p:cNvPr id="3" name="Content Placeholder 2"/>
          <p:cNvSpPr>
            <a:spLocks noGrp="1"/>
          </p:cNvSpPr>
          <p:nvPr>
            <p:ph idx="1"/>
          </p:nvPr>
        </p:nvSpPr>
        <p:spPr/>
        <p:txBody>
          <a:bodyPr/>
          <a:lstStyle/>
          <a:p>
            <a:r>
              <a:rPr lang="en-GB" dirty="0"/>
              <a:t>This requires a focus on ‘learning by doing’: while subject content and knowledge are essential for competence, students in the digital age need less reliance on ‘learning by heart’ and a greater focus on ‘learning by use’;</a:t>
            </a:r>
          </a:p>
          <a:p>
            <a:r>
              <a:rPr lang="en-GB" dirty="0"/>
              <a:t>Many argue that creativity can’t be taught, but it can be fostered by providing learning environments in which trying things out without a fear of failure is actively encouraged;</a:t>
            </a:r>
          </a:p>
          <a:p>
            <a:r>
              <a:rPr lang="en-GB" dirty="0"/>
              <a:t>Similarly lessons in theories about empathy are less likely to be productive than getting students working in groups and finding out for themselves about conflict resolution </a:t>
            </a:r>
            <a:r>
              <a:rPr lang="en-GB"/>
              <a:t>and collegiality.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787208" cy="1074737"/>
          </a:xfrm>
        </p:spPr>
        <p:txBody>
          <a:bodyPr/>
          <a:lstStyle/>
          <a:p>
            <a:r>
              <a:rPr lang="en-GB" dirty="0"/>
              <a:t>We need to offer flexible student </a:t>
            </a:r>
            <a:br>
              <a:rPr lang="en-GB" dirty="0"/>
            </a:br>
            <a:r>
              <a:rPr lang="en-GB" dirty="0"/>
              <a:t>support in which:</a:t>
            </a:r>
          </a:p>
        </p:txBody>
      </p:sp>
      <p:sp>
        <p:nvSpPr>
          <p:cNvPr id="3" name="Content Placeholder 2"/>
          <p:cNvSpPr>
            <a:spLocks noGrp="1"/>
          </p:cNvSpPr>
          <p:nvPr>
            <p:ph idx="1"/>
          </p:nvPr>
        </p:nvSpPr>
        <p:spPr/>
        <p:txBody>
          <a:bodyPr/>
          <a:lstStyle/>
          <a:p>
            <a:r>
              <a:rPr lang="en-GB" dirty="0"/>
              <a:t>Students are provided with accessible advice on how to build the literacies they need for effective study including academic literacy, assessment literacy, interpersonal literacy, information management literacy and</a:t>
            </a:r>
          </a:p>
          <a:p>
            <a:r>
              <a:rPr lang="en-GB" dirty="0"/>
              <a:t>Students are stretched to extend their boundaries but feel confident to experiment in supportive environments;</a:t>
            </a:r>
          </a:p>
          <a:p>
            <a:r>
              <a:rPr lang="en-GB" dirty="0"/>
              <a:t>Independent, autonomous learning is encouraged as well as challenging group activities;</a:t>
            </a:r>
          </a:p>
          <a:p>
            <a:r>
              <a:rPr lang="en-GB" dirty="0"/>
              <a:t>All students are offered diverse, inclusive and equivalent learning experiences which enable them to perform to their best abilities. </a:t>
            </a:r>
          </a:p>
        </p:txBody>
      </p:sp>
    </p:spTree>
    <p:extLst>
      <p:ext uri="{BB962C8B-B14F-4D97-AF65-F5344CB8AC3E}">
        <p14:creationId xmlns:p14="http://schemas.microsoft.com/office/powerpoint/2010/main" val="1718514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that realistically represents enterprising learning</a:t>
            </a:r>
          </a:p>
        </p:txBody>
      </p:sp>
      <p:sp>
        <p:nvSpPr>
          <p:cNvPr id="3" name="Content Placeholder 2"/>
          <p:cNvSpPr>
            <a:spLocks noGrp="1"/>
          </p:cNvSpPr>
          <p:nvPr>
            <p:ph idx="1"/>
          </p:nvPr>
        </p:nvSpPr>
        <p:spPr>
          <a:xfrm>
            <a:off x="468313" y="1142984"/>
            <a:ext cx="8229600" cy="5357850"/>
          </a:xfrm>
        </p:spPr>
        <p:txBody>
          <a:bodyPr/>
          <a:lstStyle/>
          <a:p>
            <a:r>
              <a:rPr lang="en-GB" dirty="0"/>
              <a:t> We often assess what is easy to assess, or proxies of what has been learned, rather than the learning itself. </a:t>
            </a:r>
          </a:p>
          <a:p>
            <a:r>
              <a:rPr lang="en-GB" dirty="0"/>
              <a:t>A valid assessment is one that has close relevance to the criteria, which are in turn constructively aligned to the stated learning outcomes of a programme. </a:t>
            </a:r>
          </a:p>
          <a:p>
            <a:r>
              <a:rPr lang="en-GB" dirty="0"/>
              <a:t>Effective assessment is highly relevant to ensuring that graduates can demonstrate the knowledge, behaviours, qualities and attributes that were described in the course outline or programme specification. </a:t>
            </a:r>
          </a:p>
          <a:p>
            <a:r>
              <a:rPr lang="en-GB" dirty="0"/>
              <a:t>Assignments that require students to write about something, rather than </a:t>
            </a:r>
            <a:r>
              <a:rPr lang="en-GB" i="1" dirty="0"/>
              <a:t>be</a:t>
            </a:r>
            <a:r>
              <a:rPr lang="en-GB" dirty="0"/>
              <a:t> or </a:t>
            </a:r>
            <a:r>
              <a:rPr lang="en-GB" i="1" dirty="0"/>
              <a:t>do </a:t>
            </a:r>
            <a:r>
              <a:rPr lang="en-GB" dirty="0"/>
              <a:t>something, may not be fit-for-purpose. </a:t>
            </a:r>
          </a:p>
          <a:p>
            <a:pPr marL="457200" lvl="0" indent="-457200">
              <a:buNone/>
            </a:pPr>
            <a:r>
              <a:rPr lang="en-US" sz="1800" dirty="0"/>
              <a:t>Adapted from Chapter 7 of Brown, S., </a:t>
            </a:r>
            <a:r>
              <a:rPr lang="en-GB" sz="1800" i="1" dirty="0"/>
              <a:t>Assessment, learning and teaching: global perspectives,</a:t>
            </a:r>
            <a:r>
              <a:rPr lang="en-GB" sz="1800" dirty="0"/>
              <a:t> Palgrave (2015)</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are the benefits of authentic assessment for students, staff and other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a:t>
            </a:r>
          </a:p>
          <a:p>
            <a:r>
              <a:rPr lang="en-GB" sz="2600" dirty="0"/>
              <a:t>University teachers are able to use realistic and live contexts within which to frame assessment tasks, which help to make theoretical elements of the course come to life;</a:t>
            </a:r>
          </a:p>
          <a:p>
            <a:r>
              <a:rPr lang="en-GB" sz="2600" dirty="0"/>
              <a:t>Employers value students who can quickly engage in real-life tasks immediately on employment, having practices relevant skills and competences through their assignments.</a:t>
            </a:r>
          </a:p>
          <a:p>
            <a:endParaRPr lang="en-GB" sz="2600" dirty="0"/>
          </a:p>
          <a:p>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To achieve authentic assessment </a:t>
            </a:r>
            <a:br>
              <a:rPr lang="en-GB" dirty="0"/>
            </a:br>
            <a:r>
              <a:rPr lang="en-GB" dirty="0"/>
              <a:t>we need to ensure that: </a:t>
            </a:r>
          </a:p>
        </p:txBody>
      </p:sp>
      <p:sp>
        <p:nvSpPr>
          <p:cNvPr id="3" name="Content Placeholder 2"/>
          <p:cNvSpPr>
            <a:spLocks noGrp="1"/>
          </p:cNvSpPr>
          <p:nvPr>
            <p:ph idx="1"/>
          </p:nvPr>
        </p:nvSpPr>
        <p:spPr>
          <a:xfrm>
            <a:off x="285720" y="1412875"/>
            <a:ext cx="8412193" cy="4789488"/>
          </a:xfrm>
        </p:spPr>
        <p:txBody>
          <a:bodyPr/>
          <a:lstStyle/>
          <a:p>
            <a:r>
              <a:rPr lang="en-GB" sz="2600" dirty="0"/>
              <a:t>We take a proactive approach to assessment design, interrogating and clarifying purposes, applications, approaches and methods, agency and timing;</a:t>
            </a:r>
          </a:p>
          <a:p>
            <a:r>
              <a:rPr lang="en-GB" sz="2600" dirty="0"/>
              <a:t>The theory that students learn is quickly and effectively translated into practice, so students can make the connections for themselves;</a:t>
            </a:r>
          </a:p>
          <a:p>
            <a:r>
              <a:rPr lang="en-GB" sz="2600" dirty="0"/>
              <a:t>We use up-to-date means to manage the assessment process, including Electronic Management of Assessment;</a:t>
            </a:r>
          </a:p>
          <a:p>
            <a:r>
              <a:rPr lang="en-GB" sz="2600" dirty="0"/>
              <a:t>We systematically and progressively foster assessment literacy and an understanding of acceptable academic conduct.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we design, deliver and assess a curriculum that actively fosters enterprising students? </a:t>
            </a:r>
          </a:p>
        </p:txBody>
      </p:sp>
      <p:sp>
        <p:nvSpPr>
          <p:cNvPr id="3" name="Content Placeholder 2"/>
          <p:cNvSpPr>
            <a:spLocks noGrp="1"/>
          </p:cNvSpPr>
          <p:nvPr>
            <p:ph idx="1"/>
          </p:nvPr>
        </p:nvSpPr>
        <p:spPr>
          <a:xfrm>
            <a:off x="468313" y="1412874"/>
            <a:ext cx="8229600" cy="4968453"/>
          </a:xfrm>
        </p:spPr>
        <p:txBody>
          <a:bodyPr/>
          <a:lstStyle/>
          <a:p>
            <a:pPr>
              <a:buNone/>
            </a:pPr>
            <a:r>
              <a:rPr lang="en-GB" dirty="0"/>
              <a:t>We are currently preparing students for careers that we can’t envisage in employment contexts that don’t yet exist, so setting out to teach a fixed body of knowledge isn’t sensible. Students will need to be competent at locating, accessing, evaluating and using source material so instead we must concentrate on helping students to be flexible, adaptable, creative, empathetic and competent. </a:t>
            </a:r>
          </a:p>
          <a:p>
            <a:pPr>
              <a:buNone/>
            </a:pPr>
            <a:r>
              <a:rPr lang="en-GB" dirty="0"/>
              <a:t>Some of our students won’t ever get long term jobs so they need to become self-entrepreneurial, and all students need self-knowledge about their capabilities.</a:t>
            </a:r>
          </a:p>
          <a:p>
            <a:pPr>
              <a:buNone/>
            </a:pPr>
            <a:r>
              <a:rPr lang="en-GB" dirty="0"/>
              <a:t>To ensure we improve student satisfaction, to enable us to adapt to student needs and offer an enterprising curriculum is challenging but achievable.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need also to:</a:t>
            </a:r>
          </a:p>
        </p:txBody>
      </p:sp>
      <p:sp>
        <p:nvSpPr>
          <p:cNvPr id="3" name="Content Placeholder 2"/>
          <p:cNvSpPr>
            <a:spLocks noGrp="1"/>
          </p:cNvSpPr>
          <p:nvPr>
            <p:ph idx="1"/>
          </p:nvPr>
        </p:nvSpPr>
        <p:spPr/>
        <p:txBody>
          <a:bodyPr/>
          <a:lstStyle/>
          <a:p>
            <a:r>
              <a:rPr lang="en-GB" sz="2600" dirty="0"/>
              <a:t>Review carefully both innovative and traditional assessment formats to ensure students are assessed appropriately;</a:t>
            </a:r>
          </a:p>
          <a:p>
            <a:r>
              <a:rPr lang="en-GB" sz="2600" dirty="0"/>
              <a:t>Periodically review the feedback we get on assessment from students, quality assurance colleagues and peers to make sure we redress problems ad continuously improve;</a:t>
            </a:r>
          </a:p>
          <a:p>
            <a:r>
              <a:rPr lang="en-GB" sz="2600" dirty="0"/>
              <a:t>Review curriculum design essentials to ensure assessment is constructively aligned (Biggs and Tang, 2007) with learning outcomes.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100250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a:t>
            </a:r>
            <a:br>
              <a:rPr lang="en-GB" dirty="0"/>
            </a:br>
            <a:r>
              <a:rPr lang="en-GB" dirty="0"/>
              <a:t>if they can: </a:t>
            </a:r>
          </a:p>
        </p:txBody>
      </p:sp>
      <p:sp>
        <p:nvSpPr>
          <p:cNvPr id="3" name="Content Placeholder 2"/>
          <p:cNvSpPr>
            <a:spLocks noGrp="1"/>
          </p:cNvSpPr>
          <p:nvPr>
            <p:ph idx="1"/>
          </p:nvPr>
        </p:nvSpPr>
        <p:spPr>
          <a:xfrm>
            <a:off x="214282" y="1196752"/>
            <a:ext cx="8483631" cy="5132611"/>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a:t>
            </a:r>
            <a:r>
              <a:rPr lang="en-GB" sz="2600" dirty="0" err="1"/>
              <a:t>vivas</a:t>
            </a:r>
            <a:r>
              <a:rPr lang="en-GB" sz="2600" dirty="0"/>
              <a:t>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happens when:</a:t>
            </a:r>
          </a:p>
        </p:txBody>
      </p:sp>
      <p:sp>
        <p:nvSpPr>
          <p:cNvPr id="3" name="Content Placeholder 2"/>
          <p:cNvSpPr>
            <a:spLocks noGrp="1"/>
          </p:cNvSpPr>
          <p:nvPr>
            <p:ph idx="1"/>
          </p:nvPr>
        </p:nvSpPr>
        <p:spPr/>
        <p:txBody>
          <a:bodyPr/>
          <a:lstStyle/>
          <a:p>
            <a:r>
              <a:rPr lang="en-GB" sz="2600" dirty="0"/>
              <a:t>We directly examine student performance on worthy intellectual tasks;</a:t>
            </a:r>
          </a:p>
          <a:p>
            <a:r>
              <a:rPr lang="en-GB" sz="2600" dirty="0"/>
              <a:t>Students are required to be effective performers with acquired knowledge. </a:t>
            </a:r>
          </a:p>
          <a:p>
            <a:r>
              <a:rPr lang="en-GB" sz="2600" dirty="0"/>
              <a:t>We can make valid inferences about the student's performance from the assignments presented for assessment</a:t>
            </a:r>
          </a:p>
          <a:p>
            <a:pPr>
              <a:buNone/>
            </a:pPr>
            <a:r>
              <a:rPr lang="en-GB" sz="2600" dirty="0"/>
              <a:t> (after Wiggins, 1990)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assignments:</a:t>
            </a:r>
          </a:p>
        </p:txBody>
      </p:sp>
      <p:sp>
        <p:nvSpPr>
          <p:cNvPr id="3" name="Content Placeholder 2"/>
          <p:cNvSpPr>
            <a:spLocks noGrp="1"/>
          </p:cNvSpPr>
          <p:nvPr>
            <p:ph idx="1"/>
          </p:nvPr>
        </p:nvSpPr>
        <p:spPr>
          <a:xfrm>
            <a:off x="468313" y="1412874"/>
            <a:ext cx="8229600" cy="5112469"/>
          </a:xfrm>
        </p:spPr>
        <p:txBody>
          <a:bodyPr/>
          <a:lstStyle/>
          <a:p>
            <a:r>
              <a:rPr lang="en-GB" sz="2600" dirty="0"/>
              <a:t>present the student with the full array of tasks that mirror the priorities and challenges found in the best [teaching] activities</a:t>
            </a:r>
          </a:p>
          <a:p>
            <a:r>
              <a:rPr lang="en-GB" sz="2600" dirty="0"/>
              <a:t>attend to whether the student can craft polished, thorough and justifiable answers, performances or products.</a:t>
            </a:r>
          </a:p>
          <a:p>
            <a:r>
              <a:rPr lang="en-GB" sz="2600" dirty="0"/>
              <a:t>Involve students coping with potentially ill-structured challenges and roles, with incomplete information, that help them rehearse for the complex ambiguities of adult and professional life.</a:t>
            </a:r>
          </a:p>
          <a:p>
            <a:pPr marL="0" indent="0">
              <a:buNone/>
            </a:pPr>
            <a:r>
              <a:rPr lang="en-GB" sz="2600" dirty="0"/>
              <a:t>  (after Wiggins </a:t>
            </a:r>
            <a:r>
              <a:rPr lang="en-GB" sz="2600" i="1" dirty="0"/>
              <a:t>op cit</a:t>
            </a:r>
            <a:r>
              <a:rPr lang="en-GB" sz="2600"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Inauthentic assessment is when:</a:t>
            </a:r>
          </a:p>
        </p:txBody>
      </p:sp>
      <p:sp>
        <p:nvSpPr>
          <p:cNvPr id="3" name="Content Placeholder 2"/>
          <p:cNvSpPr>
            <a:spLocks noGrp="1"/>
          </p:cNvSpPr>
          <p:nvPr>
            <p:ph idx="1"/>
          </p:nvPr>
        </p:nvSpPr>
        <p:spPr/>
        <p:txBody>
          <a:bodyPr/>
          <a:lstStyle/>
          <a:p>
            <a:r>
              <a:rPr lang="en-GB" sz="2600" dirty="0"/>
              <a:t>proxies for assessment of competence performance are undertaken rather than </a:t>
            </a:r>
            <a:r>
              <a:rPr lang="en-GB" sz="2600" dirty="0" err="1"/>
              <a:t>performative</a:t>
            </a:r>
            <a:r>
              <a:rPr lang="en-GB" sz="2600" dirty="0"/>
              <a:t> elements themselves;</a:t>
            </a:r>
          </a:p>
          <a:p>
            <a:r>
              <a:rPr lang="en-GB" sz="2600" dirty="0"/>
              <a:t>the tasks being undertaken by students have little intrinsic value in themselves in terms of advancing students learning; </a:t>
            </a:r>
          </a:p>
          <a:p>
            <a:r>
              <a:rPr lang="en-GB" sz="2600" dirty="0"/>
              <a:t>theory is prioritised to the detriment of practical applications;</a:t>
            </a:r>
          </a:p>
          <a:p>
            <a:r>
              <a:rPr lang="en-GB" sz="2600" dirty="0"/>
              <a:t>activities lack currency to contemporary practical contexts.</a:t>
            </a:r>
          </a:p>
          <a:p>
            <a:endParaRPr lang="en-GB" sz="2600" dirty="0"/>
          </a:p>
          <a:p>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are the barriers to the uses of authentic assessment?</a:t>
            </a:r>
          </a:p>
        </p:txBody>
      </p:sp>
      <p:sp>
        <p:nvSpPr>
          <p:cNvPr id="3" name="Content Placeholder 2"/>
          <p:cNvSpPr>
            <a:spLocks noGrp="1"/>
          </p:cNvSpPr>
          <p:nvPr>
            <p:ph idx="1"/>
          </p:nvPr>
        </p:nvSpPr>
        <p:spPr/>
        <p:txBody>
          <a:bodyPr/>
          <a:lstStyle/>
          <a:p>
            <a:r>
              <a:rPr lang="en-GB" sz="2600" dirty="0"/>
              <a:t>Inertia factors mean that many colleagues would prefer to stick to ‘tried and tested methods’ they are used to;</a:t>
            </a:r>
          </a:p>
          <a:p>
            <a:r>
              <a:rPr lang="en-GB" sz="2600" dirty="0"/>
              <a:t>Organising traditional exams, multiple-choice questions and essays requires less effort to set up than assignments which include the development of case study material and the establishment of authentic practice setting environments in university buildings;</a:t>
            </a:r>
          </a:p>
          <a:p>
            <a:r>
              <a:rPr lang="en-GB" sz="2600" dirty="0"/>
              <a:t>Authentic assessment tasks may involve additional costs.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2238"/>
            <a:ext cx="7920880" cy="1074737"/>
          </a:xfrm>
        </p:spPr>
        <p:txBody>
          <a:bodyPr/>
          <a:lstStyle/>
          <a:p>
            <a:r>
              <a:rPr lang="en-GB" dirty="0"/>
              <a:t>Partnership working to promote confident independence &amp; emotionally intelligent interaction</a:t>
            </a:r>
          </a:p>
        </p:txBody>
      </p:sp>
      <p:sp>
        <p:nvSpPr>
          <p:cNvPr id="3" name="Content Placeholder 2"/>
          <p:cNvSpPr>
            <a:spLocks noGrp="1"/>
          </p:cNvSpPr>
          <p:nvPr>
            <p:ph idx="1"/>
          </p:nvPr>
        </p:nvSpPr>
        <p:spPr>
          <a:xfrm>
            <a:off x="251520" y="1268760"/>
            <a:ext cx="8568951" cy="4933603"/>
          </a:xfrm>
        </p:spPr>
        <p:txBody>
          <a:bodyPr/>
          <a:lstStyle/>
          <a:p>
            <a:pPr marL="0" indent="0">
              <a:buNone/>
            </a:pPr>
            <a:r>
              <a:rPr lang="en-GB" dirty="0"/>
              <a:t>Sticking students in groups and expecting them to just get on with working together is unrealistic and a recipe for disaster.</a:t>
            </a:r>
          </a:p>
          <a:p>
            <a:r>
              <a:rPr lang="en-GB" dirty="0">
                <a:solidFill>
                  <a:schemeClr val="tx2">
                    <a:lumMod val="60000"/>
                    <a:lumOff val="40000"/>
                  </a:schemeClr>
                </a:solidFill>
              </a:rPr>
              <a:t>Briefings</a:t>
            </a:r>
            <a:r>
              <a:rPr lang="en-GB" dirty="0"/>
              <a:t> for collective activities need to emphasis e the value or working together;</a:t>
            </a:r>
          </a:p>
          <a:p>
            <a:r>
              <a:rPr lang="en-GB" dirty="0">
                <a:solidFill>
                  <a:schemeClr val="tx2">
                    <a:lumMod val="60000"/>
                    <a:lumOff val="40000"/>
                  </a:schemeClr>
                </a:solidFill>
              </a:rPr>
              <a:t>Ground rules </a:t>
            </a:r>
            <a:r>
              <a:rPr lang="en-GB" dirty="0"/>
              <a:t>need to be provided (or preferably negotiated) about group behaviours including mutual respect, turn taking, fair collegiate working, and collective responsibility;</a:t>
            </a:r>
          </a:p>
          <a:p>
            <a:r>
              <a:rPr lang="en-GB" dirty="0">
                <a:solidFill>
                  <a:schemeClr val="tx2">
                    <a:lumMod val="60000"/>
                    <a:lumOff val="40000"/>
                  </a:schemeClr>
                </a:solidFill>
              </a:rPr>
              <a:t>Rehearsal opportunities </a:t>
            </a:r>
            <a:r>
              <a:rPr lang="en-GB" dirty="0"/>
              <a:t>are essential so questions can be asked and mistakes made in practices before the final tasks;</a:t>
            </a:r>
          </a:p>
          <a:p>
            <a:r>
              <a:rPr lang="en-GB" dirty="0">
                <a:solidFill>
                  <a:schemeClr val="tx2">
                    <a:lumMod val="60000"/>
                    <a:lumOff val="40000"/>
                  </a:schemeClr>
                </a:solidFill>
              </a:rPr>
              <a:t>Assessment</a:t>
            </a:r>
            <a:r>
              <a:rPr lang="en-GB" dirty="0"/>
              <a:t> must be based on readily-understood criteria and should include assessment of both process and product;</a:t>
            </a:r>
          </a:p>
          <a:p>
            <a:r>
              <a:rPr lang="en-GB" dirty="0">
                <a:solidFill>
                  <a:schemeClr val="tx2">
                    <a:lumMod val="60000"/>
                    <a:lumOff val="40000"/>
                  </a:schemeClr>
                </a:solidFill>
              </a:rPr>
              <a:t>Debriefings</a:t>
            </a:r>
            <a:r>
              <a:rPr lang="en-GB" dirty="0"/>
              <a:t> should focus on further fostering collegial working. </a:t>
            </a:r>
          </a:p>
          <a:p>
            <a:endParaRPr lang="en-GB" dirty="0"/>
          </a:p>
          <a:p>
            <a:endParaRPr lang="en-GB" dirty="0"/>
          </a:p>
        </p:txBody>
      </p:sp>
    </p:spTree>
    <p:extLst>
      <p:ext uri="{BB962C8B-B14F-4D97-AF65-F5344CB8AC3E}">
        <p14:creationId xmlns:p14="http://schemas.microsoft.com/office/powerpoint/2010/main" val="412001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Some concluding thoughts on learning, teaching and assessment that can foster enterprising students. We need:</a:t>
            </a:r>
          </a:p>
        </p:txBody>
      </p:sp>
      <p:sp>
        <p:nvSpPr>
          <p:cNvPr id="3" name="Content Placeholder 2"/>
          <p:cNvSpPr>
            <a:spLocks noGrp="1"/>
          </p:cNvSpPr>
          <p:nvPr>
            <p:ph idx="1"/>
          </p:nvPr>
        </p:nvSpPr>
        <p:spPr>
          <a:xfrm>
            <a:off x="179512" y="1628799"/>
            <a:ext cx="8678767" cy="4573563"/>
          </a:xfrm>
        </p:spPr>
        <p:txBody>
          <a:bodyPr/>
          <a:lstStyle/>
          <a:p>
            <a:r>
              <a:rPr lang="en-GB" sz="2600" dirty="0"/>
              <a:t>An action-orientated teaching environment, with students ‘learning by doing’ together;</a:t>
            </a:r>
          </a:p>
          <a:p>
            <a:r>
              <a:rPr lang="en-GB" sz="2600" dirty="0"/>
              <a:t>Teaching approaches underpinned by current and relevant evidence-based scholarship;</a:t>
            </a:r>
          </a:p>
          <a:p>
            <a:r>
              <a:rPr lang="en-GB" sz="2600" dirty="0"/>
              <a:t>Coherent, constructively-aligned curricula to challenge students and enrich their understanding;</a:t>
            </a:r>
          </a:p>
          <a:p>
            <a:r>
              <a:rPr lang="en-GB" sz="2600" dirty="0"/>
              <a:t>An inclusive context that focuses on capability rather than incapacity;</a:t>
            </a:r>
          </a:p>
          <a:p>
            <a:r>
              <a:rPr lang="en-GB" sz="2600" dirty="0"/>
              <a:t>An expectation that our role is to energise and enthuse students as well as to inform and support them.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1</a:t>
            </a:r>
          </a:p>
        </p:txBody>
      </p:sp>
      <p:sp>
        <p:nvSpPr>
          <p:cNvPr id="207875" name="Rectangle 3"/>
          <p:cNvSpPr>
            <a:spLocks noGrp="1" noChangeArrowheads="1"/>
          </p:cNvSpPr>
          <p:nvPr>
            <p:ph type="body" idx="1"/>
          </p:nvPr>
        </p:nvSpPr>
        <p:spPr>
          <a:xfrm>
            <a:off x="250825" y="764704"/>
            <a:ext cx="8713788" cy="5759921"/>
          </a:xfrm>
        </p:spPr>
        <p:txBody>
          <a:bodyPr/>
          <a:lstStyle/>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a:cs typeface="Times New Roman" pitchFamily="18" charset="0"/>
              </a:rPr>
              <a:t>Brown, S. Rust, C. &amp; Gibbs, G. (1994) </a:t>
            </a:r>
            <a:r>
              <a:rPr lang="en-GB" sz="2000" i="1" dirty="0">
                <a:cs typeface="Times New Roman" pitchFamily="18" charset="0"/>
              </a:rPr>
              <a:t>Strategies for Diversifying Assessment,</a:t>
            </a:r>
            <a:r>
              <a:rPr lang="en-GB" sz="2000" dirty="0">
                <a:cs typeface="Times New Roman" pitchFamily="18" charset="0"/>
              </a:rPr>
              <a:t> Oxford: Oxford Centre for Staff Development. </a:t>
            </a:r>
          </a:p>
          <a:p>
            <a:pPr marL="609600" indent="-609600" eaLnBrk="1" hangingPunct="1">
              <a:buFont typeface="Wingdings" pitchFamily="2" charset="2"/>
              <a:buNone/>
              <a:defRPr/>
            </a:pPr>
            <a:r>
              <a:rPr lang="en-GB" sz="2000" dirty="0"/>
              <a:t>Boud,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Font typeface="Wingdings" pitchFamily="2" charset="2"/>
              <a:buNone/>
              <a:defRPr/>
            </a:pPr>
            <a:r>
              <a:rPr lang="en-GB" sz="2000" dirty="0"/>
              <a:t>Brown, S. and Knight, P. (1994) </a:t>
            </a:r>
            <a:r>
              <a:rPr lang="en-GB" sz="2000" i="1" dirty="0"/>
              <a:t>Assessing Learners in Higher Education</a:t>
            </a:r>
            <a:r>
              <a:rPr lang="en-GB" sz="2000" dirty="0"/>
              <a:t>, London: Kogan Page.</a:t>
            </a:r>
            <a:endParaRPr lang="en-US" sz="2000" dirty="0"/>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US" sz="2000" dirty="0"/>
              <a:t>Carless, D., Joughin,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dirty="0"/>
              <a:t>What does enterprising learning and teaching look like?</a:t>
            </a:r>
          </a:p>
        </p:txBody>
      </p:sp>
      <p:sp>
        <p:nvSpPr>
          <p:cNvPr id="3" name="Content Placeholder 2"/>
          <p:cNvSpPr>
            <a:spLocks noGrp="1"/>
          </p:cNvSpPr>
          <p:nvPr>
            <p:ph idx="1"/>
          </p:nvPr>
        </p:nvSpPr>
        <p:spPr>
          <a:xfrm>
            <a:off x="107504" y="836712"/>
            <a:ext cx="8928992" cy="5616623"/>
          </a:xfrm>
        </p:spPr>
        <p:txBody>
          <a:bodyPr/>
          <a:lstStyle/>
          <a:p>
            <a:r>
              <a:rPr lang="en-GB" dirty="0"/>
              <a:t>Curriculum design that fosters a future orientation among students, ‘thinking forward’ towards entrepreneurial activities and employment;</a:t>
            </a:r>
          </a:p>
          <a:p>
            <a:r>
              <a:rPr lang="en-GB" dirty="0"/>
              <a:t>Approaches to content delivery that ensure that what is taught remains current, usable and valuable;</a:t>
            </a:r>
          </a:p>
          <a:p>
            <a:r>
              <a:rPr lang="en-GB" dirty="0"/>
              <a:t>Diverse learning environments that enable the development of enterprising student behaviours and attributes; </a:t>
            </a:r>
          </a:p>
          <a:p>
            <a:r>
              <a:rPr lang="en-GB" dirty="0"/>
              <a:t>Resources for learning that encourage students to look beyond their immediate contexts to national and global environments;</a:t>
            </a:r>
          </a:p>
          <a:p>
            <a:r>
              <a:rPr lang="en-GB" dirty="0"/>
              <a:t>Learning support that fosters autonomy, self-efficacy and engagement;</a:t>
            </a:r>
          </a:p>
          <a:p>
            <a:r>
              <a:rPr lang="en-GB" dirty="0"/>
              <a:t>Authentic assessment that realistically represents enterprising thinking;</a:t>
            </a:r>
          </a:p>
          <a:p>
            <a:r>
              <a:rPr lang="en-GB" dirty="0"/>
              <a:t>Ways of working in partnership with students that promote both confident independence and emotionally intelligent interaction.</a:t>
            </a:r>
          </a:p>
        </p:txBody>
      </p:sp>
    </p:spTree>
    <p:extLst>
      <p:ext uri="{BB962C8B-B14F-4D97-AF65-F5344CB8AC3E}">
        <p14:creationId xmlns:p14="http://schemas.microsoft.com/office/powerpoint/2010/main" val="3596469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43204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None/>
              <a:defRPr/>
            </a:pPr>
            <a:r>
              <a:rPr lang="en-GB" sz="2000" dirty="0" err="1"/>
              <a:t>Dochy</a:t>
            </a:r>
            <a:r>
              <a:rPr lang="en-GB" sz="2000" dirty="0"/>
              <a:t>, F. J. R. C., </a:t>
            </a:r>
            <a:r>
              <a:rPr lang="en-GB" sz="2000" dirty="0" err="1"/>
              <a:t>Segers</a:t>
            </a:r>
            <a:r>
              <a:rPr lang="en-GB" sz="2000" dirty="0"/>
              <a:t>, M., &amp; </a:t>
            </a:r>
            <a:r>
              <a:rPr lang="en-GB" sz="2000" dirty="0" err="1"/>
              <a:t>Sluijsmans</a:t>
            </a:r>
            <a:r>
              <a:rPr lang="en-GB" sz="2000" dirty="0"/>
              <a:t>, D. (1999). The use of self-, peer and co-assessment in higher education: A review. </a:t>
            </a:r>
            <a:r>
              <a:rPr lang="en-GB" sz="2000" i="1" dirty="0"/>
              <a:t>Studies in Higher education</a:t>
            </a:r>
            <a:r>
              <a:rPr lang="en-GB" sz="2000" dirty="0"/>
              <a:t>,</a:t>
            </a:r>
            <a:r>
              <a:rPr lang="en-GB" sz="2000" i="1" dirty="0"/>
              <a:t>24</a:t>
            </a:r>
            <a:r>
              <a:rPr lang="en-GB" sz="2000" dirty="0"/>
              <a:t>(3), 331-350.</a:t>
            </a:r>
          </a:p>
          <a:p>
            <a:pPr marL="609600" indent="-609600" eaLnBrk="1" hangingPunct="1">
              <a:buNone/>
              <a:defRPr/>
            </a:pPr>
            <a:r>
              <a:rPr lang="en-GB" sz="2000" dirty="0" err="1"/>
              <a:t>Entwistle</a:t>
            </a:r>
            <a:r>
              <a:rPr lang="en-GB" sz="2000" dirty="0"/>
              <a:t>, N. and Ramsden, P., 2015. </a:t>
            </a:r>
            <a:r>
              <a:rPr lang="en-GB" sz="2000" i="1" dirty="0"/>
              <a:t>Understanding Student Learning (Routledge Revivals)</a:t>
            </a:r>
            <a:r>
              <a:rPr lang="en-GB" sz="2000" dirty="0"/>
              <a:t>. Routledge.</a:t>
            </a:r>
          </a:p>
          <a:p>
            <a:pPr marL="609600" indent="-609600" eaLnBrk="1" hangingPunct="1">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None/>
              <a:defRPr/>
            </a:pPr>
            <a:r>
              <a:rPr lang="en-GB" sz="2000" dirty="0"/>
              <a:t>Knight, P. and Yorke, M. (2003) </a:t>
            </a:r>
            <a:r>
              <a:rPr lang="en-GB" sz="2000" i="1" dirty="0"/>
              <a:t>Assessment, learning and employability</a:t>
            </a:r>
            <a:r>
              <a:rPr lang="en-GB" sz="2000" dirty="0"/>
              <a:t> Maidenhead, UK: SRHE/Open University Press.</a:t>
            </a:r>
          </a:p>
          <a:p>
            <a:pPr marL="609600" indent="-609600" eaLnBrk="1" hangingPunct="1">
              <a:buFont typeface="Wingdings" pitchFamily="2" charset="2"/>
              <a:buNone/>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763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3</a:t>
            </a:r>
          </a:p>
        </p:txBody>
      </p:sp>
      <p:sp>
        <p:nvSpPr>
          <p:cNvPr id="43011" name="Rectangle 3"/>
          <p:cNvSpPr>
            <a:spLocks noGrp="1" noChangeArrowheads="1"/>
          </p:cNvSpPr>
          <p:nvPr>
            <p:ph type="body" idx="1"/>
          </p:nvPr>
        </p:nvSpPr>
        <p:spPr>
          <a:xfrm>
            <a:off x="142844" y="836713"/>
            <a:ext cx="8750331" cy="5545038"/>
          </a:xfrm>
        </p:spPr>
        <p:txBody>
          <a:bodyPr/>
          <a:lstStyle/>
          <a:p>
            <a:pPr eaLnBrk="1" hangingPunct="1">
              <a:buNone/>
              <a:defRPr/>
            </a:pPr>
            <a:r>
              <a:rPr lang="en-GB" sz="2000" dirty="0"/>
              <a:t>Meyer, J.H.F. and Land, R. (2003) </a:t>
            </a:r>
            <a:r>
              <a:rPr lang="en-GB" sz="2000" i="1" dirty="0"/>
              <a:t>Threshold Concepts and Troublesome Knowledge 1 – Linkages to Ways of Thinking and Practising within the Disciplines</a:t>
            </a:r>
            <a:r>
              <a:rPr lang="en-GB" sz="2000" dirty="0"/>
              <a:t>, in C. Rust (ed.) </a:t>
            </a:r>
            <a:r>
              <a:rPr lang="en-GB" sz="2000" i="1" dirty="0"/>
              <a:t>Improving Student Learning </a:t>
            </a:r>
            <a:r>
              <a:rPr lang="en-GB" sz="2000" dirty="0"/>
              <a:t>–</a:t>
            </a:r>
            <a:r>
              <a:rPr lang="en-GB" sz="2000" i="1" dirty="0"/>
              <a:t> Ten years on</a:t>
            </a:r>
            <a:r>
              <a:rPr lang="en-GB" sz="2000" dirty="0"/>
              <a:t>. Oxford: OCSLD.</a:t>
            </a:r>
          </a:p>
          <a:p>
            <a:pPr eaLnBrk="1" hangingPunct="1">
              <a:buNone/>
              <a:defRPr/>
            </a:pPr>
            <a:r>
              <a:rPr lang="en-GB" sz="2000" dirty="0"/>
              <a:t>Millen, R. </a:t>
            </a:r>
            <a:r>
              <a:rPr lang="en-GB" sz="2000" i="1" dirty="0"/>
              <a:t>Delivering an Exceptional Postgraduate Taught Experience at Queen’s</a:t>
            </a:r>
            <a:r>
              <a:rPr lang="en-GB" sz="2000" dirty="0"/>
              <a:t>, presentation at Queens University Belfast Staff conference on Postgraduate Teaching on 28 June 2012 by the Head of the Higher Education Academy Postgraduate Student Centre</a:t>
            </a:r>
          </a:p>
          <a:p>
            <a:pPr eaLnBrk="1" hangingPunct="1">
              <a:buNone/>
              <a:defRPr/>
            </a:pPr>
            <a:r>
              <a:rPr lang="en-GB" sz="2000" dirty="0"/>
              <a:t>Morgan, M. (2013) (Ed.) ​</a:t>
            </a:r>
            <a:r>
              <a:rPr lang="en-GB" sz="2000" i="1" dirty="0"/>
              <a:t>Supporting Student Diversity in Higher Education: A practical guide,</a:t>
            </a:r>
            <a:r>
              <a:rPr lang="en-GB" sz="2000" dirty="0"/>
              <a:t> London: Routledge.</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a:t>Quality Assurance Agency (2014) Code B6 of the QAA Code of practice.</a:t>
            </a:r>
          </a:p>
          <a:p>
            <a:pPr eaLnBrk="1" hangingPunct="1">
              <a:buNone/>
              <a:defRPr/>
            </a:pPr>
            <a:endParaRPr lang="en-GB" sz="2000" dirty="0"/>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4</a:t>
            </a:r>
          </a:p>
        </p:txBody>
      </p:sp>
      <p:sp>
        <p:nvSpPr>
          <p:cNvPr id="48131" name="Content Placeholder 2"/>
          <p:cNvSpPr>
            <a:spLocks noGrp="1"/>
          </p:cNvSpPr>
          <p:nvPr>
            <p:ph idx="1"/>
          </p:nvPr>
        </p:nvSpPr>
        <p:spPr>
          <a:xfrm>
            <a:off x="468313" y="1052736"/>
            <a:ext cx="8229600" cy="5149627"/>
          </a:xfrm>
        </p:spPr>
        <p:txBody>
          <a:bodyPr/>
          <a:lstStyle/>
          <a:p>
            <a:pPr eaLnBrk="1" hangingPunct="1">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University Alliance (2014) Job ready: universities, employers and students creating success full report </a:t>
            </a:r>
            <a:r>
              <a:rPr lang="en-GB" sz="2000" u="sng" dirty="0">
                <a:hlinkClick r:id="rId3"/>
              </a:rPr>
              <a:t>http://www.unialliance.ac.uk/wp-conte</a:t>
            </a:r>
            <a:r>
              <a:rPr lang="en-GB" sz="2000" u="sng" dirty="0"/>
              <a:t> </a:t>
            </a:r>
            <a:r>
              <a:rPr lang="en-GB" sz="2000" dirty="0"/>
              <a:t>Accessed July 2014 (Job ready engineering examples) </a:t>
            </a:r>
            <a:r>
              <a:rPr lang="en-GB" sz="2000" u="sng" dirty="0">
                <a:hlinkClick r:id="rId4"/>
              </a:rPr>
              <a:t>http://www.unialliance.ac.uk/job-ready-sector-engineering/ </a:t>
            </a:r>
            <a:endParaRPr lang="en-GB" sz="2000" u="sng" dirty="0"/>
          </a:p>
          <a:p>
            <a:pPr eaLnBrk="1" hangingPunct="1">
              <a:buFont typeface="Wingdings" pitchFamily="2" charset="2"/>
              <a:buNone/>
            </a:pPr>
            <a:endParaRPr lang="en-GB" sz="2000" dirty="0"/>
          </a:p>
          <a:p>
            <a:endParaRPr lang="en-GB"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None/>
            </a:pPr>
            <a:r>
              <a:rPr lang="en-GB" sz="2000" dirty="0"/>
              <a:t>Wharton, S. (2003) Defining appropriate criteria for the assessment of master's level TESOL Assignments. </a:t>
            </a:r>
            <a:r>
              <a:rPr lang="en-GB" sz="2000" i="1" dirty="0"/>
              <a:t>Assessment &amp; Evaluation in Higher Education</a:t>
            </a:r>
            <a:r>
              <a:rPr lang="en-GB" sz="2000" dirty="0"/>
              <a:t>, </a:t>
            </a:r>
            <a:r>
              <a:rPr lang="en-GB" sz="2000" i="1" dirty="0"/>
              <a:t>28(6), pp.649-664.</a:t>
            </a:r>
            <a:endParaRPr lang="en-GB" sz="2000" dirty="0"/>
          </a:p>
          <a:p>
            <a:pPr eaLnBrk="1" hangingPunct="1">
              <a:buNone/>
            </a:pPr>
            <a:r>
              <a:rPr lang="en-GB" sz="2000" dirty="0"/>
              <a:t>Wiggins, G. (1990) </a:t>
            </a:r>
            <a:r>
              <a:rPr lang="en-GB" sz="2000" i="1" dirty="0"/>
              <a:t>The Case for Authentic Assessment</a:t>
            </a:r>
            <a:r>
              <a:rPr lang="en-GB" sz="2000" dirty="0"/>
              <a:t>. ERIC Digest</a:t>
            </a:r>
            <a:r>
              <a:rPr lang="en-GB" sz="2000" b="0" dirty="0"/>
              <a:t>.</a:t>
            </a:r>
          </a:p>
          <a:p>
            <a:pPr eaLnBrk="1" hangingPunct="1">
              <a:buNone/>
            </a:pPr>
            <a:r>
              <a:rPr lang="en-GB" sz="2000" dirty="0" err="1"/>
              <a:t>Yorke</a:t>
            </a:r>
            <a:r>
              <a:rPr lang="en-GB" sz="2000" dirty="0"/>
              <a:t>, M. (1999) </a:t>
            </a:r>
            <a:r>
              <a:rPr lang="en-GB" sz="2000" i="1" dirty="0"/>
              <a:t>Leaving Early: Undergraduate Non-completion in Higher Education,</a:t>
            </a:r>
            <a:r>
              <a:rPr lang="en-GB" sz="2000" dirty="0"/>
              <a:t> London: Routledge.</a:t>
            </a:r>
          </a:p>
          <a:p>
            <a:pPr marL="0" indent="0">
              <a:buNone/>
            </a:pPr>
            <a:endParaRPr lang="en-GB" sz="2000" dirty="0"/>
          </a:p>
        </p:txBody>
      </p:sp>
      <p:sp>
        <p:nvSpPr>
          <p:cNvPr id="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5</a:t>
            </a:r>
          </a:p>
        </p:txBody>
      </p:sp>
    </p:spTree>
    <p:extLst>
      <p:ext uri="{BB962C8B-B14F-4D97-AF65-F5344CB8AC3E}">
        <p14:creationId xmlns:p14="http://schemas.microsoft.com/office/powerpoint/2010/main" val="1937757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Fostering enterprising learning &amp; teaching</a:t>
            </a:r>
          </a:p>
        </p:txBody>
      </p:sp>
      <p:sp>
        <p:nvSpPr>
          <p:cNvPr id="3" name="Content Placeholder 2"/>
          <p:cNvSpPr>
            <a:spLocks noGrp="1"/>
          </p:cNvSpPr>
          <p:nvPr>
            <p:ph idx="1"/>
          </p:nvPr>
        </p:nvSpPr>
        <p:spPr/>
        <p:txBody>
          <a:bodyPr/>
          <a:lstStyle/>
          <a:p>
            <a:r>
              <a:rPr lang="en-GB" sz="2600" dirty="0"/>
              <a:t>Universities want to produce graduates capable of being gainfully employed;</a:t>
            </a:r>
          </a:p>
          <a:p>
            <a:r>
              <a:rPr lang="en-GB" sz="2600" dirty="0"/>
              <a:t>Students want to be able to make their own ways in the world when they graduate;</a:t>
            </a:r>
          </a:p>
          <a:p>
            <a:r>
              <a:rPr lang="en-GB" sz="2600" dirty="0"/>
              <a:t>Employers want universities to provide relevant and appropriate curricula;</a:t>
            </a:r>
          </a:p>
          <a:p>
            <a:pPr>
              <a:buNone/>
            </a:pPr>
            <a:r>
              <a:rPr lang="en-GB" sz="2600" dirty="0"/>
              <a:t>On vocationally-orientated programmes, authentic assignments that relate to real world tasks tend to be highly prized by students and employers alike (QAA, 2014, Wharton, 2003), hence the need for authentic learning experiences and assessment.</a:t>
            </a:r>
          </a:p>
        </p:txBody>
      </p:sp>
    </p:spTree>
    <p:extLst>
      <p:ext uri="{BB962C8B-B14F-4D97-AF65-F5344CB8AC3E}">
        <p14:creationId xmlns:p14="http://schemas.microsoft.com/office/powerpoint/2010/main" val="373443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Students want to be able to use what they’ve learned in HE when they graduate</a:t>
            </a:r>
          </a:p>
        </p:txBody>
      </p:sp>
      <p:sp>
        <p:nvSpPr>
          <p:cNvPr id="3" name="Content Placeholder 2"/>
          <p:cNvSpPr>
            <a:spLocks noGrp="1"/>
          </p:cNvSpPr>
          <p:nvPr>
            <p:ph idx="1"/>
          </p:nvPr>
        </p:nvSpPr>
        <p:spPr/>
        <p:txBody>
          <a:bodyPr/>
          <a:lstStyle/>
          <a:p>
            <a:r>
              <a:rPr lang="en-GB" dirty="0"/>
              <a:t>Many students (and their families) are making an investment in their personal and professional development by undertaking higher education and so have high expectations of the usefulness and relevance of their programmes and particularly the means by which they are assessed. </a:t>
            </a:r>
          </a:p>
          <a:p>
            <a:r>
              <a:rPr lang="en-GB" dirty="0"/>
              <a:t>Since so many students regard university study as a career advancement or progression route, they are likely to regard programmes which do not add value to their capabilities and knowledge as perceived by potential employers as a poor investment of their time and energy.</a:t>
            </a:r>
          </a:p>
          <a:p>
            <a:r>
              <a:rPr lang="en-GB" dirty="0"/>
              <a:t>Authentic learning and assessment have a key role to play in helping students become employable.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Designing relevant and appropriate curricula to enhance capability</a:t>
            </a:r>
          </a:p>
        </p:txBody>
      </p:sp>
      <p:sp>
        <p:nvSpPr>
          <p:cNvPr id="3" name="Content Placeholder 2"/>
          <p:cNvSpPr>
            <a:spLocks noGrp="1"/>
          </p:cNvSpPr>
          <p:nvPr>
            <p:ph idx="1"/>
          </p:nvPr>
        </p:nvSpPr>
        <p:spPr/>
        <p:txBody>
          <a:bodyPr/>
          <a:lstStyle/>
          <a:p>
            <a:r>
              <a:rPr lang="en-GB" sz="2600" dirty="0"/>
              <a:t>Curriculum design must be an ongoing process rather than a single event, with regular refreshment to keep it up-to-date, context contingent and in line with employers’ current needs;</a:t>
            </a:r>
          </a:p>
          <a:p>
            <a:r>
              <a:rPr lang="en-GB" sz="2600" dirty="0"/>
              <a:t>Curriculum design can be seen as an eight-element process, which is often concurrent rather than cyclical;</a:t>
            </a:r>
          </a:p>
          <a:p>
            <a:r>
              <a:rPr lang="en-GB" sz="2600" dirty="0"/>
              <a:t>The following diagram illustrates these eight dimensions of activity: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21385"/>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and authentic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131840" y="2708920"/>
            <a:ext cx="2376264" cy="172819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algn="ctr" eaLnBrk="0" hangingPunct="0"/>
            <a:r>
              <a:rPr lang="en-GB" sz="3600" b="1" dirty="0">
                <a:solidFill>
                  <a:schemeClr val="tx2"/>
                </a:solidFill>
                <a:latin typeface="+mj-lt"/>
                <a:ea typeface="+mj-ea"/>
                <a:cs typeface="+mj-cs"/>
              </a:rPr>
              <a:t>Curriculum</a:t>
            </a:r>
          </a:p>
          <a:p>
            <a:pPr algn="ctr" eaLnBrk="0" hangingPunct="0"/>
            <a:r>
              <a:rPr lang="en-GB" sz="3600" b="1" dirty="0">
                <a:solidFill>
                  <a:schemeClr val="tx2"/>
                </a:solidFill>
                <a:latin typeface="+mj-lt"/>
                <a:ea typeface="+mj-ea"/>
                <a:cs typeface="+mj-cs"/>
              </a:rPr>
              <a:t>Design</a:t>
            </a:r>
          </a:p>
          <a:p>
            <a:pPr algn="ctr" eaLnBrk="0" hangingPunct="0"/>
            <a:r>
              <a:rPr lang="en-GB" sz="3600" b="1" dirty="0">
                <a:solidFill>
                  <a:schemeClr val="tx2"/>
                </a:solidFill>
                <a:latin typeface="+mj-lt"/>
                <a:ea typeface="+mj-ea"/>
                <a:cs typeface="+mj-cs"/>
              </a:rPr>
              <a:t>Essentials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Universities want capable graduates: are your students job-ready?</a:t>
            </a:r>
          </a:p>
        </p:txBody>
      </p:sp>
      <p:sp>
        <p:nvSpPr>
          <p:cNvPr id="3" name="Content Placeholder 2"/>
          <p:cNvSpPr>
            <a:spLocks noGrp="1"/>
          </p:cNvSpPr>
          <p:nvPr>
            <p:ph idx="1"/>
          </p:nvPr>
        </p:nvSpPr>
        <p:spPr/>
        <p:txBody>
          <a:bodyPr/>
          <a:lstStyle/>
          <a:p>
            <a:pPr>
              <a:buNone/>
            </a:pPr>
            <a:r>
              <a:rPr lang="en-GB" dirty="0"/>
              <a:t>A major initiative, ‘Job Ready’, explored between 2012 and 2014 how universities and businesses could best work together to create opportunities for UK students and graduates to develop their skills. Based upon extensive and in-depth interviews with 50 employers, it captures a snapshot of the 21,000 interactions between businesses and University Alliance universities (University Alliance, 2014).</a:t>
            </a:r>
          </a:p>
          <a:p>
            <a:pPr>
              <a:buNone/>
            </a:pPr>
            <a:r>
              <a:rPr lang="en-GB" dirty="0"/>
              <a:t>Within the report, Libby Hackett, Chief Executive of University Alliance, said: “At a time when most of the employment growth in the UK is in [jobs] involving analytical, problem solving and complex communications, it is important that we ensure universities are working closely with employers”</a:t>
            </a:r>
            <a:r>
              <a:rPr lang="en-GB" i="1" dirty="0"/>
              <a:t>. </a:t>
            </a:r>
            <a:endParaRPr lang="en-GB" dirty="0"/>
          </a:p>
          <a:p>
            <a:pPr>
              <a:buNone/>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Three examples of the need for job-readiness</a:t>
            </a:r>
          </a:p>
        </p:txBody>
      </p:sp>
      <p:sp>
        <p:nvSpPr>
          <p:cNvPr id="3" name="Content Placeholder 2"/>
          <p:cNvSpPr>
            <a:spLocks noGrp="1"/>
          </p:cNvSpPr>
          <p:nvPr>
            <p:ph idx="1"/>
          </p:nvPr>
        </p:nvSpPr>
        <p:spPr/>
        <p:txBody>
          <a:bodyPr/>
          <a:lstStyle/>
          <a:p>
            <a:pPr marL="457200" indent="-457200">
              <a:buSzPct val="100000"/>
              <a:buAutoNum type="arabicPeriod"/>
            </a:pPr>
            <a:r>
              <a:rPr lang="en-GB" dirty="0"/>
              <a:t>Annalise Hayward of IBM working with Kingston University said: “We wanted to align with a university that is being strategic and innovative in what it’s doing and looking at ways to grow the employability of their students. This mission fits with our values on innovation”. (University Alliance, </a:t>
            </a:r>
            <a:r>
              <a:rPr lang="en-GB" i="1" dirty="0"/>
              <a:t>op cit,</a:t>
            </a:r>
            <a:r>
              <a:rPr lang="en-GB" dirty="0"/>
              <a:t> 2014). </a:t>
            </a:r>
          </a:p>
          <a:p>
            <a:pPr marL="457200" indent="-457200">
              <a:buSzPct val="100000"/>
              <a:buFont typeface="+mj-lt"/>
              <a:buAutoNum type="arabicPeriod"/>
            </a:pPr>
            <a:r>
              <a:rPr lang="en-GB" dirty="0"/>
              <a:t>Rhys Williams of GE Aviation working with University of South Wales “For us to maintain our competitive advantage, we need to be finding and nurturing talent to develop a future pipeline of highly skilled employees”.</a:t>
            </a:r>
          </a:p>
          <a:p>
            <a:pPr marL="457200" indent="-457200">
              <a:buSzPct val="100000"/>
              <a:buFont typeface="+mj-lt"/>
              <a:buAutoNum type="arabicPeriod"/>
            </a:pP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3109</Words>
  <Application>Microsoft Office PowerPoint</Application>
  <PresentationFormat>On-screen Show (4:3)</PresentationFormat>
  <Paragraphs>181</Paragraphs>
  <Slides>33</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33</vt:i4>
      </vt:variant>
    </vt:vector>
  </HeadingPairs>
  <TitlesOfParts>
    <vt:vector size="42" baseType="lpstr">
      <vt:lpstr>Arial</vt:lpstr>
      <vt:lpstr>Arial Rounded MT Bold</vt:lpstr>
      <vt:lpstr>Calibri</vt:lpstr>
      <vt:lpstr>Comic Sans MS</vt:lpstr>
      <vt:lpstr>Times New Roman</vt:lpstr>
      <vt:lpstr>Wingdings</vt:lpstr>
      <vt:lpstr>LeedsMet template</vt:lpstr>
      <vt:lpstr>101_Custom Design</vt:lpstr>
      <vt:lpstr>Office Theme</vt:lpstr>
      <vt:lpstr>Enterprising Learning and Teaching</vt:lpstr>
      <vt:lpstr>How can we design, deliver and assess a curriculum that actively fosters enterprising students? </vt:lpstr>
      <vt:lpstr>What does enterprising learning and teaching look like?</vt:lpstr>
      <vt:lpstr>Fostering enterprising learning &amp; teaching</vt:lpstr>
      <vt:lpstr>Students want to be able to use what they’ve learned in HE when they graduate</vt:lpstr>
      <vt:lpstr>Designing relevant and appropriate curricula to enhance capability</vt:lpstr>
      <vt:lpstr>PowerPoint Presentation</vt:lpstr>
      <vt:lpstr>Universities want capable graduates: are your students job-ready?</vt:lpstr>
      <vt:lpstr>Three examples of the need for job-readiness</vt:lpstr>
      <vt:lpstr>Another example of the need for job readiness from the field of engineering</vt:lpstr>
      <vt:lpstr>Employers want universities to provide relevant and appropriate curricula</vt:lpstr>
      <vt:lpstr>Content delivery methods that ensure that what is taught remains current, usable and valuable</vt:lpstr>
      <vt:lpstr>We need flexible learning resources which help students to engage fully by offering:</vt:lpstr>
      <vt:lpstr>We need learning environments where students can use and apply what they are learning, e.g.:</vt:lpstr>
      <vt:lpstr>Helping students to be flexible, adaptable, creative, empathetic and competent</vt:lpstr>
      <vt:lpstr>We need to offer flexible student  support in which:</vt:lpstr>
      <vt:lpstr>Authentic assessment that realistically represents enterprising learning</vt:lpstr>
      <vt:lpstr>What are the benefits of authentic assessment for students, staff and other stakeholders?</vt:lpstr>
      <vt:lpstr>To achieve authentic assessment  we need to ensure that: </vt:lpstr>
      <vt:lpstr>We need also to:</vt:lpstr>
      <vt:lpstr>Assessment literacy: students do better  if they can: </vt:lpstr>
      <vt:lpstr>Authentic assessment happens when:</vt:lpstr>
      <vt:lpstr>Authentic assignments:</vt:lpstr>
      <vt:lpstr>Inauthentic assessment is when:</vt:lpstr>
      <vt:lpstr>What are the barriers to the uses of authentic assessment?</vt:lpstr>
      <vt:lpstr>Partnership working to promote confident independence &amp; emotionally intelligent interaction</vt:lpstr>
      <vt:lpstr>Some concluding thoughts on learning, teaching and assessment that can foster enterprising students. We need:</vt:lpstr>
      <vt:lpstr>These and other slides will be available on my website at http://sally-brown.net</vt:lpstr>
      <vt:lpstr>Useful references: 1</vt:lpstr>
      <vt:lpstr>Useful references 2</vt:lpstr>
      <vt:lpstr>Useful references 3</vt:lpstr>
      <vt:lpstr>Useful references 4</vt:lpstr>
      <vt:lpstr>Useful references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2016-05-01T18:18:11Z</dcterms:modified>
</cp:coreProperties>
</file>