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 id="2147483811" r:id="rId4"/>
  </p:sldMasterIdLst>
  <p:notesMasterIdLst>
    <p:notesMasterId r:id="rId38"/>
  </p:notesMasterIdLst>
  <p:handoutMasterIdLst>
    <p:handoutMasterId r:id="rId39"/>
  </p:handoutMasterIdLst>
  <p:sldIdLst>
    <p:sldId id="420" r:id="rId5"/>
    <p:sldId id="530" r:id="rId6"/>
    <p:sldId id="613" r:id="rId7"/>
    <p:sldId id="614" r:id="rId8"/>
    <p:sldId id="605" r:id="rId9"/>
    <p:sldId id="615" r:id="rId10"/>
    <p:sldId id="616" r:id="rId11"/>
    <p:sldId id="535" r:id="rId12"/>
    <p:sldId id="597" r:id="rId13"/>
    <p:sldId id="601" r:id="rId14"/>
    <p:sldId id="609" r:id="rId15"/>
    <p:sldId id="569" r:id="rId16"/>
    <p:sldId id="567" r:id="rId17"/>
    <p:sldId id="576" r:id="rId18"/>
    <p:sldId id="580" r:id="rId19"/>
    <p:sldId id="579" r:id="rId20"/>
    <p:sldId id="581" r:id="rId21"/>
    <p:sldId id="595" r:id="rId22"/>
    <p:sldId id="571" r:id="rId23"/>
    <p:sldId id="592" r:id="rId24"/>
    <p:sldId id="588" r:id="rId25"/>
    <p:sldId id="589" r:id="rId26"/>
    <p:sldId id="572" r:id="rId27"/>
    <p:sldId id="542" r:id="rId28"/>
    <p:sldId id="568" r:id="rId29"/>
    <p:sldId id="598" r:id="rId30"/>
    <p:sldId id="575" r:id="rId31"/>
    <p:sldId id="606" r:id="rId32"/>
    <p:sldId id="382" r:id="rId33"/>
    <p:sldId id="270" r:id="rId34"/>
    <p:sldId id="271" r:id="rId35"/>
    <p:sldId id="272" r:id="rId36"/>
    <p:sldId id="317"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24</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26</a:t>
            </a:fld>
            <a:endParaRPr lang="en-US">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a:p>
        </p:txBody>
      </p:sp>
    </p:spTree>
    <p:extLst>
      <p:ext uri="{BB962C8B-B14F-4D97-AF65-F5344CB8AC3E}">
        <p14:creationId xmlns:p14="http://schemas.microsoft.com/office/powerpoint/2010/main" val="1531534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8</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9</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10</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14</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15</a:t>
            </a:fld>
            <a:endParaRPr lang="en-US"/>
          </a:p>
        </p:txBody>
      </p:sp>
    </p:spTree>
    <p:extLst>
      <p:ext uri="{BB962C8B-B14F-4D97-AF65-F5344CB8AC3E}">
        <p14:creationId xmlns:p14="http://schemas.microsoft.com/office/powerpoint/2010/main" val="3442600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18</a:t>
            </a:fld>
            <a:endParaRPr lang="en-GB">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20</a:t>
            </a:fld>
            <a:endParaRPr lang="en-US"/>
          </a:p>
        </p:txBody>
      </p:sp>
    </p:spTree>
    <p:extLst>
      <p:ext uri="{BB962C8B-B14F-4D97-AF65-F5344CB8AC3E}">
        <p14:creationId xmlns:p14="http://schemas.microsoft.com/office/powerpoint/2010/main" val="2764687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21</a:t>
            </a:fld>
            <a:endParaRPr lang="en-GB"/>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5570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24/04/2016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24/04/2016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24/04/2016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4/24/2016</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24/04/2016</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24/04/2016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24/04/2016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24/04/2016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24/04/2016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24/04/2016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24/04/2016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24/04/2016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24/04/2016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24/04/2016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4/24/2016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24/04/2016</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Engaging staff, </a:t>
            </a:r>
            <a:br>
              <a:rPr lang="en-GB" sz="4400" dirty="0"/>
            </a:br>
            <a:r>
              <a:rPr lang="en-GB" sz="4400" dirty="0"/>
              <a:t>engaging students</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University of Portsmouth</a:t>
            </a:r>
          </a:p>
          <a:p>
            <a:pPr algn="ctr" eaLnBrk="1" hangingPunct="1">
              <a:defRPr/>
            </a:pPr>
            <a:r>
              <a:rPr lang="en-GB" dirty="0">
                <a:solidFill>
                  <a:schemeClr val="tx2">
                    <a:lumMod val="60000"/>
                    <a:lumOff val="40000"/>
                  </a:schemeClr>
                </a:solidFill>
              </a:rPr>
              <a:t>29 April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What is an excellent teacher?</a:t>
            </a:r>
          </a:p>
        </p:txBody>
      </p:sp>
      <p:sp>
        <p:nvSpPr>
          <p:cNvPr id="3" name="Content Placeholder 2"/>
          <p:cNvSpPr>
            <a:spLocks noGrp="1"/>
          </p:cNvSpPr>
          <p:nvPr>
            <p:ph idx="1"/>
          </p:nvPr>
        </p:nvSpPr>
        <p:spPr/>
        <p:txBody>
          <a:bodyPr/>
          <a:lstStyle/>
          <a:p>
            <a:pPr marL="0" indent="0">
              <a:buNone/>
            </a:pPr>
            <a:r>
              <a:rPr lang="en-GB" sz="2800" dirty="0"/>
              <a:t>Talking to someone beside, above or below you, think about great teachers you know, and identify some of their characteristics.</a:t>
            </a:r>
          </a:p>
          <a:p>
            <a:pPr marL="0" indent="0">
              <a:buNone/>
            </a:pPr>
            <a:endParaRPr lang="en-GB" sz="2800" dirty="0"/>
          </a:p>
          <a:p>
            <a:pPr marL="0" indent="0">
              <a:buNone/>
            </a:pPr>
            <a:r>
              <a:rPr lang="en-GB" sz="2800" kern="1200" dirty="0"/>
              <a:t>Which of these characteristics do you think are most crucial to high NSS scores, and which to real student engagement?</a:t>
            </a:r>
            <a:r>
              <a:rPr lang="en-GB" sz="2800" dirty="0"/>
              <a:t> </a:t>
            </a:r>
          </a:p>
        </p:txBody>
      </p:sp>
    </p:spTree>
    <p:extLst>
      <p:ext uri="{BB962C8B-B14F-4D97-AF65-F5344CB8AC3E}">
        <p14:creationId xmlns:p14="http://schemas.microsoft.com/office/powerpoint/2010/main" val="463856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kern="1200" dirty="0">
                <a:solidFill>
                  <a:srgbClr val="002060"/>
                </a:solidFill>
              </a:rPr>
              <a:t>Some characteristics of excellent teaching as described in the scholarly literature</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teachers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600" dirty="0"/>
              <a:t>is less like delivering a parcel (the postman model) and more like delivering a baby (the midwife model). </a:t>
            </a:r>
          </a:p>
          <a:p>
            <a:pPr>
              <a:lnSpc>
                <a:spcPct val="100000"/>
              </a:lnSpc>
            </a:pPr>
            <a:r>
              <a:rPr lang="en-GB" sz="2600" dirty="0"/>
              <a:t>University staff can advise, guide, intervene when things so wrong, but in the end only the student can bring learning into life!!</a:t>
            </a:r>
          </a:p>
          <a:p>
            <a:pPr>
              <a:lnSpc>
                <a:spcPct val="100000"/>
              </a:lnSpc>
            </a:pPr>
            <a:r>
              <a:rPr lang="en-GB" sz="2600" dirty="0"/>
              <a:t>Content can be gleaned from many sources (e.g. MIT and our UK Open University are putting more and more content into open access areas).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800" dirty="0" err="1"/>
              <a:t>Maieutics</a:t>
            </a:r>
            <a:r>
              <a:rPr lang="en-US" sz="28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800" dirty="0" err="1"/>
              <a:t>ιευτικός</a:t>
            </a:r>
            <a:r>
              <a:rPr lang="en-US" sz="2800" dirty="0"/>
              <a:t>”, pertaining to midwifery.</a:t>
            </a:r>
            <a:r>
              <a:rPr lang="en-GB" sz="2800" dirty="0"/>
              <a:t> </a:t>
            </a:r>
          </a:p>
          <a:p>
            <a:pPr>
              <a:lnSpc>
                <a:spcPct val="100000"/>
              </a:lnSpc>
              <a:buFont typeface="Wingdings" pitchFamily="2" charset="2"/>
              <a:buNone/>
            </a:pPr>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600" dirty="0"/>
              <a:t>Strong orientation towards student learning;</a:t>
            </a:r>
          </a:p>
          <a:p>
            <a:pPr>
              <a:lnSpc>
                <a:spcPct val="100000"/>
              </a:lnSpc>
            </a:pPr>
            <a:r>
              <a:rPr lang="en-GB" sz="2600" dirty="0"/>
              <a:t>Well prepared;</a:t>
            </a:r>
          </a:p>
          <a:p>
            <a:pPr>
              <a:lnSpc>
                <a:spcPct val="100000"/>
              </a:lnSpc>
            </a:pPr>
            <a:r>
              <a:rPr lang="en-GB" sz="2600" dirty="0"/>
              <a:t>Comfort with subject material;</a:t>
            </a:r>
          </a:p>
          <a:p>
            <a:pPr>
              <a:lnSpc>
                <a:spcPct val="100000"/>
              </a:lnSpc>
            </a:pPr>
            <a:r>
              <a:rPr lang="en-GB" sz="2600" dirty="0"/>
              <a:t>Ability to perceive that some students find the subjects we love hard, and even uninteresting;</a:t>
            </a:r>
          </a:p>
          <a:p>
            <a:pPr>
              <a:lnSpc>
                <a:spcPct val="100000"/>
              </a:lnSpc>
            </a:pPr>
            <a:r>
              <a:rPr lang="en-GB" sz="2600" dirty="0"/>
              <a:t>Passion (and sometimes quirkiness);</a:t>
            </a:r>
          </a:p>
          <a:p>
            <a:pPr>
              <a:lnSpc>
                <a:spcPct val="100000"/>
              </a:lnSpc>
            </a:pPr>
            <a:r>
              <a:rPr lang="en-GB" sz="2600" dirty="0"/>
              <a:t>Ability to vary activities within a lecture to maximise student engagement.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p>
          <a:p>
            <a:pPr algn="ctr"/>
            <a:r>
              <a:rPr lang="en-GB" sz="2800" b="1" dirty="0">
                <a:solidFill>
                  <a:srgbClr val="FFFFFF"/>
                </a:solidFill>
                <a:latin typeface="Calibri" pitchFamily="34" charset="0"/>
              </a:rPr>
              <a:t>How would the lecturer be rated in the NSS?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 A tall order?</a:t>
            </a:r>
          </a:p>
        </p:txBody>
      </p:sp>
      <p:sp>
        <p:nvSpPr>
          <p:cNvPr id="3" name="Content Placeholder 2"/>
          <p:cNvSpPr>
            <a:spLocks noGrp="1"/>
          </p:cNvSpPr>
          <p:nvPr>
            <p:ph idx="1"/>
          </p:nvPr>
        </p:nvSpPr>
        <p:spPr/>
        <p:txBody>
          <a:bodyPr/>
          <a:lstStyle/>
          <a:p>
            <a:pPr>
              <a:buNone/>
            </a:pPr>
            <a:r>
              <a:rPr lang="en-GB" sz="2800" dirty="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buNone/>
            </a:pPr>
            <a:r>
              <a:rPr lang="en-GB" sz="2800" dirty="0" err="1"/>
              <a:t>McKeachie</a:t>
            </a:r>
            <a:r>
              <a:rPr lang="en-GB" sz="2800" dirty="0"/>
              <a:t> et al p.53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357158" y="1214422"/>
            <a:ext cx="8429684" cy="4987941"/>
          </a:xfrm>
        </p:spPr>
        <p:txBody>
          <a:bodyPr/>
          <a:lstStyle/>
          <a:p>
            <a:pPr>
              <a:buNone/>
            </a:pPr>
            <a:r>
              <a:rPr lang="en-GB" sz="2800" dirty="0"/>
              <a:t>Engaged students are more successful, tend not to drop-out and have more positive experiences of higher education than the disenchanted ones who are wholly strategic in their behaviours or who switch off altogether. They also tend to be more enjoyable and rewarding to teach. </a:t>
            </a:r>
          </a:p>
          <a:p>
            <a:pPr>
              <a:buNone/>
            </a:pPr>
            <a:r>
              <a:rPr lang="en-GB" sz="2800" dirty="0"/>
              <a:t>In this keynote I aim explore how we help our students to act in beneficial ways that aid their engagement/ employability and at the same time regenerate our own enthusiasm for teaching our subjects.</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0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a:t>Prepare diligently without being obsessive and be honest if you are asked questions you can’t immediately answer;</a:t>
            </a:r>
          </a:p>
          <a:p>
            <a:pPr>
              <a:lnSpc>
                <a:spcPct val="100000"/>
              </a:lnSpc>
            </a:pPr>
            <a:r>
              <a:rPr lang="en-GB" sz="2400" dirty="0"/>
              <a:t>Spend as much time thinking about how you will structure learning activities within a teaching session as about the content of what is being taught;</a:t>
            </a:r>
          </a:p>
          <a:p>
            <a:pPr>
              <a:lnSpc>
                <a:spcPct val="100000"/>
              </a:lnSpc>
            </a:pPr>
            <a:r>
              <a:rPr lang="en-GB" dirty="0"/>
              <a:t>Make convincing links between what you are teaching students today and what you have done previously, as well as signposting forward to future learning;</a:t>
            </a:r>
          </a:p>
          <a:p>
            <a:pPr>
              <a:lnSpc>
                <a:spcPct val="100000"/>
              </a:lnSpc>
            </a:pPr>
            <a:r>
              <a:rPr lang="en-GB" sz="2400" dirty="0"/>
              <a:t>Build in flexibility so you finish on time;</a:t>
            </a:r>
          </a:p>
          <a:p>
            <a:pPr>
              <a:lnSpc>
                <a:spcPct val="100000"/>
              </a:lnSpc>
            </a:pPr>
            <a:r>
              <a:rPr lang="en-GB" sz="2400" dirty="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engage learners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current;</a:t>
            </a:r>
          </a:p>
          <a:p>
            <a:r>
              <a:rPr lang="en-GB" dirty="0"/>
              <a:t>Give added-value to person who bothers to turn up. </a:t>
            </a:r>
            <a:r>
              <a:rPr lang="en-GB" sz="2400" dirty="0"/>
              <a:t>Provide resources and text on-line that back up classroom activities (including audio/video recordings</a:t>
            </a:r>
            <a:r>
              <a:rPr lang="en-GB" dirty="0"/>
              <a:t> of your lectures) without ever letting it be perceived that this is a substitute for being there!</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work to the forthcoming/ongoing assignment (without slavishly teaching to the exam);</a:t>
            </a:r>
          </a:p>
          <a:p>
            <a:pPr>
              <a:lnSpc>
                <a:spcPct val="100000"/>
              </a:lnSpc>
            </a:pPr>
            <a:r>
              <a:rPr lang="en-GB" sz="2400" dirty="0"/>
              <a:t>Make spaces for dialogue, through clickers/ twitter/ whatever</a:t>
            </a:r>
            <a:r>
              <a:rPr lang="en-GB" dirty="0"/>
              <a:t>, live and </a:t>
            </a:r>
            <a:r>
              <a:rPr lang="en-GB" sz="2400" dirty="0"/>
              <a:t>after the session.</a:t>
            </a:r>
          </a:p>
          <a:p>
            <a:pPr>
              <a:lnSpc>
                <a:spcPct val="100000"/>
              </a:lnSpc>
            </a:pPr>
            <a:endParaRPr lang="en-GB" sz="2400" dirty="0"/>
          </a:p>
          <a:p>
            <a:pPr>
              <a:lnSpc>
                <a:spcPct val="100000"/>
              </a:lnSpc>
            </a:pPr>
            <a:endParaRPr lang="en-GB"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I argue that for engaged students we need</a:t>
            </a:r>
          </a:p>
        </p:txBody>
      </p:sp>
      <p:sp>
        <p:nvSpPr>
          <p:cNvPr id="23555" name="Content Placeholder 2"/>
          <p:cNvSpPr>
            <a:spLocks noGrp="1"/>
          </p:cNvSpPr>
          <p:nvPr>
            <p:ph idx="1"/>
          </p:nvPr>
        </p:nvSpPr>
        <p:spPr>
          <a:xfrm>
            <a:off x="228600" y="1066800"/>
            <a:ext cx="8469313" cy="5135563"/>
          </a:xfrm>
        </p:spPr>
        <p:txBody>
          <a:bodyPr/>
          <a:lstStyle/>
          <a:p>
            <a:r>
              <a:rPr lang="en-GB" sz="2400" b="1"/>
              <a:t>Rapid turnaround of assignments with detailed and useful feedback;</a:t>
            </a:r>
          </a:p>
          <a:p>
            <a:r>
              <a:rPr lang="en-GB" sz="2400" b="1"/>
              <a:t>Proactive and positive initial training for teaching staff and ongoing CPD;</a:t>
            </a:r>
          </a:p>
          <a:p>
            <a:r>
              <a:rPr lang="en-GB" sz="2400" b="1"/>
              <a:t>Regular developmental Peer Observation;</a:t>
            </a:r>
          </a:p>
          <a:p>
            <a:r>
              <a:rPr lang="en-GB" sz="2400" b="1"/>
              <a:t>Teaching based on a supportive / reflective model;</a:t>
            </a:r>
          </a:p>
          <a:p>
            <a:r>
              <a:rPr lang="en-GB" sz="2400" b="1"/>
              <a:t>Clear and widely publicised mutual expectations for students and staff;</a:t>
            </a:r>
          </a:p>
          <a:p>
            <a:r>
              <a:rPr lang="en-GB" sz="2400" b="1"/>
              <a:t>Recognising and rewarding good teaching and learning support, and having obvious career pathways for those who dedicate their lives to enhancing the student experience;</a:t>
            </a:r>
          </a:p>
          <a:p>
            <a:r>
              <a:rPr lang="en-GB" sz="2400" b="1"/>
              <a:t>Taking student feedback very seriously, and publicising widely action take as a result of feedback.</a:t>
            </a:r>
          </a:p>
          <a:p>
            <a:endParaRPr lang="en-GB" sz="24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engaging teaching?</a:t>
            </a:r>
          </a:p>
        </p:txBody>
      </p:sp>
      <p:sp>
        <p:nvSpPr>
          <p:cNvPr id="9219" name="Content Placeholder 2"/>
          <p:cNvSpPr>
            <a:spLocks noGrp="1"/>
          </p:cNvSpPr>
          <p:nvPr>
            <p:ph idx="1"/>
          </p:nvPr>
        </p:nvSpPr>
        <p:spPr/>
        <p:txBody>
          <a:bodyPr/>
          <a:lstStyle/>
          <a:p>
            <a:r>
              <a:rPr lang="en-GB" sz="2600" dirty="0"/>
              <a:t>Promotion and reward systems that recognise the importance of teaching;</a:t>
            </a:r>
          </a:p>
          <a:p>
            <a:r>
              <a:rPr lang="en-GB" sz="2600" dirty="0"/>
              <a:t>Identifying outstanding teachers and using them as advocates for commitment to teaching;</a:t>
            </a:r>
          </a:p>
          <a:p>
            <a:r>
              <a:rPr lang="en-GB" sz="2600" dirty="0"/>
              <a:t>A culture of scholarship of teaching, that encourages evidence-based dissemination of good practice;</a:t>
            </a:r>
          </a:p>
          <a:p>
            <a:r>
              <a:rPr lang="en-GB" sz="2600" dirty="0"/>
              <a:t>Dialogues around what makes for excellent teaching, particularly those associated with peer observation systems.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How can we make learning like this?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Inspiring teachers tend to be systematic, consistent, well-prepared and compelling: they can usually work well at different levels and in diverse contexts;</a:t>
            </a:r>
          </a:p>
          <a:p>
            <a:pPr eaLnBrk="1" hangingPunct="1">
              <a:lnSpc>
                <a:spcPct val="100000"/>
              </a:lnSpc>
            </a:pPr>
            <a:r>
              <a:rPr lang="en-GB" sz="2600" dirty="0"/>
              <a:t>It helps if we are able to teach with pleasure;</a:t>
            </a:r>
          </a:p>
          <a:p>
            <a:pPr eaLnBrk="1" hangingPunct="1">
              <a:lnSpc>
                <a:spcPct val="100000"/>
              </a:lnSpc>
            </a:pPr>
            <a:r>
              <a:rPr lang="en-GB" sz="2600" dirty="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a:t>Engaging teaching comes in many different forms, and inspiring teachers develop their own styles and approaches that suit them (and their learners) well.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a:solidFill>
                  <a:srgbClr val="FFFFFF"/>
                </a:solidFill>
                <a:latin typeface="Calibri"/>
              </a:rPr>
              <a:t>Joyful</a:t>
            </a:r>
          </a:p>
          <a:p>
            <a:r>
              <a:rPr lang="en-GB" dirty="0">
                <a:solidFill>
                  <a:srgbClr val="FFFFFF"/>
                </a:solidFill>
                <a:latin typeface="Calibri"/>
              </a:rPr>
              <a:t>Lucas Brown</a:t>
            </a:r>
          </a:p>
        </p:txBody>
      </p:sp>
    </p:spTree>
    <p:extLst>
      <p:ext uri="{BB962C8B-B14F-4D97-AF65-F5344CB8AC3E}">
        <p14:creationId xmlns:p14="http://schemas.microsoft.com/office/powerpoint/2010/main" val="1241455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Waffle on for a bit about THE current HE context</a:t>
            </a:r>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“What the best College Teachers do” Cambridge Harvard University Press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So what have you got to say about:</a:t>
            </a:r>
          </a:p>
        </p:txBody>
      </p:sp>
      <p:sp>
        <p:nvSpPr>
          <p:cNvPr id="5" name="Content Placeholder 4"/>
          <p:cNvSpPr>
            <a:spLocks noGrp="1"/>
          </p:cNvSpPr>
          <p:nvPr>
            <p:ph idx="1"/>
          </p:nvPr>
        </p:nvSpPr>
        <p:spPr/>
        <p:txBody>
          <a:bodyPr/>
          <a:lstStyle/>
          <a:p>
            <a:r>
              <a:rPr lang="en-GB" dirty="0"/>
              <a:t>Students;</a:t>
            </a:r>
          </a:p>
          <a:p>
            <a:r>
              <a:rPr lang="en-GB" dirty="0"/>
              <a:t>The employment context;</a:t>
            </a:r>
          </a:p>
          <a:p>
            <a:r>
              <a:rPr lang="en-GB" dirty="0"/>
              <a:t>Staffing;</a:t>
            </a:r>
          </a:p>
          <a:p>
            <a:r>
              <a:rPr lang="en-GB" dirty="0"/>
              <a:t>University finances;</a:t>
            </a:r>
          </a:p>
          <a:p>
            <a:r>
              <a:rPr lang="en-GB" dirty="0"/>
              <a:t>Technologies to support learning and admin;</a:t>
            </a:r>
          </a:p>
          <a:p>
            <a:r>
              <a:rPr lang="en-GB" dirty="0"/>
              <a:t>Learning paradigms;</a:t>
            </a:r>
          </a:p>
          <a:p>
            <a:r>
              <a:rPr lang="en-GB" dirty="0"/>
              <a:t>Students as consumers;</a:t>
            </a:r>
          </a:p>
          <a:p>
            <a:r>
              <a:rPr lang="en-GB" dirty="0"/>
              <a:t>The NSS and other performance indicators e.g. a TEF</a:t>
            </a:r>
          </a:p>
          <a:p>
            <a:endParaRPr lang="en-GB" dirty="0"/>
          </a:p>
          <a:p>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Enterprise agenda implies that Portsmouth graduates should be able to:</a:t>
            </a:r>
          </a:p>
        </p:txBody>
      </p:sp>
      <p:sp>
        <p:nvSpPr>
          <p:cNvPr id="3" name="Content Placeholder 2"/>
          <p:cNvSpPr>
            <a:spLocks noGrp="1"/>
          </p:cNvSpPr>
          <p:nvPr>
            <p:ph idx="1"/>
          </p:nvPr>
        </p:nvSpPr>
        <p:spPr>
          <a:xfrm>
            <a:off x="251520" y="1196975"/>
            <a:ext cx="8446393" cy="5005388"/>
          </a:xfrm>
        </p:spPr>
        <p:txBody>
          <a:bodyPr/>
          <a:lstStyle/>
          <a:p>
            <a:r>
              <a:rPr lang="en-GB" dirty="0"/>
              <a:t>Develop critical &amp; reflective subject understanding; </a:t>
            </a:r>
          </a:p>
          <a:p>
            <a:r>
              <a:rPr lang="en-GB" dirty="0"/>
              <a:t>Think independently, analytically and creatively;</a:t>
            </a:r>
          </a:p>
          <a:p>
            <a:r>
              <a:rPr lang="en-GB" dirty="0"/>
              <a:t>Work across disciplinary boundaries;</a:t>
            </a:r>
          </a:p>
          <a:p>
            <a:r>
              <a:rPr lang="en-GB" dirty="0"/>
              <a:t>Synthesise new and existing knowledge;</a:t>
            </a:r>
          </a:p>
          <a:p>
            <a:r>
              <a:rPr lang="en-GB" dirty="0"/>
              <a:t>Enjoy learning, be curious, go for challenges &amp; opportunities;</a:t>
            </a:r>
          </a:p>
          <a:p>
            <a:r>
              <a:rPr lang="en-GB" dirty="0"/>
              <a:t>Locate, access and critically engage with information;</a:t>
            </a:r>
          </a:p>
          <a:p>
            <a:r>
              <a:rPr lang="en-GB" dirty="0"/>
              <a:t>Be informed citizens with a strong community orientation;</a:t>
            </a:r>
          </a:p>
          <a:p>
            <a:r>
              <a:rPr lang="en-GB" dirty="0"/>
              <a:t>Work well in teams as leaders and followers;</a:t>
            </a:r>
          </a:p>
          <a:p>
            <a:r>
              <a:rPr lang="en-GB" dirty="0"/>
              <a:t>Communicate effectively orally, in writing &amp; across media;</a:t>
            </a:r>
          </a:p>
          <a:p>
            <a:r>
              <a:rPr lang="en-GB" dirty="0"/>
              <a:t>Be entrepreneurial, enterprising, productive &amp; innovative;</a:t>
            </a:r>
          </a:p>
          <a:p>
            <a:r>
              <a:rPr lang="en-GB" dirty="0"/>
              <a:t>Be flexible &amp; adaptable, working well in diverse contexts;</a:t>
            </a:r>
          </a:p>
          <a:p>
            <a:r>
              <a:rPr lang="en-GB" dirty="0"/>
              <a:t>Actively engage in career decision making / forward thinking.</a:t>
            </a:r>
          </a:p>
        </p:txBody>
      </p:sp>
    </p:spTree>
    <p:extLst>
      <p:ext uri="{BB962C8B-B14F-4D97-AF65-F5344CB8AC3E}">
        <p14:creationId xmlns:p14="http://schemas.microsoft.com/office/powerpoint/2010/main" val="268747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r>
              <a:rPr lang="en-GB" sz="9600" dirty="0"/>
              <a:t>Whew!</a:t>
            </a:r>
          </a:p>
        </p:txBody>
      </p:sp>
    </p:spTree>
    <p:extLst>
      <p:ext uri="{BB962C8B-B14F-4D97-AF65-F5344CB8AC3E}">
        <p14:creationId xmlns:p14="http://schemas.microsoft.com/office/powerpoint/2010/main" val="3046233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seems to be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2222</Words>
  <Application>Microsoft Office PowerPoint</Application>
  <PresentationFormat>On-screen Show (4:3)</PresentationFormat>
  <Paragraphs>180</Paragraphs>
  <Slides>33</Slides>
  <Notes>17</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33</vt:i4>
      </vt:variant>
    </vt:vector>
  </HeadingPairs>
  <TitlesOfParts>
    <vt:vector size="43" baseType="lpstr">
      <vt:lpstr>Arial</vt:lpstr>
      <vt:lpstr>Arial Rounded MT Bold</vt:lpstr>
      <vt:lpstr>Calibri</vt:lpstr>
      <vt:lpstr>Comic Sans MS</vt:lpstr>
      <vt:lpstr>Times New Roman</vt:lpstr>
      <vt:lpstr>Wingdings</vt:lpstr>
      <vt:lpstr>LeedsMet template</vt:lpstr>
      <vt:lpstr>101_Custom Design</vt:lpstr>
      <vt:lpstr>1_Office Theme</vt:lpstr>
      <vt:lpstr>1_LeedsMet template</vt:lpstr>
      <vt:lpstr>Engaging staff,  engaging students</vt:lpstr>
      <vt:lpstr>Rationale</vt:lpstr>
      <vt:lpstr>Waffle on for a bit about THE current HE context</vt:lpstr>
      <vt:lpstr>So what have you got to say about:</vt:lpstr>
      <vt:lpstr>PowerPoint Presentation</vt:lpstr>
      <vt:lpstr>The Enterprise agenda implies that Portsmouth graduates should be able to:</vt:lpstr>
      <vt:lpstr>PowerPoint Presentation</vt:lpstr>
      <vt:lpstr>Engagement: Why talk about it? Because:</vt:lpstr>
      <vt:lpstr>PowerPoint Presentation</vt:lpstr>
      <vt:lpstr>PowerPoint Presentation</vt:lpstr>
      <vt:lpstr>What is an excellent teacher?</vt:lpstr>
      <vt:lpstr>Some characteristics of excellent teaching as described in the scholarly literature</vt:lpstr>
      <vt:lpstr>How do we know if we are offering excellent teaching?</vt:lpstr>
      <vt:lpstr>PowerPoint Presentation</vt:lpstr>
      <vt:lpstr>Delivering content…..</vt:lpstr>
      <vt:lpstr>The Maieutic model</vt:lpstr>
      <vt:lpstr>Characteristics of an effective lecturer (the research suggests)</vt:lpstr>
      <vt:lpstr>PowerPoint Presentation</vt:lpstr>
      <vt:lpstr> A tall order?</vt:lpstr>
      <vt:lpstr>PowerPoint Presentation</vt:lpstr>
      <vt:lpstr>Things I wish I had known about effective teaching when I started doing it. It helps to:</vt:lpstr>
      <vt:lpstr>To engage learners we can:</vt:lpstr>
      <vt:lpstr>How can we get students to fully engage? Some suggestions</vt:lpstr>
      <vt:lpstr>Robust quality: I argue that for engaged students we need</vt:lpstr>
      <vt:lpstr>What kinds of management interventions can foster engaging teaching?</vt:lpstr>
      <vt:lpstr>PowerPoint Presentation</vt:lpstr>
      <vt:lpstr>Bringing joy to the (live or virtual) classroom</vt:lpstr>
      <vt:lpstr>PowerPoint Presentation</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2016-04-24T18:50:04Z</dcterms:modified>
</cp:coreProperties>
</file>