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  <p:sldMasterId id="2147483805" r:id="rId2"/>
    <p:sldMasterId id="2147483806" r:id="rId3"/>
  </p:sldMasterIdLst>
  <p:notesMasterIdLst>
    <p:notesMasterId r:id="rId32"/>
  </p:notesMasterIdLst>
  <p:handoutMasterIdLst>
    <p:handoutMasterId r:id="rId33"/>
  </p:handoutMasterIdLst>
  <p:sldIdLst>
    <p:sldId id="420" r:id="rId4"/>
    <p:sldId id="621" r:id="rId5"/>
    <p:sldId id="612" r:id="rId6"/>
    <p:sldId id="613" r:id="rId7"/>
    <p:sldId id="614" r:id="rId8"/>
    <p:sldId id="610" r:id="rId9"/>
    <p:sldId id="532" r:id="rId10"/>
    <p:sldId id="574" r:id="rId11"/>
    <p:sldId id="554" r:id="rId12"/>
    <p:sldId id="538" r:id="rId13"/>
    <p:sldId id="617" r:id="rId14"/>
    <p:sldId id="618" r:id="rId15"/>
    <p:sldId id="616" r:id="rId16"/>
    <p:sldId id="552" r:id="rId17"/>
    <p:sldId id="611" r:id="rId18"/>
    <p:sldId id="603" r:id="rId19"/>
    <p:sldId id="553" r:id="rId20"/>
    <p:sldId id="541" r:id="rId21"/>
    <p:sldId id="619" r:id="rId22"/>
    <p:sldId id="620" r:id="rId23"/>
    <p:sldId id="555" r:id="rId24"/>
    <p:sldId id="549" r:id="rId25"/>
    <p:sldId id="539" r:id="rId26"/>
    <p:sldId id="382" r:id="rId27"/>
    <p:sldId id="270" r:id="rId28"/>
    <p:sldId id="271" r:id="rId29"/>
    <p:sldId id="272" r:id="rId30"/>
    <p:sldId id="317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0" autoAdjust="0"/>
    <p:restoredTop sz="97458" autoAdjust="0"/>
  </p:normalViewPr>
  <p:slideViewPr>
    <p:cSldViewPr>
      <p:cViewPr varScale="1">
        <p:scale>
          <a:sx n="70" d="100"/>
          <a:sy n="70" d="100"/>
        </p:scale>
        <p:origin x="129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E802B9-FBD2-4F51-8B47-337AD4DA1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56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7EB679-7535-4499-998C-2E4C9FDB7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25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99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95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9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7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490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C6B1B7-B06F-454A-94FC-AB72A83E8E5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403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9B3523-13B5-4697-B543-5603E7D2F9C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356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60E4AE-2753-4525-8D75-5D3E95EA4BD4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02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71623-7F2A-438A-8E66-50BAF925631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164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50034B-FA1B-4989-9657-9088CB755A55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746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AF1EB3-E790-40A2-AF3E-3729E83EC063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695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179688-7F9B-411C-9D06-00C1655A9A23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331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938D67-7E18-48FB-A84E-D60A1D3609DB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00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405E3-5FD4-429E-9303-BCB30466977A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CF18B3D2-DCBE-4955-9C96-34A96C43EF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EAD6F-359A-4A16-BBCE-5CB0F083F81E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23722-15A2-41F3-833C-7DE4A50A3EB7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1D434-A24C-44BD-8275-B34813C3838A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250A-A216-4130-B0FB-C51F576BA77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B9B9-35AD-4C4A-A16A-05A32AC7D501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79EC-7D72-4852-81CE-13DB142BCC46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3A0AC-4448-4368-9A6C-68AB070ED197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4AE39-E117-4AD4-AD03-CE3600BB1FF7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ABDB-E4E2-43FE-90FB-0D12EBE90DB8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5DB57-8E66-4D15-A4B1-E11693BDEDF0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F77E-D437-4771-B2EC-37752762E281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CD9C0-2BF1-4826-B5F4-8C6FBF7E1E99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coffee.ppt" TargetMode="External"/><Relationship Id="rId2" Type="http://schemas.openxmlformats.org/officeDocument/2006/relationships/hyperlink" Target="00%20main%20menu.ppt" TargetMode="External"/><Relationship Id="rId1" Type="http://schemas.openxmlformats.org/officeDocument/2006/relationships/theme" Target="../theme/theme2.xml"/><Relationship Id="rId5" Type="http://schemas.openxmlformats.org/officeDocument/2006/relationships/hyperlink" Target="../Organising%20your%20studies/organising%20choices.ppt" TargetMode="External"/><Relationship Id="rId4" Type="http://schemas.openxmlformats.org/officeDocument/2006/relationships/hyperlink" Target="Choices&#8230;.ppt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3AEC2ED1-CD7C-40D2-BE67-B885796E00F7}" type="datetime1">
              <a:rPr lang="en-GB" smtClean="0"/>
              <a:pPr>
                <a:defRPr/>
              </a:pPr>
              <a:t>24/04/2016</a:t>
            </a:fld>
            <a:endParaRPr lang="en-GB" altLang="en-US"/>
          </a:p>
        </p:txBody>
      </p:sp>
      <p:grpSp>
        <p:nvGrpSpPr>
          <p:cNvPr id="1030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ts val="6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ts val="6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ts val="6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ts val="6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AutoShape 39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AutoShape 40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41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551D434-A24C-44BD-8275-B34813C3838A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24/04/2016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D68250A-A216-4130-B0FB-C51F576BA778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.brad.ac.uk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isc.ac.uk/whatwedo/programmes/usersandinnovation/soundsgood.aspx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60350"/>
            <a:ext cx="7056784" cy="2520950"/>
          </a:xfrm>
          <a:noFill/>
        </p:spPr>
        <p:txBody>
          <a:bodyPr anchor="ctr"/>
          <a:lstStyle/>
          <a:p>
            <a:pPr algn="ctr"/>
            <a:r>
              <a:rPr lang="en-GB" sz="3600" dirty="0"/>
              <a:t>How can we influence the Enterprise agenda through teaching and learning?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928934"/>
            <a:ext cx="6463928" cy="3429004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University of Portsmouth</a:t>
            </a:r>
          </a:p>
          <a:p>
            <a:pPr algn="ctr" eaLnBrk="1" hangingPunct="1">
              <a:defRPr/>
            </a:pP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29 April 2016</a:t>
            </a:r>
          </a:p>
          <a:p>
            <a:pPr algn="ctr" eaLnBrk="1" hangingPunct="1">
              <a:defRPr/>
            </a:pPr>
            <a:r>
              <a:rPr lang="en-GB" sz="2400" b="1" dirty="0"/>
              <a:t>Sally Brown @</a:t>
            </a:r>
            <a:r>
              <a:rPr lang="en-GB" sz="2400" b="1" dirty="0" err="1"/>
              <a:t>ProfSallyBrown</a:t>
            </a:r>
            <a:endParaRPr lang="en-GB" sz="2400" b="1" dirty="0"/>
          </a:p>
          <a:p>
            <a:pPr algn="ctr" eaLnBrk="1" hangingPunct="1">
              <a:defRPr/>
            </a:pPr>
            <a:r>
              <a:rPr lang="en-GB" sz="2400" dirty="0"/>
              <a:t>sally@sally-brown.net</a:t>
            </a:r>
            <a:endParaRPr lang="en-GB" sz="2400" b="1" dirty="0"/>
          </a:p>
          <a:p>
            <a:pPr algn="ctr" eaLnBrk="1" hangingPunct="1">
              <a:defRPr/>
            </a:pPr>
            <a:r>
              <a:rPr lang="en-GB" sz="1800" dirty="0"/>
              <a:t>NTF, PFHEA, SFSEDA</a:t>
            </a:r>
          </a:p>
          <a:p>
            <a:pPr algn="ctr" eaLnBrk="1" hangingPunct="1">
              <a:defRPr/>
            </a:pPr>
            <a:r>
              <a:rPr lang="en-GB" sz="1800" dirty="0"/>
              <a:t>Emerita Professor, Leeds Beckett University</a:t>
            </a:r>
          </a:p>
          <a:p>
            <a:pPr algn="ctr" eaLnBrk="1" hangingPunct="1">
              <a:defRPr/>
            </a:pPr>
            <a:r>
              <a:rPr lang="en-GB" sz="1800" dirty="0"/>
              <a:t>Visiting Professor University of Plymouth, University of South Wales &amp; Liverpool John Moores University.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4000496" y="3214686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>
                <a:solidFill>
                  <a:srgbClr val="002060"/>
                </a:solidFill>
              </a:rPr>
              <a:t>Teaching for learning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600" dirty="0"/>
              <a:t>Is there a coherent model of progression across programmes? </a:t>
            </a:r>
          </a:p>
          <a:p>
            <a:pPr eaLnBrk="1" hangingPunct="1"/>
            <a:r>
              <a:rPr lang="en-GB" sz="2600" dirty="0"/>
              <a:t>Are there clearly way-marked sources of student support throughout their studies?</a:t>
            </a:r>
          </a:p>
          <a:p>
            <a:pPr eaLnBrk="1" hangingPunct="1"/>
            <a:r>
              <a:rPr lang="en-GB" sz="2600" dirty="0"/>
              <a:t>Are students using critical thinking and high levels of analytical thought sufficiently at each level of a programme?</a:t>
            </a:r>
          </a:p>
          <a:p>
            <a:pPr eaLnBrk="1" hangingPunct="1"/>
            <a:r>
              <a:rPr lang="en-GB" sz="2600" dirty="0"/>
              <a:t>Are students working autonomously as well?</a:t>
            </a:r>
          </a:p>
          <a:p>
            <a:pPr eaLnBrk="1" hangingPunct="1"/>
            <a:r>
              <a:rPr lang="en-GB" sz="2600" dirty="0"/>
              <a:t>Do students have meaningful and purposeful opportunities of working together?</a:t>
            </a:r>
          </a:p>
          <a:p>
            <a:pPr eaLnBrk="1" hangingPunct="1"/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Here are some of the learning resources your students may encounter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face-to-face sessions (lectures, seminars, labs, studio work, workshops etc.) in which your course team work with students;</a:t>
            </a:r>
          </a:p>
          <a:p>
            <a:r>
              <a:rPr lang="en-GB" dirty="0"/>
              <a:t>Your lecture notes and other materials you place on the VLE;</a:t>
            </a:r>
          </a:p>
          <a:p>
            <a:r>
              <a:rPr lang="en-GB" dirty="0"/>
              <a:t>A course set text;</a:t>
            </a:r>
          </a:p>
          <a:p>
            <a:r>
              <a:rPr lang="en-GB" dirty="0"/>
              <a:t>The books and other readings you recommend to them for wider reading;</a:t>
            </a:r>
          </a:p>
          <a:p>
            <a:r>
              <a:rPr lang="en-GB" dirty="0"/>
              <a:t>YouTube videos, TED talks, TV, radio and other visual/audio resources;</a:t>
            </a:r>
          </a:p>
          <a:p>
            <a:r>
              <a:rPr lang="en-GB" dirty="0"/>
              <a:t>Wikipedia and other on-line resources they find;</a:t>
            </a:r>
          </a:p>
          <a:p>
            <a:r>
              <a:rPr lang="en-GB" dirty="0"/>
              <a:t>Learning resources obtained from peers, parents, friends and others beyond the university.</a:t>
            </a:r>
          </a:p>
        </p:txBody>
      </p:sp>
    </p:spTree>
    <p:extLst>
      <p:ext uri="{BB962C8B-B14F-4D97-AF65-F5344CB8AC3E}">
        <p14:creationId xmlns:p14="http://schemas.microsoft.com/office/powerpoint/2010/main" val="3447090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Using learning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/>
              <a:t>Which are the ones you would prefer them to use most? </a:t>
            </a:r>
          </a:p>
          <a:p>
            <a:r>
              <a:rPr lang="en-GB" sz="2600" dirty="0"/>
              <a:t>Which ones tend to be their first points of call?</a:t>
            </a:r>
          </a:p>
          <a:p>
            <a:r>
              <a:rPr lang="en-GB" sz="2600" dirty="0"/>
              <a:t>How do they use them? </a:t>
            </a:r>
          </a:p>
          <a:p>
            <a:r>
              <a:rPr lang="en-GB" sz="2600" dirty="0"/>
              <a:t>How would you like them to use them?</a:t>
            </a:r>
          </a:p>
          <a:p>
            <a:endParaRPr lang="en-GB" sz="2600" dirty="0"/>
          </a:p>
          <a:p>
            <a:pPr marL="0" indent="0">
              <a:buNone/>
            </a:pPr>
            <a:r>
              <a:rPr lang="en-GB" sz="2600" dirty="0"/>
              <a:t>Potential action: where and how could you best provide guidance to students on how they can make good use of a wide range of resources?</a:t>
            </a:r>
          </a:p>
          <a:p>
            <a:endParaRPr lang="en-GB" sz="2600" dirty="0"/>
          </a:p>
          <a:p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384015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/>
              <a:t>To what extent do you involve PSRBs, employers / end users of your graduates in: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Advising on curriculum design;</a:t>
            </a:r>
          </a:p>
          <a:p>
            <a:r>
              <a:rPr lang="en-GB" sz="2800" dirty="0"/>
              <a:t>Commenting on the skills and capabilities profile embedded within your curriculum;</a:t>
            </a:r>
          </a:p>
          <a:p>
            <a:r>
              <a:rPr lang="en-GB" sz="2800" dirty="0"/>
              <a:t>Advising on, or contributing to the assessment of these skills;</a:t>
            </a:r>
          </a:p>
          <a:p>
            <a:r>
              <a:rPr lang="en-GB" sz="2800" dirty="0"/>
              <a:t>Contributing to quality assurance, validation, revalidation?</a:t>
            </a:r>
          </a:p>
          <a:p>
            <a:pPr marL="0" indent="0">
              <a:buNone/>
            </a:pPr>
            <a:r>
              <a:rPr lang="en-GB" sz="2800" dirty="0"/>
              <a:t>Potential action: how can you make best use of these colleagues to ensure you are embedding the Enterprise agenda?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3804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>
                <a:solidFill>
                  <a:srgbClr val="002060"/>
                </a:solidFill>
              </a:rPr>
              <a:t>Enhancements to curriculum design and delivery: we can:</a:t>
            </a:r>
          </a:p>
        </p:txBody>
      </p:sp>
      <p:sp>
        <p:nvSpPr>
          <p:cNvPr id="16387" name="Content Placeholder 4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Reconsider the kinds so activities students engage with to maximise ‘learning by doing’;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Rethink the way in which we use lecture periods to include activity as well as delivery;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Consider how we can best make use of technologies to support learning and engagement;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Explore how we can best use the first half of the first semester to induct students into good study patterns and practices to enhance learning and improve retention (</a:t>
            </a:r>
            <a:r>
              <a:rPr lang="en-GB" sz="2600" b="1" dirty="0" err="1"/>
              <a:t>Yorke</a:t>
            </a:r>
            <a:r>
              <a:rPr lang="en-GB" sz="2600" b="1" dirty="0"/>
              <a:t> 2009).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sz="2600" b="1" dirty="0"/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sz="2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/>
              <a:t>Draw a diagram of what students actually do in the first six weeks of the first semester of the first year</a:t>
            </a:r>
          </a:p>
        </p:txBody>
      </p:sp>
    </p:spTree>
    <p:extLst>
      <p:ext uri="{BB962C8B-B14F-4D97-AF65-F5344CB8AC3E}">
        <p14:creationId xmlns:p14="http://schemas.microsoft.com/office/powerpoint/2010/main" val="2541296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>
                <a:solidFill>
                  <a:srgbClr val="002060"/>
                </a:solidFill>
              </a:rPr>
              <a:t>What kinds of behaviours offer warning signs of risk of drop-out?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Failure to register with the library, to download required resources, to return books on time;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Not engaging with fellow students;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Not participating in group tasks;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Not submitting work on time (or at all);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Poor marks on early assignments;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Not picking up or responding to assessed work;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Non attendance, or very poor or intermittent attendance.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>
                <a:solidFill>
                  <a:srgbClr val="002060"/>
                </a:solidFill>
              </a:rPr>
              <a:t>What can we do in the first six weeks?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Enable students to feel part of a cohort rather than a number of a list;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Help students acclimatise to the new learning context in which they find themselves;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Familiarise them with the language and culture of the subject area they are studying (</a:t>
            </a:r>
            <a:r>
              <a:rPr lang="en-GB" sz="2600" b="1" dirty="0" err="1"/>
              <a:t>Northedge</a:t>
            </a:r>
            <a:r>
              <a:rPr lang="en-GB" sz="2600" b="1" dirty="0"/>
              <a:t>, 2003);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Foster the information literacy and other skills that students will need to succeed;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Guide them on where to go for help as necessary;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Offer them immersive experiences.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sz="2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>
                <a:solidFill>
                  <a:srgbClr val="002060"/>
                </a:solidFill>
              </a:rPr>
              <a:t>Using assessment for learning and thereby easing transitions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600" b="1" dirty="0"/>
              <a:t>Assessment that is meaningful to students can provide them with a framework for activity;</a:t>
            </a:r>
          </a:p>
          <a:p>
            <a:pPr eaLnBrk="1" hangingPunct="1"/>
            <a:r>
              <a:rPr lang="en-US" sz="2600" b="1" dirty="0"/>
              <a:t>“Students can escape bad teaching but they can’t escape bad assessment” (</a:t>
            </a:r>
            <a:r>
              <a:rPr lang="en-US" sz="2600" b="1" dirty="0" err="1"/>
              <a:t>Boud</a:t>
            </a:r>
            <a:r>
              <a:rPr lang="en-US" sz="2600" b="1" dirty="0"/>
              <a:t>, 1995);</a:t>
            </a:r>
          </a:p>
          <a:p>
            <a:pPr eaLnBrk="1" hangingPunct="1"/>
            <a:r>
              <a:rPr lang="en-US" sz="2600" b="1" dirty="0"/>
              <a:t>Where assessment is fully part of the learning process and integrated within it, the act of being assessed can help students make sense of their learning;</a:t>
            </a:r>
          </a:p>
          <a:p>
            <a:pPr eaLnBrk="1" hangingPunct="1"/>
            <a:r>
              <a:rPr lang="en-GB" sz="2600" b="1" dirty="0"/>
              <a:t>Assessment should be formative, informative, developmental and remediable.</a:t>
            </a:r>
          </a:p>
          <a:p>
            <a:pPr eaLnBrk="1" hangingPunct="1"/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assessment as a lever for implementation of the Enterprise agenda: potential actions: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/>
              <a:t>How can you ensure your assignments are authentic?</a:t>
            </a:r>
          </a:p>
          <a:p>
            <a:r>
              <a:rPr lang="en-GB" sz="2600" dirty="0"/>
              <a:t>To what extent are your assignments fully aligned with the learning outcomes and the capabilities claimed therein?</a:t>
            </a:r>
          </a:p>
          <a:p>
            <a:r>
              <a:rPr lang="en-GB" sz="2600" dirty="0"/>
              <a:t>To what extent can you involve employers and other external stakeholders in assessment?</a:t>
            </a:r>
          </a:p>
          <a:p>
            <a:endParaRPr lang="en-GB" sz="2600" dirty="0"/>
          </a:p>
          <a:p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29619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Rationale for the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Fostering Employability and Enterprise is important to our students since what we do has the potential to impact on their future careers and indeed their life chances. </a:t>
            </a:r>
          </a:p>
          <a:p>
            <a:pPr marL="0" indent="0">
              <a:buNone/>
            </a:pPr>
            <a:r>
              <a:rPr lang="en-GB" sz="2800" dirty="0"/>
              <a:t>Universities have a duty to help students develop the skills they need for work and life, and to enable them to make good study and learning decisions. </a:t>
            </a:r>
          </a:p>
          <a:p>
            <a:pPr marL="0" indent="0">
              <a:buNone/>
            </a:pPr>
            <a:r>
              <a:rPr lang="en-GB" sz="2800" dirty="0"/>
              <a:t>In this workshop we will consider the range of skills we can help students develop explore how best to enable them to build confidence and competence.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4206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858490"/>
          </a:xfrm>
        </p:spPr>
        <p:txBody>
          <a:bodyPr/>
          <a:lstStyle/>
          <a:p>
            <a:r>
              <a:rPr lang="en-GB" sz="3200" dirty="0"/>
              <a:t>Some features of authentic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80729"/>
            <a:ext cx="8229600" cy="5221634"/>
          </a:xfrm>
        </p:spPr>
        <p:txBody>
          <a:bodyPr/>
          <a:lstStyle/>
          <a:p>
            <a:r>
              <a:rPr lang="en-GB" sz="2600" dirty="0"/>
              <a:t>Assignments tasks include activities and the application of learning, rather than recall of what is taught;</a:t>
            </a:r>
          </a:p>
          <a:p>
            <a:r>
              <a:rPr lang="en-GB" sz="2600" dirty="0"/>
              <a:t>Assessed tasks mirror the kinds of practices that students will encounter on taking up employment;</a:t>
            </a:r>
          </a:p>
          <a:p>
            <a:r>
              <a:rPr lang="en-GB" sz="2600" dirty="0"/>
              <a:t>Students are engaged in gauging their own and each other’s capabilities (formally or informally);</a:t>
            </a:r>
          </a:p>
          <a:p>
            <a:r>
              <a:rPr lang="en-GB" sz="2600" dirty="0"/>
              <a:t>The work students do in order to achieve good marks involves the use of a wide range of resources;</a:t>
            </a:r>
          </a:p>
          <a:p>
            <a:r>
              <a:rPr lang="en-GB" sz="2600" dirty="0"/>
              <a:t>Assignments offer experiences that students can talk about positively in job interviews and other contexts where they are asked to discuss their capabilities.</a:t>
            </a:r>
          </a:p>
        </p:txBody>
      </p:sp>
    </p:spTree>
    <p:extLst>
      <p:ext uri="{BB962C8B-B14F-4D97-AF65-F5344CB8AC3E}">
        <p14:creationId xmlns:p14="http://schemas.microsoft.com/office/powerpoint/2010/main" val="2530212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>
                <a:solidFill>
                  <a:srgbClr val="002060"/>
                </a:solidFill>
              </a:rPr>
              <a:t>Mapping assessment</a:t>
            </a:r>
          </a:p>
        </p:txBody>
      </p:sp>
      <p:sp>
        <p:nvSpPr>
          <p:cNvPr id="19459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summative assessments undertaken throughout the course, or is everything ‘sudden death’ end-point? 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there excessive bunching of assignments in different modules that is highly stressful for students and unmanageable for staff?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there plenty of opportunities for formative assessment, especially early on?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students over-assessed? 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When you have introduced innovative assignments, have they been introduced instead of existing ones or simply added to the assessment diet?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students encouraged to make good use of the feedback they receive?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>
                <a:solidFill>
                  <a:srgbClr val="002060"/>
                </a:solidFill>
              </a:rPr>
              <a:t>Engagement of international students: some important considerations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Is recruitment undertaken to ensure students have the potential to succeed?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Is induction framed appropriately to welcome international students?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Are steps taken proactively to ensure international students have a good chance of integrating with their study cohorts?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Is the curriculum international in scope and content? Are examples and case studies global?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 dirty="0"/>
              <a:t>Is the right kind of support offered (language, crisis support, befriending etc.)?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Fostering the Enterprise agenda: we must through our learning, teaching and assessment: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600" dirty="0"/>
              <a:t>Adopt a holistic approach to the development of a wide range of skills, so that this is fully integrated into the learning programme;</a:t>
            </a:r>
            <a:r>
              <a:rPr lang="en-US" sz="2600" dirty="0"/>
              <a:t> </a:t>
            </a:r>
          </a:p>
          <a:p>
            <a:pPr eaLnBrk="1" hangingPunct="1"/>
            <a:r>
              <a:rPr lang="en-US" sz="2600" dirty="0"/>
              <a:t>Help students build resilience through ‘a diet of early successes’ and positive reinforcement;</a:t>
            </a:r>
          </a:p>
          <a:p>
            <a:pPr eaLnBrk="1" hangingPunct="1"/>
            <a:r>
              <a:rPr lang="en-US" sz="2600" dirty="0"/>
              <a:t>Work hard to enable students to become confident, self-aware and reflexive learners who become robust in the face of problems;</a:t>
            </a:r>
          </a:p>
          <a:p>
            <a:pPr eaLnBrk="1" hangingPunct="1"/>
            <a:r>
              <a:rPr lang="en-US" sz="2600" dirty="0"/>
              <a:t>Consciously plan the curriculum so that it explicitly embodies the values we are keen to engender.</a:t>
            </a:r>
            <a:endParaRPr lang="en-GB" sz="2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kern="1200" dirty="0">
                <a:solidFill>
                  <a:srgbClr val="002060"/>
                </a:solidFill>
              </a:rPr>
              <a:t>These and other slides are available on my website at http://sally-brown.net</a:t>
            </a:r>
          </a:p>
        </p:txBody>
      </p:sp>
      <p:pic>
        <p:nvPicPr>
          <p:cNvPr id="3" name="Picture 2" descr="sally new photo.jpg"/>
          <p:cNvPicPr>
            <a:picLocks noChangeAspect="1"/>
          </p:cNvPicPr>
          <p:nvPr/>
        </p:nvPicPr>
        <p:blipFill rotWithShape="1">
          <a:blip r:embed="rId3" cstate="email"/>
          <a:srcRect l="9669" t="4351" r="7183" b="17335"/>
          <a:stretch/>
        </p:blipFill>
        <p:spPr>
          <a:xfrm>
            <a:off x="3059832" y="1484784"/>
            <a:ext cx="3456384" cy="434057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Useful references and further reading (1)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829" y="922338"/>
            <a:ext cx="8713788" cy="5615905"/>
          </a:xfrm>
        </p:spPr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en-GB" sz="2000" dirty="0"/>
              <a:t>Bain, K. (2004) “What the best College Teachers do” Cambridge Harvard University Press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>
                <a:cs typeface="Times New Roman" pitchFamily="18" charset="0"/>
              </a:rPr>
              <a:t>Biggs, J. and Tang, C. (2007) </a:t>
            </a:r>
            <a:r>
              <a:rPr lang="en-GB" sz="2000" i="1" dirty="0">
                <a:cs typeface="Times New Roman" pitchFamily="18" charset="0"/>
              </a:rPr>
              <a:t>Teaching for Quality Learning at University, </a:t>
            </a:r>
            <a:r>
              <a:rPr lang="en-GB" sz="2000" dirty="0">
                <a:cs typeface="Times New Roman" pitchFamily="18" charset="0"/>
              </a:rPr>
              <a:t>Maidenhead: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>
                <a:cs typeface="Times New Roman" pitchFamily="18" charset="0"/>
              </a:rPr>
              <a:t>Bloxham, S. and Boyd, P. (2007) </a:t>
            </a:r>
            <a:r>
              <a:rPr lang="en-GB" sz="2000" i="1" dirty="0">
                <a:cs typeface="Times New Roman" pitchFamily="18" charset="0"/>
              </a:rPr>
              <a:t>Developing effective assessment in higher education: a practical guide</a:t>
            </a:r>
            <a:r>
              <a:rPr lang="en-GB" sz="2000" dirty="0">
                <a:cs typeface="Times New Roman" pitchFamily="18" charset="0"/>
              </a:rPr>
              <a:t>, Maidenhead,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err="1"/>
              <a:t>Boud</a:t>
            </a:r>
            <a:r>
              <a:rPr lang="en-GB" sz="2000" dirty="0"/>
              <a:t>, D. (1995) </a:t>
            </a:r>
            <a:r>
              <a:rPr lang="en-GB" sz="2000" i="1" dirty="0"/>
              <a:t>Enhancing learning through self-assessment,</a:t>
            </a:r>
            <a:r>
              <a:rPr lang="en-GB" sz="2000" dirty="0"/>
              <a:t> London: Routledge.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/>
              <a:t>Brown, S. and </a:t>
            </a:r>
            <a:r>
              <a:rPr lang="en-GB" sz="2000" dirty="0" err="1"/>
              <a:t>Glasner</a:t>
            </a:r>
            <a:r>
              <a:rPr lang="en-GB" sz="2000" dirty="0"/>
              <a:t>, A. (eds.) (1999) </a:t>
            </a:r>
            <a:r>
              <a:rPr lang="en-GB" sz="2000" i="1" dirty="0"/>
              <a:t>Assessment Matters in Higher Education, Choosing and Using Diverse Approaches</a:t>
            </a:r>
            <a:r>
              <a:rPr lang="en-GB" sz="2000" dirty="0"/>
              <a:t>, Maidenhead: Open University Press.</a:t>
            </a:r>
          </a:p>
          <a:p>
            <a:pPr marL="609600" indent="-609600" eaLnBrk="1" hangingPunct="1">
              <a:buNone/>
              <a:defRPr/>
            </a:pPr>
            <a:r>
              <a:rPr lang="en-US" sz="2000" dirty="0"/>
              <a:t>Brown, S. and Race, P. (2012) </a:t>
            </a:r>
            <a:r>
              <a:rPr lang="en-GB" sz="2000" i="1" dirty="0"/>
              <a:t>Using effective assessment to promote learning </a:t>
            </a:r>
            <a:r>
              <a:rPr lang="en-GB" sz="2000" dirty="0"/>
              <a:t>in Hunt, L. and Chambers, D. (2012) </a:t>
            </a:r>
            <a:r>
              <a:rPr lang="en-GB" sz="2000" i="1" dirty="0"/>
              <a:t>University Teaching in Focus, Victoria, Australia, Acer Press. P74-91</a:t>
            </a:r>
          </a:p>
          <a:p>
            <a:pPr marL="609600" indent="-609600" eaLnBrk="1" hangingPunct="1">
              <a:buNone/>
              <a:defRPr/>
            </a:pPr>
            <a:r>
              <a:rPr lang="en-GB" sz="2000" dirty="0"/>
              <a:t>Brown, S. (2015) </a:t>
            </a:r>
            <a:r>
              <a:rPr lang="en-GB" sz="2000" i="1" dirty="0"/>
              <a:t>Learning , Teaching and Assessment in Higher Education: Global perspectives, </a:t>
            </a:r>
            <a:r>
              <a:rPr lang="en-GB" sz="2000" dirty="0"/>
              <a:t>London, Palgrave</a:t>
            </a:r>
          </a:p>
          <a:p>
            <a:pPr marL="609600" indent="-609600" eaLnBrk="1" hangingPunct="1">
              <a:defRPr/>
            </a:pPr>
            <a:endParaRPr lang="en-GB" sz="2000" dirty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543800" cy="5762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Useful references and further reading (2)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712"/>
            <a:ext cx="8424863" cy="536565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/>
              <a:t>Carless, D., </a:t>
            </a:r>
            <a:r>
              <a:rPr lang="en-US" sz="2000" dirty="0" err="1"/>
              <a:t>Joughin</a:t>
            </a:r>
            <a:r>
              <a:rPr lang="en-US" sz="2000" dirty="0"/>
              <a:t>, G., </a:t>
            </a:r>
            <a:r>
              <a:rPr lang="en-US" sz="2000" dirty="0" err="1"/>
              <a:t>Ngar</a:t>
            </a:r>
            <a:r>
              <a:rPr lang="en-US" sz="2000" dirty="0"/>
              <a:t>-Fun Liu </a:t>
            </a:r>
            <a:r>
              <a:rPr lang="en-US" sz="2000" i="1" dirty="0"/>
              <a:t>et al</a:t>
            </a:r>
            <a:r>
              <a:rPr lang="en-US" sz="2000" dirty="0"/>
              <a:t> (2006) </a:t>
            </a:r>
            <a:r>
              <a:rPr lang="en-US" sz="2000" i="1" dirty="0"/>
              <a:t>How Assessment supports learning: Learning orientated assessment in action </a:t>
            </a:r>
            <a:r>
              <a:rPr lang="en-US" sz="2000" dirty="0"/>
              <a:t>Hong Kong: Hong Kong University Press.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/>
              <a:t>Carroll, J. and Ryan, J. (2005) </a:t>
            </a:r>
            <a:r>
              <a:rPr lang="en-GB" sz="2000" i="1" dirty="0"/>
              <a:t>Teaching International students: improving learning for all. </a:t>
            </a:r>
            <a:r>
              <a:rPr lang="en-GB" sz="2000" dirty="0"/>
              <a:t>London: Routledge SEDA series.</a:t>
            </a:r>
          </a:p>
          <a:p>
            <a:pPr eaLnBrk="1" hangingPunct="1">
              <a:buNone/>
              <a:defRPr/>
            </a:pPr>
            <a:r>
              <a:rPr lang="en-GB" sz="2000" dirty="0" err="1"/>
              <a:t>Crosling</a:t>
            </a:r>
            <a:r>
              <a:rPr lang="en-GB" sz="2000" dirty="0"/>
              <a:t>, G., Thomas, L. and </a:t>
            </a:r>
            <a:r>
              <a:rPr lang="en-GB" sz="2000" dirty="0" err="1"/>
              <a:t>Heagney</a:t>
            </a:r>
            <a:r>
              <a:rPr lang="en-GB" sz="2000" dirty="0"/>
              <a:t>, M. (2008) </a:t>
            </a:r>
            <a:r>
              <a:rPr lang="en-GB" sz="2000" i="1" dirty="0"/>
              <a:t>Improving student retention in Higher Education,</a:t>
            </a:r>
            <a:r>
              <a:rPr lang="en-GB" sz="2000" dirty="0"/>
              <a:t> London and New York: Routledge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/>
              <a:t>Crooks, T. (1988) </a:t>
            </a:r>
            <a:r>
              <a:rPr lang="en-GB" sz="2000" i="1" dirty="0"/>
              <a:t>Assessing student performance, </a:t>
            </a:r>
            <a:r>
              <a:rPr lang="en-GB" sz="2000" dirty="0"/>
              <a:t>HERDSA Green Guide No 8 HERDSA (reprinted 1994).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 err="1"/>
              <a:t>Falchikov</a:t>
            </a:r>
            <a:r>
              <a:rPr lang="en-GB" sz="2000" dirty="0"/>
              <a:t>, N. (2004) </a:t>
            </a:r>
            <a:r>
              <a:rPr lang="en-GB" sz="2000" i="1" dirty="0"/>
              <a:t>Improving Assessment through Student Involvement: Practical Solutions for Aiding Learning in Higher and Further Education,</a:t>
            </a:r>
            <a:r>
              <a:rPr lang="en-GB" sz="2000" dirty="0"/>
              <a:t> London: Routledge.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/>
              <a:t>Gibbs, G. (1999) </a:t>
            </a:r>
            <a:r>
              <a:rPr lang="en-GB" sz="2000" i="1" dirty="0"/>
              <a:t>Using assessment strategically to change the way students learn</a:t>
            </a:r>
            <a:r>
              <a:rPr lang="en-GB" sz="2000" dirty="0"/>
              <a:t>, in Brown S. &amp; </a:t>
            </a:r>
            <a:r>
              <a:rPr lang="en-GB" sz="2000" dirty="0" err="1"/>
              <a:t>Glasner</a:t>
            </a:r>
            <a:r>
              <a:rPr lang="en-GB" sz="2000" dirty="0"/>
              <a:t>, A. (eds.), </a:t>
            </a:r>
            <a:r>
              <a:rPr lang="en-GB" sz="2000" i="1" dirty="0"/>
              <a:t>Assessment Matters in Higher Education: Choosing and Using Diverse Approaches, </a:t>
            </a:r>
            <a:r>
              <a:rPr lang="en-GB" sz="2000" dirty="0"/>
              <a:t>Maidenhead: SRHE/Open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dirty="0"/>
              <a:t>Higher Education Academy (2012) </a:t>
            </a:r>
            <a:r>
              <a:rPr lang="en-GB" sz="2000" i="1" dirty="0"/>
              <a:t>A marked improvement; transforming assessment in higher education</a:t>
            </a:r>
            <a:r>
              <a:rPr lang="en-GB" sz="2000" dirty="0"/>
              <a:t>, York: HEA.</a:t>
            </a:r>
          </a:p>
          <a:p>
            <a:pPr eaLnBrk="1" hangingPunct="1">
              <a:defRPr/>
            </a:pPr>
            <a:endParaRPr lang="en-GB" sz="2000" dirty="0"/>
          </a:p>
          <a:p>
            <a:pPr eaLnBrk="1" hangingPunct="1">
              <a:defRPr/>
            </a:pPr>
            <a:endParaRPr lang="en-GB" sz="2000" dirty="0"/>
          </a:p>
          <a:p>
            <a:pPr eaLnBrk="1" hangingPunct="1">
              <a:defRPr/>
            </a:pPr>
            <a:endParaRPr lang="en-GB" sz="2000" dirty="0"/>
          </a:p>
          <a:p>
            <a:pPr eaLnBrk="1" hangingPunct="1"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543800" cy="7207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Useful references and further reading (3)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052737"/>
            <a:ext cx="8750331" cy="532901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/>
              <a:t>McDowell, L. and Brown, S. (1998) </a:t>
            </a:r>
            <a:r>
              <a:rPr lang="en-GB" sz="2000" i="1" dirty="0"/>
              <a:t>Assessing students: cheating and plagiarism</a:t>
            </a:r>
            <a:r>
              <a:rPr lang="en-GB" sz="2000" dirty="0"/>
              <a:t>, Newcastle: Red Guide 10/11 University of Northumbria.</a:t>
            </a:r>
            <a:endParaRPr lang="en-US" sz="2000" dirty="0"/>
          </a:p>
          <a:p>
            <a:pPr eaLnBrk="1" hangingPunct="1">
              <a:buNone/>
              <a:defRPr/>
            </a:pPr>
            <a:r>
              <a:rPr lang="en-GB" sz="2000" dirty="0"/>
              <a:t>Meyer, J.H.F. and Land, R. (2003) ‘Threshold Concepts and Troublesome Knowledge 1 – Linkages to Ways of Thinking and Practising within the Disciplines’ in C. Rust (ed.) </a:t>
            </a:r>
            <a:r>
              <a:rPr lang="en-GB" sz="2000" i="1" dirty="0"/>
              <a:t>Improving Student Learning </a:t>
            </a:r>
            <a:r>
              <a:rPr lang="en-GB" sz="2000" dirty="0"/>
              <a:t>–</a:t>
            </a:r>
            <a:r>
              <a:rPr lang="en-GB" sz="2000" i="1" dirty="0"/>
              <a:t> Ten years on</a:t>
            </a:r>
            <a:r>
              <a:rPr lang="en-GB" sz="2000" dirty="0"/>
              <a:t>. Oxford: OCSLD.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dirty="0" err="1"/>
              <a:t>Nicol</a:t>
            </a:r>
            <a:r>
              <a:rPr lang="en-GB" sz="2000" dirty="0"/>
              <a:t>, D. J. and Macfarlane-Dick, D. (2006) Formative assessment and self-regulated learning: A model and seven principles of good feedback practice, </a:t>
            </a:r>
            <a:r>
              <a:rPr lang="en-GB" sz="2000" i="1" dirty="0"/>
              <a:t>Studies in Higher Education </a:t>
            </a:r>
            <a:r>
              <a:rPr lang="en-GB" sz="2000" i="1" dirty="0" err="1"/>
              <a:t>Vol</a:t>
            </a:r>
            <a:r>
              <a:rPr lang="en-GB" sz="2000" i="1" dirty="0"/>
              <a:t> 31(2), 199-218.</a:t>
            </a:r>
          </a:p>
          <a:p>
            <a:pPr eaLnBrk="1" hangingPunct="1">
              <a:buNone/>
              <a:defRPr/>
            </a:pPr>
            <a:r>
              <a:rPr lang="en-GB" sz="2000" dirty="0"/>
              <a:t>PASS project Bradford </a:t>
            </a:r>
            <a:r>
              <a:rPr lang="en-GB" sz="2000" dirty="0">
                <a:hlinkClick r:id="rId3"/>
              </a:rPr>
              <a:t>http://www.pass.brad.ac.uk/</a:t>
            </a:r>
            <a:r>
              <a:rPr lang="en-GB" sz="2000" dirty="0"/>
              <a:t> Accessed November 2013</a:t>
            </a:r>
          </a:p>
          <a:p>
            <a:pPr eaLnBrk="1" hangingPunct="1">
              <a:buNone/>
              <a:defRPr/>
            </a:pPr>
            <a:r>
              <a:rPr lang="en-GB" sz="2000" dirty="0"/>
              <a:t>Peelo, M. T., &amp; Wareham, T. (Eds.). (2002). </a:t>
            </a:r>
            <a:r>
              <a:rPr lang="en-GB" sz="2000" i="1" dirty="0"/>
              <a:t>Failing students in higher education</a:t>
            </a:r>
            <a:r>
              <a:rPr lang="en-GB" sz="2000" dirty="0"/>
              <a:t>. Society for Research into Higher Education. </a:t>
            </a:r>
          </a:p>
          <a:p>
            <a:pPr eaLnBrk="1" hangingPunct="1">
              <a:buNone/>
              <a:defRPr/>
            </a:pPr>
            <a:r>
              <a:rPr lang="en-GB" sz="2000" dirty="0"/>
              <a:t>Pickford, R. and Brown, S. (2006) </a:t>
            </a:r>
            <a:r>
              <a:rPr lang="en-GB" sz="2000" i="1" dirty="0"/>
              <a:t>Assessing skills and practice,</a:t>
            </a:r>
            <a:r>
              <a:rPr lang="en-GB" sz="2000" dirty="0"/>
              <a:t> London: Routledge. </a:t>
            </a:r>
          </a:p>
          <a:p>
            <a:pPr eaLnBrk="1" hangingPunct="1">
              <a:buNone/>
              <a:defRPr/>
            </a:pPr>
            <a:r>
              <a:rPr lang="en-GB" sz="2000" dirty="0" err="1"/>
              <a:t>Rotheram</a:t>
            </a:r>
            <a:r>
              <a:rPr lang="en-GB" sz="2000" dirty="0"/>
              <a:t>, B. (2009) </a:t>
            </a:r>
            <a:r>
              <a:rPr lang="en-GB" sz="2000" i="1" dirty="0"/>
              <a:t>Sounds Good,</a:t>
            </a:r>
            <a:r>
              <a:rPr lang="en-GB" sz="2000" dirty="0"/>
              <a:t> JISC project </a:t>
            </a:r>
            <a:r>
              <a:rPr lang="en-GB" sz="2000" dirty="0">
                <a:hlinkClick r:id="rId4"/>
              </a:rPr>
              <a:t>http://www.jisc.ac.uk/whatwedo/programmes/usersandinnovation/soundsgood.aspx</a:t>
            </a:r>
            <a:r>
              <a:rPr lang="en-GB" sz="2000" dirty="0"/>
              <a:t> </a:t>
            </a:r>
          </a:p>
          <a:p>
            <a:pPr eaLnBrk="1" hangingPunct="1">
              <a:buNone/>
              <a:defRPr/>
            </a:pPr>
            <a:endParaRPr lang="en-GB" sz="20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78648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Useful references and further reading (4)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68313" y="980728"/>
            <a:ext cx="8229600" cy="522163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000" dirty="0"/>
              <a:t>Race, P. (2001) </a:t>
            </a:r>
            <a:r>
              <a:rPr lang="en-GB" sz="2000" i="1" dirty="0"/>
              <a:t>A Briefing on Self, Peer &amp; Group Assessment,</a:t>
            </a:r>
            <a:r>
              <a:rPr lang="en-GB" sz="2000" dirty="0"/>
              <a:t> in LTSN Generic Centre Assessment Series No 9, LTSN York.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/>
              <a:t>Race P. (2015) </a:t>
            </a:r>
            <a:r>
              <a:rPr lang="en-GB" sz="2000" i="1" dirty="0"/>
              <a:t>The lecturer’s toolkit (4</a:t>
            </a:r>
            <a:r>
              <a:rPr lang="en-GB" sz="2000" i="1" baseline="30000" dirty="0"/>
              <a:t>th</a:t>
            </a:r>
            <a:r>
              <a:rPr lang="en-GB" sz="2000" i="1" dirty="0"/>
              <a:t> edition),</a:t>
            </a:r>
            <a:r>
              <a:rPr lang="en-GB" sz="2000" dirty="0"/>
              <a:t> London: Routledge.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/>
              <a:t>Rust, C., Price, M. and O’Donovan, B. (2003) Improving students’ learning by developing their understanding of assessment criteria and processes</a:t>
            </a:r>
            <a:r>
              <a:rPr lang="en-GB" sz="2000" i="1" dirty="0"/>
              <a:t>, Assessment and Evaluation in Higher Education. 28 (2), 147-164.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/>
              <a:t>Ryan, J. (2000) </a:t>
            </a:r>
            <a:r>
              <a:rPr lang="en-GB" sz="2000" i="1" dirty="0"/>
              <a:t>A Guide to Teaching International Students,</a:t>
            </a:r>
            <a:r>
              <a:rPr lang="en-GB" sz="2000" dirty="0"/>
              <a:t> Oxford Centre for Staff and Learning Development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/>
              <a:t>Stefani, L. and Carroll, J. (2001) </a:t>
            </a:r>
            <a:r>
              <a:rPr lang="en-GB" sz="2000" i="1" dirty="0"/>
              <a:t>A Briefing on Plagiarism </a:t>
            </a:r>
            <a:r>
              <a:rPr lang="en-GB" sz="2000" dirty="0"/>
              <a:t>http://www.ltsn.ac.uk/application.asp?app=resources.asp&amp;process=full_record&amp;section=generic&amp;id=10</a:t>
            </a:r>
          </a:p>
          <a:p>
            <a:pPr eaLnBrk="1" hangingPunct="1">
              <a:buNone/>
            </a:pPr>
            <a:r>
              <a:rPr lang="en-GB" sz="2000" dirty="0"/>
              <a:t>Sadler, D. Royce (2010) Beyond feedback: developing student capability in complex appraisal,</a:t>
            </a:r>
            <a:br>
              <a:rPr lang="en-GB" sz="2000" dirty="0"/>
            </a:br>
            <a:r>
              <a:rPr lang="en-GB" sz="2000" i="1" dirty="0"/>
              <a:t>Assessment &amp; Evaluation in Higher Education, 35: 5, 535-550</a:t>
            </a:r>
          </a:p>
          <a:p>
            <a:pPr eaLnBrk="1" hangingPunct="1">
              <a:buNone/>
            </a:pPr>
            <a:r>
              <a:rPr lang="en-GB" sz="2000" dirty="0"/>
              <a:t>Yorke, M. (1999) </a:t>
            </a:r>
            <a:r>
              <a:rPr lang="en-GB" sz="2000" i="1" dirty="0"/>
              <a:t>Leaving Early: Undergraduate Non-completion in Higher Education,</a:t>
            </a:r>
            <a:r>
              <a:rPr lang="en-GB" sz="2000" dirty="0"/>
              <a:t> London: Routledge.</a:t>
            </a:r>
          </a:p>
          <a:p>
            <a:pPr eaLnBrk="1" hangingPunct="1">
              <a:buFont typeface="Wingdings" pitchFamily="2" charset="2"/>
              <a:buNone/>
            </a:pPr>
            <a:endParaRPr lang="en-GB" sz="2000" dirty="0"/>
          </a:p>
          <a:p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930498"/>
          </a:xfrm>
        </p:spPr>
        <p:txBody>
          <a:bodyPr/>
          <a:lstStyle/>
          <a:p>
            <a:r>
              <a:rPr lang="en-GB" dirty="0"/>
              <a:t>The Enterprise agenda implies that Portsmouth graduates should be able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7"/>
            <a:ext cx="8423972" cy="4789488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Develop critical &amp; reflective subject understanding; 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Think independently, analytically and creatively;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Work across disciplinary boundaries;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Synthesise new and existing knowledge;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Enjoy learning, be curious, go for challenges &amp; opportunities;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Locate, access and critically engage with information;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Be informed citizens with a strong community orientation;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Work well in teams as leaders and followers;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Communicate effectively orally, in writing &amp; across media;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Be entrepreneurial, enterprising, productive &amp; innovative;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Be flexible &amp; adaptable, working well in diverse contexts;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dirty="0"/>
              <a:t>Actively engage in career decision making/ thinking forward.</a:t>
            </a:r>
          </a:p>
        </p:txBody>
      </p:sp>
    </p:spTree>
    <p:extLst>
      <p:ext uri="{BB962C8B-B14F-4D97-AF65-F5344CB8AC3E}">
        <p14:creationId xmlns:p14="http://schemas.microsoft.com/office/powerpoint/2010/main" val="254238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2238"/>
            <a:ext cx="7749480" cy="1074737"/>
          </a:xfrm>
        </p:spPr>
        <p:txBody>
          <a:bodyPr/>
          <a:lstStyle/>
          <a:p>
            <a:r>
              <a:rPr lang="en-GB" dirty="0"/>
              <a:t>If this is indeed the agenda, it is going to impact on every aspect of teaching and learning, including: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/>
              <a:t>How and what we teach;</a:t>
            </a:r>
          </a:p>
          <a:p>
            <a:r>
              <a:rPr lang="en-GB" sz="2600" dirty="0"/>
              <a:t>What our teaching looks like;</a:t>
            </a:r>
          </a:p>
          <a:p>
            <a:r>
              <a:rPr lang="en-GB" sz="2600" dirty="0"/>
              <a:t>Who does the teaching, and how we make best use of our teaching complement;</a:t>
            </a:r>
          </a:p>
          <a:p>
            <a:r>
              <a:rPr lang="en-GB" sz="2600" dirty="0"/>
              <a:t>The extent to which we make effective use of externals, including employers and local businesses;</a:t>
            </a:r>
          </a:p>
          <a:p>
            <a:r>
              <a:rPr lang="en-GB" sz="2600" dirty="0"/>
              <a:t>What kinds of resources we use, and how we use them.</a:t>
            </a:r>
          </a:p>
        </p:txBody>
      </p:sp>
    </p:spTree>
    <p:extLst>
      <p:ext uri="{BB962C8B-B14F-4D97-AF65-F5344CB8AC3E}">
        <p14:creationId xmlns:p14="http://schemas.microsoft.com/office/powerpoint/2010/main" val="406169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Can you identify: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/>
              <a:t>Areas where you feel you are already doing quite well;</a:t>
            </a:r>
          </a:p>
          <a:p>
            <a:r>
              <a:rPr lang="en-GB" sz="2600" dirty="0"/>
              <a:t>Graduate attributes you think are important, but don’t think you are fostering sufficiently;</a:t>
            </a:r>
          </a:p>
          <a:p>
            <a:r>
              <a:rPr lang="en-GB" sz="2600" dirty="0"/>
              <a:t>Any of these that you think are particularly tricky to implement on your programme;</a:t>
            </a:r>
          </a:p>
          <a:p>
            <a:r>
              <a:rPr lang="en-GB" sz="2600" dirty="0"/>
              <a:t>Any of these you think there might be a job convincing your students they might need to work on.</a:t>
            </a:r>
          </a:p>
          <a:p>
            <a:endParaRPr lang="en-GB" sz="2600" dirty="0"/>
          </a:p>
          <a:p>
            <a:pPr marL="0" indent="0">
              <a:buNone/>
            </a:pPr>
            <a:r>
              <a:rPr lang="en-GB" sz="2600" dirty="0"/>
              <a:t>Which of these you think are priorities for your course team?</a:t>
            </a:r>
          </a:p>
        </p:txBody>
      </p:sp>
    </p:spTree>
    <p:extLst>
      <p:ext uri="{BB962C8B-B14F-4D97-AF65-F5344CB8AC3E}">
        <p14:creationId xmlns:p14="http://schemas.microsoft.com/office/powerpoint/2010/main" val="267970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434554"/>
          </a:xfrm>
        </p:spPr>
        <p:txBody>
          <a:bodyPr/>
          <a:lstStyle/>
          <a:p>
            <a:r>
              <a:rPr lang="en-GB" sz="3200" dirty="0"/>
              <a:t>It’s important to have a holistic approach to curriculum design, delivery and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72815"/>
            <a:ext cx="8229600" cy="4429547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Look at the next slide, and thinking of a module you are involved in, as an individual, think about which areas of this module need most work.</a:t>
            </a:r>
          </a:p>
        </p:txBody>
      </p:sp>
    </p:spTree>
    <p:extLst>
      <p:ext uri="{BB962C8B-B14F-4D97-AF65-F5344CB8AC3E}">
        <p14:creationId xmlns:p14="http://schemas.microsoft.com/office/powerpoint/2010/main" val="1512999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3568" y="548680"/>
            <a:ext cx="7776864" cy="5832648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800" b="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Evaluating programmes, strengths and areas for improvement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673224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Considering delivery modes: face-to-face, online, PBL, blended…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3347864" y="18864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Determining and reviewing subject material: currency, relevance,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7864" y="5301208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Designing fit for purpose assessment methods and approaches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1560" y="76470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Enhancing quality, seeking continuous improvement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0192" y="692696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Designing and refining learning outcomes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1560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Assuring quality, matching HEI, national and PRSB requirements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00192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Thinking through student support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47864" y="2708920"/>
            <a:ext cx="2160240" cy="144016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Curriculum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Design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Essentials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>
                <a:solidFill>
                  <a:srgbClr val="002060"/>
                </a:solidFill>
              </a:rPr>
              <a:t>High quality teaching…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600" dirty="0"/>
              <a:t>…“implies recognising that students must be engaged with the content of learning tasks in a way that is likely to enable them to reach understanding… Sharp engagement, imaginative inquiry and finding of a suitable level and style are all more likely to occur if teaching methods that necessitate student energy, problem solving and cooperative learning are employed”. (</a:t>
            </a:r>
            <a:r>
              <a:rPr lang="en-GB" sz="2600" dirty="0" err="1"/>
              <a:t>Ramsden</a:t>
            </a:r>
            <a:r>
              <a:rPr lang="en-GB" sz="2600" dirty="0"/>
              <a:t>, 2003, p.97)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>
                <a:solidFill>
                  <a:srgbClr val="002060"/>
                </a:solidFill>
              </a:rPr>
              <a:t>Mapping out the programme as a whole: some questions</a:t>
            </a:r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/>
              <a:t>Are you ensuring that students are immersed in the subject they have come to study from the outset?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/>
              <a:t>Is induction a valuable and productive introduction to the course?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/>
              <a:t>Do students have a positive and balanced experience across the programme?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600" b="1"/>
              <a:t>Are there points in the academic year when there doesn’t seem to be much going on (e.g. an extended Christmas break) when going home (and not coming back) seems like a good option?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2437</Words>
  <Application>Microsoft Office PowerPoint</Application>
  <PresentationFormat>On-screen Show (4:3)</PresentationFormat>
  <Paragraphs>189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Arial Rounded MT Bold</vt:lpstr>
      <vt:lpstr>Calibri</vt:lpstr>
      <vt:lpstr>Comic Sans MS</vt:lpstr>
      <vt:lpstr>Times New Roman</vt:lpstr>
      <vt:lpstr>Wingdings</vt:lpstr>
      <vt:lpstr>LeedsMet template</vt:lpstr>
      <vt:lpstr>101_Custom Design</vt:lpstr>
      <vt:lpstr>Office Theme</vt:lpstr>
      <vt:lpstr>How can we influence the Enterprise agenda through teaching and learning?</vt:lpstr>
      <vt:lpstr>Rationale for the workshop</vt:lpstr>
      <vt:lpstr>The Enterprise agenda implies that Portsmouth graduates should be able to:</vt:lpstr>
      <vt:lpstr>If this is indeed the agenda, it is going to impact on every aspect of teaching and learning, including:</vt:lpstr>
      <vt:lpstr>Can you identify:</vt:lpstr>
      <vt:lpstr>It’s important to have a holistic approach to curriculum design, delivery and assessment</vt:lpstr>
      <vt:lpstr>PowerPoint Presentation</vt:lpstr>
      <vt:lpstr>High quality teaching…</vt:lpstr>
      <vt:lpstr>Mapping out the programme as a whole: some questions</vt:lpstr>
      <vt:lpstr>Teaching for learning</vt:lpstr>
      <vt:lpstr>Here are some of the learning resources your students may encounter</vt:lpstr>
      <vt:lpstr>Using learning resources</vt:lpstr>
      <vt:lpstr>To what extent do you involve PSRBs, employers / end users of your graduates in:</vt:lpstr>
      <vt:lpstr>Enhancements to curriculum design and delivery: we can:</vt:lpstr>
      <vt:lpstr>PowerPoint Presentation</vt:lpstr>
      <vt:lpstr>What kinds of behaviours offer warning signs of risk of drop-out?</vt:lpstr>
      <vt:lpstr>What can we do in the first six weeks?</vt:lpstr>
      <vt:lpstr>Using assessment for learning and thereby easing transitions</vt:lpstr>
      <vt:lpstr>Using assessment as a lever for implementation of the Enterprise agenda: potential actions:</vt:lpstr>
      <vt:lpstr>Some features of authentic assessment</vt:lpstr>
      <vt:lpstr>Mapping assessment</vt:lpstr>
      <vt:lpstr>Engagement of international students: some important considerations</vt:lpstr>
      <vt:lpstr>Fostering the Enterprise agenda: we must through our learning, teaching and assessment:</vt:lpstr>
      <vt:lpstr>These and other slides are available on my website at http://sally-brown.net</vt:lpstr>
      <vt:lpstr>Useful references and further reading (1)</vt:lpstr>
      <vt:lpstr>Useful references and further reading (2)</vt:lpstr>
      <vt:lpstr>Useful references and further reading (3)</vt:lpstr>
      <vt:lpstr>Useful references and further reading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106</cp:revision>
  <dcterms:created xsi:type="dcterms:W3CDTF">2007-03-06T12:05:28Z</dcterms:created>
  <dcterms:modified xsi:type="dcterms:W3CDTF">2016-04-24T19:15:26Z</dcterms:modified>
</cp:coreProperties>
</file>