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62"/>
  </p:notesMasterIdLst>
  <p:handoutMasterIdLst>
    <p:handoutMasterId r:id="rId63"/>
  </p:handoutMasterIdLst>
  <p:sldIdLst>
    <p:sldId id="420" r:id="rId4"/>
    <p:sldId id="598" r:id="rId5"/>
    <p:sldId id="579" r:id="rId6"/>
    <p:sldId id="580" r:id="rId7"/>
    <p:sldId id="581" r:id="rId8"/>
    <p:sldId id="582" r:id="rId9"/>
    <p:sldId id="583" r:id="rId10"/>
    <p:sldId id="584" r:id="rId11"/>
    <p:sldId id="586" r:id="rId12"/>
    <p:sldId id="587" r:id="rId13"/>
    <p:sldId id="588" r:id="rId14"/>
    <p:sldId id="589" r:id="rId15"/>
    <p:sldId id="590" r:id="rId16"/>
    <p:sldId id="591" r:id="rId17"/>
    <p:sldId id="592" r:id="rId18"/>
    <p:sldId id="593" r:id="rId19"/>
    <p:sldId id="594" r:id="rId20"/>
    <p:sldId id="595" r:id="rId21"/>
    <p:sldId id="597" r:id="rId22"/>
    <p:sldId id="567" r:id="rId23"/>
    <p:sldId id="599" r:id="rId24"/>
    <p:sldId id="568" r:id="rId25"/>
    <p:sldId id="569" r:id="rId26"/>
    <p:sldId id="571" r:id="rId27"/>
    <p:sldId id="570" r:id="rId28"/>
    <p:sldId id="600" r:id="rId29"/>
    <p:sldId id="578" r:id="rId30"/>
    <p:sldId id="564" r:id="rId31"/>
    <p:sldId id="555" r:id="rId32"/>
    <p:sldId id="557" r:id="rId33"/>
    <p:sldId id="558" r:id="rId34"/>
    <p:sldId id="559" r:id="rId35"/>
    <p:sldId id="560" r:id="rId36"/>
    <p:sldId id="561" r:id="rId37"/>
    <p:sldId id="565" r:id="rId38"/>
    <p:sldId id="556" r:id="rId39"/>
    <p:sldId id="562" r:id="rId40"/>
    <p:sldId id="532" r:id="rId41"/>
    <p:sldId id="549" r:id="rId42"/>
    <p:sldId id="530" r:id="rId43"/>
    <p:sldId id="531" r:id="rId44"/>
    <p:sldId id="533" r:id="rId45"/>
    <p:sldId id="448" r:id="rId46"/>
    <p:sldId id="550" r:id="rId47"/>
    <p:sldId id="542" r:id="rId48"/>
    <p:sldId id="544" r:id="rId49"/>
    <p:sldId id="545" r:id="rId50"/>
    <p:sldId id="546" r:id="rId51"/>
    <p:sldId id="543" r:id="rId52"/>
    <p:sldId id="552" r:id="rId53"/>
    <p:sldId id="547" r:id="rId54"/>
    <p:sldId id="548" r:id="rId55"/>
    <p:sldId id="382" r:id="rId56"/>
    <p:sldId id="270" r:id="rId57"/>
    <p:sldId id="271" r:id="rId58"/>
    <p:sldId id="272" r:id="rId59"/>
    <p:sldId id="317" r:id="rId60"/>
    <p:sldId id="563" r:id="rId6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handoutMaster" Target="handoutMasters/handoutMaster1.xml"/><Relationship Id="rId68"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commentAuthors" Target="commentAuthor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3484735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840425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2410750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19</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dirty="0"/>
          </a:p>
        </p:txBody>
      </p:sp>
    </p:spTree>
    <p:extLst>
      <p:ext uri="{BB962C8B-B14F-4D97-AF65-F5344CB8AC3E}">
        <p14:creationId xmlns:p14="http://schemas.microsoft.com/office/powerpoint/2010/main" val="2241075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43</a:t>
            </a:fld>
            <a:endParaRPr lang="en-US" dirty="0"/>
          </a:p>
        </p:txBody>
      </p:sp>
    </p:spTree>
    <p:extLst>
      <p:ext uri="{BB962C8B-B14F-4D97-AF65-F5344CB8AC3E}">
        <p14:creationId xmlns:p14="http://schemas.microsoft.com/office/powerpoint/2010/main" val="1356660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53</a:t>
            </a:fld>
            <a:endParaRPr lang="en-US" dirty="0"/>
          </a:p>
        </p:txBody>
      </p:sp>
    </p:spTree>
    <p:extLst>
      <p:ext uri="{BB962C8B-B14F-4D97-AF65-F5344CB8AC3E}">
        <p14:creationId xmlns:p14="http://schemas.microsoft.com/office/powerpoint/2010/main" val="1346741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54</a:t>
            </a:fld>
            <a:endParaRPr lang="en-US"/>
          </a:p>
        </p:txBody>
      </p:sp>
    </p:spTree>
    <p:extLst>
      <p:ext uri="{BB962C8B-B14F-4D97-AF65-F5344CB8AC3E}">
        <p14:creationId xmlns:p14="http://schemas.microsoft.com/office/powerpoint/2010/main" val="1245441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55</a:t>
            </a:fld>
            <a:endParaRPr lang="en-US"/>
          </a:p>
        </p:txBody>
      </p:sp>
    </p:spTree>
    <p:extLst>
      <p:ext uri="{BB962C8B-B14F-4D97-AF65-F5344CB8AC3E}">
        <p14:creationId xmlns:p14="http://schemas.microsoft.com/office/powerpoint/2010/main" val="3053394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56</a:t>
            </a:fld>
            <a:endParaRPr lang="en-US"/>
          </a:p>
        </p:txBody>
      </p:sp>
    </p:spTree>
    <p:extLst>
      <p:ext uri="{BB962C8B-B14F-4D97-AF65-F5344CB8AC3E}">
        <p14:creationId xmlns:p14="http://schemas.microsoft.com/office/powerpoint/2010/main" val="23362401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57</a:t>
            </a:fld>
            <a:endParaRPr lang="en-US"/>
          </a:p>
        </p:txBody>
      </p:sp>
    </p:spTree>
    <p:extLst>
      <p:ext uri="{BB962C8B-B14F-4D97-AF65-F5344CB8AC3E}">
        <p14:creationId xmlns:p14="http://schemas.microsoft.com/office/powerpoint/2010/main" val="932687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12</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13</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14</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15</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16</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17</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18</a:t>
            </a:fld>
            <a:endParaRPr lang="en-GB" dirty="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21/04/2016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21/04/2016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21/04/2016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21/04/2016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21/04/2016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21/04/2016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21/04/2016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21/04/2016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21/04/2016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21/04/2016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21/04/2016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21/04/2016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21/04/2016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21/04/2016</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unialliance.ac.uk/wp-cont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unialliance.ac.uk/job-ready-sector-engineering/"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a:t>Twenty first century assessment in Higher Education</a:t>
            </a:r>
            <a:endParaRPr lang="en-GB" sz="4000" dirty="0">
              <a:solidFill>
                <a:srgbClr val="0070C0"/>
              </a:solidFill>
            </a:endParaRPr>
          </a:p>
        </p:txBody>
      </p:sp>
      <p:sp>
        <p:nvSpPr>
          <p:cNvPr id="3075" name="Rectangle 3"/>
          <p:cNvSpPr>
            <a:spLocks noGrp="1" noChangeArrowheads="1"/>
          </p:cNvSpPr>
          <p:nvPr>
            <p:ph type="subTitle" idx="1"/>
          </p:nvPr>
        </p:nvSpPr>
        <p:spPr>
          <a:xfrm>
            <a:off x="571472" y="2928934"/>
            <a:ext cx="6504016" cy="3429004"/>
          </a:xfrm>
        </p:spPr>
        <p:txBody>
          <a:bodyPr/>
          <a:lstStyle/>
          <a:p>
            <a:pPr algn="ctr"/>
            <a:r>
              <a:rPr lang="en-GB" sz="2400" dirty="0"/>
              <a:t>Enterprise Academy</a:t>
            </a:r>
          </a:p>
          <a:p>
            <a:pPr algn="ctr"/>
            <a:r>
              <a:rPr lang="en-GB" sz="2400" i="1" dirty="0"/>
              <a:t>Sheffield 28 April 2016</a:t>
            </a:r>
            <a:endParaRPr lang="en-GB" sz="2400" dirty="0"/>
          </a:p>
          <a:p>
            <a:pPr algn="ctr" eaLnBrk="1" hangingPunct="1">
              <a:defRPr/>
            </a:pPr>
            <a:r>
              <a:rPr lang="en-GB" sz="2000" dirty="0"/>
              <a:t>Sally Brown, PFHEA, SFSEDA, NTF</a:t>
            </a:r>
          </a:p>
          <a:p>
            <a:pPr algn="ctr" eaLnBrk="1" hangingPunct="1">
              <a:defRPr/>
            </a:pPr>
            <a:r>
              <a:rPr lang="en-GB" sz="2000" dirty="0"/>
              <a:t>http://sally-brown.net  @</a:t>
            </a:r>
            <a:r>
              <a:rPr lang="en-GB" sz="2000" dirty="0" err="1"/>
              <a:t>ProfSallyBrown</a:t>
            </a:r>
            <a:endParaRPr lang="en-GB" sz="2000" dirty="0"/>
          </a:p>
          <a:p>
            <a:pPr algn="ctr" eaLnBrk="1" hangingPunct="1">
              <a:defRPr/>
            </a:pPr>
            <a:r>
              <a:rPr lang="en-GB" sz="2000" dirty="0"/>
              <a:t>Independent consultant, Emerita Professor, Leeds Beckett University, Visiting Professor: Plymouth, Liverpool John Moores and South Wales Universities.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We need more formative, less summative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(assessment for learning). (p.9)</a:t>
            </a:r>
            <a:r>
              <a:rPr lang="en-GB" dirty="0">
                <a:solidFill>
                  <a:schemeClr val="accent2">
                    <a:lumMod val="50000"/>
                  </a:schemeClr>
                </a:solidFill>
              </a:rPr>
              <a:t> </a:t>
            </a:r>
          </a:p>
          <a:p>
            <a:endParaRPr lang="en-GB" dirty="0">
              <a:solidFill>
                <a:schemeClr val="accent2">
                  <a:lumMod val="50000"/>
                </a:schemeClr>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UK Quality Code for Higher Education </a:t>
            </a:r>
          </a:p>
        </p:txBody>
      </p:sp>
      <p:sp>
        <p:nvSpPr>
          <p:cNvPr id="3" name="Content Placeholder 2"/>
          <p:cNvSpPr>
            <a:spLocks noGrp="1"/>
          </p:cNvSpPr>
          <p:nvPr>
            <p:ph idx="1"/>
          </p:nvPr>
        </p:nvSpPr>
        <p:spPr/>
        <p:txBody>
          <a:bodyPr/>
          <a:lstStyle/>
          <a:p>
            <a:pPr>
              <a:buNone/>
            </a:pPr>
            <a:r>
              <a:rPr lang="en-GB" dirty="0"/>
              <a:t>Assessment is a complex topic since it involves two distinct aspects. First, it forms an essential element of the learning process. Students learn both from assessment activities and from their interaction with staff about their performance in those activities. This interaction has two elements: a focus on their learning and the extent to which that has been demonstrated in the assessment, and a focus on furthering their learning, which may itself subsequently be assessed. The latter element is often referred to as 'feedforward'.</a:t>
            </a:r>
          </a:p>
          <a:p>
            <a:endParaRPr lang="en-GB"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QAA, continued...</a:t>
            </a:r>
          </a:p>
        </p:txBody>
      </p:sp>
      <p:sp>
        <p:nvSpPr>
          <p:cNvPr id="3" name="Content Placeholder 2"/>
          <p:cNvSpPr>
            <a:spLocks noGrp="1"/>
          </p:cNvSpPr>
          <p:nvPr>
            <p:ph idx="1"/>
          </p:nvPr>
        </p:nvSpPr>
        <p:spPr/>
        <p:txBody>
          <a:bodyPr/>
          <a:lstStyle/>
          <a:p>
            <a:pPr>
              <a:buNone/>
            </a:pPr>
            <a:r>
              <a:rPr lang="en-GB" dirty="0"/>
              <a:t>Second, it is the means by which academic staff form judgements as to what extent students have achieved the intended learning outcomes of a programme, or of an element of a programme. These judgements form the basis for the grading of student performance through the allocation of marks, grades and (where applicable) classification, and (provided the learning outcomes have been met) for the award of the credit or qualification to which the programme leads. (QAA, 2013, p.3).</a:t>
            </a:r>
          </a:p>
          <a:p>
            <a:endParaRPr lang="en-GB"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Excerpts from the QAA Code of Practice B6</a:t>
            </a: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800" dirty="0"/>
              <a:t> Indicator 5 </a:t>
            </a:r>
          </a:p>
          <a:p>
            <a:pPr marL="0" indent="0">
              <a:buNone/>
            </a:pPr>
            <a:r>
              <a:rPr lang="en-GB" sz="2800" dirty="0"/>
              <a:t>Assessment and feedback practices are </a:t>
            </a:r>
            <a:r>
              <a:rPr lang="en-GB" sz="2800" dirty="0">
                <a:solidFill>
                  <a:srgbClr val="7030A0"/>
                </a:solidFill>
              </a:rPr>
              <a:t>informed</a:t>
            </a:r>
            <a:r>
              <a:rPr lang="en-GB" sz="2800" dirty="0"/>
              <a:t> by reflection, consideration of professional practice, and subject-specific and educational scholarship.</a:t>
            </a:r>
          </a:p>
          <a:p>
            <a:pPr marL="0" indent="0">
              <a:buNone/>
            </a:pPr>
            <a:endParaRPr lang="en-GB" sz="2800" dirty="0"/>
          </a:p>
          <a:p>
            <a:pPr marL="0" indent="0">
              <a:buNone/>
            </a:pPr>
            <a:r>
              <a:rPr lang="en-GB" sz="2800" dirty="0"/>
              <a:t>Indicator 6 </a:t>
            </a:r>
          </a:p>
          <a:p>
            <a:pPr>
              <a:buNone/>
            </a:pPr>
            <a:r>
              <a:rPr lang="en-GB" sz="2800" dirty="0"/>
              <a:t>Staff and students engage in </a:t>
            </a:r>
            <a:r>
              <a:rPr lang="en-GB" sz="2800" dirty="0">
                <a:solidFill>
                  <a:srgbClr val="0070C0"/>
                </a:solidFill>
              </a:rPr>
              <a:t>dialogue</a:t>
            </a:r>
            <a:r>
              <a:rPr lang="en-GB" sz="2800" dirty="0"/>
              <a:t> to promote a </a:t>
            </a:r>
            <a:r>
              <a:rPr lang="en-GB" sz="2800" dirty="0">
                <a:solidFill>
                  <a:srgbClr val="7030A0"/>
                </a:solidFill>
              </a:rPr>
              <a:t>shared understanding</a:t>
            </a:r>
            <a:r>
              <a:rPr lang="en-GB" sz="2800" dirty="0"/>
              <a:t> of the basis on which academic judgements are made.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Designing assessment </a:t>
            </a: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800" b="1" dirty="0">
                <a:latin typeface="+mn-lt"/>
              </a:rPr>
              <a:t>Indicator 8 </a:t>
            </a:r>
          </a:p>
          <a:p>
            <a:r>
              <a:rPr lang="en-GB" sz="2800" b="1" dirty="0">
                <a:latin typeface="+mn-lt"/>
              </a:rPr>
              <a:t>The </a:t>
            </a:r>
            <a:r>
              <a:rPr lang="en-GB" sz="2800" b="1" dirty="0">
                <a:solidFill>
                  <a:srgbClr val="7030A0"/>
                </a:solidFill>
                <a:latin typeface="+mn-lt"/>
              </a:rPr>
              <a:t>volum</a:t>
            </a:r>
            <a:r>
              <a:rPr lang="en-GB" sz="2800" b="1" dirty="0">
                <a:latin typeface="+mn-lt"/>
              </a:rPr>
              <a:t>e, </a:t>
            </a:r>
            <a:r>
              <a:rPr lang="en-GB" sz="2800" b="1" dirty="0">
                <a:solidFill>
                  <a:srgbClr val="7030A0"/>
                </a:solidFill>
                <a:latin typeface="+mn-lt"/>
              </a:rPr>
              <a:t>timing</a:t>
            </a:r>
            <a:r>
              <a:rPr lang="en-GB" sz="2800" b="1" dirty="0">
                <a:latin typeface="+mn-lt"/>
              </a:rPr>
              <a:t> and </a:t>
            </a:r>
            <a:r>
              <a:rPr lang="en-GB" sz="2800" b="1" dirty="0">
                <a:solidFill>
                  <a:srgbClr val="7030A0"/>
                </a:solidFill>
                <a:latin typeface="+mn-lt"/>
              </a:rPr>
              <a:t>nature </a:t>
            </a:r>
            <a:r>
              <a:rPr lang="en-GB" sz="2800" b="1" dirty="0">
                <a:latin typeface="+mn-lt"/>
              </a:rPr>
              <a:t>of assessment enable students to demonstrate the extent to which they have </a:t>
            </a:r>
            <a:r>
              <a:rPr lang="en-GB" sz="2800" b="1" dirty="0">
                <a:solidFill>
                  <a:srgbClr val="7030A0"/>
                </a:solidFill>
                <a:latin typeface="+mn-lt"/>
              </a:rPr>
              <a:t>achieved</a:t>
            </a:r>
            <a:r>
              <a:rPr lang="en-GB" sz="2800" b="1" dirty="0">
                <a:latin typeface="+mn-lt"/>
              </a:rPr>
              <a:t> the intended learning outcomes.</a:t>
            </a:r>
          </a:p>
          <a:p>
            <a:r>
              <a:rPr lang="en-GB" sz="2800" b="1" dirty="0">
                <a:latin typeface="+mn-lt"/>
              </a:rPr>
              <a:t> </a:t>
            </a:r>
          </a:p>
          <a:p>
            <a:r>
              <a:rPr lang="en-GB" sz="2800" b="1" dirty="0">
                <a:latin typeface="+mn-lt"/>
              </a:rPr>
              <a:t>Indicator 9 </a:t>
            </a:r>
          </a:p>
          <a:p>
            <a:r>
              <a:rPr lang="en-GB" sz="2800" b="1" dirty="0">
                <a:latin typeface="+mn-lt"/>
              </a:rPr>
              <a:t>Feedback on assessment is </a:t>
            </a:r>
            <a:r>
              <a:rPr lang="en-GB" sz="2800" b="1" dirty="0">
                <a:solidFill>
                  <a:srgbClr val="7030A0"/>
                </a:solidFill>
                <a:latin typeface="+mn-lt"/>
              </a:rPr>
              <a:t>timely, constructive and developmental.</a:t>
            </a:r>
          </a:p>
          <a:p>
            <a:r>
              <a:rPr lang="en-GB" sz="2800" b="1" dirty="0">
                <a:latin typeface="+mn-lt"/>
              </a:rPr>
              <a:t> </a:t>
            </a:r>
          </a:p>
          <a:p>
            <a:r>
              <a:rPr lang="en-GB" sz="2800" b="1" dirty="0">
                <a:latin typeface="+mn-lt"/>
              </a:rPr>
              <a:t>Indicator 10 </a:t>
            </a:r>
          </a:p>
          <a:p>
            <a:r>
              <a:rPr lang="en-GB" sz="2800" b="1" dirty="0">
                <a:latin typeface="+mn-lt"/>
              </a:rPr>
              <a:t>Through </a:t>
            </a:r>
            <a:r>
              <a:rPr lang="en-GB" sz="2800" b="1" dirty="0">
                <a:solidFill>
                  <a:srgbClr val="7030A0"/>
                </a:solidFill>
                <a:latin typeface="+mn-lt"/>
              </a:rPr>
              <a:t>inclusive</a:t>
            </a:r>
            <a:r>
              <a:rPr lang="en-GB" sz="2800" b="1" dirty="0">
                <a:latin typeface="+mn-lt"/>
              </a:rPr>
              <a:t> design wherever possible, and through individual reasonable adjustments wherever required, assessment tasks provide every student with an </a:t>
            </a:r>
            <a:r>
              <a:rPr lang="en-GB" sz="2800" b="1" dirty="0">
                <a:solidFill>
                  <a:srgbClr val="7030A0"/>
                </a:solidFill>
                <a:latin typeface="+mn-lt"/>
              </a:rPr>
              <a:t>equal opportunity</a:t>
            </a:r>
            <a:r>
              <a:rPr lang="en-GB" sz="2800" b="1" dirty="0">
                <a:latin typeface="+mn-lt"/>
              </a:rPr>
              <a:t> to demonstrate their achievement.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Marking and moderation </a:t>
            </a: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800" b="1" dirty="0">
                <a:latin typeface="+mn-lt"/>
              </a:rPr>
              <a:t>Indicator 13 </a:t>
            </a:r>
          </a:p>
          <a:p>
            <a:r>
              <a:rPr lang="en-GB" sz="2800" b="1" dirty="0">
                <a:latin typeface="+mn-lt"/>
              </a:rPr>
              <a:t>Processes for marking assessments and for moderating marks are </a:t>
            </a:r>
            <a:r>
              <a:rPr lang="en-GB" sz="2800" b="1" dirty="0">
                <a:solidFill>
                  <a:srgbClr val="7030A0"/>
                </a:solidFill>
                <a:latin typeface="+mn-lt"/>
              </a:rPr>
              <a:t>clearly articulated and consistently operated </a:t>
            </a:r>
            <a:r>
              <a:rPr lang="en-GB" sz="2800" b="1" dirty="0">
                <a:latin typeface="+mn-lt"/>
              </a:rPr>
              <a:t>by those involved in the assessment process.</a:t>
            </a:r>
          </a:p>
          <a:p>
            <a:r>
              <a:rPr lang="en-GB" sz="2800" b="1" dirty="0">
                <a:latin typeface="+mn-lt"/>
              </a:rPr>
              <a:t> </a:t>
            </a:r>
          </a:p>
          <a:p>
            <a:r>
              <a:rPr lang="en-GB" sz="2800" b="1" dirty="0">
                <a:latin typeface="+mn-lt"/>
              </a:rPr>
              <a:t>Indicator 14 </a:t>
            </a:r>
          </a:p>
          <a:p>
            <a:r>
              <a:rPr lang="en-GB" sz="2800" b="1" dirty="0">
                <a:latin typeface="+mn-lt"/>
              </a:rPr>
              <a:t>Higher education providers operate processes for preventing, identifying, investigating and responding to </a:t>
            </a:r>
            <a:r>
              <a:rPr lang="en-GB" sz="2800" b="1" dirty="0">
                <a:solidFill>
                  <a:srgbClr val="7030A0"/>
                </a:solidFill>
                <a:latin typeface="+mn-lt"/>
              </a:rPr>
              <a:t>unacceptable academic practice</a:t>
            </a:r>
            <a:r>
              <a:rPr lang="en-GB" sz="2800" b="1" dirty="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Competent to assess?</a:t>
            </a:r>
          </a:p>
        </p:txBody>
      </p:sp>
      <p:sp>
        <p:nvSpPr>
          <p:cNvPr id="3" name="Content Placeholder 2"/>
          <p:cNvSpPr>
            <a:spLocks noGrp="1"/>
          </p:cNvSpPr>
          <p:nvPr>
            <p:ph idx="1"/>
          </p:nvPr>
        </p:nvSpPr>
        <p:spPr/>
        <p:txBody>
          <a:bodyPr/>
          <a:lstStyle/>
          <a:p>
            <a:pPr>
              <a:buNone/>
            </a:pPr>
            <a:r>
              <a:rPr lang="en-GB" dirty="0"/>
              <a:t>Higher education providers assure themselves that everyone involved in the assessment of student work, including prior learning, and associated assessment processes is competent to undertake their roles and responsibilities’ (QAA, 2013, p.11)</a:t>
            </a:r>
          </a:p>
          <a:p>
            <a:endParaRPr lang="en-GB"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Appropriate development or training?</a:t>
            </a:r>
          </a:p>
        </p:txBody>
      </p:sp>
      <p:sp>
        <p:nvSpPr>
          <p:cNvPr id="3" name="Content Placeholder 2"/>
          <p:cNvSpPr>
            <a:spLocks noGrp="1"/>
          </p:cNvSpPr>
          <p:nvPr>
            <p:ph idx="1"/>
          </p:nvPr>
        </p:nvSpPr>
        <p:spPr/>
        <p:txBody>
          <a:bodyPr/>
          <a:lstStyle/>
          <a:p>
            <a:pPr>
              <a:buNone/>
            </a:pPr>
            <a:r>
              <a:rPr lang="en-GB" dirty="0"/>
              <a:t>Assessment processes are implemented effectively when all staff involved have the necessary knowledge and skills, have received the appropriate development or training to fulfil their specific role, and are clear about their remit and responsibilities. Higher education providers identify what is appropriate for each role and how competence will be demonstrated, recognising that assessment involves different roles, each of which may be carried out by a variety of staff. (QAA, 2013, p.11).</a:t>
            </a:r>
          </a:p>
          <a:p>
            <a:endParaRPr lang="en-GB"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Boud et al 2010: ‘Assessment 2020’</a:t>
            </a:r>
            <a:endParaRPr lang="en-US" sz="3200" dirty="0"/>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dirty="0"/>
              <a:t>Assessment has most effect when...:</a:t>
            </a:r>
          </a:p>
          <a:p>
            <a:pPr>
              <a:lnSpc>
                <a:spcPct val="100000"/>
              </a:lnSpc>
              <a:buSzPct val="100000"/>
              <a:buFont typeface="+mj-lt"/>
              <a:buAutoNum type="arabicPeriod"/>
            </a:pPr>
            <a:r>
              <a:rPr lang="en-GB" sz="2400" dirty="0"/>
              <a:t>It is used to engage students in learning that is productive.</a:t>
            </a:r>
          </a:p>
          <a:p>
            <a:pPr>
              <a:lnSpc>
                <a:spcPct val="100000"/>
              </a:lnSpc>
              <a:buSzPct val="100000"/>
              <a:buFont typeface="+mj-lt"/>
              <a:buAutoNum type="arabicPeriod"/>
            </a:pPr>
            <a:r>
              <a:rPr lang="en-GB" sz="2400" dirty="0"/>
              <a:t>Feedback is used to actively improve student learning.</a:t>
            </a:r>
          </a:p>
          <a:p>
            <a:pPr>
              <a:lnSpc>
                <a:spcPct val="100000"/>
              </a:lnSpc>
              <a:buSzPct val="100000"/>
              <a:buFont typeface="+mj-lt"/>
              <a:buAutoNum type="arabicPeriod"/>
            </a:pPr>
            <a:r>
              <a:rPr lang="en-US" sz="2400" dirty="0"/>
              <a:t>Students and teachers become responsible partners in learning and assessment.</a:t>
            </a:r>
          </a:p>
          <a:p>
            <a:pPr>
              <a:lnSpc>
                <a:spcPct val="100000"/>
              </a:lnSpc>
              <a:buSzPct val="100000"/>
              <a:buFont typeface="+mj-lt"/>
              <a:buAutoNum type="arabicPeriod"/>
            </a:pPr>
            <a:r>
              <a:rPr lang="en-US" sz="2400" dirty="0"/>
              <a:t>Students are inducted into the assessment practices and cultures of higher education.</a:t>
            </a:r>
          </a:p>
          <a:p>
            <a:pPr>
              <a:lnSpc>
                <a:spcPct val="100000"/>
              </a:lnSpc>
              <a:buSzPct val="100000"/>
              <a:buFont typeface="+mj-lt"/>
              <a:buAutoNum type="arabicPeriod"/>
            </a:pPr>
            <a:r>
              <a:rPr lang="en-US" sz="2400" dirty="0"/>
              <a:t>Assessment for learning is placed at the centre of subject and program design.</a:t>
            </a:r>
          </a:p>
          <a:p>
            <a:pPr>
              <a:lnSpc>
                <a:spcPct val="100000"/>
              </a:lnSpc>
              <a:buSzPct val="100000"/>
              <a:buFont typeface="+mj-lt"/>
              <a:buAutoNum type="arabicPeriod"/>
            </a:pPr>
            <a:r>
              <a:rPr lang="en-US" sz="2400" dirty="0"/>
              <a:t>Assessment for learning is a focus for staff and institutional development.</a:t>
            </a:r>
          </a:p>
          <a:p>
            <a:pPr>
              <a:lnSpc>
                <a:spcPct val="100000"/>
              </a:lnSpc>
              <a:buSzPct val="100000"/>
              <a:buFont typeface="+mj-lt"/>
              <a:buAutoNum type="arabicPeriod"/>
            </a:pPr>
            <a:r>
              <a:rPr lang="en-US" sz="2400" dirty="0"/>
              <a:t>Assessment provides inclusive and trustworthy representation of student achievement.</a:t>
            </a:r>
          </a:p>
          <a:p>
            <a:pPr>
              <a:lnSpc>
                <a:spcPct val="100000"/>
              </a:lnSpc>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‘Impact on learning’</a:t>
            </a:r>
          </a:p>
        </p:txBody>
      </p:sp>
      <p:sp>
        <p:nvSpPr>
          <p:cNvPr id="3" name="Content Placeholder 2"/>
          <p:cNvSpPr>
            <a:spLocks noGrp="1"/>
          </p:cNvSpPr>
          <p:nvPr>
            <p:ph idx="1"/>
          </p:nvPr>
        </p:nvSpPr>
        <p:spPr/>
        <p:txBody>
          <a:bodyPr/>
          <a:lstStyle/>
          <a:p>
            <a:pPr>
              <a:buNone/>
            </a:pPr>
            <a:r>
              <a:rPr lang="en-GB"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endParaRPr lang="en-GB"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The context for assessment in the 21</a:t>
            </a:r>
            <a:r>
              <a:rPr lang="en-GB" sz="3200" baseline="30000" dirty="0"/>
              <a:t>st</a:t>
            </a:r>
            <a:r>
              <a:rPr lang="en-GB" sz="3200" dirty="0"/>
              <a:t> Century</a:t>
            </a:r>
          </a:p>
        </p:txBody>
      </p:sp>
      <p:sp>
        <p:nvSpPr>
          <p:cNvPr id="3" name="Content Placeholder 2"/>
          <p:cNvSpPr>
            <a:spLocks noGrp="1"/>
          </p:cNvSpPr>
          <p:nvPr>
            <p:ph idx="1"/>
          </p:nvPr>
        </p:nvSpPr>
        <p:spPr/>
        <p:txBody>
          <a:bodyPr/>
          <a:lstStyle/>
          <a:p>
            <a:r>
              <a:rPr lang="en-GB" dirty="0"/>
              <a:t>A diverse range of fit-for-purpose approaches to assessment;</a:t>
            </a:r>
          </a:p>
          <a:p>
            <a:r>
              <a:rPr lang="en-GB" dirty="0"/>
              <a:t>A strong literature base on what works well in making assessment </a:t>
            </a:r>
            <a:r>
              <a:rPr lang="en-GB" i="1" dirty="0"/>
              <a:t>for</a:t>
            </a:r>
            <a:r>
              <a:rPr lang="en-GB" dirty="0"/>
              <a:t> learning;</a:t>
            </a:r>
          </a:p>
          <a:p>
            <a:r>
              <a:rPr lang="en-GB" dirty="0"/>
              <a:t>Opportunities to use technologies in new and interesting ways to support assessment, feedback and the whole management of the process (Ferrell, 2013)</a:t>
            </a:r>
          </a:p>
          <a:p>
            <a:r>
              <a:rPr lang="en-GB" dirty="0"/>
              <a:t>High expectations from students about frequency, quality, quantity, punctuality and developmental nature of feedback;</a:t>
            </a:r>
          </a:p>
          <a:p>
            <a:r>
              <a:rPr lang="en-GB" dirty="0"/>
              <a:t>In the light of the upcoming Teaching Excellence Framework, no room for problems around NSS scores for assessment and feedback.</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How can assessment practices align well to the five Sheffield University Enterprise capabilities?</a:t>
            </a:r>
          </a:p>
        </p:txBody>
      </p:sp>
      <p:sp>
        <p:nvSpPr>
          <p:cNvPr id="5" name="Content Placeholder 4"/>
          <p:cNvSpPr>
            <a:spLocks noGrp="1"/>
          </p:cNvSpPr>
          <p:nvPr>
            <p:ph idx="1"/>
          </p:nvPr>
        </p:nvSpPr>
        <p:spPr>
          <a:xfrm>
            <a:off x="428596" y="1285860"/>
            <a:ext cx="8483631" cy="4916503"/>
          </a:xfrm>
        </p:spPr>
        <p:txBody>
          <a:bodyPr/>
          <a:lstStyle/>
          <a:p>
            <a:pPr marL="457200" indent="-457200">
              <a:buSzPct val="100000"/>
              <a:buAutoNum type="arabicPeriod"/>
            </a:pPr>
            <a:r>
              <a:rPr lang="en-GB" dirty="0">
                <a:solidFill>
                  <a:schemeClr val="tx2">
                    <a:lumMod val="60000"/>
                    <a:lumOff val="40000"/>
                  </a:schemeClr>
                </a:solidFill>
              </a:rPr>
              <a:t>Authentic Problem Solving </a:t>
            </a:r>
            <a:r>
              <a:rPr lang="en-GB" dirty="0"/>
              <a:t>implies authentic assessment and assignments that cannot be a matter of formulaic regurgitation of what is learned in class;</a:t>
            </a:r>
          </a:p>
          <a:p>
            <a:pPr marL="457200" indent="-457200">
              <a:buSzPct val="100000"/>
              <a:buAutoNum type="arabicPeriod"/>
            </a:pPr>
            <a:r>
              <a:rPr lang="en-GB" dirty="0">
                <a:solidFill>
                  <a:schemeClr val="tx2">
                    <a:lumMod val="60000"/>
                    <a:lumOff val="40000"/>
                  </a:schemeClr>
                </a:solidFill>
              </a:rPr>
              <a:t>Innovation and creativity </a:t>
            </a:r>
            <a:r>
              <a:rPr lang="en-GB" dirty="0"/>
              <a:t>is not always easy to integrate within assessment, when predetermined learning outcomes must be met, so similar approaches must be used by those designing the assignments;</a:t>
            </a:r>
          </a:p>
          <a:p>
            <a:pPr marL="457200" indent="-457200">
              <a:buSzPct val="100000"/>
              <a:buAutoNum type="arabicPeriod"/>
            </a:pPr>
            <a:r>
              <a:rPr lang="en-GB" dirty="0">
                <a:solidFill>
                  <a:schemeClr val="tx2">
                    <a:lumMod val="60000"/>
                    <a:lumOff val="40000"/>
                  </a:schemeClr>
                </a:solidFill>
              </a:rPr>
              <a:t>Risk taking </a:t>
            </a:r>
            <a:r>
              <a:rPr lang="en-GB" dirty="0"/>
              <a:t>can be problematic where students regard assessment as a high stakes activity and therefore might tend towards being risk averse;</a:t>
            </a:r>
          </a:p>
          <a:p>
            <a:pPr marL="457200" indent="-457200">
              <a:buSzPct val="100000"/>
              <a:buAutoNum type="arabicPeriod"/>
            </a:pPr>
            <a:r>
              <a:rPr lang="en-GB" dirty="0">
                <a:solidFill>
                  <a:schemeClr val="tx2">
                    <a:lumMod val="60000"/>
                    <a:lumOff val="40000"/>
                  </a:schemeClr>
                </a:solidFill>
              </a:rPr>
              <a:t>Taking action </a:t>
            </a:r>
            <a:r>
              <a:rPr lang="en-GB" dirty="0"/>
              <a:t>is essential, as authentic assessment implies demonstrating evidence of competence;</a:t>
            </a:r>
          </a:p>
          <a:p>
            <a:pPr marL="457200" indent="-457200">
              <a:buSzPct val="100000"/>
              <a:buAutoNum type="arabicPeriod"/>
            </a:pPr>
            <a:r>
              <a:rPr lang="en-GB" dirty="0">
                <a:solidFill>
                  <a:schemeClr val="tx2">
                    <a:lumMod val="60000"/>
                    <a:lumOff val="40000"/>
                  </a:schemeClr>
                </a:solidFill>
              </a:rPr>
              <a:t>True collaboration </a:t>
            </a:r>
            <a:r>
              <a:rPr lang="en-GB" dirty="0"/>
              <a:t>is important to group assessment, but again can be tricky.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1. Authentic problem solving</a:t>
            </a:r>
          </a:p>
        </p:txBody>
      </p:sp>
      <p:sp>
        <p:nvSpPr>
          <p:cNvPr id="3" name="Content Placeholder 2"/>
          <p:cNvSpPr>
            <a:spLocks noGrp="1"/>
          </p:cNvSpPr>
          <p:nvPr>
            <p:ph idx="1"/>
          </p:nvPr>
        </p:nvSpPr>
        <p:spPr/>
        <p:txBody>
          <a:bodyPr/>
          <a:lstStyle/>
          <a:p>
            <a:pPr marL="457200" indent="-457200">
              <a:buNone/>
            </a:pPr>
            <a:r>
              <a:rPr lang="en-GB" dirty="0"/>
              <a:t>Students investigate realistic or ill-structured problems, identifying potential solutions to, and opportunities within, them. </a:t>
            </a:r>
          </a:p>
          <a:p>
            <a:pPr marL="531813" indent="-531813">
              <a:buNone/>
            </a:pPr>
            <a:r>
              <a:rPr lang="en-GB" dirty="0"/>
              <a:t>● 	Students experience different approaches to solving problems and appraise potential solutions. </a:t>
            </a:r>
          </a:p>
          <a:p>
            <a:pPr marL="531813" indent="-531813">
              <a:buNone/>
            </a:pPr>
            <a:r>
              <a:rPr lang="en-GB" dirty="0"/>
              <a:t>● 	Students develop strategic thinking in response to problem solving and management. </a:t>
            </a:r>
          </a:p>
          <a:p>
            <a:pPr marL="531813" indent="-531813">
              <a:buNone/>
            </a:pPr>
            <a:r>
              <a:rPr lang="en-GB" dirty="0"/>
              <a:t>● 	 experience working within constraints in responding to opportunities and developing solutions. </a:t>
            </a:r>
          </a:p>
          <a:p>
            <a:pPr marL="531813" indent="-531813">
              <a:buNone/>
            </a:pPr>
            <a:r>
              <a:rPr lang="en-GB" dirty="0"/>
              <a:t>● 	Students apply their academic learning in designing and delivering solutions.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2. Innovation and Creativity </a:t>
            </a:r>
          </a:p>
        </p:txBody>
      </p:sp>
      <p:sp>
        <p:nvSpPr>
          <p:cNvPr id="3" name="Content Placeholder 2"/>
          <p:cNvSpPr>
            <a:spLocks noGrp="1"/>
          </p:cNvSpPr>
          <p:nvPr>
            <p:ph idx="1"/>
          </p:nvPr>
        </p:nvSpPr>
        <p:spPr/>
        <p:txBody>
          <a:bodyPr/>
          <a:lstStyle/>
          <a:p>
            <a:pPr>
              <a:buNone/>
            </a:pPr>
            <a:r>
              <a:rPr lang="en-GB" dirty="0"/>
              <a:t>● 	Students think critically and creatively to generate and explore innovative ideas through an iterative process. </a:t>
            </a:r>
          </a:p>
          <a:p>
            <a:pPr>
              <a:buNone/>
            </a:pPr>
            <a:r>
              <a:rPr lang="en-GB" dirty="0"/>
              <a:t>● 	Students adopt creative new approaches and think laterally and imaginatively when facing challenges.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3. Risk-taking</a:t>
            </a:r>
          </a:p>
        </p:txBody>
      </p:sp>
      <p:sp>
        <p:nvSpPr>
          <p:cNvPr id="3" name="Content Placeholder 2"/>
          <p:cNvSpPr>
            <a:spLocks noGrp="1"/>
          </p:cNvSpPr>
          <p:nvPr>
            <p:ph idx="1"/>
          </p:nvPr>
        </p:nvSpPr>
        <p:spPr/>
        <p:txBody>
          <a:bodyPr/>
          <a:lstStyle/>
          <a:p>
            <a:pPr>
              <a:buNone/>
            </a:pPr>
            <a:r>
              <a:rPr lang="en-GB" dirty="0"/>
              <a:t>● 	Students anticipate outcomes of actions and take measured risks that advance their learning. </a:t>
            </a:r>
          </a:p>
          <a:p>
            <a:pPr>
              <a:buNone/>
            </a:pPr>
            <a:r>
              <a:rPr lang="en-GB" dirty="0"/>
              <a:t>● 	Students make decisions in the absence of complete information, or in changeable conditions, dealing with and learning from uncertainty, whilst being tenacious and persevering with their idea or approach.</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4. Taking Action </a:t>
            </a:r>
          </a:p>
        </p:txBody>
      </p:sp>
      <p:sp>
        <p:nvSpPr>
          <p:cNvPr id="3" name="Content Placeholder 2"/>
          <p:cNvSpPr>
            <a:spLocks noGrp="1"/>
          </p:cNvSpPr>
          <p:nvPr>
            <p:ph idx="1"/>
          </p:nvPr>
        </p:nvSpPr>
        <p:spPr/>
        <p:txBody>
          <a:bodyPr/>
          <a:lstStyle/>
          <a:p>
            <a:pPr>
              <a:buNone/>
              <a:tabLst>
                <a:tab pos="450850" algn="l"/>
              </a:tabLst>
            </a:pPr>
            <a:r>
              <a:rPr lang="en-GB" dirty="0"/>
              <a:t>● 	Students take initiative, turning their ideas into action whilst responding dynamically and adapting their approach when faced with challenges. </a:t>
            </a:r>
          </a:p>
          <a:p>
            <a:pPr>
              <a:buNone/>
              <a:tabLst>
                <a:tab pos="450850" algn="l"/>
              </a:tabLst>
            </a:pPr>
            <a:r>
              <a:rPr lang="en-GB" dirty="0"/>
              <a:t>● 	Students gain and develop an understanding of the importance of leadership skills. </a:t>
            </a:r>
          </a:p>
          <a:p>
            <a:pPr>
              <a:buNone/>
              <a:tabLst>
                <a:tab pos="450850" algn="l"/>
              </a:tabLst>
            </a:pPr>
            <a:r>
              <a:rPr lang="en-GB" dirty="0"/>
              <a:t>● 	Students actively access alternative or additional resources, encouraging them to experiment with and adopt new approaches whilst taking responsibility for their actions.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5. True Collaboration </a:t>
            </a:r>
          </a:p>
        </p:txBody>
      </p:sp>
      <p:sp>
        <p:nvSpPr>
          <p:cNvPr id="3" name="Content Placeholder 2"/>
          <p:cNvSpPr>
            <a:spLocks noGrp="1"/>
          </p:cNvSpPr>
          <p:nvPr>
            <p:ph idx="1"/>
          </p:nvPr>
        </p:nvSpPr>
        <p:spPr/>
        <p:txBody>
          <a:bodyPr/>
          <a:lstStyle/>
          <a:p>
            <a:pPr>
              <a:buNone/>
            </a:pPr>
            <a:r>
              <a:rPr lang="en-GB" dirty="0"/>
              <a:t>● 	Students work together and independently in a productive, effective and professional way to meet a team goal or achieve a shared objective. </a:t>
            </a:r>
          </a:p>
          <a:p>
            <a:pPr>
              <a:buNone/>
            </a:pPr>
            <a:r>
              <a:rPr lang="en-GB" dirty="0"/>
              <a:t>● 	Students experience and use a variety of methods of communication. </a:t>
            </a:r>
          </a:p>
          <a:p>
            <a:pPr>
              <a:buNone/>
            </a:pPr>
            <a:r>
              <a:rPr lang="en-GB" dirty="0"/>
              <a:t>● 	Students work and/or connect with external organisations, bodies, groups or other stakeholders as part of their project.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How can Enterprise capabilities underpin all our assessment activities?</a:t>
            </a:r>
          </a:p>
        </p:txBody>
      </p:sp>
      <p:sp>
        <p:nvSpPr>
          <p:cNvPr id="3" name="Content Placeholder 2"/>
          <p:cNvSpPr>
            <a:spLocks noGrp="1"/>
          </p:cNvSpPr>
          <p:nvPr>
            <p:ph idx="1"/>
          </p:nvPr>
        </p:nvSpPr>
        <p:spPr>
          <a:xfrm>
            <a:off x="142844" y="1412875"/>
            <a:ext cx="8715436" cy="4789488"/>
          </a:xfrm>
        </p:spPr>
        <p:txBody>
          <a:bodyPr/>
          <a:lstStyle/>
          <a:p>
            <a:r>
              <a:rPr lang="en-GB" dirty="0"/>
              <a:t>Validation panels and quality assurance processes might include specific questions about the inclusion of enterprise capabilities;</a:t>
            </a:r>
          </a:p>
          <a:p>
            <a:r>
              <a:rPr lang="en-GB" dirty="0"/>
              <a:t>Learning outcomes will need to be interrogated (and perhaps re-engineered) to ensure what we are saying students will be able to know/ can do at the end of a programme are justified;</a:t>
            </a:r>
          </a:p>
          <a:p>
            <a:r>
              <a:rPr lang="en-GB" dirty="0"/>
              <a:t>Assessment design must be undertaken strategically to ensure that the activities, the criteria and the weightings privilege the capabilities we are keen to foster;</a:t>
            </a:r>
          </a:p>
          <a:p>
            <a:r>
              <a:rPr lang="en-GB" dirty="0"/>
              <a:t>Markers will need to be alive to the possibility that creativity and originality may result in unintended but excellent learning outcomes;</a:t>
            </a:r>
          </a:p>
          <a:p>
            <a:r>
              <a:rPr lang="en-GB" dirty="0"/>
              <a:t>Group work may need to be rethought to ensure that what is valued is assessed.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a:t>‘Fostering learning for capability and assessing authentically: my vision for Enterprise Education’</a:t>
            </a:r>
            <a:endParaRPr lang="en-GB" sz="4000" dirty="0">
              <a:solidFill>
                <a:srgbClr val="0070C0"/>
              </a:solidFill>
            </a:endParaRPr>
          </a:p>
        </p:txBody>
      </p:sp>
      <p:sp>
        <p:nvSpPr>
          <p:cNvPr id="3075" name="Rectangle 3"/>
          <p:cNvSpPr>
            <a:spLocks noGrp="1" noChangeArrowheads="1"/>
          </p:cNvSpPr>
          <p:nvPr>
            <p:ph type="subTitle" idx="1"/>
          </p:nvPr>
        </p:nvSpPr>
        <p:spPr>
          <a:xfrm>
            <a:off x="571472" y="2928934"/>
            <a:ext cx="6504016" cy="3429004"/>
          </a:xfrm>
        </p:spPr>
        <p:txBody>
          <a:bodyPr/>
          <a:lstStyle/>
          <a:p>
            <a:pPr algn="ctr"/>
            <a:r>
              <a:rPr lang="en-GB" sz="2400" dirty="0"/>
              <a:t>International Entrepreneurship Educators Conference 2015</a:t>
            </a:r>
          </a:p>
          <a:p>
            <a:pPr algn="ctr"/>
            <a:r>
              <a:rPr lang="en-GB" sz="2400" i="1" dirty="0"/>
              <a:t>2020: A vision for enterprise education</a:t>
            </a:r>
            <a:endParaRPr lang="en-GB" sz="2400" dirty="0"/>
          </a:p>
          <a:p>
            <a:pPr algn="ctr" eaLnBrk="1" hangingPunct="1">
              <a:defRPr/>
            </a:pPr>
            <a:r>
              <a:rPr lang="en-GB" sz="2800" dirty="0"/>
              <a:t>Sally Brown, </a:t>
            </a:r>
            <a:r>
              <a:rPr lang="en-GB" sz="2400" dirty="0"/>
              <a:t>PFHEA, SFSEDA, NTF</a:t>
            </a:r>
          </a:p>
          <a:p>
            <a:pPr algn="ctr" eaLnBrk="1" hangingPunct="1">
              <a:defRPr/>
            </a:pPr>
            <a:r>
              <a:rPr lang="en-GB" sz="2400" dirty="0"/>
              <a:t>http;//sally-brown.net  @</a:t>
            </a:r>
            <a:r>
              <a:rPr lang="en-GB" sz="2400" dirty="0" err="1"/>
              <a:t>ProfSallyBrown</a:t>
            </a:r>
            <a:endParaRPr lang="en-GB" sz="2400" dirty="0"/>
          </a:p>
          <a:p>
            <a:pPr algn="ctr" eaLnBrk="1" hangingPunct="1">
              <a:defRPr/>
            </a:pPr>
            <a:r>
              <a:rPr lang="en-GB" sz="2400" dirty="0"/>
              <a:t>Independent consultant, Emerita Professor, Leeds Beckett University, Visiting Professor: Plymouth &amp; Liverpool John Moores Universities.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we design, deliver and assess a curriculum that actively encourages student engagement? </a:t>
            </a:r>
          </a:p>
        </p:txBody>
      </p:sp>
      <p:sp>
        <p:nvSpPr>
          <p:cNvPr id="3" name="Content Placeholder 2"/>
          <p:cNvSpPr>
            <a:spLocks noGrp="1"/>
          </p:cNvSpPr>
          <p:nvPr>
            <p:ph idx="1"/>
          </p:nvPr>
        </p:nvSpPr>
        <p:spPr/>
        <p:txBody>
          <a:bodyPr/>
          <a:lstStyle/>
          <a:p>
            <a:pPr>
              <a:buNone/>
            </a:pPr>
            <a:r>
              <a:rPr lang="en-GB" dirty="0"/>
              <a:t>We are currently preparing students for careers that we can’t envisage in employment contexts that don’t yet exist, so setting out to teach a fixed body of knowledge isn’t sensible. Students will need to be competent at locating, accessing, evaluating and using source material so instead we must concentrate on helping students, to be flexible, adaptable, creative, empathetic and competent. Drawing on scholarship and experiences of working globally, this keynote proposes ways to prepare students for purposeful and productive futures.</a:t>
            </a:r>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Employability: contextual factors</a:t>
            </a:r>
          </a:p>
        </p:txBody>
      </p:sp>
      <p:sp>
        <p:nvSpPr>
          <p:cNvPr id="3" name="Content Placeholder 2"/>
          <p:cNvSpPr>
            <a:spLocks noGrp="1"/>
          </p:cNvSpPr>
          <p:nvPr>
            <p:ph idx="1"/>
          </p:nvPr>
        </p:nvSpPr>
        <p:spPr/>
        <p:txBody>
          <a:bodyPr/>
          <a:lstStyle/>
          <a:p>
            <a:r>
              <a:rPr lang="en-GB" sz="2800" dirty="0"/>
              <a:t>Universities want to provide employable graduates;</a:t>
            </a:r>
          </a:p>
          <a:p>
            <a:r>
              <a:rPr lang="en-GB" sz="2800" dirty="0"/>
              <a:t>Students want to be employable when they graduate;</a:t>
            </a:r>
          </a:p>
          <a:p>
            <a:r>
              <a:rPr lang="en-GB" sz="2800" dirty="0"/>
              <a:t>Employers want universities to provide relevant and appropriate curricula.</a:t>
            </a:r>
          </a:p>
          <a:p>
            <a:pPr>
              <a:buNone/>
            </a:pPr>
            <a:r>
              <a:rPr lang="en-GB" sz="2800" dirty="0"/>
              <a:t>On vocationally-orientated programmes, authentic assignments that relate to real world tasks tend to be highly prized by students and employers alike (QAA, 2014, Wharton, 2003), hence the need for authentic learning experiences and assessment.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Rationale for making the most of assessment and feedback</a:t>
            </a:r>
          </a:p>
        </p:txBody>
      </p:sp>
      <p:sp>
        <p:nvSpPr>
          <p:cNvPr id="3" name="Content Placeholder 2"/>
          <p:cNvSpPr>
            <a:spLocks noGrp="1"/>
          </p:cNvSpPr>
          <p:nvPr>
            <p:ph idx="1"/>
          </p:nvPr>
        </p:nvSpPr>
        <p:spPr>
          <a:xfrm>
            <a:off x="214282" y="1412875"/>
            <a:ext cx="8483631" cy="4789488"/>
          </a:xfrm>
        </p:spPr>
        <p:txBody>
          <a:bodyPr/>
          <a:lstStyle/>
          <a:p>
            <a:r>
              <a:rPr lang="en-GB" dirty="0"/>
              <a:t>Assessment and feedback are crucial engaging students fully in their own learning; </a:t>
            </a:r>
          </a:p>
          <a:p>
            <a:r>
              <a:rPr lang="en-GB" dirty="0"/>
              <a:t>The NSS is regarded in UK universities as of high importance, while assessment and feedback normally score worse than other areas;</a:t>
            </a:r>
          </a:p>
          <a:p>
            <a:r>
              <a:rPr lang="en-GB" dirty="0"/>
              <a:t>Academics are keen to find ways not only of giving feedback efficiently and effectively, but also to ensure students do something positive with the feedback made available to them (too often it is the mark alone that seems to engage their attention).</a:t>
            </a:r>
          </a:p>
          <a:p>
            <a:r>
              <a:rPr lang="en-GB" dirty="0"/>
              <a:t>If our students are to be able to demonstrate Enterprise capabilities, building these into assessment design is imperative.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Universities want to provide employable graduates: are your students job-ready?</a:t>
            </a:r>
          </a:p>
        </p:txBody>
      </p:sp>
      <p:sp>
        <p:nvSpPr>
          <p:cNvPr id="3" name="Content Placeholder 2"/>
          <p:cNvSpPr>
            <a:spLocks noGrp="1"/>
          </p:cNvSpPr>
          <p:nvPr>
            <p:ph idx="1"/>
          </p:nvPr>
        </p:nvSpPr>
        <p:spPr/>
        <p:txBody>
          <a:bodyPr/>
          <a:lstStyle/>
          <a:p>
            <a:pPr>
              <a:buNone/>
            </a:pPr>
            <a:r>
              <a:rPr lang="en-GB" dirty="0"/>
              <a:t>A major initiative, ‘Job Ready’, explored between 2012 and 2014 how universities and businesses could best work together to create opportunities for UK students and graduates to develop their skills. Based upon extensive and in-depth interviews with 50 employers, it captures a snapshot of the 21,000 interactions between businesses and University Alliance universities (University Alliance, 2014).</a:t>
            </a:r>
          </a:p>
          <a:p>
            <a:pPr>
              <a:buNone/>
            </a:pPr>
            <a:r>
              <a:rPr lang="en-GB" dirty="0"/>
              <a:t>Within the report, Libby Hackett, Chief Executive of University Alliance, said: “At a time when most of the employment growth in the UK is in [jobs] involving analytical, problem solving and complex communications, it is important that we ensure universities are working closely with employers”</a:t>
            </a:r>
            <a:r>
              <a:rPr lang="en-GB" i="1" dirty="0"/>
              <a:t>. </a:t>
            </a:r>
            <a:endParaRPr lang="en-GB" dirty="0"/>
          </a:p>
          <a:p>
            <a:pPr>
              <a:buNone/>
            </a:pP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Four examples of the need for job-readiness</a:t>
            </a:r>
          </a:p>
        </p:txBody>
      </p:sp>
      <p:sp>
        <p:nvSpPr>
          <p:cNvPr id="3" name="Content Placeholder 2"/>
          <p:cNvSpPr>
            <a:spLocks noGrp="1"/>
          </p:cNvSpPr>
          <p:nvPr>
            <p:ph idx="1"/>
          </p:nvPr>
        </p:nvSpPr>
        <p:spPr/>
        <p:txBody>
          <a:bodyPr/>
          <a:lstStyle/>
          <a:p>
            <a:pPr marL="457200" indent="-457200">
              <a:buSzPct val="100000"/>
              <a:buAutoNum type="arabicPeriod"/>
            </a:pPr>
            <a:r>
              <a:rPr lang="en-GB" dirty="0"/>
              <a:t>Annalise Hayward of IBM working with Kingston University said: “We wanted to align with a university that is being strategic and innovative in what it’s doing and looking at ways to grow the employability of their students. This mission fits with our values on innovation”. (University Alliance, </a:t>
            </a:r>
            <a:r>
              <a:rPr lang="en-GB" i="1" dirty="0"/>
              <a:t>op cit,</a:t>
            </a:r>
            <a:r>
              <a:rPr lang="en-GB" dirty="0"/>
              <a:t> 2014). </a:t>
            </a:r>
          </a:p>
          <a:p>
            <a:pPr marL="457200" indent="-457200">
              <a:buSzPct val="100000"/>
              <a:buFont typeface="+mj-lt"/>
              <a:buAutoNum type="arabicPeriod"/>
            </a:pPr>
            <a:r>
              <a:rPr lang="en-GB" dirty="0"/>
              <a:t>Rhys Williams of GE Aviation working with University of South Wales “For us to maintain our competitive advantage, we need to be finding and nurturing talent to develop a future pipeline of highly skilled employees”.</a:t>
            </a:r>
          </a:p>
          <a:p>
            <a:pPr marL="457200" indent="-457200">
              <a:buSzPct val="100000"/>
              <a:buFont typeface="+mj-lt"/>
              <a:buAutoNum type="arabicPeriod"/>
            </a:pPr>
            <a:endParaRPr lang="en-GB"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Another example of the need for job readiness from the field of engineering</a:t>
            </a:r>
          </a:p>
        </p:txBody>
      </p:sp>
      <p:sp>
        <p:nvSpPr>
          <p:cNvPr id="3" name="Content Placeholder 2"/>
          <p:cNvSpPr>
            <a:spLocks noGrp="1"/>
          </p:cNvSpPr>
          <p:nvPr>
            <p:ph idx="1"/>
          </p:nvPr>
        </p:nvSpPr>
        <p:spPr/>
        <p:txBody>
          <a:bodyPr/>
          <a:lstStyle/>
          <a:p>
            <a:pPr>
              <a:buNone/>
            </a:pPr>
            <a:r>
              <a:rPr lang="en-GB" dirty="0"/>
              <a:t>3. 	David Webber, Business Development Manager for Agustawestland working with Plymouth University, said: </a:t>
            </a:r>
          </a:p>
          <a:p>
            <a:pPr>
              <a:buNone/>
            </a:pPr>
            <a:r>
              <a:rPr lang="en-GB" dirty="0"/>
              <a:t>	“I expect students to come in highly motivated, energetic and with a very good core base of up-to-date skills in terms of technology, computing and presentation skills. I also expect them to come with an enquiring mind, because all of those skills are immediately applicable to the roles we put them into. After this, it’s the task specific knowledge that we are looking to provide for them. We’re looking for self-starters really.”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 fourth example of the need for job readiness </a:t>
            </a:r>
          </a:p>
        </p:txBody>
      </p:sp>
      <p:sp>
        <p:nvSpPr>
          <p:cNvPr id="3" name="Content Placeholder 2"/>
          <p:cNvSpPr>
            <a:spLocks noGrp="1"/>
          </p:cNvSpPr>
          <p:nvPr>
            <p:ph idx="1"/>
          </p:nvPr>
        </p:nvSpPr>
        <p:spPr/>
        <p:txBody>
          <a:bodyPr/>
          <a:lstStyle/>
          <a:p>
            <a:pPr>
              <a:buNone/>
            </a:pPr>
            <a:r>
              <a:rPr lang="en-GB" dirty="0"/>
              <a:t>4. 	Bill Kelly of British Airways working with University of South Wales said: </a:t>
            </a:r>
          </a:p>
          <a:p>
            <a:pPr>
              <a:buNone/>
            </a:pPr>
            <a:r>
              <a:rPr lang="en-GB" dirty="0"/>
              <a:t>	“To ensure our long-term prosperity and to ensure that we will be able to provide a competitive maintenance service back to our airline into the future (the next 10, 15, 20 years) we needed to transform our skills and experience. For example, simple things like the way we conduct repairs to the aircraft and the challenges around things like fibre optics, avionics, hydraulics, that’s all moved forwards from a technological standpoint and we really needed to sit back and ask how we prepare our engineers”. </a:t>
            </a:r>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Students want to be employable when they graduate</a:t>
            </a:r>
          </a:p>
        </p:txBody>
      </p:sp>
      <p:sp>
        <p:nvSpPr>
          <p:cNvPr id="3" name="Content Placeholder 2"/>
          <p:cNvSpPr>
            <a:spLocks noGrp="1"/>
          </p:cNvSpPr>
          <p:nvPr>
            <p:ph idx="1"/>
          </p:nvPr>
        </p:nvSpPr>
        <p:spPr/>
        <p:txBody>
          <a:bodyPr/>
          <a:lstStyle/>
          <a:p>
            <a:r>
              <a:rPr lang="en-GB" dirty="0"/>
              <a:t>Many students (and their families) are making an investment in their personal and professional development by undertaking higher education and so have high expectations of the usefulness and relevance of their programmes and particularly the means by which they are assessed. </a:t>
            </a:r>
          </a:p>
          <a:p>
            <a:r>
              <a:rPr lang="en-GB" dirty="0"/>
              <a:t>Since so many students regard university study as a career advancement or progression route, they are likely to regard programmes which do not add value to their capabilities and knowledge as perceived by potential employers as a poor investment of their time and energy.</a:t>
            </a:r>
          </a:p>
          <a:p>
            <a:r>
              <a:rPr lang="en-GB" dirty="0"/>
              <a:t>Authentic learning and assessment have a key role to play in helping students become employable.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to be flexible, adaptable, creative, empathetic and competent</a:t>
            </a:r>
          </a:p>
        </p:txBody>
      </p:sp>
      <p:sp>
        <p:nvSpPr>
          <p:cNvPr id="3" name="Content Placeholder 2"/>
          <p:cNvSpPr>
            <a:spLocks noGrp="1"/>
          </p:cNvSpPr>
          <p:nvPr>
            <p:ph idx="1"/>
          </p:nvPr>
        </p:nvSpPr>
        <p:spPr/>
        <p:txBody>
          <a:bodyPr/>
          <a:lstStyle/>
          <a:p>
            <a:r>
              <a:rPr lang="en-GB" dirty="0"/>
              <a:t>This requires a focus on ‘learning by doing’: while subject content and knowledge are essential for competence, students in the digital age need less reliance on ‘learning by heart’ and a greater focus on ‘learning by use’;</a:t>
            </a:r>
          </a:p>
          <a:p>
            <a:r>
              <a:rPr lang="en-GB" dirty="0"/>
              <a:t>Many argue that creativity can’t be taught, but it can be fostered by providing learning environments in which trying things out without a fear of failure is actively encouraged;</a:t>
            </a:r>
          </a:p>
          <a:p>
            <a:r>
              <a:rPr lang="en-GB" dirty="0"/>
              <a:t>Similarly lessons in theories about empathy are less likely to be productive than getting students working in groups and finding out for themselves about conflict resolution </a:t>
            </a:r>
            <a:r>
              <a:rPr lang="en-GB"/>
              <a:t>and collegiality. </a:t>
            </a:r>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Employers want universities to provide relevant and appropriate curricula</a:t>
            </a:r>
          </a:p>
        </p:txBody>
      </p:sp>
      <p:sp>
        <p:nvSpPr>
          <p:cNvPr id="3" name="Content Placeholder 2"/>
          <p:cNvSpPr>
            <a:spLocks noGrp="1"/>
          </p:cNvSpPr>
          <p:nvPr>
            <p:ph idx="1"/>
          </p:nvPr>
        </p:nvSpPr>
        <p:spPr/>
        <p:txBody>
          <a:bodyPr/>
          <a:lstStyle/>
          <a:p>
            <a:r>
              <a:rPr lang="en-GB" dirty="0"/>
              <a:t>Unfortunately, employers are not always impressed with the work-readiness of new graduates, particularly those who have been taught and assessed in conventional ways. </a:t>
            </a:r>
          </a:p>
          <a:p>
            <a:r>
              <a:rPr lang="en-GB" dirty="0"/>
              <a:t>Arriving with a sound body of knowledge is, of course, expected, but more than that, graduates need to be able to demonstrate interpersonal skills and social literacy, as well as a commitment to ongoing personal and professional development. </a:t>
            </a:r>
          </a:p>
          <a:p>
            <a:r>
              <a:rPr lang="en-GB" dirty="0"/>
              <a:t>“In an increasingly globalised world, businesses are looking for excellent graduates with international experience while at the same time attracting lifelong learners with appropriate working experience and state-of-the-art knowledge and skills” (Morgan, 2013).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Designing relevant and appropriate curricula to enhance employability.</a:t>
            </a:r>
          </a:p>
        </p:txBody>
      </p:sp>
      <p:sp>
        <p:nvSpPr>
          <p:cNvPr id="3" name="Content Placeholder 2"/>
          <p:cNvSpPr>
            <a:spLocks noGrp="1"/>
          </p:cNvSpPr>
          <p:nvPr>
            <p:ph idx="1"/>
          </p:nvPr>
        </p:nvSpPr>
        <p:spPr/>
        <p:txBody>
          <a:bodyPr/>
          <a:lstStyle/>
          <a:p>
            <a:r>
              <a:rPr lang="en-GB" sz="2800" dirty="0"/>
              <a:t>Curriculum design must be an ongoing process rather than a single event, with regular refreshment to keep it up-to-date, context contingent and in line with employers’ current needs;</a:t>
            </a:r>
          </a:p>
          <a:p>
            <a:r>
              <a:rPr lang="en-GB" sz="2800" dirty="0"/>
              <a:t>Curriculum design can be seen as an eight-element process, which is often concurrent rather than cyclical;</a:t>
            </a:r>
          </a:p>
          <a:p>
            <a:r>
              <a:rPr lang="en-GB" sz="2800" dirty="0"/>
              <a:t>The following diagram illustrates these eight dimensions of activity: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and authentic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131840" y="2708920"/>
            <a:ext cx="2736304" cy="144016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algn="ctr" eaLnBrk="0" hangingPunct="0"/>
            <a:r>
              <a:rPr lang="en-GB" sz="3600" b="1" dirty="0">
                <a:solidFill>
                  <a:schemeClr val="tx2"/>
                </a:solidFill>
                <a:latin typeface="+mj-lt"/>
                <a:ea typeface="+mj-ea"/>
                <a:cs typeface="+mj-cs"/>
              </a:rPr>
              <a:t>Curriculum</a:t>
            </a:r>
          </a:p>
          <a:p>
            <a:pPr algn="ctr" eaLnBrk="0" hangingPunct="0"/>
            <a:r>
              <a:rPr lang="en-GB" sz="3600" b="1" dirty="0">
                <a:solidFill>
                  <a:schemeClr val="tx2"/>
                </a:solidFill>
                <a:latin typeface="+mj-lt"/>
                <a:ea typeface="+mj-ea"/>
                <a:cs typeface="+mj-cs"/>
              </a:rPr>
              <a:t>Design</a:t>
            </a:r>
          </a:p>
          <a:p>
            <a:pPr algn="ctr" eaLnBrk="0" hangingPunct="0"/>
            <a:r>
              <a:rPr lang="en-GB" sz="3600" b="1" dirty="0">
                <a:solidFill>
                  <a:schemeClr val="tx2"/>
                </a:solidFill>
                <a:latin typeface="+mj-lt"/>
                <a:ea typeface="+mj-ea"/>
                <a:cs typeface="+mj-cs"/>
              </a:rPr>
              <a:t>Essentials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is authentic assessment?</a:t>
            </a:r>
          </a:p>
        </p:txBody>
      </p:sp>
      <p:sp>
        <p:nvSpPr>
          <p:cNvPr id="3" name="Content Placeholder 2"/>
          <p:cNvSpPr>
            <a:spLocks noGrp="1"/>
          </p:cNvSpPr>
          <p:nvPr>
            <p:ph idx="1"/>
          </p:nvPr>
        </p:nvSpPr>
        <p:spPr>
          <a:xfrm>
            <a:off x="468313" y="1142984"/>
            <a:ext cx="8229600" cy="5357850"/>
          </a:xfrm>
        </p:spPr>
        <p:txBody>
          <a:bodyPr/>
          <a:lstStyle/>
          <a:p>
            <a:r>
              <a:rPr lang="en-GB" dirty="0"/>
              <a:t> We often assess what is easy to assess, or proxies of what has been learned, rather than the learning itself. </a:t>
            </a:r>
          </a:p>
          <a:p>
            <a:r>
              <a:rPr lang="en-GB" dirty="0"/>
              <a:t>A valid assessment is one that has close relevance to the criteria, which are in turn constructively aligned to the stated learning outcomes of a programme. </a:t>
            </a:r>
          </a:p>
          <a:p>
            <a:r>
              <a:rPr lang="en-GB" dirty="0"/>
              <a:t>Effective assessment is highly relevant to ensuring that graduates can demonstrate the knowledge, behaviours, qualities and attributes that were described in the course outline or programme specification. </a:t>
            </a:r>
          </a:p>
          <a:p>
            <a:r>
              <a:rPr lang="en-GB" dirty="0"/>
              <a:t>Assignments that require students to write about something, rather than </a:t>
            </a:r>
            <a:r>
              <a:rPr lang="en-GB" i="1" dirty="0"/>
              <a:t>be</a:t>
            </a:r>
            <a:r>
              <a:rPr lang="en-GB" dirty="0"/>
              <a:t> or </a:t>
            </a:r>
            <a:r>
              <a:rPr lang="en-GB" i="1" dirty="0"/>
              <a:t>do </a:t>
            </a:r>
            <a:r>
              <a:rPr lang="en-GB" dirty="0"/>
              <a:t>something, may not be fit-for-purpose. </a:t>
            </a:r>
          </a:p>
          <a:p>
            <a:pPr marL="457200" lvl="0" indent="-457200">
              <a:buNone/>
            </a:pPr>
            <a:r>
              <a:rPr lang="en-US" sz="1800" dirty="0"/>
              <a:t>Adapted from Chapter 7 of Brown, S., </a:t>
            </a:r>
            <a:r>
              <a:rPr lang="en-GB" sz="1800" i="1" dirty="0"/>
              <a:t>Assessment, learning and Teaching: global perspectives,</a:t>
            </a:r>
            <a:r>
              <a:rPr lang="en-GB" sz="1800" dirty="0"/>
              <a:t> Palgrave (2015)</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a:t>Why is assessment such a big issue?</a:t>
            </a:r>
          </a:p>
        </p:txBody>
      </p:sp>
      <p:sp>
        <p:nvSpPr>
          <p:cNvPr id="14339" name="Rectangle 3"/>
          <p:cNvSpPr>
            <a:spLocks noGrp="1" noChangeArrowheads="1"/>
          </p:cNvSpPr>
          <p:nvPr>
            <p:ph type="body" idx="4294967295"/>
          </p:nvPr>
        </p:nvSpPr>
        <p:spPr/>
        <p:txBody>
          <a:bodyPr/>
          <a:lstStyle/>
          <a:p>
            <a:r>
              <a:rPr lang="en-GB" dirty="0"/>
              <a:t>Good feedback and assessment practices are essential to student learning;</a:t>
            </a:r>
          </a:p>
          <a:p>
            <a:r>
              <a:rPr lang="en-GB" dirty="0"/>
              <a:t>Student satisfaction surveys frequently highlight significant dissatisfaction around these issues;</a:t>
            </a:r>
          </a:p>
          <a:p>
            <a:r>
              <a:rPr lang="en-GB" dirty="0"/>
              <a:t>In tough times, staff often find the pressure of achieving fast and formative feedback a heavy chore, especially when cohorts are large.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key assessment issues: how can we:</a:t>
            </a:r>
          </a:p>
        </p:txBody>
      </p:sp>
      <p:sp>
        <p:nvSpPr>
          <p:cNvPr id="3" name="Content Placeholder 2"/>
          <p:cNvSpPr>
            <a:spLocks noGrp="1"/>
          </p:cNvSpPr>
          <p:nvPr>
            <p:ph idx="1"/>
          </p:nvPr>
        </p:nvSpPr>
        <p:spPr/>
        <p:txBody>
          <a:bodyPr/>
          <a:lstStyle/>
          <a:p>
            <a:r>
              <a:rPr lang="en-GB" sz="2800" dirty="0"/>
              <a:t>Devise and manage fit-for-purpose assessment that validly and reliably captures students achievement?</a:t>
            </a:r>
          </a:p>
          <a:p>
            <a:r>
              <a:rPr lang="en-GB" sz="2800" dirty="0"/>
              <a:t>Ensure that students learn the theory they need to practise and develop the practices they need to be effective in their chosen fields of work and research?</a:t>
            </a:r>
          </a:p>
          <a:p>
            <a:r>
              <a:rPr lang="en-GB" sz="2800" dirty="0"/>
              <a:t>Ensure that programme or institutional assessment strategies are pedagogically sound, and are manageable for both staff and students?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achieve authentic assessment </a:t>
            </a:r>
            <a:br>
              <a:rPr lang="en-GB" sz="3200" dirty="0"/>
            </a:br>
            <a:r>
              <a:rPr lang="en-GB" sz="3200" dirty="0"/>
              <a:t>we need to ensure that: </a:t>
            </a:r>
          </a:p>
        </p:txBody>
      </p:sp>
      <p:sp>
        <p:nvSpPr>
          <p:cNvPr id="3" name="Content Placeholder 2"/>
          <p:cNvSpPr>
            <a:spLocks noGrp="1"/>
          </p:cNvSpPr>
          <p:nvPr>
            <p:ph idx="1"/>
          </p:nvPr>
        </p:nvSpPr>
        <p:spPr>
          <a:xfrm>
            <a:off x="285720" y="1412875"/>
            <a:ext cx="8412193" cy="4789488"/>
          </a:xfrm>
        </p:spPr>
        <p:txBody>
          <a:bodyPr/>
          <a:lstStyle/>
          <a:p>
            <a:r>
              <a:rPr lang="en-GB" sz="2800" dirty="0"/>
              <a:t>We take a proactive approach to assessment design, interrogating and clarifying purposes, applications, approaches and methods, agency and timing;</a:t>
            </a:r>
          </a:p>
          <a:p>
            <a:r>
              <a:rPr lang="en-GB" sz="2800" dirty="0"/>
              <a:t>The theory that students learn is quickly and effectively translated into practice, so students can make the connections for themselves;</a:t>
            </a:r>
          </a:p>
          <a:p>
            <a:r>
              <a:rPr lang="en-GB" sz="2800" dirty="0"/>
              <a:t>We use up-to-date means to manage the assessment process, including Electronic Management of Assessment;</a:t>
            </a:r>
          </a:p>
          <a:p>
            <a:r>
              <a:rPr lang="en-GB" sz="2800" dirty="0"/>
              <a:t>We systematically and progressively foster assessment literacy and an understanding of acceptable academic conduct.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We need also to:</a:t>
            </a:r>
          </a:p>
        </p:txBody>
      </p:sp>
      <p:sp>
        <p:nvSpPr>
          <p:cNvPr id="3" name="Content Placeholder 2"/>
          <p:cNvSpPr>
            <a:spLocks noGrp="1"/>
          </p:cNvSpPr>
          <p:nvPr>
            <p:ph idx="1"/>
          </p:nvPr>
        </p:nvSpPr>
        <p:spPr/>
        <p:txBody>
          <a:bodyPr/>
          <a:lstStyle/>
          <a:p>
            <a:r>
              <a:rPr lang="en-GB" sz="2800" dirty="0"/>
              <a:t>Review carefully both innovative and traditional assessment formats to ensure students are assessed appropriately;</a:t>
            </a:r>
          </a:p>
          <a:p>
            <a:r>
              <a:rPr lang="en-GB" sz="2800" dirty="0"/>
              <a:t>Periodically review the feedback we get on assessment from students, quality assurance colleagues and peers to make sure we redress problems ad continuously improve;</a:t>
            </a:r>
          </a:p>
          <a:p>
            <a:r>
              <a:rPr lang="en-GB" sz="2800" dirty="0"/>
              <a:t>Review curriculum design essentials to ensure assessment is constructively aligned with learning outcomes (Biggs and Tang, 2007).</a:t>
            </a:r>
          </a:p>
          <a:p>
            <a:endParaRPr lang="en-GB"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are the benefits of authentic assessment for students, staff and other stakeholders?</a:t>
            </a:r>
          </a:p>
        </p:txBody>
      </p:sp>
      <p:sp>
        <p:nvSpPr>
          <p:cNvPr id="3" name="Content Placeholder 2"/>
          <p:cNvSpPr>
            <a:spLocks noGrp="1"/>
          </p:cNvSpPr>
          <p:nvPr>
            <p:ph idx="1"/>
          </p:nvPr>
        </p:nvSpPr>
        <p:spPr/>
        <p:txBody>
          <a:bodyPr/>
          <a:lstStyle/>
          <a:p>
            <a:r>
              <a:rPr lang="en-GB" sz="2800" dirty="0"/>
              <a:t>Students undertaking authentic assessments tend to be more fully engaged in learning and hence tend to achieve more highly because they see the sense of what they are doing;</a:t>
            </a:r>
          </a:p>
          <a:p>
            <a:r>
              <a:rPr lang="en-GB" sz="2800" dirty="0"/>
              <a:t>University teachers are able to use realistic and live contexts within which to frame assessment tasks, which help to make theoretical elements of the course come to life;</a:t>
            </a:r>
          </a:p>
          <a:p>
            <a:r>
              <a:rPr lang="en-GB" sz="2800" dirty="0"/>
              <a:t>Employers value students who can quickly engage in real-life tasks immediately on employment, having practices relevant skills and competences through their assignments.</a:t>
            </a:r>
          </a:p>
          <a:p>
            <a:endParaRPr lang="en-GB" sz="2800" dirty="0"/>
          </a:p>
          <a:p>
            <a:endParaRPr lang="en-GB"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Authentic assessment happens when:</a:t>
            </a:r>
          </a:p>
        </p:txBody>
      </p:sp>
      <p:sp>
        <p:nvSpPr>
          <p:cNvPr id="3" name="Content Placeholder 2"/>
          <p:cNvSpPr>
            <a:spLocks noGrp="1"/>
          </p:cNvSpPr>
          <p:nvPr>
            <p:ph idx="1"/>
          </p:nvPr>
        </p:nvSpPr>
        <p:spPr/>
        <p:txBody>
          <a:bodyPr/>
          <a:lstStyle/>
          <a:p>
            <a:r>
              <a:rPr lang="en-GB" sz="2800" dirty="0"/>
              <a:t>We directly examine student performance on worthy intellectual tasks;</a:t>
            </a:r>
          </a:p>
          <a:p>
            <a:r>
              <a:rPr lang="en-GB" sz="2800" dirty="0"/>
              <a:t>Students are required to be effective performers with acquired knowledge. </a:t>
            </a:r>
          </a:p>
          <a:p>
            <a:r>
              <a:rPr lang="en-GB" sz="2800" dirty="0"/>
              <a:t>We can make valid inferences about the student's performance from the assignments presented for assessment</a:t>
            </a:r>
          </a:p>
          <a:p>
            <a:pPr>
              <a:buNone/>
            </a:pPr>
            <a:r>
              <a:rPr lang="en-GB" sz="2800" dirty="0"/>
              <a:t> (after Wiggins, 1990)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Authentic assignments:</a:t>
            </a:r>
          </a:p>
        </p:txBody>
      </p:sp>
      <p:sp>
        <p:nvSpPr>
          <p:cNvPr id="3" name="Content Placeholder 2"/>
          <p:cNvSpPr>
            <a:spLocks noGrp="1"/>
          </p:cNvSpPr>
          <p:nvPr>
            <p:ph idx="1"/>
          </p:nvPr>
        </p:nvSpPr>
        <p:spPr>
          <a:xfrm>
            <a:off x="468313" y="1412874"/>
            <a:ext cx="8229600" cy="5112469"/>
          </a:xfrm>
        </p:spPr>
        <p:txBody>
          <a:bodyPr/>
          <a:lstStyle/>
          <a:p>
            <a:r>
              <a:rPr lang="en-GB" sz="2800" dirty="0"/>
              <a:t>present the student with the full array of tasks that mirror the priorities and challenges found in the best [teaching] activities</a:t>
            </a:r>
          </a:p>
          <a:p>
            <a:r>
              <a:rPr lang="en-GB" sz="2800" dirty="0"/>
              <a:t>attend to whether the student can craft polished, thorough and justifiable answers, performances or products.</a:t>
            </a:r>
          </a:p>
          <a:p>
            <a:r>
              <a:rPr lang="en-GB" sz="2800" dirty="0"/>
              <a:t>Involve students coping with potentially ill-structured challenges and roles, with incomplete information, that help them rehearse for the complex ambiguities of adult and professional life.</a:t>
            </a:r>
          </a:p>
          <a:p>
            <a:pPr marL="0" indent="0">
              <a:buNone/>
            </a:pPr>
            <a:r>
              <a:rPr lang="en-GB" sz="2800" dirty="0"/>
              <a:t>    (after Wiggins </a:t>
            </a:r>
            <a:r>
              <a:rPr lang="en-GB" sz="2800" i="1" dirty="0"/>
              <a:t>op cit</a:t>
            </a:r>
            <a:r>
              <a:rPr lang="en-GB" sz="2800" dirty="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290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Authentic assessment: </a:t>
            </a:r>
            <a:br>
              <a:rPr lang="en-GB" sz="3200" dirty="0"/>
            </a:br>
            <a:r>
              <a:rPr lang="en-US" sz="3200" dirty="0"/>
              <a:t>8 questions on ‘why is assessment being undertaken at this point in time?’ </a:t>
            </a:r>
            <a:endParaRPr lang="en-GB" sz="3200" dirty="0"/>
          </a:p>
        </p:txBody>
      </p:sp>
      <p:sp>
        <p:nvSpPr>
          <p:cNvPr id="3" name="Content Placeholder 2"/>
          <p:cNvSpPr>
            <a:spLocks noGrp="1"/>
          </p:cNvSpPr>
          <p:nvPr>
            <p:ph idx="1"/>
          </p:nvPr>
        </p:nvSpPr>
        <p:spPr>
          <a:xfrm>
            <a:off x="214282" y="1412875"/>
            <a:ext cx="8715436" cy="4789488"/>
          </a:xfrm>
        </p:spPr>
        <p:txBody>
          <a:bodyPr/>
          <a:lstStyle/>
          <a:p>
            <a:pPr marL="457200" lvl="0" indent="-457200">
              <a:buClr>
                <a:srgbClr val="002060"/>
              </a:buClr>
              <a:buSzPct val="100000"/>
              <a:buFont typeface="+mj-lt"/>
              <a:buAutoNum type="arabicPeriod"/>
            </a:pPr>
            <a:r>
              <a:rPr lang="en-US" sz="2800" dirty="0"/>
              <a:t>Is it</a:t>
            </a:r>
            <a:r>
              <a:rPr lang="en-GB" sz="2800" dirty="0"/>
              <a:t> to help students know how they are doing? </a:t>
            </a:r>
          </a:p>
          <a:p>
            <a:pPr marL="457200" lvl="0" indent="-457200">
              <a:buClr>
                <a:srgbClr val="002060"/>
              </a:buClr>
              <a:buSzPct val="100000"/>
              <a:buFont typeface="+mj-lt"/>
              <a:buAutoNum type="arabicPeriod"/>
            </a:pPr>
            <a:r>
              <a:rPr lang="en-US" sz="2800" dirty="0"/>
              <a:t>Can it enable students to get the measure of their achievement or help them consolidate their learning? </a:t>
            </a:r>
            <a:endParaRPr lang="en-GB" sz="2800" dirty="0"/>
          </a:p>
          <a:p>
            <a:pPr marL="457200" lvl="0" indent="-457200">
              <a:buClr>
                <a:srgbClr val="002060"/>
              </a:buClr>
              <a:buSzPct val="100000"/>
              <a:buFont typeface="+mj-lt"/>
              <a:buAutoNum type="arabicPeriod"/>
            </a:pPr>
            <a:r>
              <a:rPr lang="en-US" sz="2800" dirty="0"/>
              <a:t>Is it to offer students formative guidance on the remediation of errors while they still have time to improve matters?</a:t>
            </a:r>
            <a:endParaRPr lang="en-GB" sz="2800" dirty="0"/>
          </a:p>
          <a:p>
            <a:pPr marL="457200" lvl="0" indent="-457200">
              <a:buClr>
                <a:srgbClr val="002060"/>
              </a:buClr>
              <a:buSzPct val="100000"/>
              <a:buFont typeface="+mj-lt"/>
              <a:buAutoNum type="arabicPeriod"/>
            </a:pPr>
            <a:r>
              <a:rPr lang="en-US" sz="2800" dirty="0"/>
              <a:t>Is it a summative assignment, designed to make a judgment about whether a student is fit to </a:t>
            </a:r>
            <a:r>
              <a:rPr lang="en-US" sz="2800" dirty="0" err="1"/>
              <a:t>practise</a:t>
            </a:r>
            <a:r>
              <a:rPr lang="en-US" sz="2800" dirty="0"/>
              <a:t> in a practice setting, or to determine </a:t>
            </a:r>
            <a:r>
              <a:rPr lang="en-GB" sz="2800" dirty="0"/>
              <a:t>whether professional requirements have been satisfied</a:t>
            </a:r>
            <a:r>
              <a:rPr lang="en-US" sz="2800" dirty="0"/>
              <a:t> sufficiently to achieve professional accreditation? </a:t>
            </a:r>
            <a:endParaRPr lang="en-GB" sz="2800" dirty="0"/>
          </a:p>
          <a:p>
            <a:pPr>
              <a:buClr>
                <a:srgbClr val="002060"/>
              </a:buClr>
            </a:pPr>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 the last four questions</a:t>
            </a:r>
          </a:p>
        </p:txBody>
      </p:sp>
      <p:sp>
        <p:nvSpPr>
          <p:cNvPr id="3" name="Content Placeholder 2"/>
          <p:cNvSpPr>
            <a:spLocks noGrp="1"/>
          </p:cNvSpPr>
          <p:nvPr>
            <p:ph idx="1"/>
          </p:nvPr>
        </p:nvSpPr>
        <p:spPr>
          <a:xfrm>
            <a:off x="468313" y="1052736"/>
            <a:ext cx="8229600" cy="5217866"/>
          </a:xfrm>
        </p:spPr>
        <p:txBody>
          <a:bodyPr/>
          <a:lstStyle/>
          <a:p>
            <a:pPr marL="457200" lvl="0" indent="-457200">
              <a:buSzPct val="100000"/>
              <a:buFont typeface="+mj-lt"/>
              <a:buAutoNum type="arabicPeriod" startAt="5"/>
            </a:pPr>
            <a:r>
              <a:rPr lang="en-US" sz="2800" dirty="0"/>
              <a:t>Can this particular assignment</a:t>
            </a:r>
            <a:r>
              <a:rPr lang="en-GB" sz="2800" dirty="0"/>
              <a:t> help to </a:t>
            </a:r>
            <a:r>
              <a:rPr lang="en-US" sz="2800" dirty="0"/>
              <a:t>motivate students so they better engage with their learning? </a:t>
            </a:r>
            <a:endParaRPr lang="en-GB" sz="2800" dirty="0"/>
          </a:p>
          <a:p>
            <a:pPr marL="457200" lvl="0" indent="-457200">
              <a:buSzPct val="100000"/>
              <a:buFont typeface="+mj-lt"/>
              <a:buAutoNum type="arabicPeriod" startAt="5"/>
            </a:pPr>
            <a:r>
              <a:rPr lang="en-GB" sz="2800" dirty="0"/>
              <a:t>Does it </a:t>
            </a:r>
            <a:r>
              <a:rPr lang="en-US" sz="2800" dirty="0"/>
              <a:t>provide them with opportunities to relate theory and practice? </a:t>
            </a:r>
            <a:endParaRPr lang="en-GB" sz="2800" dirty="0"/>
          </a:p>
          <a:p>
            <a:pPr marL="457200" lvl="0" indent="-457200">
              <a:buSzPct val="100000"/>
              <a:buFont typeface="+mj-lt"/>
              <a:buAutoNum type="arabicPeriod" startAt="5"/>
            </a:pPr>
            <a:r>
              <a:rPr lang="en-US" sz="2800" dirty="0"/>
              <a:t>Are there opportunities through this assignment for students to demonstrate their employability? </a:t>
            </a:r>
          </a:p>
          <a:p>
            <a:pPr marL="457200" indent="-457200">
              <a:buSzPct val="100000"/>
              <a:buFont typeface="+mj-lt"/>
              <a:buAutoNum type="arabicPeriod" startAt="5"/>
            </a:pPr>
            <a:r>
              <a:rPr lang="en-GB" sz="2800" dirty="0"/>
              <a:t>What particular ‘threshold concepts’ and ‘troublesome knowledge’ do students struggle with, and how can we help them better come to terms with them?</a:t>
            </a:r>
            <a:endParaRPr lang="en-US" sz="2800" dirty="0"/>
          </a:p>
          <a:p>
            <a:pPr marL="457200" lvl="0" indent="-457200">
              <a:buNone/>
            </a:pPr>
            <a:endParaRPr lang="en-US" sz="2000" dirty="0"/>
          </a:p>
          <a:p>
            <a:pPr marL="457200" lvl="0" indent="-457200">
              <a:buNone/>
            </a:pPr>
            <a:r>
              <a:rPr lang="en-US" sz="2000" dirty="0"/>
              <a:t>Adapted from Chapter 7 of Brown, S., </a:t>
            </a:r>
            <a:r>
              <a:rPr lang="en-GB" sz="2000" i="1" dirty="0"/>
              <a:t>Assessment, learning and Teaching: global perspectives,</a:t>
            </a:r>
            <a:r>
              <a:rPr lang="en-GB" sz="2000" dirty="0"/>
              <a:t> Palgrave (2015)</a:t>
            </a:r>
          </a:p>
          <a:p>
            <a:endParaRPr lang="en-GB"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Inauthentic assessment is when:</a:t>
            </a:r>
          </a:p>
        </p:txBody>
      </p:sp>
      <p:sp>
        <p:nvSpPr>
          <p:cNvPr id="3" name="Content Placeholder 2"/>
          <p:cNvSpPr>
            <a:spLocks noGrp="1"/>
          </p:cNvSpPr>
          <p:nvPr>
            <p:ph idx="1"/>
          </p:nvPr>
        </p:nvSpPr>
        <p:spPr/>
        <p:txBody>
          <a:bodyPr/>
          <a:lstStyle/>
          <a:p>
            <a:r>
              <a:rPr lang="en-GB" sz="2800" dirty="0"/>
              <a:t>proxies for assessment of competence performance are undertaken rather than performative elements themselves;</a:t>
            </a:r>
          </a:p>
          <a:p>
            <a:r>
              <a:rPr lang="en-GB" sz="2800" dirty="0"/>
              <a:t>the tasks being undertaken by students have little intrinsic value in themselves in terms of advancing students learning; </a:t>
            </a:r>
          </a:p>
          <a:p>
            <a:r>
              <a:rPr lang="en-GB" sz="2800" dirty="0"/>
              <a:t>theory is prioritised to the detriment of practical applications;</a:t>
            </a:r>
          </a:p>
          <a:p>
            <a:r>
              <a:rPr lang="en-GB" sz="2800" dirty="0"/>
              <a:t>activities lack currency to contemporary practical contexts.</a:t>
            </a:r>
          </a:p>
          <a:p>
            <a:endParaRPr lang="en-GB" dirty="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Two major UK and one Australian initiatives inform my work:</a:t>
            </a:r>
          </a:p>
        </p:txBody>
      </p:sp>
      <p:sp>
        <p:nvSpPr>
          <p:cNvPr id="3" name="Content Placeholder 2"/>
          <p:cNvSpPr>
            <a:spLocks noGrp="1"/>
          </p:cNvSpPr>
          <p:nvPr>
            <p:ph idx="1"/>
          </p:nvPr>
        </p:nvSpPr>
        <p:spPr/>
        <p:txBody>
          <a:bodyPr/>
          <a:lstStyle/>
          <a:p>
            <a:r>
              <a:rPr lang="en-GB" sz="3600" dirty="0"/>
              <a:t>The HEA ‘A marked improvement’;</a:t>
            </a:r>
          </a:p>
          <a:p>
            <a:r>
              <a:rPr lang="en-GB" sz="3600" dirty="0"/>
              <a:t>The QAA code of practice B6;</a:t>
            </a:r>
          </a:p>
          <a:p>
            <a:r>
              <a:rPr lang="en-GB" sz="3600" dirty="0" err="1"/>
              <a:t>Boud</a:t>
            </a:r>
            <a:r>
              <a:rPr lang="en-GB" sz="3600" dirty="0"/>
              <a:t> et al (2010) Assessment 2020.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the barriers to the uses of authentic assessment?</a:t>
            </a:r>
          </a:p>
        </p:txBody>
      </p:sp>
      <p:sp>
        <p:nvSpPr>
          <p:cNvPr id="3" name="Content Placeholder 2"/>
          <p:cNvSpPr>
            <a:spLocks noGrp="1"/>
          </p:cNvSpPr>
          <p:nvPr>
            <p:ph idx="1"/>
          </p:nvPr>
        </p:nvSpPr>
        <p:spPr/>
        <p:txBody>
          <a:bodyPr/>
          <a:lstStyle/>
          <a:p>
            <a:r>
              <a:rPr lang="en-GB" sz="2800" dirty="0"/>
              <a:t>Inertia factors mean that many colleagues would prefer to stick to ‘tried and tested methods’ they are used to;</a:t>
            </a:r>
          </a:p>
          <a:p>
            <a:r>
              <a:rPr lang="en-GB" sz="2800" dirty="0"/>
              <a:t>Organising traditional exams, multiple-choice questions and essays requires less effort to set up than assignments which include the development of case study material and the establishment of authentic practice setting environments in university buildings;</a:t>
            </a:r>
          </a:p>
          <a:p>
            <a:r>
              <a:rPr lang="en-GB" sz="2800" dirty="0"/>
              <a:t>Authentic assessment tasks may involve additional costs.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 manifesto for authentic curriculum design and assessment:</a:t>
            </a:r>
            <a:br>
              <a:rPr lang="en-GB" sz="3200" dirty="0"/>
            </a:br>
            <a:r>
              <a:rPr lang="en-GB" sz="3200" dirty="0"/>
              <a:t>It must be:</a:t>
            </a:r>
          </a:p>
        </p:txBody>
      </p:sp>
      <p:sp>
        <p:nvSpPr>
          <p:cNvPr id="3" name="Content Placeholder 2"/>
          <p:cNvSpPr>
            <a:spLocks noGrp="1"/>
          </p:cNvSpPr>
          <p:nvPr>
            <p:ph idx="1"/>
          </p:nvPr>
        </p:nvSpPr>
        <p:spPr>
          <a:xfrm>
            <a:off x="468312" y="1628799"/>
            <a:ext cx="8389967" cy="4573563"/>
          </a:xfrm>
        </p:spPr>
        <p:txBody>
          <a:bodyPr/>
          <a:lstStyle/>
          <a:p>
            <a:r>
              <a:rPr lang="en-GB" sz="2800" dirty="0"/>
              <a:t>Action-orientated, with students learning by doing;</a:t>
            </a:r>
          </a:p>
          <a:p>
            <a:r>
              <a:rPr lang="en-GB" sz="2800" dirty="0"/>
              <a:t>Underpinned by relevant evidence-based scholarship;</a:t>
            </a:r>
          </a:p>
          <a:p>
            <a:r>
              <a:rPr lang="en-GB" sz="2800" dirty="0"/>
              <a:t>Coherent, constructively aligned and challenging</a:t>
            </a:r>
          </a:p>
          <a:p>
            <a:r>
              <a:rPr lang="en-GB" sz="2800" dirty="0"/>
              <a:t>Enhancing of learning and involving students’ action;</a:t>
            </a:r>
          </a:p>
          <a:p>
            <a:r>
              <a:rPr lang="en-GB" sz="2800" dirty="0"/>
              <a:t>Inclusive in its approaches, so it doesn’t disadvantage students with special educational needs and disabilities;</a:t>
            </a:r>
          </a:p>
          <a:p>
            <a:pPr>
              <a:buNone/>
            </a:pPr>
            <a:br>
              <a:rPr lang="en-GB" dirty="0"/>
            </a:br>
            <a:endParaRPr lang="en-GB"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Authentic assessment must be:</a:t>
            </a:r>
          </a:p>
        </p:txBody>
      </p:sp>
      <p:sp>
        <p:nvSpPr>
          <p:cNvPr id="3" name="Content Placeholder 2"/>
          <p:cNvSpPr>
            <a:spLocks noGrp="1"/>
          </p:cNvSpPr>
          <p:nvPr>
            <p:ph idx="1"/>
          </p:nvPr>
        </p:nvSpPr>
        <p:spPr/>
        <p:txBody>
          <a:bodyPr/>
          <a:lstStyle/>
          <a:p>
            <a:r>
              <a:rPr lang="en-GB" sz="2800" dirty="0"/>
              <a:t>Nuanced, clearly articulated and transparent in the way that decisions are reached on assessment grades;</a:t>
            </a:r>
          </a:p>
          <a:p>
            <a:r>
              <a:rPr lang="en-GB" sz="2800" dirty="0"/>
              <a:t>Timely in its execution while being tactical in its purpose</a:t>
            </a:r>
          </a:p>
          <a:p>
            <a:r>
              <a:rPr lang="en-GB" sz="2800" dirty="0"/>
              <a:t>Truly representative of student effort;</a:t>
            </a:r>
          </a:p>
          <a:p>
            <a:r>
              <a:rPr lang="en-GB" sz="2800" dirty="0"/>
              <a:t>Maximising of student effort and time on task while remaining manageable and viable in terms of its organisation for the staff doing it,</a:t>
            </a:r>
          </a:p>
          <a:p>
            <a:pPr>
              <a:buNone/>
            </a:pPr>
            <a:r>
              <a:rPr lang="en-GB" sz="2800" dirty="0"/>
              <a:t>This is tough to achieve, but if we can do it, the benefits for all are substantial!</a:t>
            </a:r>
            <a:br>
              <a:rPr lang="en-GB" dirty="0"/>
            </a:br>
            <a:endParaRPr lang="en-GB"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1</a:t>
            </a:r>
          </a:p>
        </p:txBody>
      </p:sp>
      <p:sp>
        <p:nvSpPr>
          <p:cNvPr id="207875" name="Rectangle 3"/>
          <p:cNvSpPr>
            <a:spLocks noGrp="1" noChangeArrowheads="1"/>
          </p:cNvSpPr>
          <p:nvPr>
            <p:ph type="body" idx="1"/>
          </p:nvPr>
        </p:nvSpPr>
        <p:spPr>
          <a:xfrm>
            <a:off x="250825" y="764704"/>
            <a:ext cx="8713788" cy="5759921"/>
          </a:xfrm>
        </p:spPr>
        <p:txBody>
          <a:bodyPr/>
          <a:lstStyle/>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a:cs typeface="Times New Roman" pitchFamily="18" charset="0"/>
              </a:rPr>
              <a:t>Brown, S. Rust, C. &amp; Gibbs, G. (1994) </a:t>
            </a:r>
            <a:r>
              <a:rPr lang="en-GB" sz="2000" i="1" dirty="0">
                <a:cs typeface="Times New Roman" pitchFamily="18" charset="0"/>
              </a:rPr>
              <a:t>Strategies for Diversifying Assessment,</a:t>
            </a:r>
            <a:r>
              <a:rPr lang="en-GB" sz="2000" dirty="0">
                <a:cs typeface="Times New Roman" pitchFamily="18" charset="0"/>
              </a:rPr>
              <a:t> Oxford: Oxford Centre for Staff Development. </a:t>
            </a:r>
          </a:p>
          <a:p>
            <a:pPr marL="609600" indent="-609600" eaLnBrk="1" hangingPunct="1">
              <a:buFont typeface="Wingdings" pitchFamily="2" charset="2"/>
              <a:buNone/>
              <a:defRPr/>
            </a:pPr>
            <a:r>
              <a:rPr lang="en-GB" sz="2000" dirty="0"/>
              <a:t>Boud,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Font typeface="Wingdings" pitchFamily="2" charset="2"/>
              <a:buNone/>
              <a:defRPr/>
            </a:pPr>
            <a:r>
              <a:rPr lang="en-GB" sz="2000" dirty="0"/>
              <a:t>Brown, S. and Knight, P. (1994) </a:t>
            </a:r>
            <a:r>
              <a:rPr lang="en-GB" sz="2000" i="1" dirty="0"/>
              <a:t>Assessing Learners in Higher Education</a:t>
            </a:r>
            <a:r>
              <a:rPr lang="en-GB" sz="2000" dirty="0"/>
              <a:t>, London: Kogan Page.</a:t>
            </a:r>
            <a:endParaRPr lang="en-US" sz="2000" dirty="0"/>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US" sz="2000" dirty="0"/>
              <a:t>Carless, D., Joughin,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marL="609600" indent="-609600" eaLnBrk="1" hangingPunct="1">
              <a:buNone/>
              <a:defRPr/>
            </a:pPr>
            <a:endParaRPr lang="en-GB" sz="2000" dirty="0"/>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43204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marL="609600" indent="-609600" eaLnBrk="1" hangingPunct="1">
              <a:buNone/>
              <a:defRPr/>
            </a:pPr>
            <a:r>
              <a:rPr lang="en-GB" sz="2000" dirty="0" err="1"/>
              <a:t>Dochy</a:t>
            </a:r>
            <a:r>
              <a:rPr lang="en-GB" sz="2000" dirty="0"/>
              <a:t>, F. J. R. C., </a:t>
            </a:r>
            <a:r>
              <a:rPr lang="en-GB" sz="2000" dirty="0" err="1"/>
              <a:t>Segers</a:t>
            </a:r>
            <a:r>
              <a:rPr lang="en-GB" sz="2000" dirty="0"/>
              <a:t>, M., &amp; </a:t>
            </a:r>
            <a:r>
              <a:rPr lang="en-GB" sz="2000" dirty="0" err="1"/>
              <a:t>Sluijsmans</a:t>
            </a:r>
            <a:r>
              <a:rPr lang="en-GB" sz="2000" dirty="0"/>
              <a:t>, D. (1999). The use of self-, peer and co-assessment in higher education: A review. </a:t>
            </a:r>
            <a:r>
              <a:rPr lang="en-GB" sz="2000" i="1" dirty="0"/>
              <a:t>Studies in Higher education</a:t>
            </a:r>
            <a:r>
              <a:rPr lang="en-GB" sz="2000" dirty="0"/>
              <a:t>,</a:t>
            </a:r>
            <a:r>
              <a:rPr lang="en-GB" sz="2000" i="1" dirty="0"/>
              <a:t>24</a:t>
            </a:r>
            <a:r>
              <a:rPr lang="en-GB" sz="2000" dirty="0"/>
              <a:t>(3), 331-350.</a:t>
            </a:r>
          </a:p>
          <a:p>
            <a:pPr marL="609600" indent="-609600" eaLnBrk="1" hangingPunct="1">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None/>
              <a:defRPr/>
            </a:pPr>
            <a:r>
              <a:rPr lang="en-GB" sz="2000" dirty="0"/>
              <a:t>Ferrell (2013) https://www.jisc.ac.uk/guides/electronic-assessment-management</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None/>
              <a:defRPr/>
            </a:pPr>
            <a:r>
              <a:rPr lang="en-GB" sz="2000" dirty="0" err="1"/>
              <a:t>Hounsell</a:t>
            </a:r>
            <a:r>
              <a:rPr lang="en-GB" sz="2000" dirty="0"/>
              <a:t>, D. (2008). The trouble with feedback: New challenges, emerging strategies, </a:t>
            </a:r>
            <a:r>
              <a:rPr lang="en-GB" sz="2000" i="1" dirty="0"/>
              <a:t>Interchange, Spring</a:t>
            </a:r>
            <a:r>
              <a:rPr lang="en-GB" sz="2000" dirty="0"/>
              <a:t>, Accessed at </a:t>
            </a:r>
            <a:r>
              <a:rPr lang="en-GB" sz="2000" dirty="0" err="1">
                <a:hlinkClick r:id="rId3"/>
              </a:rPr>
              <a:t>www.tla.ed.ac.uk</a:t>
            </a:r>
            <a:r>
              <a:rPr lang="en-GB" sz="2000" dirty="0">
                <a:hlinkClick r:id="rId3"/>
              </a:rPr>
              <a:t>/interchange</a:t>
            </a:r>
            <a:r>
              <a:rPr lang="en-GB" sz="2000" dirty="0"/>
              <a:t>.</a:t>
            </a:r>
          </a:p>
          <a:p>
            <a:pPr marL="609600" indent="-609600" eaLnBrk="1" hangingPunct="1">
              <a:buNone/>
              <a:defRPr/>
            </a:pPr>
            <a:r>
              <a:rPr lang="en-GB" sz="2000" dirty="0"/>
              <a:t>Knight, P. and Yorke, M. (2003) </a:t>
            </a:r>
            <a:r>
              <a:rPr lang="en-GB" sz="2000" i="1" dirty="0"/>
              <a:t>Assessment, learning and employability</a:t>
            </a:r>
            <a:r>
              <a:rPr lang="en-GB" sz="2000" dirty="0"/>
              <a:t> Maidenhead, UK: SRHE/Open University Press.</a:t>
            </a:r>
          </a:p>
          <a:p>
            <a:pPr marL="609600" indent="-609600" eaLnBrk="1" hangingPunct="1">
              <a:buFont typeface="Wingdings" pitchFamily="2" charset="2"/>
              <a:buNone/>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763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3</a:t>
            </a:r>
          </a:p>
        </p:txBody>
      </p:sp>
      <p:sp>
        <p:nvSpPr>
          <p:cNvPr id="43011" name="Rectangle 3"/>
          <p:cNvSpPr>
            <a:spLocks noGrp="1" noChangeArrowheads="1"/>
          </p:cNvSpPr>
          <p:nvPr>
            <p:ph type="body" idx="1"/>
          </p:nvPr>
        </p:nvSpPr>
        <p:spPr>
          <a:xfrm>
            <a:off x="142844" y="836713"/>
            <a:ext cx="8750331" cy="5545038"/>
          </a:xfrm>
        </p:spPr>
        <p:txBody>
          <a:bodyPr/>
          <a:lstStyle/>
          <a:p>
            <a:pPr eaLnBrk="1" hangingPunct="1">
              <a:buNone/>
              <a:defRPr/>
            </a:pPr>
            <a:r>
              <a:rPr lang="en-GB" sz="2000" dirty="0"/>
              <a:t>Meyer, J.H.F. and Land, R. (2003) </a:t>
            </a:r>
            <a:r>
              <a:rPr lang="en-GB" sz="2000" i="1" dirty="0"/>
              <a:t>Threshold Concepts and Troublesome Knowledge 1 – Linkages to Ways of Thinking and Practising within the Disciplines</a:t>
            </a:r>
            <a:r>
              <a:rPr lang="en-GB" sz="2000" dirty="0"/>
              <a:t>, in C. Rust (ed.) </a:t>
            </a:r>
            <a:r>
              <a:rPr lang="en-GB" sz="2000" i="1" dirty="0"/>
              <a:t>Improving Student Learning </a:t>
            </a:r>
            <a:r>
              <a:rPr lang="en-GB" sz="2000" dirty="0"/>
              <a:t>–</a:t>
            </a:r>
            <a:r>
              <a:rPr lang="en-GB" sz="2000" i="1" dirty="0"/>
              <a:t> Ten years on</a:t>
            </a:r>
            <a:r>
              <a:rPr lang="en-GB" sz="2000" dirty="0"/>
              <a:t>. Oxford: OCSLD.</a:t>
            </a:r>
          </a:p>
          <a:p>
            <a:pPr eaLnBrk="1" hangingPunct="1">
              <a:buNone/>
              <a:defRPr/>
            </a:pPr>
            <a:r>
              <a:rPr lang="en-GB" sz="2000" dirty="0"/>
              <a:t>Millen, R. </a:t>
            </a:r>
            <a:r>
              <a:rPr lang="en-GB" sz="2000" i="1" dirty="0"/>
              <a:t>Delivering an Exceptional Postgraduate Taught Experience at Queen’s</a:t>
            </a:r>
            <a:r>
              <a:rPr lang="en-GB" sz="2000" dirty="0"/>
              <a:t>, presentation at Queens University Belfast Staff conference on Postgraduate Teaching on 28 June 2012 by the Head of the Higher Education Academy Postgraduate Student Centre</a:t>
            </a:r>
          </a:p>
          <a:p>
            <a:pPr eaLnBrk="1" hangingPunct="1">
              <a:buNone/>
              <a:defRPr/>
            </a:pPr>
            <a:r>
              <a:rPr lang="en-GB" sz="2000" dirty="0"/>
              <a:t>Morgan, M. (2013) (Ed.) ​</a:t>
            </a:r>
            <a:r>
              <a:rPr lang="en-GB" sz="2000" i="1" dirty="0"/>
              <a:t>Supporting Student Diversity in Higher Education: A practical guide,</a:t>
            </a:r>
            <a:r>
              <a:rPr lang="en-GB" sz="2000" dirty="0"/>
              <a:t> London: Routledge.</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a:t>Quality Assurance Agency (2014) Code B6 of the QAA Code of practice.</a:t>
            </a:r>
          </a:p>
          <a:p>
            <a:pPr eaLnBrk="1" hangingPunct="1">
              <a:buNone/>
              <a:defRPr/>
            </a:pPr>
            <a:endParaRPr lang="en-GB" sz="2000" dirty="0"/>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4</a:t>
            </a:r>
          </a:p>
        </p:txBody>
      </p:sp>
      <p:sp>
        <p:nvSpPr>
          <p:cNvPr id="48131" name="Content Placeholder 2"/>
          <p:cNvSpPr>
            <a:spLocks noGrp="1"/>
          </p:cNvSpPr>
          <p:nvPr>
            <p:ph idx="1"/>
          </p:nvPr>
        </p:nvSpPr>
        <p:spPr>
          <a:xfrm>
            <a:off x="468313" y="1052736"/>
            <a:ext cx="8229600" cy="5149627"/>
          </a:xfrm>
        </p:spPr>
        <p:txBody>
          <a:bodyPr/>
          <a:lstStyle/>
          <a:p>
            <a:pPr eaLnBrk="1" hangingPunct="1">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University Alliance (2014) Job ready: universities, employers and students creating success full report </a:t>
            </a:r>
            <a:r>
              <a:rPr lang="en-GB" sz="2000" u="sng" dirty="0">
                <a:hlinkClick r:id="rId3"/>
              </a:rPr>
              <a:t>http://www.unialliance.ac.uk/wp-conte</a:t>
            </a:r>
            <a:r>
              <a:rPr lang="en-GB" sz="2000" u="sng" dirty="0"/>
              <a:t> </a:t>
            </a:r>
            <a:r>
              <a:rPr lang="en-GB" sz="2000" dirty="0"/>
              <a:t>Accessed July 2014 (Job ready engineering examples) </a:t>
            </a:r>
            <a:r>
              <a:rPr lang="en-GB" sz="2000" u="sng" dirty="0">
                <a:hlinkClick r:id="rId4"/>
              </a:rPr>
              <a:t>http://www.unialliance.ac.uk/job-ready-sector-engineering/ </a:t>
            </a:r>
            <a:endParaRPr lang="en-GB" sz="2000" u="sng" dirty="0"/>
          </a:p>
          <a:p>
            <a:pPr eaLnBrk="1" hangingPunct="1">
              <a:buFont typeface="Wingdings" pitchFamily="2" charset="2"/>
              <a:buNone/>
            </a:pPr>
            <a:endParaRPr lang="en-GB" sz="2000" dirty="0"/>
          </a:p>
          <a:p>
            <a:endParaRPr lang="en-GB" sz="20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buNone/>
            </a:pPr>
            <a:r>
              <a:rPr lang="en-GB" sz="2000" dirty="0"/>
              <a:t>Wharton, S. (2003) Defining appropriate criteria for the assessment of master's level TESOL Assignments. </a:t>
            </a:r>
            <a:r>
              <a:rPr lang="en-GB" sz="2000" i="1" dirty="0"/>
              <a:t>Assessment &amp; Evaluation in Higher Education</a:t>
            </a:r>
            <a:r>
              <a:rPr lang="en-GB" sz="2000" dirty="0"/>
              <a:t>, </a:t>
            </a:r>
            <a:r>
              <a:rPr lang="en-GB" sz="2000" i="1" dirty="0"/>
              <a:t>28(6), pp.649-664.</a:t>
            </a:r>
            <a:endParaRPr lang="en-GB" sz="2000" dirty="0"/>
          </a:p>
          <a:p>
            <a:pPr eaLnBrk="1" hangingPunct="1">
              <a:buNone/>
            </a:pPr>
            <a:r>
              <a:rPr lang="en-GB" sz="2000" dirty="0"/>
              <a:t>Wiggins, G. (1990) </a:t>
            </a:r>
            <a:r>
              <a:rPr lang="en-GB" sz="2000" i="1" dirty="0"/>
              <a:t>The Case for Authentic Assessment</a:t>
            </a:r>
            <a:r>
              <a:rPr lang="en-GB" sz="2000" dirty="0"/>
              <a:t>. ERIC Digest</a:t>
            </a:r>
            <a:r>
              <a:rPr lang="en-GB" sz="2000" b="0" dirty="0"/>
              <a:t>.</a:t>
            </a:r>
          </a:p>
          <a:p>
            <a:pPr eaLnBrk="1" hangingPunct="1">
              <a:buNone/>
            </a:pPr>
            <a:r>
              <a:rPr lang="en-GB" sz="2000" dirty="0" err="1"/>
              <a:t>Yorke</a:t>
            </a:r>
            <a:r>
              <a:rPr lang="en-GB" sz="2000" dirty="0"/>
              <a:t>, M. (1999) </a:t>
            </a:r>
            <a:r>
              <a:rPr lang="en-GB" sz="2000" i="1" dirty="0"/>
              <a:t>Leaving Early: Undergraduate Non-completion in Higher Education,</a:t>
            </a:r>
            <a:r>
              <a:rPr lang="en-GB" sz="2000" dirty="0"/>
              <a:t> London: Routledge.</a:t>
            </a:r>
          </a:p>
          <a:p>
            <a:pPr marL="0" indent="0">
              <a:buNone/>
            </a:pPr>
            <a:endParaRPr lang="en-GB" sz="2000" dirty="0"/>
          </a:p>
        </p:txBody>
      </p:sp>
      <p:sp>
        <p:nvSpPr>
          <p:cNvPr id="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Useful references 5</a:t>
            </a:r>
          </a:p>
        </p:txBody>
      </p:sp>
    </p:spTree>
    <p:extLst>
      <p:ext uri="{BB962C8B-B14F-4D97-AF65-F5344CB8AC3E}">
        <p14:creationId xmlns:p14="http://schemas.microsoft.com/office/powerpoint/2010/main" val="1937757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From ‘A marked improvement’ (HEA, 2012)</a:t>
            </a:r>
          </a:p>
        </p:txBody>
      </p:sp>
      <p:sp>
        <p:nvSpPr>
          <p:cNvPr id="3" name="Content Placeholder 2"/>
          <p:cNvSpPr>
            <a:spLocks noGrp="1"/>
          </p:cNvSpPr>
          <p:nvPr>
            <p:ph idx="1"/>
          </p:nvPr>
        </p:nvSpPr>
        <p:spPr/>
        <p:txBody>
          <a:bodyPr/>
          <a:lstStyle/>
          <a:p>
            <a:pPr>
              <a:buNone/>
            </a:pPr>
            <a:r>
              <a:rPr lang="en-GB"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672" y="122238"/>
            <a:ext cx="752332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It’s time to change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a:t>The rising demands of fee-paying students [in England], the increasing financial pressures on institutions and the need to maintain the UK’s international reputation for high academic standards are going to place extra strain on already vulnerable assessment practices. It is time for a serious reappraisal, and the purpose of this publication is to support that reappraisal of assessment policy and practice in higher education through evidence-informed change. (p.7)</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a:t>
            </a:r>
            <a:r>
              <a:rPr lang="en-GB" sz="3200" i="1" dirty="0"/>
              <a:t>for</a:t>
            </a:r>
            <a:r>
              <a:rPr lang="en-GB" sz="3200" dirty="0"/>
              <a:t>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endParaRPr lang="en-GB" sz="2800" dirty="0">
              <a:solidFill>
                <a:schemeClr val="accent2">
                  <a:lumMod val="50000"/>
                </a:schemeClr>
              </a:solidFill>
            </a:endParaRPr>
          </a:p>
        </p:txBody>
      </p:sp>
    </p:spTree>
  </p:cSld>
  <p:clrMapOvr>
    <a:masterClrMapping/>
  </p:clrMapOvr>
  <p:transition/>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4271</Words>
  <Application>Microsoft Office PowerPoint</Application>
  <PresentationFormat>On-screen Show (4:3)</PresentationFormat>
  <Paragraphs>290</Paragraphs>
  <Slides>58</Slides>
  <Notes>17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58</vt:i4>
      </vt:variant>
    </vt:vector>
  </HeadingPairs>
  <TitlesOfParts>
    <vt:vector size="67" baseType="lpstr">
      <vt:lpstr>Arial</vt:lpstr>
      <vt:lpstr>Arial Rounded MT Bold</vt:lpstr>
      <vt:lpstr>Calibri</vt:lpstr>
      <vt:lpstr>Comic Sans MS</vt:lpstr>
      <vt:lpstr>Times New Roman</vt:lpstr>
      <vt:lpstr>Wingdings</vt:lpstr>
      <vt:lpstr>LeedsMet template</vt:lpstr>
      <vt:lpstr>101_Custom Design</vt:lpstr>
      <vt:lpstr>Office Theme</vt:lpstr>
      <vt:lpstr>Twenty first century assessment in Higher Education</vt:lpstr>
      <vt:lpstr>The context for assessment in the 21st Century</vt:lpstr>
      <vt:lpstr>Rationale for making the most of assessment and feedback</vt:lpstr>
      <vt:lpstr>Why is assessment such a big issue?</vt:lpstr>
      <vt:lpstr>Two major UK and one Australian initiatives inform my work:</vt:lpstr>
      <vt:lpstr>From ‘A marked improvement’ (HEA, 2012)</vt:lpstr>
      <vt:lpstr>It’s time to change assessment</vt:lpstr>
      <vt:lpstr>Assessment for learning</vt:lpstr>
      <vt:lpstr>Improving assessment improves learning</vt:lpstr>
      <vt:lpstr>We need more formative, less summative</vt:lpstr>
      <vt:lpstr>UK Quality Code for Higher Education </vt:lpstr>
      <vt:lpstr>QAA, continued...</vt:lpstr>
      <vt:lpstr>Excerpts from the QAA Code of Practice B6</vt:lpstr>
      <vt:lpstr>PowerPoint Presentation</vt:lpstr>
      <vt:lpstr>PowerPoint Presentation</vt:lpstr>
      <vt:lpstr>Competent to assess?</vt:lpstr>
      <vt:lpstr>Appropriate development or training?</vt:lpstr>
      <vt:lpstr>Boud et al 2010: ‘Assessment 2020’</vt:lpstr>
      <vt:lpstr>‘Impact on learning’</vt:lpstr>
      <vt:lpstr>How can assessment practices align well to the five Sheffield University Enterprise capabilities?</vt:lpstr>
      <vt:lpstr>1. Authentic problem solving</vt:lpstr>
      <vt:lpstr>2. Innovation and Creativity </vt:lpstr>
      <vt:lpstr>3. Risk-taking</vt:lpstr>
      <vt:lpstr>4. Taking Action </vt:lpstr>
      <vt:lpstr>5. True Collaboration </vt:lpstr>
      <vt:lpstr>How can Enterprise capabilities underpin all our assessment activities?</vt:lpstr>
      <vt:lpstr>‘Fostering learning for capability and assessing authentically: my vision for Enterprise Education’</vt:lpstr>
      <vt:lpstr>How can we design, deliver and assess a curriculum that actively encourages student engagement? </vt:lpstr>
      <vt:lpstr>Employability: contextual factors</vt:lpstr>
      <vt:lpstr>Universities want to provide employable graduates: are your students job-ready?</vt:lpstr>
      <vt:lpstr>Four examples of the need for job-readiness</vt:lpstr>
      <vt:lpstr>Another example of the need for job readiness from the field of engineering</vt:lpstr>
      <vt:lpstr>A fourth example of the need for job readiness </vt:lpstr>
      <vt:lpstr>Students want to be employable when they graduate</vt:lpstr>
      <vt:lpstr>Helping students to be flexible, adaptable, creative, empathetic and competent</vt:lpstr>
      <vt:lpstr>Employers want universities to provide relevant and appropriate curricula</vt:lpstr>
      <vt:lpstr>Designing relevant and appropriate curricula to enhance employability.</vt:lpstr>
      <vt:lpstr>PowerPoint Presentation</vt:lpstr>
      <vt:lpstr>What is authentic assessment?</vt:lpstr>
      <vt:lpstr>The key assessment issues: how can we:</vt:lpstr>
      <vt:lpstr>To achieve authentic assessment  we need to ensure that: </vt:lpstr>
      <vt:lpstr>We need also to:</vt:lpstr>
      <vt:lpstr>Assessment literacy: students do better if they can: </vt:lpstr>
      <vt:lpstr>What are the benefits of authentic assessment for students, staff and other stakeholders?</vt:lpstr>
      <vt:lpstr>Authentic assessment happens when:</vt:lpstr>
      <vt:lpstr>Authentic assignments:</vt:lpstr>
      <vt:lpstr>Authentic assessment:  8 questions on ‘why is assessment being undertaken at this point in time?’ </vt:lpstr>
      <vt:lpstr>And the last four questions</vt:lpstr>
      <vt:lpstr>Inauthentic assessment is when:</vt:lpstr>
      <vt:lpstr>What are the barriers to the uses of authentic assessment?</vt:lpstr>
      <vt:lpstr>A manifesto for authentic curriculum design and assessment: It must be:</vt:lpstr>
      <vt:lpstr>Authentic assessment must be:</vt:lpstr>
      <vt:lpstr>These and other slides will be available on my website at http://sally-brown.net</vt:lpstr>
      <vt:lpstr>Useful references: 1</vt:lpstr>
      <vt:lpstr>Useful references 2</vt:lpstr>
      <vt:lpstr>Useful references 3</vt:lpstr>
      <vt:lpstr>Useful references 4</vt:lpstr>
      <vt:lpstr>Useful references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2016-04-21T19:52:26Z</dcterms:modified>
</cp:coreProperties>
</file>