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Lst>
  <p:notesMasterIdLst>
    <p:notesMasterId r:id="rId32"/>
  </p:notesMasterIdLst>
  <p:handoutMasterIdLst>
    <p:handoutMasterId r:id="rId33"/>
  </p:handoutMasterIdLst>
  <p:sldIdLst>
    <p:sldId id="420" r:id="rId6"/>
    <p:sldId id="530" r:id="rId7"/>
    <p:sldId id="614" r:id="rId8"/>
    <p:sldId id="617" r:id="rId9"/>
    <p:sldId id="605" r:id="rId10"/>
    <p:sldId id="597" r:id="rId11"/>
    <p:sldId id="601" r:id="rId12"/>
    <p:sldId id="532" r:id="rId13"/>
    <p:sldId id="567" r:id="rId14"/>
    <p:sldId id="576" r:id="rId15"/>
    <p:sldId id="580" r:id="rId16"/>
    <p:sldId id="579" r:id="rId17"/>
    <p:sldId id="581" r:id="rId18"/>
    <p:sldId id="595" r:id="rId19"/>
    <p:sldId id="574" r:id="rId20"/>
    <p:sldId id="589" r:id="rId21"/>
    <p:sldId id="572" r:id="rId22"/>
    <p:sldId id="549" r:id="rId23"/>
    <p:sldId id="591" r:id="rId24"/>
    <p:sldId id="618" r:id="rId25"/>
    <p:sldId id="606" r:id="rId26"/>
    <p:sldId id="382" r:id="rId27"/>
    <p:sldId id="270" r:id="rId28"/>
    <p:sldId id="271" r:id="rId29"/>
    <p:sldId id="272" r:id="rId30"/>
    <p:sldId id="317" r:id="rId3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4533" autoAdjust="0"/>
  </p:normalViewPr>
  <p:slideViewPr>
    <p:cSldViewPr>
      <p:cViewPr varScale="1">
        <p:scale>
          <a:sx n="70" d="100"/>
          <a:sy n="70" d="100"/>
        </p:scale>
        <p:origin x="1470"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6</a:t>
            </a:fld>
            <a:endParaRPr lang="en-US">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7</a:t>
            </a:fld>
            <a:endParaRPr lang="en-US" dirty="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10</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11</a:t>
            </a:fld>
            <a:endParaRPr lang="en-US"/>
          </a:p>
        </p:txBody>
      </p:sp>
    </p:spTree>
    <p:extLst>
      <p:ext uri="{BB962C8B-B14F-4D97-AF65-F5344CB8AC3E}">
        <p14:creationId xmlns:p14="http://schemas.microsoft.com/office/powerpoint/2010/main" val="3442600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14</a:t>
            </a:fld>
            <a:endParaRPr lang="en-GB">
              <a:solidFill>
                <a:srgbClr val="000000"/>
              </a:solidFill>
            </a:endParaRPr>
          </a:p>
        </p:txBody>
      </p:sp>
    </p:spTree>
    <p:extLst>
      <p:ext uri="{BB962C8B-B14F-4D97-AF65-F5344CB8AC3E}">
        <p14:creationId xmlns:p14="http://schemas.microsoft.com/office/powerpoint/2010/main" val="287972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18</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a:spcBef>
                <a:spcPct val="0"/>
              </a:spcBef>
            </a:pPr>
            <a:endParaRPr lang="en-US"/>
          </a:p>
        </p:txBody>
      </p:sp>
      <p:sp>
        <p:nvSpPr>
          <p:cNvPr id="79876" name="Slide Number Placeholder 3"/>
          <p:cNvSpPr>
            <a:spLocks noGrp="1"/>
          </p:cNvSpPr>
          <p:nvPr>
            <p:ph type="sldNum" sz="quarter" idx="5"/>
          </p:nvPr>
        </p:nvSpPr>
        <p:spPr>
          <a:noFill/>
        </p:spPr>
        <p:txBody>
          <a:bodyPr/>
          <a:lstStyle/>
          <a:p>
            <a:fld id="{D3DDF1CA-D897-461B-A25F-4ECED584C318}" type="slidenum">
              <a:rPr lang="en-US" smtClean="0"/>
              <a:pPr/>
              <a:t>19</a:t>
            </a:fld>
            <a:endParaRPr lang="en-US"/>
          </a:p>
        </p:txBody>
      </p:sp>
    </p:spTree>
    <p:extLst>
      <p:ext uri="{BB962C8B-B14F-4D97-AF65-F5344CB8AC3E}">
        <p14:creationId xmlns:p14="http://schemas.microsoft.com/office/powerpoint/2010/main" val="666733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extLst>
      <p:ext uri="{BB962C8B-B14F-4D97-AF65-F5344CB8AC3E}">
        <p14:creationId xmlns:p14="http://schemas.microsoft.com/office/powerpoint/2010/main" val="3658795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21/04/2016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21/04/2016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21/04/2016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21/04/2016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4/21/2016</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21/04/2016</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21/04/2016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21/04/2016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21/04/2016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21/04/2016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21/04/2016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21/04/2016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21/04/2016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21/04/2016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21/04/2016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21/04/2016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4/21/2016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21/04/2016</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a:t>Engaging students, engaging staff: how can we energise higher education learning, teaching and assessment in the 21</a:t>
            </a:r>
            <a:r>
              <a:rPr lang="en-GB" sz="3200" baseline="30000" dirty="0"/>
              <a:t>st </a:t>
            </a:r>
            <a:r>
              <a:rPr lang="en-GB" sz="3200" dirty="0"/>
              <a:t>century?</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Learning, Teaching &amp; Student Experience conference 26-27 April 2016 </a:t>
            </a:r>
          </a:p>
          <a:p>
            <a:pPr algn="ctr" eaLnBrk="1" hangingPunct="1">
              <a:defRPr/>
            </a:pPr>
            <a:r>
              <a:rPr lang="en-GB" dirty="0"/>
              <a:t>Aston University, Birmingham </a:t>
            </a:r>
          </a:p>
          <a:p>
            <a:pPr algn="ctr" eaLnBrk="1" hangingPunct="1">
              <a:defRPr/>
            </a:pPr>
            <a:r>
              <a:rPr lang="en-GB" sz="2000" b="1" dirty="0"/>
              <a:t>Sally Brown </a:t>
            </a:r>
          </a:p>
          <a:p>
            <a:pPr algn="ctr" eaLnBrk="1" hangingPunct="1">
              <a:defRPr/>
            </a:pPr>
            <a:r>
              <a:rPr lang="en-GB" sz="1600" b="1" dirty="0"/>
              <a:t>@</a:t>
            </a:r>
            <a:r>
              <a:rPr lang="en-GB" sz="1600" b="1" dirty="0" err="1"/>
              <a:t>ProfSallyBrown</a:t>
            </a:r>
            <a:r>
              <a:rPr lang="en-GB" sz="1600" dirty="0"/>
              <a:t> sally@sally-brown.net</a:t>
            </a:r>
            <a:endParaRPr lang="en-GB" sz="1600" b="1" dirty="0"/>
          </a:p>
          <a:p>
            <a:pPr algn="ctr" eaLnBrk="1" hangingPunct="1">
              <a:defRPr/>
            </a:pPr>
            <a:r>
              <a:rPr lang="en-GB" sz="1600" dirty="0"/>
              <a:t>NTF, PFHEA, SFSEDA</a:t>
            </a:r>
          </a:p>
          <a:p>
            <a:pPr algn="ctr" eaLnBrk="1" hangingPunct="1">
              <a:defRPr/>
            </a:pPr>
            <a:r>
              <a:rPr lang="en-GB" sz="1600" dirty="0"/>
              <a:t>Emerita Professor, Leeds Beckett University</a:t>
            </a:r>
          </a:p>
          <a:p>
            <a:pPr algn="ctr" eaLnBrk="1" hangingPunct="1">
              <a:defRPr/>
            </a:pPr>
            <a:r>
              <a:rPr lang="en-GB" sz="16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400"/>
              <a:t>is less like delivering a parcel (the postman model) and more like delivering a baby (the midwife model). </a:t>
            </a:r>
          </a:p>
          <a:p>
            <a:pPr>
              <a:lnSpc>
                <a:spcPct val="100000"/>
              </a:lnSpc>
            </a:pPr>
            <a:r>
              <a:rPr lang="en-GB" sz="2400"/>
              <a:t>University staff can advise, guide, intervene when things so wrong, but in the end only the student can bring learning into life!!</a:t>
            </a:r>
          </a:p>
          <a:p>
            <a:pPr>
              <a:lnSpc>
                <a:spcPct val="100000"/>
              </a:lnSpc>
            </a:pPr>
            <a:r>
              <a:rPr lang="en-GB" sz="2400"/>
              <a:t>Content can be gleaned from many sources (e.g. MIT and our UK Open University are putting more and more content into open access areas).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The </a:t>
            </a:r>
            <a:r>
              <a:rPr lang="en-US" sz="3200" kern="1200" dirty="0">
                <a:solidFill>
                  <a:srgbClr val="002060"/>
                </a:solidFill>
              </a:rPr>
              <a:t>Maieutic model</a:t>
            </a:r>
            <a:endParaRPr lang="en-GB" sz="3200" kern="1200" dirty="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400" dirty="0" err="1"/>
              <a:t>Maieutics</a:t>
            </a:r>
            <a:r>
              <a:rPr lang="en-US" sz="2400" dirty="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400" dirty="0" err="1"/>
              <a:t>ιευτικός</a:t>
            </a:r>
            <a:r>
              <a:rPr lang="en-US" sz="2400" dirty="0"/>
              <a:t>,” pertaining to midwifery.</a:t>
            </a:r>
            <a:r>
              <a:rPr lang="en-GB" sz="2400" dirty="0"/>
              <a:t> </a:t>
            </a:r>
          </a:p>
          <a:p>
            <a:pPr>
              <a:lnSpc>
                <a:spcPct val="100000"/>
              </a:lnSpc>
              <a:buFont typeface="Wingdings" pitchFamily="2" charset="2"/>
              <a:buNone/>
            </a:pP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5750" y="122238"/>
            <a:ext cx="8143875"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Characteristics of an engaged and engaging university teacher (the research suggests)</a:t>
            </a:r>
          </a:p>
        </p:txBody>
      </p:sp>
      <p:sp>
        <p:nvSpPr>
          <p:cNvPr id="25603" name="Content Placeholder 2"/>
          <p:cNvSpPr>
            <a:spLocks noGrp="1"/>
          </p:cNvSpPr>
          <p:nvPr>
            <p:ph idx="1"/>
          </p:nvPr>
        </p:nvSpPr>
        <p:spPr/>
        <p:txBody>
          <a:bodyPr/>
          <a:lstStyle/>
          <a:p>
            <a:pPr>
              <a:lnSpc>
                <a:spcPct val="100000"/>
              </a:lnSpc>
            </a:pPr>
            <a:r>
              <a:rPr lang="en-GB" sz="2400" dirty="0"/>
              <a:t>Strong orientation towards student learning;</a:t>
            </a:r>
          </a:p>
          <a:p>
            <a:pPr>
              <a:lnSpc>
                <a:spcPct val="100000"/>
              </a:lnSpc>
            </a:pPr>
            <a:r>
              <a:rPr lang="en-GB" sz="2400" dirty="0"/>
              <a:t>Well prepared;</a:t>
            </a:r>
          </a:p>
          <a:p>
            <a:pPr>
              <a:lnSpc>
                <a:spcPct val="100000"/>
              </a:lnSpc>
            </a:pPr>
            <a:r>
              <a:rPr lang="en-GB" sz="2400" dirty="0"/>
              <a:t>Comfort with subject material;</a:t>
            </a:r>
          </a:p>
          <a:p>
            <a:pPr>
              <a:lnSpc>
                <a:spcPct val="100000"/>
              </a:lnSpc>
            </a:pPr>
            <a:r>
              <a:rPr lang="en-GB" sz="2400" dirty="0"/>
              <a:t>Ability to perceive that some students find the subjects we love hard, and even uninteresting;</a:t>
            </a:r>
          </a:p>
          <a:p>
            <a:pPr>
              <a:lnSpc>
                <a:spcPct val="100000"/>
              </a:lnSpc>
            </a:pPr>
            <a:r>
              <a:rPr lang="en-GB" sz="2400" dirty="0"/>
              <a:t>Passion (and sometimes quirkiness);</a:t>
            </a:r>
          </a:p>
          <a:p>
            <a:pPr>
              <a:lnSpc>
                <a:spcPct val="100000"/>
              </a:lnSpc>
            </a:pPr>
            <a:r>
              <a:rPr lang="en-GB" sz="2400" dirty="0"/>
              <a:t>Ability to vary activities within a lecture to maximise student engagement.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2677656"/>
          </a:xfrm>
          <a:prstGeom prst="rect">
            <a:avLst/>
          </a:prstGeom>
          <a:noFill/>
          <a:ln w="9525">
            <a:noFill/>
            <a:miter lim="800000"/>
            <a:headEnd/>
            <a:tailEnd/>
          </a:ln>
        </p:spPr>
        <p:txBody>
          <a:bodyPr>
            <a:spAutoFit/>
          </a:bodyPr>
          <a:lstStyle/>
          <a:p>
            <a:pPr algn="ctr"/>
            <a:r>
              <a:rPr lang="en-GB" sz="2800" b="1" dirty="0">
                <a:solidFill>
                  <a:srgbClr val="FFFFFF"/>
                </a:solidFill>
                <a:latin typeface="Calibri" pitchFamily="34" charset="0"/>
              </a:rPr>
              <a:t>William Hogarth</a:t>
            </a:r>
          </a:p>
          <a:p>
            <a:pPr algn="ctr"/>
            <a:r>
              <a:rPr lang="en-GB" sz="2800" b="1" dirty="0">
                <a:solidFill>
                  <a:srgbClr val="FFFFFF"/>
                </a:solidFill>
                <a:latin typeface="Calibri" pitchFamily="34" charset="0"/>
              </a:rPr>
              <a:t>1736</a:t>
            </a:r>
          </a:p>
          <a:p>
            <a:pPr algn="ctr"/>
            <a:r>
              <a:rPr lang="en-GB" sz="2800" b="1" dirty="0">
                <a:solidFill>
                  <a:srgbClr val="FFFFFF"/>
                </a:solidFill>
                <a:latin typeface="Calibri" pitchFamily="34" charset="0"/>
              </a:rPr>
              <a:t>‘Scholars at a lecture’</a:t>
            </a:r>
          </a:p>
          <a:p>
            <a:pPr algn="ctr"/>
            <a:r>
              <a:rPr lang="en-GB" sz="2800" b="1" dirty="0">
                <a:solidFill>
                  <a:srgbClr val="FFFFFF"/>
                </a:solidFill>
                <a:latin typeface="Calibri" pitchFamily="34" charset="0"/>
              </a:rPr>
              <a:t>How would the lecturer be rated in the NSS?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High quality teaching…</a:t>
            </a:r>
          </a:p>
        </p:txBody>
      </p:sp>
      <p:sp>
        <p:nvSpPr>
          <p:cNvPr id="3" name="Content Placeholder 2"/>
          <p:cNvSpPr>
            <a:spLocks noGrp="1"/>
          </p:cNvSpPr>
          <p:nvPr>
            <p:ph idx="1"/>
          </p:nvPr>
        </p:nvSpPr>
        <p:spPr/>
        <p:txBody>
          <a:bodyPr/>
          <a:lstStyle/>
          <a:p>
            <a:pPr>
              <a:buNone/>
            </a:pPr>
            <a:r>
              <a:rPr lang="en-GB" dirty="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dirty="0" err="1"/>
              <a:t>Ramsden</a:t>
            </a:r>
            <a:r>
              <a:rPr lang="en-GB" dirty="0"/>
              <a:t>, 2003, p.97)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we can:</a:t>
            </a:r>
          </a:p>
        </p:txBody>
      </p:sp>
      <p:sp>
        <p:nvSpPr>
          <p:cNvPr id="44035" name="Content Placeholder 2"/>
          <p:cNvSpPr>
            <a:spLocks noGrp="1"/>
          </p:cNvSpPr>
          <p:nvPr>
            <p:ph idx="1"/>
          </p:nvPr>
        </p:nvSpPr>
        <p:spPr/>
        <p:txBody>
          <a:bodyPr/>
          <a:lstStyle/>
          <a:p>
            <a:pPr>
              <a:lnSpc>
                <a:spcPct val="100000"/>
              </a:lnSpc>
            </a:pPr>
            <a:r>
              <a:rPr lang="en-GB" sz="2400" dirty="0"/>
              <a:t>Make use of real examples and hot-off-the-press data to keep content current;</a:t>
            </a:r>
          </a:p>
          <a:p>
            <a:r>
              <a:rPr lang="en-GB" dirty="0"/>
              <a:t>Give added-value to person who bothers to turn up. </a:t>
            </a:r>
            <a:r>
              <a:rPr lang="en-GB" sz="2400" dirty="0"/>
              <a:t>Provide resources and text on-line that back up classroom activities (including audio/video recordings</a:t>
            </a:r>
            <a:r>
              <a:rPr lang="en-GB" dirty="0"/>
              <a:t> of your lectures) without ever letting it be perceived that this is a substitute for being there!</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work to the forthcoming/ongoing assignment (without slavishly teaching to the exam);</a:t>
            </a:r>
          </a:p>
          <a:p>
            <a:pPr>
              <a:lnSpc>
                <a:spcPct val="100000"/>
              </a:lnSpc>
            </a:pPr>
            <a:r>
              <a:rPr lang="en-GB" sz="2400" dirty="0"/>
              <a:t>Make spaces for dialogue, through clickers/ Twitter/ whatever</a:t>
            </a:r>
            <a:r>
              <a:rPr lang="en-GB" dirty="0"/>
              <a:t>, live and </a:t>
            </a:r>
            <a:r>
              <a:rPr lang="en-GB" sz="2400" dirty="0"/>
              <a:t>after the session.</a:t>
            </a:r>
          </a:p>
          <a:p>
            <a:pPr>
              <a:lnSpc>
                <a:spcPct val="100000"/>
              </a:lnSpc>
            </a:pPr>
            <a:endParaRPr lang="en-GB" sz="2400" dirty="0"/>
          </a:p>
          <a:p>
            <a:pPr>
              <a:lnSpc>
                <a:spcPct val="100000"/>
              </a:lnSpc>
            </a:pPr>
            <a:endParaRPr lang="en-GB"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a:t>Provide opportunities for students to get involved in authentic learning environments on campus or off;</a:t>
            </a:r>
          </a:p>
          <a:p>
            <a:r>
              <a:rPr lang="en-GB" dirty="0"/>
              <a:t>Keep the curriculum current and life-relevant, without losing historical perspectives;</a:t>
            </a:r>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Engagement 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400" b="1" dirty="0"/>
              <a:t>Is the curriculum international in scope and content? Are examples and case studies global?</a:t>
            </a:r>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etc.)?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090224_icamp_3385.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What are the biggest drains on energy?</a:t>
            </a:r>
          </a:p>
        </p:txBody>
      </p:sp>
      <p:sp>
        <p:nvSpPr>
          <p:cNvPr id="3" name="Content Placeholder 2"/>
          <p:cNvSpPr>
            <a:spLocks noGrp="1"/>
          </p:cNvSpPr>
          <p:nvPr>
            <p:ph idx="1"/>
          </p:nvPr>
        </p:nvSpPr>
        <p:spPr>
          <a:xfrm>
            <a:off x="357158" y="1214422"/>
            <a:ext cx="8429684" cy="4987941"/>
          </a:xfrm>
        </p:spPr>
        <p:txBody>
          <a:bodyPr/>
          <a:lstStyle/>
          <a:p>
            <a:pPr>
              <a:buNone/>
            </a:pPr>
            <a:endParaRPr lang="en-GB" sz="2800" dirty="0"/>
          </a:p>
          <a:p>
            <a:pPr>
              <a:buNone/>
            </a:pPr>
            <a:r>
              <a:rPr lang="en-GB" sz="2800" dirty="0"/>
              <a:t>(Waffle on about context a bit)</a:t>
            </a:r>
          </a:p>
          <a:p>
            <a:pPr>
              <a:buNone/>
            </a:pPr>
            <a:br>
              <a:rPr lang="en-GB" sz="2800" dirty="0"/>
            </a:b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how can we foster engagement among university staff? We can:</a:t>
            </a:r>
          </a:p>
        </p:txBody>
      </p:sp>
      <p:sp>
        <p:nvSpPr>
          <p:cNvPr id="3" name="Content Placeholder 2"/>
          <p:cNvSpPr>
            <a:spLocks noGrp="1"/>
          </p:cNvSpPr>
          <p:nvPr>
            <p:ph idx="1"/>
          </p:nvPr>
        </p:nvSpPr>
        <p:spPr/>
        <p:txBody>
          <a:bodyPr/>
          <a:lstStyle/>
          <a:p>
            <a:r>
              <a:rPr lang="en-GB" dirty="0"/>
              <a:t>Lead by example, by ensuring regular refreshment of our pedagogic approaches as well as our content;</a:t>
            </a:r>
          </a:p>
          <a:p>
            <a:r>
              <a:rPr lang="en-GB" dirty="0"/>
              <a:t>Seek recognition for our own teaching, learning and assessment expertise and leadership (for example, through HEA recognition at the right level);</a:t>
            </a:r>
          </a:p>
          <a:p>
            <a:r>
              <a:rPr lang="en-GB" dirty="0"/>
              <a:t>Encourage colleagues to feel part of a community of (teaching) practice, maybe through communal learning, conversations, collegiality and cake;</a:t>
            </a:r>
          </a:p>
          <a:p>
            <a:r>
              <a:rPr lang="en-GB" dirty="0"/>
              <a:t>Work to ensure our institutions practice what they preach and really value the role of those who put students first;</a:t>
            </a:r>
          </a:p>
          <a:p>
            <a:r>
              <a:rPr lang="en-GB" dirty="0"/>
              <a:t>Remember to enjoy ourselves.</a:t>
            </a:r>
          </a:p>
        </p:txBody>
      </p:sp>
    </p:spTree>
    <p:extLst>
      <p:ext uri="{BB962C8B-B14F-4D97-AF65-F5344CB8AC3E}">
        <p14:creationId xmlns:p14="http://schemas.microsoft.com/office/powerpoint/2010/main" val="132198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552" y="0"/>
            <a:ext cx="5143500" cy="6858000"/>
          </a:xfrm>
          <a:prstGeom prst="rect">
            <a:avLst/>
          </a:prstGeom>
        </p:spPr>
      </p:pic>
      <p:sp>
        <p:nvSpPr>
          <p:cNvPr id="3" name="TextBox 2"/>
          <p:cNvSpPr txBox="1"/>
          <p:nvPr/>
        </p:nvSpPr>
        <p:spPr>
          <a:xfrm>
            <a:off x="6542505" y="1367056"/>
            <a:ext cx="1701903" cy="1523494"/>
          </a:xfrm>
          <a:prstGeom prst="rect">
            <a:avLst/>
          </a:prstGeom>
          <a:noFill/>
        </p:spPr>
        <p:txBody>
          <a:bodyPr wrap="square" rtlCol="0">
            <a:spAutoFit/>
          </a:bodyPr>
          <a:lstStyle/>
          <a:p>
            <a:r>
              <a:rPr lang="en-GB" dirty="0">
                <a:solidFill>
                  <a:srgbClr val="FFFFFF"/>
                </a:solidFill>
                <a:latin typeface="Calibri"/>
              </a:rPr>
              <a:t>Joyful</a:t>
            </a:r>
          </a:p>
          <a:p>
            <a:r>
              <a:rPr lang="en-GB" dirty="0">
                <a:solidFill>
                  <a:srgbClr val="FFFFFF"/>
                </a:solidFill>
                <a:latin typeface="Calibri"/>
              </a:rPr>
              <a:t>Lucas Brown</a:t>
            </a:r>
          </a:p>
        </p:txBody>
      </p:sp>
    </p:spTree>
    <p:extLst>
      <p:ext uri="{BB962C8B-B14F-4D97-AF65-F5344CB8AC3E}">
        <p14:creationId xmlns:p14="http://schemas.microsoft.com/office/powerpoint/2010/main" val="1241455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So what have you got to say about:</a:t>
            </a:r>
          </a:p>
        </p:txBody>
      </p:sp>
      <p:sp>
        <p:nvSpPr>
          <p:cNvPr id="5" name="Content Placeholder 4"/>
          <p:cNvSpPr>
            <a:spLocks noGrp="1"/>
          </p:cNvSpPr>
          <p:nvPr>
            <p:ph idx="1"/>
          </p:nvPr>
        </p:nvSpPr>
        <p:spPr/>
        <p:txBody>
          <a:bodyPr/>
          <a:lstStyle/>
          <a:p>
            <a:r>
              <a:rPr lang="en-GB" dirty="0"/>
              <a:t>Students;</a:t>
            </a:r>
          </a:p>
          <a:p>
            <a:r>
              <a:rPr lang="en-GB" dirty="0"/>
              <a:t>Staffing;</a:t>
            </a:r>
          </a:p>
          <a:p>
            <a:r>
              <a:rPr lang="en-GB" dirty="0"/>
              <a:t>University finances;</a:t>
            </a:r>
          </a:p>
          <a:p>
            <a:r>
              <a:rPr lang="en-GB" dirty="0"/>
              <a:t>Technologies and data analytics to support learning and admin;</a:t>
            </a:r>
          </a:p>
          <a:p>
            <a:r>
              <a:rPr lang="en-GB" dirty="0"/>
              <a:t>Changing learning paradigms;</a:t>
            </a:r>
          </a:p>
          <a:p>
            <a:r>
              <a:rPr lang="en-GB" dirty="0"/>
              <a:t>The necessity to develop students’ skills/literacies;</a:t>
            </a:r>
          </a:p>
          <a:p>
            <a:r>
              <a:rPr lang="en-GB" dirty="0"/>
              <a:t>Students as consumers;</a:t>
            </a:r>
          </a:p>
          <a:p>
            <a:r>
              <a:rPr lang="en-GB" dirty="0"/>
              <a:t>The NSS and other performance indicators e.g. a TEF?</a:t>
            </a:r>
          </a:p>
          <a:p>
            <a:endParaRPr lang="en-GB" dirty="0"/>
          </a:p>
          <a:p>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energising the staff and student experience involve?</a:t>
            </a:r>
          </a:p>
        </p:txBody>
      </p:sp>
      <p:sp>
        <p:nvSpPr>
          <p:cNvPr id="3" name="Content Placeholder 2"/>
          <p:cNvSpPr>
            <a:spLocks noGrp="1"/>
          </p:cNvSpPr>
          <p:nvPr>
            <p:ph idx="1"/>
          </p:nvPr>
        </p:nvSpPr>
        <p:spPr/>
        <p:txBody>
          <a:bodyPr/>
          <a:lstStyle/>
          <a:p>
            <a:r>
              <a:rPr lang="en-GB" dirty="0"/>
              <a:t>Being smart and fleet of foot in discerning trends from data and responding appropriately;</a:t>
            </a:r>
          </a:p>
          <a:p>
            <a:r>
              <a:rPr lang="en-GB" dirty="0"/>
              <a:t>Foregrounding the student experience;</a:t>
            </a:r>
          </a:p>
          <a:p>
            <a:r>
              <a:rPr lang="en-GB" dirty="0"/>
              <a:t>Building upon existing partnerships with students around quality assurance and enhancement;</a:t>
            </a:r>
          </a:p>
          <a:p>
            <a:r>
              <a:rPr lang="en-GB" dirty="0"/>
              <a:t>Learning from experience about what works and doesn’t work, and using a scholarly approach to disseminating what we’ve discovered.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Do these students look engaged?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PSRB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engaging and energising teaching?</a:t>
            </a:r>
          </a:p>
        </p:txBody>
      </p:sp>
      <p:sp>
        <p:nvSpPr>
          <p:cNvPr id="8195" name="Content Placeholder 2"/>
          <p:cNvSpPr>
            <a:spLocks noGrp="1"/>
          </p:cNvSpPr>
          <p:nvPr>
            <p:ph idx="1"/>
          </p:nvPr>
        </p:nvSpPr>
        <p:spPr/>
        <p:txBody>
          <a:bodyPr/>
          <a:lstStyle/>
          <a:p>
            <a:r>
              <a:rPr lang="en-GB" dirty="0"/>
              <a:t>Students are satisfied, learn well, achieve highly and have fulfilling learning experiences;</a:t>
            </a:r>
          </a:p>
          <a:p>
            <a:r>
              <a:rPr lang="en-GB" dirty="0"/>
              <a:t>Students develop a range of competences they need including problem solving, working with others and self-management;</a:t>
            </a:r>
          </a:p>
          <a:p>
            <a:r>
              <a:rPr lang="en-GB" dirty="0"/>
              <a:t>We as teachers are satisfied, motivated and find their workloads manageable;</a:t>
            </a:r>
          </a:p>
          <a:p>
            <a:r>
              <a:rPr lang="en-GB" dirty="0"/>
              <a:t>Quality assurors and Professional and Subject bodies like what we do and have no complaints about systems and processes;</a:t>
            </a:r>
          </a:p>
          <a:p>
            <a:r>
              <a:rPr lang="en-GB" dirty="0"/>
              <a:t>University managers are confident that the student experience offered is of high quality (and deal with few complaints).</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1831</Words>
  <Application>Microsoft Office PowerPoint</Application>
  <PresentationFormat>On-screen Show (4:3)</PresentationFormat>
  <Paragraphs>144</Paragraphs>
  <Slides>26</Slides>
  <Notes>13</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26</vt:i4>
      </vt:variant>
    </vt:vector>
  </HeadingPairs>
  <TitlesOfParts>
    <vt:vector size="37" baseType="lpstr">
      <vt:lpstr>Arial</vt:lpstr>
      <vt:lpstr>Arial Rounded MT Bold</vt:lpstr>
      <vt:lpstr>Calibri</vt:lpstr>
      <vt:lpstr>Comic Sans MS</vt:lpstr>
      <vt:lpstr>Times New Roman</vt:lpstr>
      <vt:lpstr>Wingdings</vt:lpstr>
      <vt:lpstr>LeedsMet template</vt:lpstr>
      <vt:lpstr>101_Custom Design</vt:lpstr>
      <vt:lpstr>Office Theme</vt:lpstr>
      <vt:lpstr>1_Office Theme</vt:lpstr>
      <vt:lpstr>1_LeedsMet template</vt:lpstr>
      <vt:lpstr>Engaging students, engaging staff: how can we energise higher education learning, teaching and assessment in the 21st century?</vt:lpstr>
      <vt:lpstr>What are the biggest drains on energy?</vt:lpstr>
      <vt:lpstr>So what have you got to say about:</vt:lpstr>
      <vt:lpstr>What does energising the staff and student experience involve?</vt:lpstr>
      <vt:lpstr>PowerPoint Presentation</vt:lpstr>
      <vt:lpstr>PowerPoint Presentation</vt:lpstr>
      <vt:lpstr>PowerPoint Presentation</vt:lpstr>
      <vt:lpstr>PowerPoint Presentation</vt:lpstr>
      <vt:lpstr>How do we know if we are offering engaging and energising teaching?</vt:lpstr>
      <vt:lpstr>PowerPoint Presentation</vt:lpstr>
      <vt:lpstr>Delivering content…..</vt:lpstr>
      <vt:lpstr>The Maieutic model</vt:lpstr>
      <vt:lpstr>Characteristics of an engaged and engaging university teacher (the research suggests)</vt:lpstr>
      <vt:lpstr>PowerPoint Presentation</vt:lpstr>
      <vt:lpstr>High quality teaching…</vt:lpstr>
      <vt:lpstr>To better engage learners we can:</vt:lpstr>
      <vt:lpstr>How can we get students to fully engage? Some suggestions</vt:lpstr>
      <vt:lpstr>Engagement of international students: some important considerations</vt:lpstr>
      <vt:lpstr>PowerPoint Presentation</vt:lpstr>
      <vt:lpstr>And how can we foster engagement among university staff? We can:</vt:lpstr>
      <vt:lpstr>PowerPoint Presentation</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2016-04-21T19:47:23Z</dcterms:modified>
</cp:coreProperties>
</file>