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6" r:id="rId3"/>
    <p:sldMasterId id="2147483809" r:id="rId4"/>
    <p:sldMasterId id="2147483811" r:id="rId5"/>
  </p:sldMasterIdLst>
  <p:notesMasterIdLst>
    <p:notesMasterId r:id="rId32"/>
  </p:notesMasterIdLst>
  <p:handoutMasterIdLst>
    <p:handoutMasterId r:id="rId33"/>
  </p:handoutMasterIdLst>
  <p:sldIdLst>
    <p:sldId id="420" r:id="rId6"/>
    <p:sldId id="530" r:id="rId7"/>
    <p:sldId id="614" r:id="rId8"/>
    <p:sldId id="617" r:id="rId9"/>
    <p:sldId id="605" r:id="rId10"/>
    <p:sldId id="597" r:id="rId11"/>
    <p:sldId id="601" r:id="rId12"/>
    <p:sldId id="532" r:id="rId13"/>
    <p:sldId id="567" r:id="rId14"/>
    <p:sldId id="576" r:id="rId15"/>
    <p:sldId id="580" r:id="rId16"/>
    <p:sldId id="579" r:id="rId17"/>
    <p:sldId id="581" r:id="rId18"/>
    <p:sldId id="595" r:id="rId19"/>
    <p:sldId id="574" r:id="rId20"/>
    <p:sldId id="589" r:id="rId21"/>
    <p:sldId id="572" r:id="rId22"/>
    <p:sldId id="549" r:id="rId23"/>
    <p:sldId id="591" r:id="rId24"/>
    <p:sldId id="618" r:id="rId25"/>
    <p:sldId id="606" r:id="rId26"/>
    <p:sldId id="382" r:id="rId27"/>
    <p:sldId id="270" r:id="rId28"/>
    <p:sldId id="271" r:id="rId29"/>
    <p:sldId id="272" r:id="rId30"/>
    <p:sldId id="317" r:id="rId31"/>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44" autoAdjust="0"/>
    <p:restoredTop sz="94533" autoAdjust="0"/>
  </p:normalViewPr>
  <p:slideViewPr>
    <p:cSldViewPr>
      <p:cViewPr varScale="1">
        <p:scale>
          <a:sx n="70" d="100"/>
          <a:sy n="70" d="100"/>
        </p:scale>
        <p:origin x="1470" y="66"/>
      </p:cViewPr>
      <p:guideLst>
        <p:guide orient="horz" pos="2160"/>
        <p:guide pos="2880"/>
      </p:guideLst>
    </p:cSldViewPr>
  </p:slideViewPr>
  <p:outlineViewPr>
    <p:cViewPr>
      <p:scale>
        <a:sx n="33" d="100"/>
        <a:sy n="33" d="100"/>
      </p:scale>
      <p:origin x="0" y="-143904"/>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23</a:t>
            </a:fld>
            <a:endParaRPr lang="en-US"/>
          </a:p>
        </p:txBody>
      </p:sp>
    </p:spTree>
    <p:extLst>
      <p:ext uri="{BB962C8B-B14F-4D97-AF65-F5344CB8AC3E}">
        <p14:creationId xmlns:p14="http://schemas.microsoft.com/office/powerpoint/2010/main" val="24492398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24</a:t>
            </a:fld>
            <a:endParaRPr lang="en-US"/>
          </a:p>
        </p:txBody>
      </p:sp>
    </p:spTree>
    <p:extLst>
      <p:ext uri="{BB962C8B-B14F-4D97-AF65-F5344CB8AC3E}">
        <p14:creationId xmlns:p14="http://schemas.microsoft.com/office/powerpoint/2010/main" val="41747787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25</a:t>
            </a:fld>
            <a:endParaRPr lang="en-US"/>
          </a:p>
        </p:txBody>
      </p:sp>
    </p:spTree>
    <p:extLst>
      <p:ext uri="{BB962C8B-B14F-4D97-AF65-F5344CB8AC3E}">
        <p14:creationId xmlns:p14="http://schemas.microsoft.com/office/powerpoint/2010/main" val="15690490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26</a:t>
            </a:fld>
            <a:endParaRPr lang="en-US"/>
          </a:p>
        </p:txBody>
      </p:sp>
    </p:spTree>
    <p:extLst>
      <p:ext uri="{BB962C8B-B14F-4D97-AF65-F5344CB8AC3E}">
        <p14:creationId xmlns:p14="http://schemas.microsoft.com/office/powerpoint/2010/main" val="1181606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p:spPr>
      </p:sp>
      <p:sp>
        <p:nvSpPr>
          <p:cNvPr id="778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675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76A9ABD-3643-48E8-BFC1-97A9CE5D2019}" type="slidenum">
              <a:rPr lang="en-US" smtClean="0">
                <a:solidFill>
                  <a:srgbClr val="000000"/>
                </a:solidFill>
              </a:rPr>
              <a:pPr fontAlgn="base">
                <a:spcBef>
                  <a:spcPct val="0"/>
                </a:spcBef>
                <a:spcAft>
                  <a:spcPct val="0"/>
                </a:spcAft>
                <a:defRPr/>
              </a:pPr>
              <a:t>6</a:t>
            </a:fld>
            <a:endParaRPr lang="en-US">
              <a:solidFill>
                <a:srgbClr val="000000"/>
              </a:solidFill>
            </a:endParaRPr>
          </a:p>
        </p:txBody>
      </p:sp>
    </p:spTree>
    <p:extLst>
      <p:ext uri="{BB962C8B-B14F-4D97-AF65-F5344CB8AC3E}">
        <p14:creationId xmlns:p14="http://schemas.microsoft.com/office/powerpoint/2010/main" val="6356407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pPr eaLnBrk="1" hangingPunct="1">
              <a:spcBef>
                <a:spcPct val="0"/>
              </a:spcBef>
            </a:pPr>
            <a:endParaRPr lang="en-US" dirty="0"/>
          </a:p>
        </p:txBody>
      </p:sp>
      <p:sp>
        <p:nvSpPr>
          <p:cNvPr id="55300" name="Slide Number Placeholder 3"/>
          <p:cNvSpPr>
            <a:spLocks noGrp="1"/>
          </p:cNvSpPr>
          <p:nvPr>
            <p:ph type="sldNum" sz="quarter" idx="5"/>
          </p:nvPr>
        </p:nvSpPr>
        <p:spPr>
          <a:noFill/>
        </p:spPr>
        <p:txBody>
          <a:bodyPr/>
          <a:lstStyle/>
          <a:p>
            <a:fld id="{BD3FC26A-8C14-4416-8BFA-93D8B3627EC7}" type="slidenum">
              <a:rPr lang="en-US" smtClean="0">
                <a:solidFill>
                  <a:srgbClr val="000000"/>
                </a:solidFill>
              </a:rPr>
              <a:pPr/>
              <a:t>7</a:t>
            </a:fld>
            <a:endParaRPr lang="en-US" dirty="0">
              <a:solidFill>
                <a:srgbClr val="000000"/>
              </a:solidFill>
            </a:endParaRPr>
          </a:p>
        </p:txBody>
      </p:sp>
    </p:spTree>
    <p:extLst>
      <p:ext uri="{BB962C8B-B14F-4D97-AF65-F5344CB8AC3E}">
        <p14:creationId xmlns:p14="http://schemas.microsoft.com/office/powerpoint/2010/main" val="22608855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a:p>
        </p:txBody>
      </p:sp>
      <p:sp>
        <p:nvSpPr>
          <p:cNvPr id="60420" name="Slide Number Placeholder 3"/>
          <p:cNvSpPr>
            <a:spLocks noGrp="1"/>
          </p:cNvSpPr>
          <p:nvPr>
            <p:ph type="sldNum" sz="quarter" idx="5"/>
          </p:nvPr>
        </p:nvSpPr>
        <p:spPr>
          <a:noFill/>
        </p:spPr>
        <p:txBody>
          <a:bodyPr/>
          <a:lstStyle/>
          <a:p>
            <a:fld id="{CC224363-394E-4029-8BA0-C5384BB31DD7}" type="slidenum">
              <a:rPr lang="en-GB" smtClean="0">
                <a:solidFill>
                  <a:srgbClr val="000000"/>
                </a:solidFill>
              </a:rPr>
              <a:pPr/>
              <a:t>10</a:t>
            </a:fld>
            <a:endParaRPr lang="en-GB">
              <a:solidFill>
                <a:srgbClr val="000000"/>
              </a:solidFill>
            </a:endParaRPr>
          </a:p>
        </p:txBody>
      </p:sp>
    </p:spTree>
    <p:extLst>
      <p:ext uri="{BB962C8B-B14F-4D97-AF65-F5344CB8AC3E}">
        <p14:creationId xmlns:p14="http://schemas.microsoft.com/office/powerpoint/2010/main" val="8699001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a:p>
        </p:txBody>
      </p:sp>
      <p:sp>
        <p:nvSpPr>
          <p:cNvPr id="65540" name="Slide Number Placeholder 3"/>
          <p:cNvSpPr>
            <a:spLocks noGrp="1"/>
          </p:cNvSpPr>
          <p:nvPr>
            <p:ph type="sldNum" sz="quarter" idx="5"/>
          </p:nvPr>
        </p:nvSpPr>
        <p:spPr>
          <a:noFill/>
        </p:spPr>
        <p:txBody>
          <a:bodyPr/>
          <a:lstStyle/>
          <a:p>
            <a:fld id="{48303D8A-DAAE-4BE3-8623-703CB7C316FA}" type="slidenum">
              <a:rPr lang="en-US" smtClean="0"/>
              <a:pPr/>
              <a:t>11</a:t>
            </a:fld>
            <a:endParaRPr lang="en-US"/>
          </a:p>
        </p:txBody>
      </p:sp>
    </p:spTree>
    <p:extLst>
      <p:ext uri="{BB962C8B-B14F-4D97-AF65-F5344CB8AC3E}">
        <p14:creationId xmlns:p14="http://schemas.microsoft.com/office/powerpoint/2010/main" val="34426000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a:p>
        </p:txBody>
      </p:sp>
      <p:sp>
        <p:nvSpPr>
          <p:cNvPr id="61444" name="Slide Number Placeholder 3"/>
          <p:cNvSpPr>
            <a:spLocks noGrp="1"/>
          </p:cNvSpPr>
          <p:nvPr>
            <p:ph type="sldNum" sz="quarter" idx="5"/>
          </p:nvPr>
        </p:nvSpPr>
        <p:spPr>
          <a:noFill/>
        </p:spPr>
        <p:txBody>
          <a:bodyPr/>
          <a:lstStyle/>
          <a:p>
            <a:fld id="{81F20037-DB2C-4ADA-AC56-AD298BAD81C0}" type="slidenum">
              <a:rPr lang="en-GB" smtClean="0">
                <a:solidFill>
                  <a:srgbClr val="000000"/>
                </a:solidFill>
              </a:rPr>
              <a:pPr/>
              <a:t>14</a:t>
            </a:fld>
            <a:endParaRPr lang="en-GB">
              <a:solidFill>
                <a:srgbClr val="000000"/>
              </a:solidFill>
            </a:endParaRPr>
          </a:p>
        </p:txBody>
      </p:sp>
    </p:spTree>
    <p:extLst>
      <p:ext uri="{BB962C8B-B14F-4D97-AF65-F5344CB8AC3E}">
        <p14:creationId xmlns:p14="http://schemas.microsoft.com/office/powerpoint/2010/main" val="28797238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5D179688-7F9B-411C-9D06-00C1655A9A23}" type="slidenum">
              <a:rPr lang="en-GB" smtClean="0"/>
              <a:pPr>
                <a:defRPr/>
              </a:pPr>
              <a:t>18</a:t>
            </a:fld>
            <a:endParaRPr lang="en-GB"/>
          </a:p>
        </p:txBody>
      </p:sp>
    </p:spTree>
    <p:extLst>
      <p:ext uri="{BB962C8B-B14F-4D97-AF65-F5344CB8AC3E}">
        <p14:creationId xmlns:p14="http://schemas.microsoft.com/office/powerpoint/2010/main" val="22703315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pPr>
              <a:spcBef>
                <a:spcPct val="0"/>
              </a:spcBef>
            </a:pPr>
            <a:endParaRPr lang="en-US"/>
          </a:p>
        </p:txBody>
      </p:sp>
      <p:sp>
        <p:nvSpPr>
          <p:cNvPr id="79876" name="Slide Number Placeholder 3"/>
          <p:cNvSpPr>
            <a:spLocks noGrp="1"/>
          </p:cNvSpPr>
          <p:nvPr>
            <p:ph type="sldNum" sz="quarter" idx="5"/>
          </p:nvPr>
        </p:nvSpPr>
        <p:spPr>
          <a:noFill/>
        </p:spPr>
        <p:txBody>
          <a:bodyPr/>
          <a:lstStyle/>
          <a:p>
            <a:fld id="{D3DDF1CA-D897-461B-A25F-4ECED584C318}" type="slidenum">
              <a:rPr lang="en-US" smtClean="0"/>
              <a:pPr/>
              <a:t>19</a:t>
            </a:fld>
            <a:endParaRPr lang="en-US"/>
          </a:p>
        </p:txBody>
      </p:sp>
    </p:spTree>
    <p:extLst>
      <p:ext uri="{BB962C8B-B14F-4D97-AF65-F5344CB8AC3E}">
        <p14:creationId xmlns:p14="http://schemas.microsoft.com/office/powerpoint/2010/main" val="6667330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22</a:t>
            </a:fld>
            <a:endParaRPr lang="en-US" dirty="0"/>
          </a:p>
        </p:txBody>
      </p:sp>
    </p:spTree>
    <p:extLst>
      <p:ext uri="{BB962C8B-B14F-4D97-AF65-F5344CB8AC3E}">
        <p14:creationId xmlns:p14="http://schemas.microsoft.com/office/powerpoint/2010/main" val="36587952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21/04/2016</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21/04/2016</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21/04/2016</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51D434-A24C-44BD-8275-B34813C3838A}" type="datetimeFigureOut">
              <a:rPr lang="en-GB" smtClean="0">
                <a:solidFill>
                  <a:prstClr val="black">
                    <a:tint val="75000"/>
                  </a:prstClr>
                </a:solidFill>
              </a:rPr>
              <a:pPr/>
              <a:t>21/04/2016</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0D68250A-A216-4130-B0FB-C51F576BA778}"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14F4E18F-1CFD-401F-8773-38F1868883BC}" type="datetimeFigureOut">
              <a:rPr lang="en-US"/>
              <a:pPr>
                <a:defRPr/>
              </a:pPr>
              <a:t>4/21/2016</a:t>
            </a:fld>
            <a:endParaRPr lang="en-US"/>
          </a:p>
        </p:txBody>
      </p:sp>
      <p:sp>
        <p:nvSpPr>
          <p:cNvPr id="3" name="Footer Placeholder 2"/>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en-US"/>
          </a:p>
        </p:txBody>
      </p:sp>
      <p:sp>
        <p:nvSpPr>
          <p:cNvPr id="4" name="Slide Number Placeholder 3"/>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33751104-F40A-42BF-AE05-F340F8466D25}"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solidFill>
                  <a:srgbClr val="000000"/>
                </a:solidFill>
              </a:rPr>
              <a:pPr>
                <a:defRPr/>
              </a:pPr>
              <a:t>21/04/2016</a:t>
            </a:fld>
            <a:endParaRPr lang="en-GB" alt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21/04/2016</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21/04/2016</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21/04/2016</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21/04/2016</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21/04/2016</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21/04/2016</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21/04/2016</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21/04/2016</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21/04/2016</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551D434-A24C-44BD-8275-B34813C3838A}" type="datetimeFigureOut">
              <a:rPr lang="en-GB" smtClean="0">
                <a:solidFill>
                  <a:prstClr val="black">
                    <a:tint val="75000"/>
                  </a:prstClr>
                </a:solidFill>
                <a:latin typeface="Calibri"/>
              </a:rPr>
              <a:pPr fontAlgn="auto">
                <a:spcBef>
                  <a:spcPts val="0"/>
                </a:spcBef>
                <a:spcAft>
                  <a:spcPts val="0"/>
                </a:spcAft>
              </a:pPr>
              <a:t>21/04/2016</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0D68250A-A216-4130-B0FB-C51F576BA778}" type="slidenum">
              <a:rPr lang="en-GB" smtClean="0">
                <a:solidFill>
                  <a:prstClr val="black">
                    <a:tint val="75000"/>
                  </a:prstClr>
                </a:solidFill>
                <a:latin typeface="Calibri"/>
              </a:rPr>
              <a:pPr fontAlgn="auto">
                <a:spcBef>
                  <a:spcPts val="0"/>
                </a:spcBef>
                <a:spcAft>
                  <a:spcPts val="0"/>
                </a:spcAft>
              </a:pPr>
              <a:t>‹#›</a:t>
            </a:fld>
            <a:endParaRPr lang="en-GB">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3807" r:id="rId1"/>
    <p:sldLayoutId id="2147483808"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Calibri"/>
              </a:defRPr>
            </a:lvl1pPr>
          </a:lstStyle>
          <a:p>
            <a:pPr>
              <a:defRPr/>
            </a:pPr>
            <a:fld id="{297A2487-DC70-447C-AFF0-895F4C771B1C}" type="datetimeFigureOut">
              <a:rPr lang="en-US"/>
              <a:pPr>
                <a:defRPr/>
              </a:pPr>
              <a:t>4/21/2016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Calibri"/>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Calibri"/>
              </a:defRPr>
            </a:lvl1pPr>
          </a:lstStyle>
          <a:p>
            <a:pPr>
              <a:defRPr/>
            </a:pPr>
            <a:fld id="{0B72D035-583E-4001-BAFE-2662DD343164}"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10" r:id="rId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solidFill>
                  <a:srgbClr val="000000"/>
                </a:solidFill>
              </a:rPr>
              <a:pPr>
                <a:defRPr/>
              </a:pPr>
              <a:t>21/04/2016</a:t>
            </a:fld>
            <a:endParaRPr lang="en-GB" altLang="en-US">
              <a:solidFill>
                <a:srgbClr val="000000"/>
              </a:solidFill>
            </a:endParaRPr>
          </a:p>
        </p:txBody>
      </p:sp>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812"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www.jisc.ac.uk/whatwedo/programmes/usersandinnovation/soundsgood.aspx"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3200" dirty="0"/>
              <a:t>Engaging students, engaging staff: how can we energise higher education learning, teaching and assessment in the 21</a:t>
            </a:r>
            <a:r>
              <a:rPr lang="en-GB" sz="3200" baseline="30000" dirty="0"/>
              <a:t>st </a:t>
            </a:r>
            <a:r>
              <a:rPr lang="en-GB" sz="3200" dirty="0"/>
              <a:t>century?</a:t>
            </a:r>
          </a:p>
        </p:txBody>
      </p:sp>
      <p:sp>
        <p:nvSpPr>
          <p:cNvPr id="3075" name="Rectangle 3"/>
          <p:cNvSpPr>
            <a:spLocks noGrp="1" noChangeArrowheads="1"/>
          </p:cNvSpPr>
          <p:nvPr>
            <p:ph type="subTitle" idx="1"/>
          </p:nvPr>
        </p:nvSpPr>
        <p:spPr>
          <a:xfrm>
            <a:off x="323528" y="2928934"/>
            <a:ext cx="6912768" cy="3429004"/>
          </a:xfrm>
        </p:spPr>
        <p:txBody>
          <a:bodyPr/>
          <a:lstStyle/>
          <a:p>
            <a:pPr algn="ctr" eaLnBrk="1" hangingPunct="1">
              <a:defRPr/>
            </a:pPr>
            <a:r>
              <a:rPr lang="en-GB" dirty="0"/>
              <a:t>Learning, Teaching &amp; Student Experience conference 26-27 April 2016 </a:t>
            </a:r>
          </a:p>
          <a:p>
            <a:pPr algn="ctr" eaLnBrk="1" hangingPunct="1">
              <a:defRPr/>
            </a:pPr>
            <a:r>
              <a:rPr lang="en-GB" dirty="0"/>
              <a:t>Aston University, Birmingham </a:t>
            </a:r>
          </a:p>
          <a:p>
            <a:pPr algn="ctr" eaLnBrk="1" hangingPunct="1">
              <a:defRPr/>
            </a:pPr>
            <a:r>
              <a:rPr lang="en-GB" sz="2000" b="1" dirty="0"/>
              <a:t>Sally Brown </a:t>
            </a:r>
          </a:p>
          <a:p>
            <a:pPr algn="ctr" eaLnBrk="1" hangingPunct="1">
              <a:defRPr/>
            </a:pPr>
            <a:r>
              <a:rPr lang="en-GB" sz="1600" b="1" dirty="0"/>
              <a:t>@</a:t>
            </a:r>
            <a:r>
              <a:rPr lang="en-GB" sz="1600" b="1" dirty="0" err="1"/>
              <a:t>ProfSallyBrown</a:t>
            </a:r>
            <a:r>
              <a:rPr lang="en-GB" sz="1600" dirty="0"/>
              <a:t> sally@sally-brown.net</a:t>
            </a:r>
            <a:endParaRPr lang="en-GB" sz="1600" b="1" dirty="0"/>
          </a:p>
          <a:p>
            <a:pPr algn="ctr" eaLnBrk="1" hangingPunct="1">
              <a:defRPr/>
            </a:pPr>
            <a:r>
              <a:rPr lang="en-GB" sz="1600" dirty="0"/>
              <a:t>NTF, PFHEA, SFSEDA</a:t>
            </a:r>
          </a:p>
          <a:p>
            <a:pPr algn="ctr" eaLnBrk="1" hangingPunct="1">
              <a:defRPr/>
            </a:pPr>
            <a:r>
              <a:rPr lang="en-GB" sz="1600" dirty="0"/>
              <a:t>Emerita Professor, Leeds Beckett University</a:t>
            </a:r>
          </a:p>
          <a:p>
            <a:pPr algn="ctr" eaLnBrk="1" hangingPunct="1">
              <a:defRPr/>
            </a:pPr>
            <a:r>
              <a:rPr lang="en-GB" sz="1600" dirty="0"/>
              <a:t>Visiting Professor University of Plymouth, University of South Wales &amp; Liverpool John Moores University.</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42" name="Picture 3" descr="Laurentius_de_Voltolina_001.jpg"/>
          <p:cNvPicPr>
            <a:picLocks noChangeAspect="1"/>
          </p:cNvPicPr>
          <p:nvPr/>
        </p:nvPicPr>
        <p:blipFill>
          <a:blip r:embed="rId3" cstate="email"/>
          <a:srcRect/>
          <a:stretch>
            <a:fillRect/>
          </a:stretch>
        </p:blipFill>
        <p:spPr bwMode="auto">
          <a:xfrm>
            <a:off x="323850" y="0"/>
            <a:ext cx="8496300" cy="6858000"/>
          </a:xfrm>
          <a:prstGeom prst="rect">
            <a:avLst/>
          </a:prstGeom>
          <a:noFill/>
          <a:ln w="9525">
            <a:noFill/>
            <a:miter lim="800000"/>
            <a:headEnd/>
            <a:tailEnd/>
          </a:ln>
        </p:spPr>
      </p:pic>
      <p:sp>
        <p:nvSpPr>
          <p:cNvPr id="10243" name="TextBox 2"/>
          <p:cNvSpPr txBox="1">
            <a:spLocks noChangeArrowheads="1"/>
          </p:cNvSpPr>
          <p:nvPr/>
        </p:nvSpPr>
        <p:spPr bwMode="auto">
          <a:xfrm>
            <a:off x="6424613" y="5931374"/>
            <a:ext cx="2395537" cy="923925"/>
          </a:xfrm>
          <a:prstGeom prst="rect">
            <a:avLst/>
          </a:prstGeom>
          <a:solidFill>
            <a:schemeClr val="accent2"/>
          </a:solidFill>
          <a:ln w="9525">
            <a:noFill/>
            <a:miter lim="800000"/>
            <a:headEnd/>
            <a:tailEnd/>
          </a:ln>
        </p:spPr>
        <p:txBody>
          <a:bodyPr wrap="none">
            <a:spAutoFit/>
          </a:bodyPr>
          <a:lstStyle/>
          <a:p>
            <a:r>
              <a:rPr lang="en-GB" sz="1800" dirty="0" err="1">
                <a:solidFill>
                  <a:srgbClr val="FFFFFF"/>
                </a:solidFill>
                <a:latin typeface="Calibri" pitchFamily="34" charset="0"/>
              </a:rPr>
              <a:t>Laurentius</a:t>
            </a:r>
            <a:r>
              <a:rPr lang="en-GB" sz="1800" dirty="0">
                <a:solidFill>
                  <a:srgbClr val="FFFFFF"/>
                </a:solidFill>
                <a:latin typeface="Calibri" pitchFamily="34" charset="0"/>
              </a:rPr>
              <a:t> de </a:t>
            </a:r>
            <a:r>
              <a:rPr lang="en-GB" sz="1800" dirty="0" err="1">
                <a:solidFill>
                  <a:srgbClr val="FFFFFF"/>
                </a:solidFill>
                <a:latin typeface="Calibri" pitchFamily="34" charset="0"/>
              </a:rPr>
              <a:t>Voltolina</a:t>
            </a:r>
            <a:r>
              <a:rPr lang="en-GB" sz="1800" dirty="0">
                <a:solidFill>
                  <a:srgbClr val="FFFFFF"/>
                </a:solidFill>
                <a:latin typeface="Calibri" pitchFamily="34" charset="0"/>
              </a:rPr>
              <a:t> </a:t>
            </a:r>
          </a:p>
          <a:p>
            <a:r>
              <a:rPr lang="en-GB" sz="1800" dirty="0">
                <a:solidFill>
                  <a:srgbClr val="FFFFFF"/>
                </a:solidFill>
                <a:latin typeface="Calibri" pitchFamily="34" charset="0"/>
              </a:rPr>
              <a:t>2</a:t>
            </a:r>
            <a:r>
              <a:rPr lang="en-GB" sz="1800" baseline="30000" dirty="0">
                <a:solidFill>
                  <a:srgbClr val="FFFFFF"/>
                </a:solidFill>
                <a:latin typeface="Calibri" pitchFamily="34" charset="0"/>
              </a:rPr>
              <a:t>nd</a:t>
            </a:r>
            <a:r>
              <a:rPr lang="en-GB" sz="1800" dirty="0">
                <a:solidFill>
                  <a:srgbClr val="FFFFFF"/>
                </a:solidFill>
                <a:latin typeface="Calibri" pitchFamily="34" charset="0"/>
              </a:rPr>
              <a:t> half of 14</a:t>
            </a:r>
            <a:r>
              <a:rPr lang="en-GB" sz="1800" baseline="30000" dirty="0">
                <a:solidFill>
                  <a:srgbClr val="FFFFFF"/>
                </a:solidFill>
                <a:latin typeface="Calibri" pitchFamily="34" charset="0"/>
              </a:rPr>
              <a:t>th</a:t>
            </a:r>
            <a:r>
              <a:rPr lang="en-GB" sz="1800" dirty="0">
                <a:solidFill>
                  <a:srgbClr val="FFFFFF"/>
                </a:solidFill>
                <a:latin typeface="Calibri" pitchFamily="34" charset="0"/>
              </a:rPr>
              <a:t> Century</a:t>
            </a:r>
          </a:p>
          <a:p>
            <a:r>
              <a:rPr lang="en-GB" sz="1800" dirty="0">
                <a:solidFill>
                  <a:srgbClr val="FFFFFF"/>
                </a:solidFill>
                <a:latin typeface="Calibri" pitchFamily="34" charset="0"/>
              </a:rPr>
              <a:t>Italian Painter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Delivering content…..</a:t>
            </a:r>
          </a:p>
        </p:txBody>
      </p:sp>
      <p:sp>
        <p:nvSpPr>
          <p:cNvPr id="18435" name="Rectangle 3"/>
          <p:cNvSpPr>
            <a:spLocks noGrp="1" noChangeArrowheads="1"/>
          </p:cNvSpPr>
          <p:nvPr>
            <p:ph type="body" idx="1"/>
          </p:nvPr>
        </p:nvSpPr>
        <p:spPr/>
        <p:txBody>
          <a:bodyPr/>
          <a:lstStyle/>
          <a:p>
            <a:pPr>
              <a:lnSpc>
                <a:spcPct val="100000"/>
              </a:lnSpc>
            </a:pPr>
            <a:r>
              <a:rPr lang="en-GB" sz="2400"/>
              <a:t>is less like delivering a parcel (the postman model) and more like delivering a baby (the midwife model). </a:t>
            </a:r>
          </a:p>
          <a:p>
            <a:pPr>
              <a:lnSpc>
                <a:spcPct val="100000"/>
              </a:lnSpc>
            </a:pPr>
            <a:r>
              <a:rPr lang="en-GB" sz="2400"/>
              <a:t>University staff can advise, guide, intervene when things so wrong, but in the end only the student can bring learning into life!!</a:t>
            </a:r>
          </a:p>
          <a:p>
            <a:pPr>
              <a:lnSpc>
                <a:spcPct val="100000"/>
              </a:lnSpc>
            </a:pPr>
            <a:r>
              <a:rPr lang="en-GB" sz="2400"/>
              <a:t>Content can be gleaned from many sources (e.g. MIT and our UK Open University are putting more and more content into open access areas).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The </a:t>
            </a:r>
            <a:r>
              <a:rPr lang="en-US" sz="3200" kern="1200" dirty="0">
                <a:solidFill>
                  <a:srgbClr val="002060"/>
                </a:solidFill>
              </a:rPr>
              <a:t>Maieutic model</a:t>
            </a:r>
            <a:endParaRPr lang="en-GB" sz="3200" kern="1200" dirty="0">
              <a:solidFill>
                <a:srgbClr val="002060"/>
              </a:solidFill>
            </a:endParaRPr>
          </a:p>
        </p:txBody>
      </p:sp>
      <p:sp>
        <p:nvSpPr>
          <p:cNvPr id="16387" name="Content Placeholder 2"/>
          <p:cNvSpPr>
            <a:spLocks noGrp="1"/>
          </p:cNvSpPr>
          <p:nvPr>
            <p:ph idx="1"/>
          </p:nvPr>
        </p:nvSpPr>
        <p:spPr/>
        <p:txBody>
          <a:bodyPr/>
          <a:lstStyle/>
          <a:p>
            <a:pPr>
              <a:lnSpc>
                <a:spcPct val="100000"/>
              </a:lnSpc>
              <a:buFont typeface="Wingdings" pitchFamily="2" charset="2"/>
              <a:buNone/>
            </a:pPr>
            <a:r>
              <a:rPr lang="en-US" sz="2400" dirty="0" err="1"/>
              <a:t>Maieutics</a:t>
            </a:r>
            <a:r>
              <a:rPr lang="en-US" sz="2400" dirty="0"/>
              <a:t> is a complex procedure of research introduced by Socrates, embracing the Socratic method in its widest sense. It is based on the idea that the truth is latent in the mind of every human being due to her/his innate reason but has to be “given birth” by answering questions (or problems) intelligently proposed. The word is derived from the Greek “μα</a:t>
            </a:r>
            <a:r>
              <a:rPr lang="en-US" sz="2400" dirty="0" err="1"/>
              <a:t>ιευτικός</a:t>
            </a:r>
            <a:r>
              <a:rPr lang="en-US" sz="2400" dirty="0"/>
              <a:t>,” pertaining to midwifery.</a:t>
            </a:r>
            <a:r>
              <a:rPr lang="en-GB" sz="2400" dirty="0"/>
              <a:t> </a:t>
            </a:r>
          </a:p>
          <a:p>
            <a:pPr>
              <a:lnSpc>
                <a:spcPct val="100000"/>
              </a:lnSpc>
              <a:buFont typeface="Wingdings" pitchFamily="2" charset="2"/>
              <a:buNone/>
            </a:pPr>
            <a:endParaRPr lang="en-GB"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285750" y="122238"/>
            <a:ext cx="8143875" cy="1074737"/>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Characteristics of an engaged and engaging university teacher (the research suggests)</a:t>
            </a:r>
          </a:p>
        </p:txBody>
      </p:sp>
      <p:sp>
        <p:nvSpPr>
          <p:cNvPr id="25603" name="Content Placeholder 2"/>
          <p:cNvSpPr>
            <a:spLocks noGrp="1"/>
          </p:cNvSpPr>
          <p:nvPr>
            <p:ph idx="1"/>
          </p:nvPr>
        </p:nvSpPr>
        <p:spPr/>
        <p:txBody>
          <a:bodyPr/>
          <a:lstStyle/>
          <a:p>
            <a:pPr>
              <a:lnSpc>
                <a:spcPct val="100000"/>
              </a:lnSpc>
            </a:pPr>
            <a:r>
              <a:rPr lang="en-GB" sz="2400" dirty="0"/>
              <a:t>Strong orientation towards student learning;</a:t>
            </a:r>
          </a:p>
          <a:p>
            <a:pPr>
              <a:lnSpc>
                <a:spcPct val="100000"/>
              </a:lnSpc>
            </a:pPr>
            <a:r>
              <a:rPr lang="en-GB" sz="2400" dirty="0"/>
              <a:t>Well prepared;</a:t>
            </a:r>
          </a:p>
          <a:p>
            <a:pPr>
              <a:lnSpc>
                <a:spcPct val="100000"/>
              </a:lnSpc>
            </a:pPr>
            <a:r>
              <a:rPr lang="en-GB" sz="2400" dirty="0"/>
              <a:t>Comfort with subject material;</a:t>
            </a:r>
          </a:p>
          <a:p>
            <a:pPr>
              <a:lnSpc>
                <a:spcPct val="100000"/>
              </a:lnSpc>
            </a:pPr>
            <a:r>
              <a:rPr lang="en-GB" sz="2400" dirty="0"/>
              <a:t>Ability to perceive that some students find the subjects we love hard, and even uninteresting;</a:t>
            </a:r>
          </a:p>
          <a:p>
            <a:pPr>
              <a:lnSpc>
                <a:spcPct val="100000"/>
              </a:lnSpc>
            </a:pPr>
            <a:r>
              <a:rPr lang="en-GB" sz="2400" dirty="0"/>
              <a:t>Passion (and sometimes quirkiness);</a:t>
            </a:r>
          </a:p>
          <a:p>
            <a:pPr>
              <a:lnSpc>
                <a:spcPct val="100000"/>
              </a:lnSpc>
            </a:pPr>
            <a:r>
              <a:rPr lang="en-GB" sz="2400" dirty="0"/>
              <a:t>Ability to vary activities within a lecture to maximise student engagement.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1" descr="Hogarth_lecture_1736.jpg"/>
          <p:cNvPicPr>
            <a:picLocks noChangeAspect="1"/>
          </p:cNvPicPr>
          <p:nvPr/>
        </p:nvPicPr>
        <p:blipFill>
          <a:blip r:embed="rId3" cstate="email"/>
          <a:srcRect/>
          <a:stretch>
            <a:fillRect/>
          </a:stretch>
        </p:blipFill>
        <p:spPr bwMode="auto">
          <a:xfrm>
            <a:off x="0" y="0"/>
            <a:ext cx="5548313" cy="6858000"/>
          </a:xfrm>
          <a:prstGeom prst="rect">
            <a:avLst/>
          </a:prstGeom>
          <a:noFill/>
          <a:ln w="9525">
            <a:noFill/>
            <a:miter lim="800000"/>
            <a:headEnd/>
            <a:tailEnd/>
          </a:ln>
        </p:spPr>
      </p:pic>
      <p:sp>
        <p:nvSpPr>
          <p:cNvPr id="11267" name="TextBox 2"/>
          <p:cNvSpPr txBox="1">
            <a:spLocks noChangeArrowheads="1"/>
          </p:cNvSpPr>
          <p:nvPr/>
        </p:nvSpPr>
        <p:spPr bwMode="auto">
          <a:xfrm>
            <a:off x="5791200" y="1524000"/>
            <a:ext cx="3463925" cy="2677656"/>
          </a:xfrm>
          <a:prstGeom prst="rect">
            <a:avLst/>
          </a:prstGeom>
          <a:noFill/>
          <a:ln w="9525">
            <a:noFill/>
            <a:miter lim="800000"/>
            <a:headEnd/>
            <a:tailEnd/>
          </a:ln>
        </p:spPr>
        <p:txBody>
          <a:bodyPr>
            <a:spAutoFit/>
          </a:bodyPr>
          <a:lstStyle/>
          <a:p>
            <a:pPr algn="ctr"/>
            <a:r>
              <a:rPr lang="en-GB" sz="2800" b="1" dirty="0">
                <a:solidFill>
                  <a:srgbClr val="FFFFFF"/>
                </a:solidFill>
                <a:latin typeface="Calibri" pitchFamily="34" charset="0"/>
              </a:rPr>
              <a:t>William Hogarth</a:t>
            </a:r>
          </a:p>
          <a:p>
            <a:pPr algn="ctr"/>
            <a:r>
              <a:rPr lang="en-GB" sz="2800" b="1" dirty="0">
                <a:solidFill>
                  <a:srgbClr val="FFFFFF"/>
                </a:solidFill>
                <a:latin typeface="Calibri" pitchFamily="34" charset="0"/>
              </a:rPr>
              <a:t>1736</a:t>
            </a:r>
          </a:p>
          <a:p>
            <a:pPr algn="ctr"/>
            <a:r>
              <a:rPr lang="en-GB" sz="2800" b="1" dirty="0">
                <a:solidFill>
                  <a:srgbClr val="FFFFFF"/>
                </a:solidFill>
                <a:latin typeface="Calibri" pitchFamily="34" charset="0"/>
              </a:rPr>
              <a:t>‘Scholars at a lecture’</a:t>
            </a:r>
          </a:p>
          <a:p>
            <a:pPr algn="ctr"/>
            <a:r>
              <a:rPr lang="en-GB" sz="2800" b="1" dirty="0">
                <a:solidFill>
                  <a:srgbClr val="FFFFFF"/>
                </a:solidFill>
                <a:latin typeface="Calibri" pitchFamily="34" charset="0"/>
              </a:rPr>
              <a:t>How would the lecturer be rated in the NSS?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High quality teaching…</a:t>
            </a:r>
          </a:p>
        </p:txBody>
      </p:sp>
      <p:sp>
        <p:nvSpPr>
          <p:cNvPr id="3" name="Content Placeholder 2"/>
          <p:cNvSpPr>
            <a:spLocks noGrp="1"/>
          </p:cNvSpPr>
          <p:nvPr>
            <p:ph idx="1"/>
          </p:nvPr>
        </p:nvSpPr>
        <p:spPr/>
        <p:txBody>
          <a:bodyPr/>
          <a:lstStyle/>
          <a:p>
            <a:pPr>
              <a:buNone/>
            </a:pPr>
            <a:r>
              <a:rPr lang="en-GB" dirty="0"/>
              <a:t>…“implies recognising that students must be engaged with the content of learning tasks in a way that is likely to enable them to reach understanding…Sharp engagement, imaginative inquiry and finding of a suitable level and style are all more likely to occur if teaching methods that necessitate student energy, problem solving and cooperative learning are employed”. (</a:t>
            </a:r>
            <a:r>
              <a:rPr lang="en-GB" dirty="0" err="1"/>
              <a:t>Ramsden</a:t>
            </a:r>
            <a:r>
              <a:rPr lang="en-GB" dirty="0"/>
              <a:t>, 2003, p.97)</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To better engage learners we can:</a:t>
            </a:r>
          </a:p>
        </p:txBody>
      </p:sp>
      <p:sp>
        <p:nvSpPr>
          <p:cNvPr id="44035" name="Content Placeholder 2"/>
          <p:cNvSpPr>
            <a:spLocks noGrp="1"/>
          </p:cNvSpPr>
          <p:nvPr>
            <p:ph idx="1"/>
          </p:nvPr>
        </p:nvSpPr>
        <p:spPr/>
        <p:txBody>
          <a:bodyPr/>
          <a:lstStyle/>
          <a:p>
            <a:pPr>
              <a:lnSpc>
                <a:spcPct val="100000"/>
              </a:lnSpc>
            </a:pPr>
            <a:r>
              <a:rPr lang="en-GB" sz="2400" dirty="0"/>
              <a:t>Make use of real examples and hot-off-the-press data to keep content current;</a:t>
            </a:r>
          </a:p>
          <a:p>
            <a:r>
              <a:rPr lang="en-GB" dirty="0"/>
              <a:t>Give added-value to person who bothers to turn up. </a:t>
            </a:r>
            <a:r>
              <a:rPr lang="en-GB" sz="2400" dirty="0"/>
              <a:t>Provide resources and text on-line that back up classroom activities (including audio/video recordings</a:t>
            </a:r>
            <a:r>
              <a:rPr lang="en-GB" dirty="0"/>
              <a:t> of your lectures) without ever letting it be perceived that this is a substitute for being there!</a:t>
            </a:r>
          </a:p>
          <a:p>
            <a:pPr>
              <a:lnSpc>
                <a:spcPct val="100000"/>
              </a:lnSpc>
            </a:pPr>
            <a:r>
              <a:rPr lang="en-GB" dirty="0"/>
              <a:t>Provide c</a:t>
            </a:r>
            <a:r>
              <a:rPr lang="en-GB" sz="2400" dirty="0"/>
              <a:t>hallenges to students’ thinking without letting individuals feel publicly exposed or humiliated;</a:t>
            </a:r>
          </a:p>
          <a:p>
            <a:pPr>
              <a:lnSpc>
                <a:spcPct val="100000"/>
              </a:lnSpc>
            </a:pPr>
            <a:r>
              <a:rPr lang="en-GB" sz="2400" dirty="0"/>
              <a:t>Relate their work to the forthcoming/ongoing assignment (without slavishly teaching to the exam);</a:t>
            </a:r>
          </a:p>
          <a:p>
            <a:pPr>
              <a:lnSpc>
                <a:spcPct val="100000"/>
              </a:lnSpc>
            </a:pPr>
            <a:r>
              <a:rPr lang="en-GB" sz="2400" dirty="0"/>
              <a:t>Make spaces for dialogue, through clickers/ Twitter/ whatever</a:t>
            </a:r>
            <a:r>
              <a:rPr lang="en-GB" dirty="0"/>
              <a:t>, live and </a:t>
            </a:r>
            <a:r>
              <a:rPr lang="en-GB" sz="2400" dirty="0"/>
              <a:t>after the session.</a:t>
            </a:r>
          </a:p>
          <a:p>
            <a:pPr>
              <a:lnSpc>
                <a:spcPct val="100000"/>
              </a:lnSpc>
            </a:pPr>
            <a:endParaRPr lang="en-GB" sz="2400" dirty="0"/>
          </a:p>
          <a:p>
            <a:pPr>
              <a:lnSpc>
                <a:spcPct val="100000"/>
              </a:lnSpc>
            </a:pPr>
            <a:endParaRPr lang="en-GB"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122238"/>
            <a:ext cx="8143932" cy="1074737"/>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How can we get students to fully engage? Some suggestions</a:t>
            </a:r>
          </a:p>
        </p:txBody>
      </p:sp>
      <p:sp>
        <p:nvSpPr>
          <p:cNvPr id="3" name="Content Placeholder 2"/>
          <p:cNvSpPr>
            <a:spLocks noGrp="1"/>
          </p:cNvSpPr>
          <p:nvPr>
            <p:ph idx="1"/>
          </p:nvPr>
        </p:nvSpPr>
        <p:spPr/>
        <p:txBody>
          <a:bodyPr/>
          <a:lstStyle/>
          <a:p>
            <a:r>
              <a:rPr lang="en-GB" dirty="0"/>
              <a:t>Provide opportunities for students to get involved in authentic learning environments on campus or off;</a:t>
            </a:r>
          </a:p>
          <a:p>
            <a:r>
              <a:rPr lang="en-GB" dirty="0"/>
              <a:t>Keep the curriculum current and life-relevant, without losing historical perspectives;</a:t>
            </a:r>
          </a:p>
          <a:p>
            <a:r>
              <a:rPr lang="en-GB" dirty="0"/>
              <a:t>Give them real problems to solve and issues with which to engage;</a:t>
            </a:r>
          </a:p>
          <a:p>
            <a:r>
              <a:rPr lang="en-GB" dirty="0"/>
              <a:t>Identify the skills they need to succeed and provide opportunities to rehearse and develop them;</a:t>
            </a:r>
          </a:p>
          <a:p>
            <a:r>
              <a:rPr lang="en-GB" dirty="0"/>
              <a:t>Never compromise on the quality of the demands we make of them.</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Engagement of international students: some important considerations</a:t>
            </a:r>
          </a:p>
        </p:txBody>
      </p:sp>
      <p:sp>
        <p:nvSpPr>
          <p:cNvPr id="1331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Is recruitment undertaken to ensure students have the potential to succeed?</a:t>
            </a:r>
          </a:p>
          <a:p>
            <a:pPr fontAlgn="base">
              <a:spcBef>
                <a:spcPts val="600"/>
              </a:spcBef>
              <a:spcAft>
                <a:spcPct val="0"/>
              </a:spcAft>
              <a:buClr>
                <a:schemeClr val="tx2"/>
              </a:buClr>
              <a:buSzPct val="70000"/>
              <a:buFont typeface="Wingdings" pitchFamily="2" charset="2"/>
              <a:buChar char="l"/>
            </a:pPr>
            <a:r>
              <a:rPr lang="en-GB" sz="2400" b="1" dirty="0"/>
              <a:t>Is induction framed appropriately to welcome international students?</a:t>
            </a:r>
          </a:p>
          <a:p>
            <a:pPr fontAlgn="base">
              <a:spcBef>
                <a:spcPts val="600"/>
              </a:spcBef>
              <a:spcAft>
                <a:spcPct val="0"/>
              </a:spcAft>
              <a:buClr>
                <a:schemeClr val="tx2"/>
              </a:buClr>
              <a:buSzPct val="70000"/>
              <a:buFont typeface="Wingdings" pitchFamily="2" charset="2"/>
              <a:buChar char="l"/>
            </a:pPr>
            <a:r>
              <a:rPr lang="en-GB" sz="2400" b="1" dirty="0"/>
              <a:t>Are steps taken proactively to ensure international students have a good chance of integrating with their study cohorts?</a:t>
            </a:r>
          </a:p>
          <a:p>
            <a:pPr fontAlgn="base">
              <a:spcBef>
                <a:spcPts val="600"/>
              </a:spcBef>
              <a:spcAft>
                <a:spcPct val="0"/>
              </a:spcAft>
              <a:buClr>
                <a:schemeClr val="tx2"/>
              </a:buClr>
              <a:buSzPct val="70000"/>
              <a:buFont typeface="Wingdings" pitchFamily="2" charset="2"/>
              <a:buChar char="l"/>
            </a:pPr>
            <a:r>
              <a:rPr lang="en-GB" sz="2400" b="1" dirty="0"/>
              <a:t>Is the curriculum international in scope and content? Are examples and case studies global?</a:t>
            </a:r>
          </a:p>
          <a:p>
            <a:pPr fontAlgn="base">
              <a:spcBef>
                <a:spcPts val="600"/>
              </a:spcBef>
              <a:spcAft>
                <a:spcPct val="0"/>
              </a:spcAft>
              <a:buClr>
                <a:schemeClr val="tx2"/>
              </a:buClr>
              <a:buSzPct val="70000"/>
              <a:buFont typeface="Wingdings" pitchFamily="2" charset="2"/>
              <a:buChar char="l"/>
            </a:pPr>
            <a:r>
              <a:rPr lang="en-GB" sz="2400" b="1" dirty="0"/>
              <a:t>Is the right kind of support offered (language, crisis support, befriending etc.)?</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1" descr="090224_icamp_3385.jpg"/>
          <p:cNvPicPr>
            <a:picLocks noChangeAspect="1"/>
          </p:cNvPicPr>
          <p:nvPr/>
        </p:nvPicPr>
        <p:blipFill>
          <a:blip r:embed="rId3" cstate="email"/>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06432"/>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What are the biggest drains on energy?</a:t>
            </a:r>
          </a:p>
        </p:txBody>
      </p:sp>
      <p:sp>
        <p:nvSpPr>
          <p:cNvPr id="3" name="Content Placeholder 2"/>
          <p:cNvSpPr>
            <a:spLocks noGrp="1"/>
          </p:cNvSpPr>
          <p:nvPr>
            <p:ph idx="1"/>
          </p:nvPr>
        </p:nvSpPr>
        <p:spPr>
          <a:xfrm>
            <a:off x="357158" y="1214422"/>
            <a:ext cx="8429684" cy="4987941"/>
          </a:xfrm>
        </p:spPr>
        <p:txBody>
          <a:bodyPr/>
          <a:lstStyle/>
          <a:p>
            <a:pPr>
              <a:buNone/>
            </a:pPr>
            <a:endParaRPr lang="en-GB" sz="2800" dirty="0"/>
          </a:p>
          <a:p>
            <a:pPr>
              <a:buNone/>
            </a:pPr>
            <a:r>
              <a:rPr lang="en-GB" sz="2800" dirty="0"/>
              <a:t>(Waffle on about context a bit)</a:t>
            </a:r>
          </a:p>
          <a:p>
            <a:pPr>
              <a:buNone/>
            </a:pPr>
            <a:br>
              <a:rPr lang="en-GB" sz="2800" dirty="0"/>
            </a:br>
            <a:endParaRPr lang="en-GB"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And how can we foster engagement among university staff? We can:</a:t>
            </a:r>
          </a:p>
        </p:txBody>
      </p:sp>
      <p:sp>
        <p:nvSpPr>
          <p:cNvPr id="3" name="Content Placeholder 2"/>
          <p:cNvSpPr>
            <a:spLocks noGrp="1"/>
          </p:cNvSpPr>
          <p:nvPr>
            <p:ph idx="1"/>
          </p:nvPr>
        </p:nvSpPr>
        <p:spPr/>
        <p:txBody>
          <a:bodyPr/>
          <a:lstStyle/>
          <a:p>
            <a:r>
              <a:rPr lang="en-GB" dirty="0"/>
              <a:t>Lead by example, by ensuring regular refreshment of our pedagogic approaches as well as our content;</a:t>
            </a:r>
          </a:p>
          <a:p>
            <a:r>
              <a:rPr lang="en-GB" dirty="0"/>
              <a:t>Seek recognition for our own teaching, learning and assessment expertise and leadership (for example, through HEA recognition at the right level);</a:t>
            </a:r>
          </a:p>
          <a:p>
            <a:r>
              <a:rPr lang="en-GB" dirty="0"/>
              <a:t>Encourage colleagues to feel part of a community of (teaching) practice, maybe through communal learning, conversations, collegiality and cake;</a:t>
            </a:r>
          </a:p>
          <a:p>
            <a:r>
              <a:rPr lang="en-GB" dirty="0"/>
              <a:t>Work to ensure our institutions practice what they preach and really value the role of those who put students first;</a:t>
            </a:r>
          </a:p>
          <a:p>
            <a:r>
              <a:rPr lang="en-GB" dirty="0"/>
              <a:t>Remember to enjoy ourselves.</a:t>
            </a:r>
          </a:p>
        </p:txBody>
      </p:sp>
    </p:spTree>
    <p:extLst>
      <p:ext uri="{BB962C8B-B14F-4D97-AF65-F5344CB8AC3E}">
        <p14:creationId xmlns:p14="http://schemas.microsoft.com/office/powerpoint/2010/main" val="13219896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39552" y="0"/>
            <a:ext cx="5143500" cy="6858000"/>
          </a:xfrm>
          <a:prstGeom prst="rect">
            <a:avLst/>
          </a:prstGeom>
        </p:spPr>
      </p:pic>
      <p:sp>
        <p:nvSpPr>
          <p:cNvPr id="3" name="TextBox 2"/>
          <p:cNvSpPr txBox="1"/>
          <p:nvPr/>
        </p:nvSpPr>
        <p:spPr>
          <a:xfrm>
            <a:off x="6542505" y="1367056"/>
            <a:ext cx="1701903" cy="1523494"/>
          </a:xfrm>
          <a:prstGeom prst="rect">
            <a:avLst/>
          </a:prstGeom>
          <a:noFill/>
        </p:spPr>
        <p:txBody>
          <a:bodyPr wrap="square" rtlCol="0">
            <a:spAutoFit/>
          </a:bodyPr>
          <a:lstStyle/>
          <a:p>
            <a:r>
              <a:rPr lang="en-GB" dirty="0">
                <a:solidFill>
                  <a:srgbClr val="FFFFFF"/>
                </a:solidFill>
                <a:latin typeface="Calibri"/>
              </a:rPr>
              <a:t>Joyful</a:t>
            </a:r>
          </a:p>
          <a:p>
            <a:r>
              <a:rPr lang="en-GB" dirty="0">
                <a:solidFill>
                  <a:srgbClr val="FFFFFF"/>
                </a:solidFill>
                <a:latin typeface="Calibri"/>
              </a:rPr>
              <a:t>Lucas Brown</a:t>
            </a:r>
          </a:p>
        </p:txBody>
      </p:sp>
    </p:spTree>
    <p:extLst>
      <p:ext uri="{BB962C8B-B14F-4D97-AF65-F5344CB8AC3E}">
        <p14:creationId xmlns:p14="http://schemas.microsoft.com/office/powerpoint/2010/main" val="12414552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kern="1200" dirty="0">
                <a:solidFill>
                  <a:srgbClr val="002060"/>
                </a:solidFill>
              </a:rPr>
              <a:t>These and other slides will be available on my website at http://sally-brown.net</a:t>
            </a:r>
          </a:p>
        </p:txBody>
      </p:sp>
      <p:pic>
        <p:nvPicPr>
          <p:cNvPr id="3" name="Picture 2" descr="sally new photo.jpg"/>
          <p:cNvPicPr>
            <a:picLocks noChangeAspect="1"/>
          </p:cNvPicPr>
          <p:nvPr/>
        </p:nvPicPr>
        <p:blipFill rotWithShape="1">
          <a:blip r:embed="rId3" cstate="email"/>
          <a:srcRect l="9669" t="4351" r="7183" b="17335"/>
          <a:stretch/>
        </p:blipFill>
        <p:spPr>
          <a:xfrm>
            <a:off x="3059832" y="1484784"/>
            <a:ext cx="3456384" cy="4340575"/>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(1)</a:t>
            </a:r>
          </a:p>
        </p:txBody>
      </p:sp>
      <p:sp>
        <p:nvSpPr>
          <p:cNvPr id="207875" name="Rectangle 3"/>
          <p:cNvSpPr>
            <a:spLocks noGrp="1" noChangeArrowheads="1"/>
          </p:cNvSpPr>
          <p:nvPr>
            <p:ph type="body" idx="1"/>
          </p:nvPr>
        </p:nvSpPr>
        <p:spPr>
          <a:xfrm>
            <a:off x="466829" y="922338"/>
            <a:ext cx="8713788" cy="5615905"/>
          </a:xfrm>
        </p:spPr>
        <p:txBody>
          <a:bodyPr/>
          <a:lstStyle/>
          <a:p>
            <a:pPr marL="609600" indent="-609600" eaLnBrk="1" hangingPunct="1">
              <a:buNone/>
              <a:defRPr/>
            </a:pPr>
            <a:r>
              <a:rPr lang="en-GB" sz="2000" dirty="0"/>
              <a:t>Bain, K. (2004) </a:t>
            </a:r>
            <a:r>
              <a:rPr lang="en-GB" sz="2000" i="1" dirty="0"/>
              <a:t>What the best College Teachers do</a:t>
            </a:r>
            <a:r>
              <a:rPr lang="en-GB" sz="2000" dirty="0"/>
              <a:t>, Cambridge: Harvard University Press.</a:t>
            </a:r>
          </a:p>
          <a:p>
            <a:pPr marL="609600" indent="-609600" eaLnBrk="1" hangingPunct="1">
              <a:buFont typeface="Wingdings" pitchFamily="2" charset="2"/>
              <a:buNone/>
              <a:defRPr/>
            </a:pPr>
            <a:r>
              <a:rPr lang="en-GB" sz="2000" dirty="0">
                <a:cs typeface="Times New Roman" pitchFamily="18" charset="0"/>
              </a:rPr>
              <a:t>Biggs, J. and Tang, C. (2007) </a:t>
            </a:r>
            <a:r>
              <a:rPr lang="en-GB" sz="2000" i="1" dirty="0">
                <a:cs typeface="Times New Roman" pitchFamily="18" charset="0"/>
              </a:rPr>
              <a:t>Teaching for Quality Learning at University, </a:t>
            </a:r>
            <a:r>
              <a:rPr lang="en-GB" sz="2000" dirty="0">
                <a:cs typeface="Times New Roman" pitchFamily="18" charset="0"/>
              </a:rPr>
              <a:t>Maidenhead: Open University Press.</a:t>
            </a:r>
          </a:p>
          <a:p>
            <a:pPr marL="609600" indent="-609600" eaLnBrk="1" hangingPunct="1">
              <a:buFont typeface="Wingdings" pitchFamily="2" charset="2"/>
              <a:buNone/>
              <a:defRPr/>
            </a:pPr>
            <a:r>
              <a:rPr lang="en-GB" sz="2000" dirty="0">
                <a:cs typeface="Times New Roman" pitchFamily="18" charset="0"/>
              </a:rPr>
              <a:t>Bloxham, S. and Boyd, P. (2007) </a:t>
            </a:r>
            <a:r>
              <a:rPr lang="en-GB" sz="2000" i="1" dirty="0">
                <a:cs typeface="Times New Roman" pitchFamily="18" charset="0"/>
              </a:rPr>
              <a:t>Developing effective assessment in higher education: a practical guide</a:t>
            </a:r>
            <a:r>
              <a:rPr lang="en-GB" sz="2000" dirty="0">
                <a:cs typeface="Times New Roman" pitchFamily="18" charset="0"/>
              </a:rPr>
              <a:t>, Maidenhead, Open University Press.</a:t>
            </a:r>
          </a:p>
          <a:p>
            <a:pPr marL="609600" indent="-609600" eaLnBrk="1" hangingPunct="1">
              <a:buFont typeface="Wingdings" pitchFamily="2" charset="2"/>
              <a:buNone/>
              <a:defRPr/>
            </a:pPr>
            <a:r>
              <a:rPr lang="en-GB" sz="2000" dirty="0" err="1"/>
              <a:t>Boud</a:t>
            </a:r>
            <a:r>
              <a:rPr lang="en-GB" sz="2000" dirty="0"/>
              <a:t>, D. (1995) </a:t>
            </a:r>
            <a:r>
              <a:rPr lang="en-GB" sz="2000" i="1" dirty="0"/>
              <a:t>Enhancing learning through self-assessment,</a:t>
            </a:r>
            <a:r>
              <a:rPr lang="en-GB" sz="2000" dirty="0"/>
              <a:t> London: Routledge.</a:t>
            </a:r>
          </a:p>
          <a:p>
            <a:pPr marL="609600" indent="-609600" eaLnBrk="1" hangingPunct="1">
              <a:buFont typeface="Wingdings" pitchFamily="2" charset="2"/>
              <a:buNone/>
              <a:defRPr/>
            </a:pPr>
            <a:r>
              <a:rPr lang="en-GB" sz="2000" dirty="0"/>
              <a:t>Brown, S. and </a:t>
            </a:r>
            <a:r>
              <a:rPr lang="en-GB" sz="2000" dirty="0" err="1"/>
              <a:t>Glasner</a:t>
            </a:r>
            <a:r>
              <a:rPr lang="en-GB" sz="2000" dirty="0"/>
              <a:t>, A. (eds.) (1999) </a:t>
            </a:r>
            <a:r>
              <a:rPr lang="en-GB" sz="2000" i="1" dirty="0"/>
              <a:t>Assessment Matters in Higher Education, Choosing and Using Diverse Approaches</a:t>
            </a:r>
            <a:r>
              <a:rPr lang="en-GB" sz="2000" dirty="0"/>
              <a:t>, Maidenhead: Open University Press.</a:t>
            </a:r>
          </a:p>
          <a:p>
            <a:pPr marL="609600" indent="-609600" eaLnBrk="1" hangingPunct="1">
              <a:buNone/>
              <a:defRPr/>
            </a:pPr>
            <a:r>
              <a:rPr lang="en-US" sz="2000" dirty="0"/>
              <a:t>Brown, S. and Race, P. (2012) </a:t>
            </a:r>
            <a:r>
              <a:rPr lang="en-GB" sz="2000" i="1" dirty="0"/>
              <a:t>Using effective assessment to promote learning </a:t>
            </a:r>
            <a:r>
              <a:rPr lang="en-GB" sz="2000" dirty="0"/>
              <a:t>in Hunt, L. and Chambers, D. (2012) </a:t>
            </a:r>
            <a:r>
              <a:rPr lang="en-GB" sz="2000" i="1" dirty="0"/>
              <a:t>University Teaching in Focus, Victoria, Australia, Acer Press. P74-91.</a:t>
            </a:r>
          </a:p>
          <a:p>
            <a:pPr marL="609600" indent="-609600" eaLnBrk="1" hangingPunct="1">
              <a:buNone/>
              <a:defRPr/>
            </a:pPr>
            <a:r>
              <a:rPr lang="en-GB" sz="2000" dirty="0"/>
              <a:t>Brown, S. (2015) </a:t>
            </a:r>
            <a:r>
              <a:rPr lang="en-GB" sz="2000" i="1" dirty="0"/>
              <a:t>Learning , Teaching and Assessment in Higher Education: Global perspectives, </a:t>
            </a:r>
            <a:r>
              <a:rPr lang="en-GB" sz="2000" dirty="0"/>
              <a:t>London, Palgrave.</a:t>
            </a:r>
          </a:p>
          <a:p>
            <a:pPr marL="609600" indent="-609600" eaLnBrk="1" hangingPunct="1">
              <a:defRPr/>
            </a:pPr>
            <a:endParaRPr lang="en-GB" sz="2000" dirty="0"/>
          </a:p>
          <a:p>
            <a:pPr eaLnBrk="1" hangingPunct="1">
              <a:lnSpc>
                <a:spcPct val="90000"/>
              </a:lnSpc>
              <a:buNone/>
              <a:defRPr/>
            </a:pPr>
            <a:endParaRPr lang="en-GB" sz="2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r>
              <a:rPr lang="en-GB" sz="3200" kern="1200" dirty="0">
                <a:solidFill>
                  <a:srgbClr val="002060"/>
                </a:solidFill>
              </a:rPr>
              <a:t>Useful references and further reading (2)</a:t>
            </a:r>
          </a:p>
        </p:txBody>
      </p:sp>
      <p:sp>
        <p:nvSpPr>
          <p:cNvPr id="208899" name="Rectangle 3"/>
          <p:cNvSpPr>
            <a:spLocks noGrp="1" noChangeArrowheads="1"/>
          </p:cNvSpPr>
          <p:nvPr>
            <p:ph type="body" idx="1"/>
          </p:nvPr>
        </p:nvSpPr>
        <p:spPr>
          <a:xfrm>
            <a:off x="250825" y="836712"/>
            <a:ext cx="8424863" cy="5365651"/>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2000" dirty="0"/>
              <a:t>Carless, D., </a:t>
            </a:r>
            <a:r>
              <a:rPr lang="en-US" sz="2000" dirty="0" err="1"/>
              <a:t>Joughin</a:t>
            </a:r>
            <a:r>
              <a:rPr lang="en-US" sz="2000" dirty="0"/>
              <a:t>, G., </a:t>
            </a:r>
            <a:r>
              <a:rPr lang="en-US" sz="2000" dirty="0" err="1"/>
              <a:t>Ngar</a:t>
            </a:r>
            <a:r>
              <a:rPr lang="en-US" sz="2000" dirty="0"/>
              <a:t>-Fun Liu </a:t>
            </a:r>
            <a:r>
              <a:rPr lang="en-US" sz="2000" i="1" dirty="0"/>
              <a:t>et al</a:t>
            </a:r>
            <a:r>
              <a:rPr lang="en-US" sz="2000" dirty="0"/>
              <a:t> (2006) </a:t>
            </a:r>
            <a:r>
              <a:rPr lang="en-US" sz="2000" i="1" dirty="0"/>
              <a:t>How Assessment supports learning: Learning orientated assessment in action </a:t>
            </a:r>
            <a:r>
              <a:rPr lang="en-US" sz="2000" dirty="0"/>
              <a:t>Hong Kong: Hong Kong University Press.</a:t>
            </a:r>
          </a:p>
          <a:p>
            <a:pPr eaLnBrk="1" hangingPunct="1">
              <a:buFont typeface="Wingdings" pitchFamily="2" charset="2"/>
              <a:buNone/>
              <a:defRPr/>
            </a:pPr>
            <a:r>
              <a:rPr lang="en-GB" sz="2000" dirty="0"/>
              <a:t>Carroll, J. and Ryan, J. (2005) </a:t>
            </a:r>
            <a:r>
              <a:rPr lang="en-GB" sz="2000" i="1" dirty="0"/>
              <a:t>Teaching International students: improving learning for all. </a:t>
            </a:r>
            <a:r>
              <a:rPr lang="en-GB" sz="2000" dirty="0"/>
              <a:t>London: Routledge SEDA series.</a:t>
            </a:r>
          </a:p>
          <a:p>
            <a:pPr eaLnBrk="1" hangingPunct="1">
              <a:buNone/>
              <a:defRPr/>
            </a:pPr>
            <a:r>
              <a:rPr lang="en-GB" sz="2000" dirty="0" err="1"/>
              <a:t>Crosling</a:t>
            </a:r>
            <a:r>
              <a:rPr lang="en-GB" sz="2000" dirty="0"/>
              <a:t>, G., Thomas, L. and </a:t>
            </a:r>
            <a:r>
              <a:rPr lang="en-GB" sz="2000" dirty="0" err="1"/>
              <a:t>Heagney</a:t>
            </a:r>
            <a:r>
              <a:rPr lang="en-GB" sz="2000" dirty="0"/>
              <a:t>, M. (2008) </a:t>
            </a:r>
            <a:r>
              <a:rPr lang="en-GB" sz="2000" i="1" dirty="0"/>
              <a:t>Improving student retention in Higher Education,</a:t>
            </a:r>
            <a:r>
              <a:rPr lang="en-GB" sz="2000" dirty="0"/>
              <a:t> London and New York: Routledge </a:t>
            </a:r>
          </a:p>
          <a:p>
            <a:pPr marL="609600" indent="-609600" eaLnBrk="1" hangingPunct="1">
              <a:buFont typeface="Wingdings" pitchFamily="2" charset="2"/>
              <a:buNone/>
              <a:defRPr/>
            </a:pPr>
            <a:r>
              <a:rPr lang="en-GB" sz="2000" dirty="0"/>
              <a:t>Crooks, T. (1988) </a:t>
            </a:r>
            <a:r>
              <a:rPr lang="en-GB" sz="2000" i="1" dirty="0"/>
              <a:t>Assessing student performance, </a:t>
            </a:r>
            <a:r>
              <a:rPr lang="en-GB" sz="2000" dirty="0"/>
              <a:t>HERDSA Green Guide No 8 HERDSA (reprinted 1994).</a:t>
            </a:r>
          </a:p>
          <a:p>
            <a:pPr marL="609600" indent="-609600" eaLnBrk="1" hangingPunct="1">
              <a:buFont typeface="Wingdings" pitchFamily="2" charset="2"/>
              <a:buNone/>
              <a:defRPr/>
            </a:pPr>
            <a:r>
              <a:rPr lang="en-GB" sz="2000" dirty="0" err="1"/>
              <a:t>Falchikov</a:t>
            </a:r>
            <a:r>
              <a:rPr lang="en-GB" sz="2000" dirty="0"/>
              <a:t>, N. (2004) </a:t>
            </a:r>
            <a:r>
              <a:rPr lang="en-GB" sz="2000" i="1" dirty="0"/>
              <a:t>Improving Assessment through Student Involvement: Practical Solutions for Aiding Learning in Higher and Further Education,</a:t>
            </a:r>
            <a:r>
              <a:rPr lang="en-GB" sz="2000" dirty="0"/>
              <a:t> London: Routledge.</a:t>
            </a:r>
          </a:p>
          <a:p>
            <a:pPr marL="609600" indent="-609600" eaLnBrk="1" hangingPunct="1">
              <a:buFont typeface="Wingdings" pitchFamily="2" charset="2"/>
              <a:buNone/>
              <a:defRPr/>
            </a:pPr>
            <a:r>
              <a:rPr lang="en-GB" sz="2000" dirty="0"/>
              <a:t>Gibbs, G. (1999) </a:t>
            </a:r>
            <a:r>
              <a:rPr lang="en-GB" sz="2000" i="1" dirty="0"/>
              <a:t>Using assessment strategically to change the way students learn</a:t>
            </a:r>
            <a:r>
              <a:rPr lang="en-GB" sz="2000" dirty="0"/>
              <a:t>, in Brown S. &amp; </a:t>
            </a:r>
            <a:r>
              <a:rPr lang="en-GB" sz="2000" dirty="0" err="1"/>
              <a:t>Glasner</a:t>
            </a:r>
            <a:r>
              <a:rPr lang="en-GB" sz="2000" dirty="0"/>
              <a:t>, A. (eds.), </a:t>
            </a:r>
            <a:r>
              <a:rPr lang="en-GB" sz="2000" i="1" dirty="0"/>
              <a:t>Assessment Matters in Higher Education: Choosing and Using Diverse Approaches, </a:t>
            </a:r>
            <a:r>
              <a:rPr lang="en-GB" sz="2000" dirty="0"/>
              <a:t>Maidenhead: SRHE/Open University Press.</a:t>
            </a:r>
          </a:p>
          <a:p>
            <a:pPr marL="609600" indent="-609600" eaLnBrk="1" hangingPunct="1">
              <a:buFont typeface="Wingdings" pitchFamily="2" charset="2"/>
              <a:buNone/>
              <a:defRPr/>
            </a:pPr>
            <a:r>
              <a:rPr lang="en-GB" sz="2000" dirty="0"/>
              <a:t>Higher Education Academy (2012) </a:t>
            </a:r>
            <a:r>
              <a:rPr lang="en-GB" sz="2000" i="1" dirty="0"/>
              <a:t>A marked improvement; transforming assessment in higher education</a:t>
            </a:r>
            <a:r>
              <a:rPr lang="en-GB" sz="2000" dirty="0"/>
              <a:t>, York: HEA.</a:t>
            </a:r>
          </a:p>
          <a:p>
            <a:pPr eaLnBrk="1" hangingPunct="1">
              <a:defRPr/>
            </a:pPr>
            <a:endParaRPr lang="en-GB" sz="2000" dirty="0"/>
          </a:p>
          <a:p>
            <a:pPr eaLnBrk="1" hangingPunct="1">
              <a:defRPr/>
            </a:pPr>
            <a:endParaRPr lang="en-GB" sz="2000" dirty="0"/>
          </a:p>
          <a:p>
            <a:pPr eaLnBrk="1" hangingPunct="1">
              <a:defRPr/>
            </a:pPr>
            <a:endParaRPr lang="en-GB" sz="2000" dirty="0"/>
          </a:p>
          <a:p>
            <a:pPr eaLnBrk="1" hangingPunct="1">
              <a:defRPr/>
            </a:pPr>
            <a:endParaRPr lang="en-GB" sz="2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(3)</a:t>
            </a:r>
          </a:p>
        </p:txBody>
      </p:sp>
      <p:sp>
        <p:nvSpPr>
          <p:cNvPr id="43011" name="Rectangle 3"/>
          <p:cNvSpPr>
            <a:spLocks noGrp="1" noChangeArrowheads="1"/>
          </p:cNvSpPr>
          <p:nvPr>
            <p:ph type="body" idx="1"/>
          </p:nvPr>
        </p:nvSpPr>
        <p:spPr>
          <a:xfrm>
            <a:off x="142844" y="1052737"/>
            <a:ext cx="8750331" cy="5329014"/>
          </a:xfrm>
        </p:spPr>
        <p:txBody>
          <a:bodyPr/>
          <a:lstStyle/>
          <a:p>
            <a:pPr eaLnBrk="1" hangingPunct="1">
              <a:buFont typeface="Wingdings" pitchFamily="2" charset="2"/>
              <a:buNone/>
              <a:defRPr/>
            </a:pPr>
            <a:r>
              <a:rPr lang="en-GB" sz="2000" dirty="0"/>
              <a:t>McDowell, L. and Brown, S. (1998) </a:t>
            </a:r>
            <a:r>
              <a:rPr lang="en-GB" sz="2000" i="1" dirty="0"/>
              <a:t>Assessing students: cheating and plagiarism</a:t>
            </a:r>
            <a:r>
              <a:rPr lang="en-GB" sz="2000" dirty="0"/>
              <a:t>, Newcastle: Red Guide 10/11 University of Northumbria.</a:t>
            </a:r>
            <a:endParaRPr lang="en-US" sz="2000" dirty="0"/>
          </a:p>
          <a:p>
            <a:pPr eaLnBrk="1" hangingPunct="1">
              <a:buNone/>
              <a:defRPr/>
            </a:pPr>
            <a:r>
              <a:rPr lang="en-GB" sz="2000" dirty="0"/>
              <a:t>Meyer, J.H.F. and Land, R. (2003) ‘Threshold Concepts and Troublesome Knowledge 1 – Linkages to Ways of Thinking and Practising within the Disciplines’ in C. Rust (ed.) </a:t>
            </a:r>
            <a:r>
              <a:rPr lang="en-GB" sz="2000" i="1" dirty="0"/>
              <a:t>Improving Student Learning </a:t>
            </a:r>
            <a:r>
              <a:rPr lang="en-GB" sz="2000" dirty="0"/>
              <a:t>–</a:t>
            </a:r>
            <a:r>
              <a:rPr lang="en-GB" sz="2000" i="1" dirty="0"/>
              <a:t> Ten years on</a:t>
            </a:r>
            <a:r>
              <a:rPr lang="en-GB" sz="2000" dirty="0"/>
              <a:t>. Oxford: OCSLD.</a:t>
            </a:r>
          </a:p>
          <a:p>
            <a:pPr eaLnBrk="1" hangingPunct="1">
              <a:buFont typeface="Wingdings" pitchFamily="2" charset="2"/>
              <a:buNone/>
              <a:defRPr/>
            </a:pPr>
            <a:r>
              <a:rPr lang="en-GB" sz="2000" dirty="0" err="1"/>
              <a:t>Nicol</a:t>
            </a:r>
            <a:r>
              <a:rPr lang="en-GB" sz="2000" dirty="0"/>
              <a:t>, D. J. and Macfarlane-Dick, D. (2006) Formative assessment and self-regulated learning: A model and seven principles of good feedback practice, </a:t>
            </a:r>
            <a:r>
              <a:rPr lang="en-GB" sz="2000" i="1" dirty="0"/>
              <a:t>Studies in Higher Education </a:t>
            </a:r>
            <a:r>
              <a:rPr lang="en-GB" sz="2000" i="1" dirty="0" err="1"/>
              <a:t>Vol</a:t>
            </a:r>
            <a:r>
              <a:rPr lang="en-GB" sz="2000" i="1" dirty="0"/>
              <a:t> 31(2), 199-218.</a:t>
            </a:r>
          </a:p>
          <a:p>
            <a:pPr eaLnBrk="1" hangingPunct="1">
              <a:buNone/>
              <a:defRPr/>
            </a:pPr>
            <a:r>
              <a:rPr lang="en-GB" sz="2000" dirty="0"/>
              <a:t>PASS project Bradford </a:t>
            </a:r>
            <a:r>
              <a:rPr lang="en-GB" sz="2000" dirty="0">
                <a:hlinkClick r:id="rId3"/>
              </a:rPr>
              <a:t>http://www.pass.brad.ac.uk/</a:t>
            </a:r>
            <a:r>
              <a:rPr lang="en-GB" sz="2000" dirty="0"/>
              <a:t> Accessed November 2013.</a:t>
            </a:r>
          </a:p>
          <a:p>
            <a:pPr eaLnBrk="1" hangingPunct="1">
              <a:buNone/>
              <a:defRPr/>
            </a:pPr>
            <a:r>
              <a:rPr lang="en-GB" sz="2000" dirty="0"/>
              <a:t>Peelo, M. T., &amp; Wareham, T. (Eds.). (2002). </a:t>
            </a:r>
            <a:r>
              <a:rPr lang="en-GB" sz="2000" i="1" dirty="0"/>
              <a:t>Failing students in higher education</a:t>
            </a:r>
            <a:r>
              <a:rPr lang="en-GB" sz="2000" dirty="0"/>
              <a:t>. Society for Research into Higher Education. </a:t>
            </a:r>
          </a:p>
          <a:p>
            <a:pPr eaLnBrk="1" hangingPunct="1">
              <a:buNone/>
              <a:defRPr/>
            </a:pPr>
            <a:r>
              <a:rPr lang="en-GB" sz="2000" dirty="0"/>
              <a:t>Pickford, R. and Brown, S. (2006) </a:t>
            </a:r>
            <a:r>
              <a:rPr lang="en-GB" sz="2000" i="1" dirty="0"/>
              <a:t>Assessing skills and practice,</a:t>
            </a:r>
            <a:r>
              <a:rPr lang="en-GB" sz="2000" dirty="0"/>
              <a:t> London: Routledge. </a:t>
            </a:r>
          </a:p>
          <a:p>
            <a:pPr eaLnBrk="1" hangingPunct="1">
              <a:buNone/>
              <a:defRPr/>
            </a:pPr>
            <a:r>
              <a:rPr lang="en-GB" sz="2000" dirty="0" err="1"/>
              <a:t>Rotheram</a:t>
            </a:r>
            <a:r>
              <a:rPr lang="en-GB" sz="2000" dirty="0"/>
              <a:t>, B. (2009) </a:t>
            </a:r>
            <a:r>
              <a:rPr lang="en-GB" sz="2000" i="1" dirty="0"/>
              <a:t>Sounds Good,</a:t>
            </a:r>
            <a:r>
              <a:rPr lang="en-GB" sz="2000" dirty="0"/>
              <a:t> JISC project </a:t>
            </a:r>
            <a:r>
              <a:rPr lang="en-GB" sz="2000" dirty="0">
                <a:hlinkClick r:id="rId4"/>
              </a:rPr>
              <a:t>http://www.jisc.ac.uk/whatwedo/programmes/usersandinnovation/soundsgood.aspx</a:t>
            </a:r>
            <a:r>
              <a:rPr lang="en-GB" sz="2000" dirty="0"/>
              <a:t> </a:t>
            </a:r>
          </a:p>
          <a:p>
            <a:pPr eaLnBrk="1" hangingPunct="1">
              <a:buNone/>
              <a:defRPr/>
            </a:pPr>
            <a:endParaRPr lang="en-GB" sz="2000" dirty="0"/>
          </a:p>
          <a:p>
            <a:pPr eaLnBrk="1" hangingPunct="1">
              <a:lnSpc>
                <a:spcPct val="90000"/>
              </a:lnSpc>
              <a:buFont typeface="Wingdings" pitchFamily="2" charset="2"/>
              <a:buNone/>
              <a:defRPr/>
            </a:pPr>
            <a:endParaRPr lang="en-GB" sz="2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2000" dirty="0"/>
              <a:t>Race, P. (2001) </a:t>
            </a:r>
            <a:r>
              <a:rPr lang="en-GB" sz="2000" i="1" dirty="0"/>
              <a:t>A Briefing on Self, Peer &amp; Group Assessment,</a:t>
            </a:r>
            <a:r>
              <a:rPr lang="en-GB" sz="2000" dirty="0"/>
              <a:t> in LTSN Generic Centre Assessment Series No 9, LTSN York.</a:t>
            </a:r>
          </a:p>
          <a:p>
            <a:pPr eaLnBrk="1" hangingPunct="1">
              <a:buFont typeface="Wingdings" pitchFamily="2" charset="2"/>
              <a:buNone/>
            </a:pPr>
            <a:r>
              <a:rPr lang="en-GB" sz="2000" dirty="0"/>
              <a:t>Race P. (2015) </a:t>
            </a:r>
            <a:r>
              <a:rPr lang="en-GB" sz="2000" i="1" dirty="0"/>
              <a:t>The lecturer’s toolkit (4</a:t>
            </a:r>
            <a:r>
              <a:rPr lang="en-GB" sz="2000" i="1" baseline="30000" dirty="0"/>
              <a:t>th</a:t>
            </a:r>
            <a:r>
              <a:rPr lang="en-GB" sz="2000" i="1" dirty="0"/>
              <a:t> edition),</a:t>
            </a:r>
            <a:r>
              <a:rPr lang="en-GB" sz="2000" dirty="0"/>
              <a:t> London: Routledge.</a:t>
            </a:r>
          </a:p>
          <a:p>
            <a:pPr eaLnBrk="1" hangingPunct="1">
              <a:buFont typeface="Wingdings" pitchFamily="2" charset="2"/>
              <a:buNone/>
            </a:pPr>
            <a:r>
              <a:rPr lang="en-GB" sz="2000" dirty="0"/>
              <a:t>Rust, C., Price, M. and O’Donovan, B. (2003) Improving students’ learning by developing their understanding of assessment criteria and processes</a:t>
            </a:r>
            <a:r>
              <a:rPr lang="en-GB" sz="2000" i="1" dirty="0"/>
              <a:t>, Assessment and Evaluation in Higher Education. 28 (2), 147-164.</a:t>
            </a:r>
          </a:p>
          <a:p>
            <a:pPr eaLnBrk="1" hangingPunct="1">
              <a:buFont typeface="Wingdings" pitchFamily="2" charset="2"/>
              <a:buNone/>
            </a:pPr>
            <a:r>
              <a:rPr lang="en-GB" sz="2000" dirty="0"/>
              <a:t>Ryan, J. (2000) </a:t>
            </a:r>
            <a:r>
              <a:rPr lang="en-GB" sz="2000" i="1" dirty="0"/>
              <a:t>A Guide to Teaching International Students,</a:t>
            </a:r>
            <a:r>
              <a:rPr lang="en-GB" sz="2000" dirty="0"/>
              <a:t> Oxford Centre for Staff and Learning Development.</a:t>
            </a:r>
          </a:p>
          <a:p>
            <a:pPr eaLnBrk="1" hangingPunct="1">
              <a:buFont typeface="Wingdings" pitchFamily="2" charset="2"/>
              <a:buNone/>
            </a:pPr>
            <a:r>
              <a:rPr lang="en-GB" sz="2000" dirty="0"/>
              <a:t>Stefani, L. and Carroll, J. (2001) </a:t>
            </a:r>
            <a:r>
              <a:rPr lang="en-GB" sz="2000" i="1" dirty="0"/>
              <a:t>A Briefing on Plagiarism </a:t>
            </a:r>
            <a:r>
              <a:rPr lang="en-GB" sz="2000" dirty="0"/>
              <a:t>http://www.ltsn.ac.uk/application.asp?app=resources.asp&amp;process=full_record&amp;section=generic&amp;id=10</a:t>
            </a:r>
          </a:p>
          <a:p>
            <a:pPr eaLnBrk="1" hangingPunct="1">
              <a:buNone/>
            </a:pPr>
            <a:r>
              <a:rPr lang="en-GB" sz="2000" dirty="0"/>
              <a:t>Sadler, D. Royce (2010) Beyond feedback: developing student capability in complex appraisal,</a:t>
            </a:r>
            <a:br>
              <a:rPr lang="en-GB" sz="2000" dirty="0"/>
            </a:br>
            <a:r>
              <a:rPr lang="en-GB" sz="2000" i="1" dirty="0"/>
              <a:t>Assessment &amp; Evaluation in Higher Education, 35: 5, 535-550.</a:t>
            </a:r>
          </a:p>
          <a:p>
            <a:pPr eaLnBrk="1" hangingPunct="1">
              <a:buNone/>
            </a:pPr>
            <a:r>
              <a:rPr lang="en-GB" sz="2000" dirty="0"/>
              <a:t>Yorke, M. (1999) </a:t>
            </a:r>
            <a:r>
              <a:rPr lang="en-GB" sz="2000" i="1" dirty="0"/>
              <a:t>Leaving Early: Undergraduate Non-completion in Higher Education,</a:t>
            </a:r>
            <a:r>
              <a:rPr lang="en-GB" sz="2000" dirty="0"/>
              <a:t> London: Routledge.</a:t>
            </a:r>
          </a:p>
          <a:p>
            <a:pPr eaLnBrk="1" hangingPunct="1">
              <a:buFont typeface="Wingdings" pitchFamily="2" charset="2"/>
              <a:buNone/>
            </a:pPr>
            <a:endParaRPr lang="en-GB" sz="2000" dirty="0"/>
          </a:p>
          <a:p>
            <a:endParaRPr lang="en-GB"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So what have you got to say about:</a:t>
            </a:r>
          </a:p>
        </p:txBody>
      </p:sp>
      <p:sp>
        <p:nvSpPr>
          <p:cNvPr id="5" name="Content Placeholder 4"/>
          <p:cNvSpPr>
            <a:spLocks noGrp="1"/>
          </p:cNvSpPr>
          <p:nvPr>
            <p:ph idx="1"/>
          </p:nvPr>
        </p:nvSpPr>
        <p:spPr/>
        <p:txBody>
          <a:bodyPr/>
          <a:lstStyle/>
          <a:p>
            <a:r>
              <a:rPr lang="en-GB" dirty="0"/>
              <a:t>Students;</a:t>
            </a:r>
          </a:p>
          <a:p>
            <a:r>
              <a:rPr lang="en-GB" dirty="0"/>
              <a:t>Staffing;</a:t>
            </a:r>
          </a:p>
          <a:p>
            <a:r>
              <a:rPr lang="en-GB" dirty="0"/>
              <a:t>University finances;</a:t>
            </a:r>
          </a:p>
          <a:p>
            <a:r>
              <a:rPr lang="en-GB" dirty="0"/>
              <a:t>Technologies and data analytics to support learning and admin;</a:t>
            </a:r>
          </a:p>
          <a:p>
            <a:r>
              <a:rPr lang="en-GB" dirty="0"/>
              <a:t>Changing learning paradigms;</a:t>
            </a:r>
          </a:p>
          <a:p>
            <a:r>
              <a:rPr lang="en-GB" dirty="0"/>
              <a:t>The necessity to develop students’ skills/literacies;</a:t>
            </a:r>
          </a:p>
          <a:p>
            <a:r>
              <a:rPr lang="en-GB" dirty="0"/>
              <a:t>Students as consumers;</a:t>
            </a:r>
          </a:p>
          <a:p>
            <a:r>
              <a:rPr lang="en-GB" dirty="0"/>
              <a:t>The NSS and other performance indicators e.g. a TEF?</a:t>
            </a:r>
          </a:p>
          <a:p>
            <a:endParaRPr lang="en-GB" dirty="0"/>
          </a:p>
          <a:p>
            <a:endParaRPr lang="en-GB" dirty="0"/>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does energising the staff and student experience involve?</a:t>
            </a:r>
          </a:p>
        </p:txBody>
      </p:sp>
      <p:sp>
        <p:nvSpPr>
          <p:cNvPr id="3" name="Content Placeholder 2"/>
          <p:cNvSpPr>
            <a:spLocks noGrp="1"/>
          </p:cNvSpPr>
          <p:nvPr>
            <p:ph idx="1"/>
          </p:nvPr>
        </p:nvSpPr>
        <p:spPr/>
        <p:txBody>
          <a:bodyPr/>
          <a:lstStyle/>
          <a:p>
            <a:r>
              <a:rPr lang="en-GB" dirty="0"/>
              <a:t>Being smart and fleet of foot in discerning trends from data and responding appropriately;</a:t>
            </a:r>
          </a:p>
          <a:p>
            <a:r>
              <a:rPr lang="en-GB" dirty="0"/>
              <a:t>Foregrounding the student experience;</a:t>
            </a:r>
          </a:p>
          <a:p>
            <a:r>
              <a:rPr lang="en-GB" dirty="0"/>
              <a:t>Building upon existing partnerships with students around quality assurance and enhancement;</a:t>
            </a:r>
          </a:p>
          <a:p>
            <a:r>
              <a:rPr lang="en-GB" dirty="0"/>
              <a:t>Learning from experience about what works and doesn’t work, and using a scholarly approach to disseminating what we’ve discovered.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user\Desktop\pic.jpg-large"/>
          <p:cNvPicPr>
            <a:picLocks noChangeAspect="1" noChangeArrowheads="1"/>
          </p:cNvPicPr>
          <p:nvPr/>
        </p:nvPicPr>
        <p:blipFill>
          <a:blip r:embed="rId2" cstate="print"/>
          <a:srcRect/>
          <a:stretch>
            <a:fillRect/>
          </a:stretch>
        </p:blipFill>
        <p:spPr bwMode="auto">
          <a:xfrm>
            <a:off x="827584" y="-1"/>
            <a:ext cx="7848460" cy="6857999"/>
          </a:xfrm>
          <a:prstGeom prst="rect">
            <a:avLst/>
          </a:prstGeom>
          <a:noFill/>
        </p:spPr>
      </p:pic>
      <p:sp>
        <p:nvSpPr>
          <p:cNvPr id="3" name="TextBox 2"/>
          <p:cNvSpPr txBox="1"/>
          <p:nvPr/>
        </p:nvSpPr>
        <p:spPr>
          <a:xfrm>
            <a:off x="6206978" y="6027003"/>
            <a:ext cx="2249334" cy="646331"/>
          </a:xfrm>
          <a:prstGeom prst="rect">
            <a:avLst/>
          </a:prstGeom>
          <a:solidFill>
            <a:schemeClr val="tx1"/>
          </a:solidFill>
        </p:spPr>
        <p:txBody>
          <a:bodyPr wrap="none" rtlCol="0">
            <a:spAutoFit/>
          </a:bodyPr>
          <a:lstStyle/>
          <a:p>
            <a:r>
              <a:rPr lang="en-GB" sz="1800" b="1" dirty="0">
                <a:solidFill>
                  <a:schemeClr val="bg1"/>
                </a:solidFill>
              </a:rPr>
              <a:t>From Jason </a:t>
            </a:r>
            <a:r>
              <a:rPr lang="en-GB" sz="1800" b="1" dirty="0" err="1">
                <a:solidFill>
                  <a:schemeClr val="bg1"/>
                </a:solidFill>
              </a:rPr>
              <a:t>Elsom</a:t>
            </a:r>
            <a:endParaRPr lang="en-GB" sz="1800" b="1" dirty="0">
              <a:solidFill>
                <a:schemeClr val="bg1"/>
              </a:solidFill>
            </a:endParaRPr>
          </a:p>
          <a:p>
            <a:r>
              <a:rPr lang="en-GB" sz="1800" b="1" dirty="0">
                <a:solidFill>
                  <a:schemeClr val="bg1"/>
                </a:solidFill>
              </a:rPr>
              <a:t>(@Jason </a:t>
            </a:r>
            <a:r>
              <a:rPr lang="en-GB" sz="1800" b="1" dirty="0" err="1">
                <a:solidFill>
                  <a:schemeClr val="bg1"/>
                </a:solidFill>
              </a:rPr>
              <a:t>Elsom</a:t>
            </a:r>
            <a:r>
              <a:rPr lang="en-GB" sz="1800" b="1" dirty="0">
                <a:solidFill>
                  <a:schemeClr val="bg1"/>
                </a:solidFill>
              </a:rPr>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1" descr="IMG_9025.JPG"/>
          <p:cNvPicPr>
            <a:picLocks noChangeAspect="1"/>
          </p:cNvPicPr>
          <p:nvPr/>
        </p:nvPicPr>
        <p:blipFill>
          <a:blip r:embed="rId3" cstate="print"/>
          <a:srcRect/>
          <a:stretch>
            <a:fillRect/>
          </a:stretch>
        </p:blipFill>
        <p:spPr bwMode="auto">
          <a:xfrm>
            <a:off x="0" y="381000"/>
            <a:ext cx="9144000" cy="6096000"/>
          </a:xfrm>
          <a:prstGeom prst="rect">
            <a:avLst/>
          </a:prstGeom>
          <a:noFill/>
          <a:ln w="9525">
            <a:noFill/>
            <a:miter lim="800000"/>
            <a:headEnd/>
            <a:tailEnd/>
          </a:ln>
        </p:spPr>
      </p:pic>
      <p:sp>
        <p:nvSpPr>
          <p:cNvPr id="21507" name="Title 3"/>
          <p:cNvSpPr txBox="1">
            <a:spLocks/>
          </p:cNvSpPr>
          <p:nvPr/>
        </p:nvSpPr>
        <p:spPr bwMode="auto">
          <a:xfrm>
            <a:off x="0" y="-76200"/>
            <a:ext cx="9144000" cy="914400"/>
          </a:xfrm>
          <a:prstGeom prst="rect">
            <a:avLst/>
          </a:prstGeom>
          <a:solidFill>
            <a:schemeClr val="bg1"/>
          </a:solidFill>
          <a:ln w="9525">
            <a:noFill/>
            <a:miter lim="800000"/>
            <a:headEnd/>
            <a:tailEnd/>
          </a:ln>
        </p:spPr>
        <p:txBody>
          <a:bodyPr/>
          <a:lstStyle/>
          <a:p>
            <a:pPr algn="ctr"/>
            <a:r>
              <a:rPr lang="en-GB" sz="4000" b="1" dirty="0">
                <a:solidFill>
                  <a:srgbClr val="66FF66"/>
                </a:solidFill>
                <a:latin typeface="Calibri" pitchFamily="34" charset="0"/>
                <a:cs typeface="Arial" charset="0"/>
              </a:rPr>
              <a:t>Do these students look engaged?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 descr="2 RUN Leeds Met Live-74.jpg"/>
          <p:cNvPicPr>
            <a:picLocks noChangeAspect="1"/>
          </p:cNvPicPr>
          <p:nvPr/>
        </p:nvPicPr>
        <p:blipFill>
          <a:blip r:embed="rId3" cstate="email"/>
          <a:srcRect/>
          <a:stretch>
            <a:fillRect/>
          </a:stretch>
        </p:blipFill>
        <p:spPr bwMode="auto">
          <a:xfrm>
            <a:off x="571500" y="762000"/>
            <a:ext cx="8001000" cy="5334000"/>
          </a:xfrm>
          <a:prstGeom prst="rect">
            <a:avLst/>
          </a:prstGeom>
          <a:noFill/>
          <a:ln w="9525">
            <a:noFill/>
            <a:miter lim="800000"/>
            <a:headEnd/>
            <a:tailEnd/>
          </a:ln>
        </p:spPr>
      </p:pic>
      <p:sp>
        <p:nvSpPr>
          <p:cNvPr id="4" name="Title 3"/>
          <p:cNvSpPr txBox="1">
            <a:spLocks/>
          </p:cNvSpPr>
          <p:nvPr/>
        </p:nvSpPr>
        <p:spPr>
          <a:xfrm>
            <a:off x="0" y="0"/>
            <a:ext cx="9144000" cy="914400"/>
          </a:xfrm>
          <a:prstGeom prst="rect">
            <a:avLst/>
          </a:prstGeom>
          <a:solidFill>
            <a:schemeClr val="bg1"/>
          </a:solidFill>
          <a:ln w="9525">
            <a:noFill/>
            <a:miter lim="800000"/>
            <a:headEnd/>
            <a:tailEnd/>
          </a:ln>
        </p:spPr>
        <p:txBody>
          <a:bodyPr/>
          <a:lstStyle>
            <a:defPPr>
              <a:defRPr lang="en-GB"/>
            </a:defPPr>
            <a:lvl1pPr algn="ctr">
              <a:defRPr sz="4000" b="1">
                <a:solidFill>
                  <a:srgbClr val="66FF66"/>
                </a:solidFill>
                <a:latin typeface="Calibri" pitchFamily="34" charset="0"/>
                <a:cs typeface="Arial" charset="0"/>
              </a:defRPr>
            </a:lvl1pPr>
          </a:lstStyle>
          <a:p>
            <a:r>
              <a:rPr lang="en-GB" dirty="0"/>
              <a:t>How about these?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83568" y="548680"/>
            <a:ext cx="7776864" cy="5832648"/>
          </a:xfrm>
          <a:prstGeom prst="ellipse">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GB" sz="1800" b="1">
              <a:solidFill>
                <a:prstClr val="white"/>
              </a:solidFill>
            </a:endParaRPr>
          </a:p>
        </p:txBody>
      </p:sp>
      <p:sp>
        <p:nvSpPr>
          <p:cNvPr id="5" name="Rectangle 4"/>
          <p:cNvSpPr/>
          <p:nvPr/>
        </p:nvSpPr>
        <p:spPr>
          <a:xfrm>
            <a:off x="25152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Evaluating programmes, strengths and areas for improvement</a:t>
            </a:r>
          </a:p>
        </p:txBody>
      </p:sp>
      <p:sp>
        <p:nvSpPr>
          <p:cNvPr id="6" name="Rectangle 5"/>
          <p:cNvSpPr/>
          <p:nvPr/>
        </p:nvSpPr>
        <p:spPr>
          <a:xfrm>
            <a:off x="673224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Considering delivery modes: face-to-face, online, PBL, blended…</a:t>
            </a:r>
          </a:p>
        </p:txBody>
      </p:sp>
      <p:sp>
        <p:nvSpPr>
          <p:cNvPr id="7" name="Rectangle 6"/>
          <p:cNvSpPr/>
          <p:nvPr/>
        </p:nvSpPr>
        <p:spPr>
          <a:xfrm>
            <a:off x="3347864" y="18864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Determining and reviewing subject material: currency, relevance, level</a:t>
            </a:r>
          </a:p>
        </p:txBody>
      </p:sp>
      <p:sp>
        <p:nvSpPr>
          <p:cNvPr id="8" name="Rectangle 7"/>
          <p:cNvSpPr/>
          <p:nvPr/>
        </p:nvSpPr>
        <p:spPr>
          <a:xfrm>
            <a:off x="3347864" y="5301208"/>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Designing fit for purpose assessment methods and approaches</a:t>
            </a:r>
          </a:p>
        </p:txBody>
      </p:sp>
      <p:sp>
        <p:nvSpPr>
          <p:cNvPr id="9" name="Rectangle 8"/>
          <p:cNvSpPr/>
          <p:nvPr/>
        </p:nvSpPr>
        <p:spPr>
          <a:xfrm>
            <a:off x="611560" y="76470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Enhancing quality, seeking continuous improvement</a:t>
            </a:r>
          </a:p>
        </p:txBody>
      </p:sp>
      <p:sp>
        <p:nvSpPr>
          <p:cNvPr id="10" name="Rectangle 9"/>
          <p:cNvSpPr/>
          <p:nvPr/>
        </p:nvSpPr>
        <p:spPr>
          <a:xfrm>
            <a:off x="6300192" y="692696"/>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Designing and refining learning outcomes</a:t>
            </a:r>
          </a:p>
        </p:txBody>
      </p:sp>
      <p:sp>
        <p:nvSpPr>
          <p:cNvPr id="11" name="Rectangle 10"/>
          <p:cNvSpPr/>
          <p:nvPr/>
        </p:nvSpPr>
        <p:spPr>
          <a:xfrm>
            <a:off x="611560"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Assuring quality, matching HEI, national and PSRB requirements</a:t>
            </a:r>
          </a:p>
        </p:txBody>
      </p:sp>
      <p:sp>
        <p:nvSpPr>
          <p:cNvPr id="12" name="Rectangle 11"/>
          <p:cNvSpPr/>
          <p:nvPr/>
        </p:nvSpPr>
        <p:spPr>
          <a:xfrm>
            <a:off x="6300192"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Thinking through student support</a:t>
            </a:r>
          </a:p>
        </p:txBody>
      </p:sp>
      <p:sp>
        <p:nvSpPr>
          <p:cNvPr id="24" name="Rectangle 23"/>
          <p:cNvSpPr/>
          <p:nvPr/>
        </p:nvSpPr>
        <p:spPr>
          <a:xfrm>
            <a:off x="3347864" y="2708920"/>
            <a:ext cx="2160240" cy="1440160"/>
          </a:xfrm>
          <a:prstGeom prst="rect">
            <a:avLst/>
          </a:prstGeom>
          <a:solidFill>
            <a:schemeClr val="bg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3200" b="1" dirty="0">
                <a:solidFill>
                  <a:prstClr val="black"/>
                </a:solidFill>
              </a:rPr>
              <a:t>Curriculum</a:t>
            </a:r>
          </a:p>
          <a:p>
            <a:pPr algn="ctr" fontAlgn="auto">
              <a:spcBef>
                <a:spcPts val="0"/>
              </a:spcBef>
              <a:spcAft>
                <a:spcPts val="0"/>
              </a:spcAft>
            </a:pPr>
            <a:r>
              <a:rPr lang="en-GB" sz="3200" b="1" dirty="0">
                <a:solidFill>
                  <a:prstClr val="black"/>
                </a:solidFill>
              </a:rPr>
              <a:t>Design</a:t>
            </a:r>
          </a:p>
          <a:p>
            <a:pPr algn="ctr" fontAlgn="auto">
              <a:spcBef>
                <a:spcPts val="0"/>
              </a:spcBef>
              <a:spcAft>
                <a:spcPts val="0"/>
              </a:spcAft>
            </a:pPr>
            <a:r>
              <a:rPr lang="en-GB" sz="3200" b="1" dirty="0">
                <a:solidFill>
                  <a:prstClr val="black"/>
                </a:solidFill>
              </a:rPr>
              <a:t>Essentials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How do we know if we are offering engaging and energising teaching?</a:t>
            </a:r>
          </a:p>
        </p:txBody>
      </p:sp>
      <p:sp>
        <p:nvSpPr>
          <p:cNvPr id="8195" name="Content Placeholder 2"/>
          <p:cNvSpPr>
            <a:spLocks noGrp="1"/>
          </p:cNvSpPr>
          <p:nvPr>
            <p:ph idx="1"/>
          </p:nvPr>
        </p:nvSpPr>
        <p:spPr/>
        <p:txBody>
          <a:bodyPr/>
          <a:lstStyle/>
          <a:p>
            <a:r>
              <a:rPr lang="en-GB" dirty="0"/>
              <a:t>Students are satisfied, learn well, achieve highly and have fulfilling learning experiences;</a:t>
            </a:r>
          </a:p>
          <a:p>
            <a:r>
              <a:rPr lang="en-GB" dirty="0"/>
              <a:t>Students develop a range of competences they need including problem solving, working with others and self-management;</a:t>
            </a:r>
          </a:p>
          <a:p>
            <a:r>
              <a:rPr lang="en-GB" dirty="0"/>
              <a:t>We as teachers are satisfied, motivated and find their workloads manageable;</a:t>
            </a:r>
          </a:p>
          <a:p>
            <a:r>
              <a:rPr lang="en-GB" dirty="0"/>
              <a:t>Quality assurors and Professional and Subject bodies like what we do and have no complaints about systems and processes;</a:t>
            </a:r>
          </a:p>
          <a:p>
            <a:r>
              <a:rPr lang="en-GB" dirty="0"/>
              <a:t>University managers are confident that the student experience offered is of high quality (and deal with few complaints).</a:t>
            </a:r>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1831</Words>
  <Application>Microsoft Office PowerPoint</Application>
  <PresentationFormat>On-screen Show (4:3)</PresentationFormat>
  <Paragraphs>144</Paragraphs>
  <Slides>26</Slides>
  <Notes>13</Notes>
  <HiddenSlides>0</HiddenSlides>
  <MMClips>0</MMClips>
  <ScaleCrop>false</ScaleCrop>
  <HeadingPairs>
    <vt:vector size="6" baseType="variant">
      <vt:variant>
        <vt:lpstr>Fonts Used</vt:lpstr>
      </vt:variant>
      <vt:variant>
        <vt:i4>6</vt:i4>
      </vt:variant>
      <vt:variant>
        <vt:lpstr>Theme</vt:lpstr>
      </vt:variant>
      <vt:variant>
        <vt:i4>5</vt:i4>
      </vt:variant>
      <vt:variant>
        <vt:lpstr>Slide Titles</vt:lpstr>
      </vt:variant>
      <vt:variant>
        <vt:i4>26</vt:i4>
      </vt:variant>
    </vt:vector>
  </HeadingPairs>
  <TitlesOfParts>
    <vt:vector size="37" baseType="lpstr">
      <vt:lpstr>Arial</vt:lpstr>
      <vt:lpstr>Arial Rounded MT Bold</vt:lpstr>
      <vt:lpstr>Calibri</vt:lpstr>
      <vt:lpstr>Comic Sans MS</vt:lpstr>
      <vt:lpstr>Times New Roman</vt:lpstr>
      <vt:lpstr>Wingdings</vt:lpstr>
      <vt:lpstr>LeedsMet template</vt:lpstr>
      <vt:lpstr>101_Custom Design</vt:lpstr>
      <vt:lpstr>Office Theme</vt:lpstr>
      <vt:lpstr>1_Office Theme</vt:lpstr>
      <vt:lpstr>1_LeedsMet template</vt:lpstr>
      <vt:lpstr>Engaging students, engaging staff: how can we energise higher education learning, teaching and assessment in the 21st century?</vt:lpstr>
      <vt:lpstr>What are the biggest drains on energy?</vt:lpstr>
      <vt:lpstr>So what have you got to say about:</vt:lpstr>
      <vt:lpstr>What does energising the staff and student experience involve?</vt:lpstr>
      <vt:lpstr>PowerPoint Presentation</vt:lpstr>
      <vt:lpstr>PowerPoint Presentation</vt:lpstr>
      <vt:lpstr>PowerPoint Presentation</vt:lpstr>
      <vt:lpstr>PowerPoint Presentation</vt:lpstr>
      <vt:lpstr>How do we know if we are offering engaging and energising teaching?</vt:lpstr>
      <vt:lpstr>PowerPoint Presentation</vt:lpstr>
      <vt:lpstr>Delivering content…..</vt:lpstr>
      <vt:lpstr>The Maieutic model</vt:lpstr>
      <vt:lpstr>Characteristics of an engaged and engaging university teacher (the research suggests)</vt:lpstr>
      <vt:lpstr>PowerPoint Presentation</vt:lpstr>
      <vt:lpstr>High quality teaching…</vt:lpstr>
      <vt:lpstr>To better engage learners we can:</vt:lpstr>
      <vt:lpstr>How can we get students to fully engage? Some suggestions</vt:lpstr>
      <vt:lpstr>Engagement of international students: some important considerations</vt:lpstr>
      <vt:lpstr>PowerPoint Presentation</vt:lpstr>
      <vt:lpstr>And how can we foster engagement among university staff? We can:</vt:lpstr>
      <vt:lpstr>PowerPoint Presentation</vt:lpstr>
      <vt:lpstr>These and other slides will be available on my website at http://sally-brown.net</vt:lpstr>
      <vt:lpstr>Useful references and further reading (1)</vt:lpstr>
      <vt:lpstr>Useful references and further reading (2)</vt:lpstr>
      <vt:lpstr>Useful references and further reading (3)</vt:lpstr>
      <vt:lpstr>Useful references and further reading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2016-04-21T19:47:23Z</dcterms:modified>
</cp:coreProperties>
</file>