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6"/>
  </p:notesMasterIdLst>
  <p:handoutMasterIdLst>
    <p:handoutMasterId r:id="rId37"/>
  </p:handoutMasterIdLst>
  <p:sldIdLst>
    <p:sldId id="420" r:id="rId3"/>
    <p:sldId id="427" r:id="rId4"/>
    <p:sldId id="467" r:id="rId5"/>
    <p:sldId id="450" r:id="rId6"/>
    <p:sldId id="441" r:id="rId7"/>
    <p:sldId id="422" r:id="rId8"/>
    <p:sldId id="446" r:id="rId9"/>
    <p:sldId id="447" r:id="rId10"/>
    <p:sldId id="448" r:id="rId11"/>
    <p:sldId id="454" r:id="rId12"/>
    <p:sldId id="442" r:id="rId13"/>
    <p:sldId id="443" r:id="rId14"/>
    <p:sldId id="452" r:id="rId15"/>
    <p:sldId id="475" r:id="rId16"/>
    <p:sldId id="479" r:id="rId17"/>
    <p:sldId id="451" r:id="rId18"/>
    <p:sldId id="453" r:id="rId19"/>
    <p:sldId id="425" r:id="rId20"/>
    <p:sldId id="438" r:id="rId21"/>
    <p:sldId id="455" r:id="rId22"/>
    <p:sldId id="437" r:id="rId23"/>
    <p:sldId id="444" r:id="rId24"/>
    <p:sldId id="456" r:id="rId25"/>
    <p:sldId id="459" r:id="rId26"/>
    <p:sldId id="460" r:id="rId27"/>
    <p:sldId id="476" r:id="rId28"/>
    <p:sldId id="477" r:id="rId29"/>
    <p:sldId id="461" r:id="rId30"/>
    <p:sldId id="462" r:id="rId31"/>
    <p:sldId id="463" r:id="rId32"/>
    <p:sldId id="464" r:id="rId33"/>
    <p:sldId id="465" r:id="rId34"/>
    <p:sldId id="466" r:id="rId35"/>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varScale="1">
        <p:scale>
          <a:sx n="62" d="100"/>
          <a:sy n="62" d="100"/>
        </p:scale>
        <p:origin x="1116" y="60"/>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11</a:t>
            </a:fld>
            <a:endParaRPr lang="en-US" dirty="0">
              <a:solidFill>
                <a:srgbClr val="000000"/>
              </a:solidFill>
            </a:endParaRPr>
          </a:p>
        </p:txBody>
      </p:sp>
    </p:spTree>
    <p:extLst>
      <p:ext uri="{BB962C8B-B14F-4D97-AF65-F5344CB8AC3E}">
        <p14:creationId xmlns:p14="http://schemas.microsoft.com/office/powerpoint/2010/main" val="2504161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dirty="0"/>
          </a:p>
        </p:txBody>
      </p:sp>
    </p:spTree>
    <p:extLst>
      <p:ext uri="{BB962C8B-B14F-4D97-AF65-F5344CB8AC3E}">
        <p14:creationId xmlns:p14="http://schemas.microsoft.com/office/powerpoint/2010/main" val="11084068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13</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33604080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15</a:t>
            </a:fld>
            <a:endParaRPr lang="en-GB"/>
          </a:p>
        </p:txBody>
      </p:sp>
    </p:spTree>
    <p:extLst>
      <p:ext uri="{BB962C8B-B14F-4D97-AF65-F5344CB8AC3E}">
        <p14:creationId xmlns:p14="http://schemas.microsoft.com/office/powerpoint/2010/main" val="29776916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dirty="0"/>
          </a:p>
        </p:txBody>
      </p:sp>
    </p:spTree>
    <p:extLst>
      <p:ext uri="{BB962C8B-B14F-4D97-AF65-F5344CB8AC3E}">
        <p14:creationId xmlns:p14="http://schemas.microsoft.com/office/powerpoint/2010/main" val="7132859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dirty="0"/>
          </a:p>
        </p:txBody>
      </p:sp>
    </p:spTree>
    <p:extLst>
      <p:ext uri="{BB962C8B-B14F-4D97-AF65-F5344CB8AC3E}">
        <p14:creationId xmlns:p14="http://schemas.microsoft.com/office/powerpoint/2010/main" val="6916163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18</a:t>
            </a:fld>
            <a:endParaRPr lang="en-GB" dirty="0"/>
          </a:p>
        </p:txBody>
      </p:sp>
    </p:spTree>
    <p:extLst>
      <p:ext uri="{BB962C8B-B14F-4D97-AF65-F5344CB8AC3E}">
        <p14:creationId xmlns:p14="http://schemas.microsoft.com/office/powerpoint/2010/main" val="8821098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19</a:t>
            </a:fld>
            <a:endParaRPr lang="en-US" dirty="0"/>
          </a:p>
        </p:txBody>
      </p:sp>
    </p:spTree>
    <p:extLst>
      <p:ext uri="{BB962C8B-B14F-4D97-AF65-F5344CB8AC3E}">
        <p14:creationId xmlns:p14="http://schemas.microsoft.com/office/powerpoint/2010/main" val="33171649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dirty="0"/>
          </a:p>
        </p:txBody>
      </p:sp>
    </p:spTree>
    <p:extLst>
      <p:ext uri="{BB962C8B-B14F-4D97-AF65-F5344CB8AC3E}">
        <p14:creationId xmlns:p14="http://schemas.microsoft.com/office/powerpoint/2010/main" val="21179699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dirty="0"/>
          </a:p>
        </p:txBody>
      </p:sp>
    </p:spTree>
    <p:extLst>
      <p:ext uri="{BB962C8B-B14F-4D97-AF65-F5344CB8AC3E}">
        <p14:creationId xmlns:p14="http://schemas.microsoft.com/office/powerpoint/2010/main" val="3383347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dirty="0"/>
          </a:p>
        </p:txBody>
      </p:sp>
    </p:spTree>
    <p:extLst>
      <p:ext uri="{BB962C8B-B14F-4D97-AF65-F5344CB8AC3E}">
        <p14:creationId xmlns:p14="http://schemas.microsoft.com/office/powerpoint/2010/main" val="8021977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22</a:t>
            </a:fld>
            <a:endParaRPr lang="en-US" dirty="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1369546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23</a:t>
            </a:fld>
            <a:endParaRPr lang="en-US" dirty="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20263967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extLst>
      <p:ext uri="{BB962C8B-B14F-4D97-AF65-F5344CB8AC3E}">
        <p14:creationId xmlns:p14="http://schemas.microsoft.com/office/powerpoint/2010/main" val="17498221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25</a:t>
            </a:fld>
            <a:endParaRPr lang="en-US" dirty="0"/>
          </a:p>
        </p:txBody>
      </p:sp>
    </p:spTree>
    <p:extLst>
      <p:ext uri="{BB962C8B-B14F-4D97-AF65-F5344CB8AC3E}">
        <p14:creationId xmlns:p14="http://schemas.microsoft.com/office/powerpoint/2010/main" val="27594896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extLst>
      <p:ext uri="{BB962C8B-B14F-4D97-AF65-F5344CB8AC3E}">
        <p14:creationId xmlns:p14="http://schemas.microsoft.com/office/powerpoint/2010/main" val="29735168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extLst>
      <p:ext uri="{BB962C8B-B14F-4D97-AF65-F5344CB8AC3E}">
        <p14:creationId xmlns:p14="http://schemas.microsoft.com/office/powerpoint/2010/main" val="35519960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28</a:t>
            </a:fld>
            <a:endParaRPr lang="en-US" dirty="0"/>
          </a:p>
        </p:txBody>
      </p:sp>
    </p:spTree>
    <p:extLst>
      <p:ext uri="{BB962C8B-B14F-4D97-AF65-F5344CB8AC3E}">
        <p14:creationId xmlns:p14="http://schemas.microsoft.com/office/powerpoint/2010/main" val="26591280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dirty="0"/>
          </a:p>
        </p:txBody>
      </p:sp>
    </p:spTree>
    <p:extLst>
      <p:ext uri="{BB962C8B-B14F-4D97-AF65-F5344CB8AC3E}">
        <p14:creationId xmlns:p14="http://schemas.microsoft.com/office/powerpoint/2010/main" val="33928607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extLst>
      <p:ext uri="{BB962C8B-B14F-4D97-AF65-F5344CB8AC3E}">
        <p14:creationId xmlns:p14="http://schemas.microsoft.com/office/powerpoint/2010/main" val="8502541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extLst>
      <p:ext uri="{BB962C8B-B14F-4D97-AF65-F5344CB8AC3E}">
        <p14:creationId xmlns:p14="http://schemas.microsoft.com/office/powerpoint/2010/main" val="1454050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4</a:t>
            </a:fld>
            <a:endParaRPr lang="en-US"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0292428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extLst>
      <p:ext uri="{BB962C8B-B14F-4D97-AF65-F5344CB8AC3E}">
        <p14:creationId xmlns:p14="http://schemas.microsoft.com/office/powerpoint/2010/main" val="29597398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extLst>
      <p:ext uri="{BB962C8B-B14F-4D97-AF65-F5344CB8AC3E}">
        <p14:creationId xmlns:p14="http://schemas.microsoft.com/office/powerpoint/2010/main" val="1003719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5</a:t>
            </a:fld>
            <a:endParaRPr lang="en-US"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218087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dirty="0"/>
          </a:p>
        </p:txBody>
      </p:sp>
    </p:spTree>
    <p:extLst>
      <p:ext uri="{BB962C8B-B14F-4D97-AF65-F5344CB8AC3E}">
        <p14:creationId xmlns:p14="http://schemas.microsoft.com/office/powerpoint/2010/main" val="1546018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dirty="0"/>
          </a:p>
        </p:txBody>
      </p:sp>
    </p:spTree>
    <p:extLst>
      <p:ext uri="{BB962C8B-B14F-4D97-AF65-F5344CB8AC3E}">
        <p14:creationId xmlns:p14="http://schemas.microsoft.com/office/powerpoint/2010/main" val="2576322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8</a:t>
            </a:fld>
            <a:endParaRPr lang="en-US" dirty="0"/>
          </a:p>
        </p:txBody>
      </p:sp>
    </p:spTree>
    <p:extLst>
      <p:ext uri="{BB962C8B-B14F-4D97-AF65-F5344CB8AC3E}">
        <p14:creationId xmlns:p14="http://schemas.microsoft.com/office/powerpoint/2010/main" val="1463992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9</a:t>
            </a:fld>
            <a:endParaRPr lang="en-US" dirty="0"/>
          </a:p>
        </p:txBody>
      </p:sp>
    </p:spTree>
    <p:extLst>
      <p:ext uri="{BB962C8B-B14F-4D97-AF65-F5344CB8AC3E}">
        <p14:creationId xmlns:p14="http://schemas.microsoft.com/office/powerpoint/2010/main" val="567428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extLst>
      <p:ext uri="{BB962C8B-B14F-4D97-AF65-F5344CB8AC3E}">
        <p14:creationId xmlns:p14="http://schemas.microsoft.com/office/powerpoint/2010/main" val="1460641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05/04/2016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05/04/2016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05/04/2016</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05/04/2016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05/04/2016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05/04/2016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05/04/2016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05/04/2016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05/04/2016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05/04/2016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05/04/2016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05/04/2016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a:t>Assessment as a means of focussing student effort and enhancing achievement</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Northumbria University</a:t>
            </a:r>
          </a:p>
          <a:p>
            <a:pPr algn="ctr" eaLnBrk="1" hangingPunct="1">
              <a:defRPr/>
            </a:pPr>
            <a:r>
              <a:rPr lang="en-GB" sz="2400"/>
              <a:t>6</a:t>
            </a:r>
            <a:r>
              <a:rPr lang="en-GB" sz="2400" baseline="30000"/>
              <a:t>th</a:t>
            </a:r>
            <a:r>
              <a:rPr lang="en-GB" sz="2400"/>
              <a:t> April </a:t>
            </a:r>
            <a:r>
              <a:rPr lang="en-GB" sz="2400" dirty="0"/>
              <a:t>2016</a:t>
            </a:r>
            <a:endParaRPr lang="en-GB" sz="1400" dirty="0"/>
          </a:p>
          <a:p>
            <a:pPr algn="ctr" eaLnBrk="1" hangingPunct="1">
              <a:defRPr/>
            </a:pPr>
            <a:r>
              <a:rPr lang="en-GB" sz="2800" b="1" dirty="0"/>
              <a:t>Sally Brown</a:t>
            </a:r>
          </a:p>
          <a:p>
            <a:pPr algn="ctr" eaLnBrk="1" hangingPunct="1">
              <a:defRPr/>
            </a:pPr>
            <a:r>
              <a:rPr lang="en-GB" sz="2400" dirty="0"/>
              <a:t>PFHEA, SFSEDA, NTF</a:t>
            </a:r>
            <a:endParaRPr lang="en-GB" sz="2400" b="1" dirty="0"/>
          </a:p>
          <a:p>
            <a:pPr algn="ctr" eaLnBrk="1" hangingPunct="1">
              <a:defRPr/>
            </a:pPr>
            <a:r>
              <a:rPr lang="en-GB" sz="2000" dirty="0"/>
              <a:t>Emerita Professor, Leeds Beckett University</a:t>
            </a:r>
          </a:p>
          <a:p>
            <a:pPr algn="ctr" eaLnBrk="1" hangingPunct="1">
              <a:defRPr/>
            </a:pPr>
            <a:r>
              <a:rPr lang="en-GB" sz="2000" dirty="0"/>
              <a:t>Visiting Professor: University of Plymouth, Liverpool John Moores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782995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4704"/>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p:spPr>
        <p:txBody>
          <a:bodyPr>
            <a:normAutofit fontScale="85000" lnSpcReduction="10000"/>
          </a:bodyPr>
          <a:lstStyle/>
          <a:p>
            <a:pPr algn="ctr" fontAlgn="auto">
              <a:spcAft>
                <a:spcPts val="0"/>
              </a:spcAft>
              <a:defRPr/>
            </a:pPr>
            <a:r>
              <a:rPr lang="en-GB" sz="4800" b="1" dirty="0">
                <a:solidFill>
                  <a:srgbClr val="002060"/>
                </a:solidFill>
                <a:latin typeface="+mj-lt"/>
                <a:ea typeface="+mj-ea"/>
                <a:cs typeface="+mj-cs"/>
              </a:rPr>
              <a:t>How to engage and motivate students?</a:t>
            </a:r>
          </a:p>
        </p:txBody>
      </p:sp>
    </p:spTree>
    <p:extLst>
      <p:ext uri="{BB962C8B-B14F-4D97-AF65-F5344CB8AC3E}">
        <p14:creationId xmlns:p14="http://schemas.microsoft.com/office/powerpoint/2010/main" val="2179421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2400" dirty="0"/>
              <a:t>Ensuring assessment focuses efforts and promotes engagement means including reference to assessment</a:t>
            </a:r>
          </a:p>
        </p:txBody>
      </p:sp>
      <p:sp>
        <p:nvSpPr>
          <p:cNvPr id="4" name="Content Placeholder 3"/>
          <p:cNvSpPr>
            <a:spLocks noGrp="1"/>
          </p:cNvSpPr>
          <p:nvPr>
            <p:ph idx="1"/>
          </p:nvPr>
        </p:nvSpPr>
        <p:spPr/>
        <p:txBody>
          <a:bodyPr/>
          <a:lstStyle/>
          <a:p>
            <a:pPr lvl="0"/>
            <a:r>
              <a:rPr lang="en-US" sz="2000" dirty="0"/>
              <a:t>methodologies: which methods and approaches are most appropriate and efficient for the arts and design context?</a:t>
            </a:r>
            <a:endParaRPr lang="en-GB" sz="2000" dirty="0"/>
          </a:p>
          <a:p>
            <a:pPr lvl="0"/>
            <a:r>
              <a:rPr lang="en-US" sz="2000" dirty="0"/>
              <a:t>agency: who should be undertaking assessment? Tutors, peers, students themselves, employers and clients can all participate in student assessment to good effect, but which is right for particular assessment activities?</a:t>
            </a:r>
            <a:endParaRPr lang="en-GB" sz="2000" dirty="0"/>
          </a:p>
          <a:p>
            <a:pPr lvl="0"/>
            <a:r>
              <a:rPr lang="en-US" sz="2000" dirty="0"/>
              <a:t>timing: end point and continuous assessment can both be valuable, when should we assess students to maximise impact on student learning? </a:t>
            </a:r>
            <a:endParaRPr lang="en-GB" sz="2000" dirty="0"/>
          </a:p>
          <a:p>
            <a:pPr lvl="0"/>
            <a:r>
              <a:rPr lang="en-US" sz="2000" dirty="0"/>
              <a:t>orientation: to what extent in each task would we wish to focus particularly on process or outcomes, or both?</a:t>
            </a:r>
            <a:endParaRPr lang="en-GB" sz="2000" dirty="0"/>
          </a:p>
          <a:p>
            <a:pPr lvl="0"/>
            <a:r>
              <a:rPr lang="en-US" sz="2000" dirty="0"/>
              <a:t>inclusivity: how can we enable all students to achieve their highest personal potential?</a:t>
            </a:r>
            <a:endParaRPr lang="en-GB" sz="2000" dirty="0"/>
          </a:p>
          <a:p>
            <a:r>
              <a:rPr lang="en-US" sz="2000" dirty="0"/>
              <a:t>efficiency: what can we do to make assessment fully embedded in learning for students?</a:t>
            </a:r>
            <a:endParaRPr lang="en-GB" sz="2000" dirty="0"/>
          </a:p>
        </p:txBody>
      </p:sp>
    </p:spTree>
    <p:extLst>
      <p:ext uri="{BB962C8B-B14F-4D97-AF65-F5344CB8AC3E}">
        <p14:creationId xmlns:p14="http://schemas.microsoft.com/office/powerpoint/2010/main" val="2107551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a:t>Formative assessment is primarily concerned with feedback aimed at prompting improvement, is often continuous and usually involves words.</a:t>
            </a:r>
          </a:p>
          <a:p>
            <a:r>
              <a:rPr lang="en-US" dirty="0"/>
              <a:t>Summative assessment is concerned with making evaluative judgments, is often end point and involves numbers.</a:t>
            </a:r>
          </a:p>
          <a:p>
            <a:endParaRPr lang="en-GB" dirty="0"/>
          </a:p>
        </p:txBody>
      </p:sp>
    </p:spTree>
    <p:extLst>
      <p:ext uri="{BB962C8B-B14F-4D97-AF65-F5344CB8AC3E}">
        <p14:creationId xmlns:p14="http://schemas.microsoft.com/office/powerpoint/2010/main" val="77464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6047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 for purpose assessment methods &amp; approaches: 10 questions </a:t>
            </a:r>
          </a:p>
        </p:txBody>
      </p:sp>
      <p:sp>
        <p:nvSpPr>
          <p:cNvPr id="3" name="Content Placeholder 2"/>
          <p:cNvSpPr>
            <a:spLocks noGrp="1"/>
          </p:cNvSpPr>
          <p:nvPr>
            <p:ph idx="1"/>
          </p:nvPr>
        </p:nvSpPr>
        <p:spPr/>
        <p:txBody>
          <a:bodyPr>
            <a:normAutofit/>
          </a:bodyPr>
          <a:lstStyle/>
          <a:p>
            <a:pPr marL="457200" indent="-457200">
              <a:buClr>
                <a:schemeClr val="tx2">
                  <a:lumMod val="75000"/>
                </a:schemeClr>
              </a:buClr>
              <a:buSzPct val="100000"/>
              <a:buFont typeface="+mj-lt"/>
              <a:buAutoNum type="arabicPeriod"/>
            </a:pPr>
            <a:r>
              <a:rPr lang="en-GB" sz="2400" b="1" dirty="0"/>
              <a:t>Are your assignments fully and constructively aligned with your learning outcomes?</a:t>
            </a:r>
          </a:p>
          <a:p>
            <a:pPr marL="457200" indent="-457200">
              <a:buClr>
                <a:schemeClr val="tx2">
                  <a:lumMod val="75000"/>
                </a:schemeClr>
              </a:buClr>
              <a:buSzPct val="100000"/>
              <a:buFont typeface="+mj-lt"/>
              <a:buAutoNum type="arabicPeriod"/>
            </a:pPr>
            <a:r>
              <a:rPr lang="en-GB" sz="2400" b="1" dirty="0"/>
              <a:t>Do they comply with Northumbria University requirements in terms of number, word limits etc?</a:t>
            </a:r>
          </a:p>
          <a:p>
            <a:pPr marL="457200" indent="-457200">
              <a:buClr>
                <a:schemeClr val="tx2">
                  <a:lumMod val="75000"/>
                </a:schemeClr>
              </a:buClr>
              <a:buSzPct val="100000"/>
              <a:buFont typeface="+mj-lt"/>
              <a:buAutoNum type="arabicPeriod"/>
            </a:pPr>
            <a:r>
              <a:rPr lang="en-GB" sz="2400" b="1" dirty="0"/>
              <a:t>Are summative assessments undertaken throughout the course, or is everything ‘sudden death’ end-point? </a:t>
            </a:r>
          </a:p>
          <a:p>
            <a:pPr marL="457200" indent="-457200">
              <a:buClr>
                <a:schemeClr val="tx2">
                  <a:lumMod val="75000"/>
                </a:schemeClr>
              </a:buClr>
              <a:buSzPct val="100000"/>
              <a:buFont typeface="+mj-lt"/>
              <a:buAutoNum type="arabicPeriod"/>
            </a:pPr>
            <a:r>
              <a:rPr lang="en-GB" sz="2400" b="1" dirty="0"/>
              <a:t>Is there excessive bunching of assignments in different modules that is highly stressful for students and unmanageable staff?</a:t>
            </a:r>
          </a:p>
          <a:p>
            <a:pPr marL="457200" indent="-457200">
              <a:buClr>
                <a:schemeClr val="tx2">
                  <a:lumMod val="75000"/>
                </a:schemeClr>
              </a:buClr>
              <a:buSzPct val="100000"/>
              <a:buFont typeface="+mj-lt"/>
              <a:buAutoNum type="arabicPeriod"/>
            </a:pPr>
            <a:r>
              <a:rPr lang="en-GB" sz="2400" b="1" dirty="0"/>
              <a:t>Are there plenty of opportunities for formative assessment, especially early on?</a:t>
            </a:r>
          </a:p>
        </p:txBody>
      </p:sp>
    </p:spTree>
    <p:extLst>
      <p:ext uri="{BB962C8B-B14F-4D97-AF65-F5344CB8AC3E}">
        <p14:creationId xmlns:p14="http://schemas.microsoft.com/office/powerpoint/2010/main" val="1810660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100000"/>
              <a:buFont typeface="+mj-lt"/>
              <a:buAutoNum type="arabicPeriod" startAt="6"/>
            </a:pPr>
            <a:r>
              <a:rPr lang="en-GB" sz="2400" b="1" dirty="0"/>
              <a:t>Are students over-assessed? </a:t>
            </a:r>
          </a:p>
          <a:p>
            <a:pPr marL="457200" indent="-457200" fontAlgn="base">
              <a:spcBef>
                <a:spcPts val="600"/>
              </a:spcBef>
              <a:spcAft>
                <a:spcPct val="0"/>
              </a:spcAft>
              <a:buClr>
                <a:schemeClr val="tx2"/>
              </a:buClr>
              <a:buSzPct val="100000"/>
              <a:buFont typeface="+mj-lt"/>
              <a:buAutoNum type="arabicPeriod" startAt="6"/>
            </a:pPr>
            <a:r>
              <a:rPr lang="en-GB" sz="2400" b="1" dirty="0"/>
              <a:t>Do staff have time to mark the assessments in time for exam boards etc?</a:t>
            </a:r>
          </a:p>
          <a:p>
            <a:pPr marL="457200" indent="-457200" fontAlgn="base">
              <a:spcBef>
                <a:spcPts val="600"/>
              </a:spcBef>
              <a:spcAft>
                <a:spcPct val="0"/>
              </a:spcAft>
              <a:buClr>
                <a:schemeClr val="tx2"/>
              </a:buClr>
              <a:buSzPct val="100000"/>
              <a:buFont typeface="+mj-lt"/>
              <a:buAutoNum type="arabicPeriod" startAt="6"/>
            </a:pPr>
            <a:r>
              <a:rPr lang="en-GB" sz="2400" b="1" dirty="0"/>
              <a:t>When 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100000"/>
              <a:buFont typeface="+mj-lt"/>
              <a:buAutoNum type="arabicPeriod" startAt="6"/>
            </a:pPr>
            <a:r>
              <a:rPr lang="en-GB" sz="2400" b="1" dirty="0"/>
              <a:t>Are students encouraged to make good use of the feedback they receive?</a:t>
            </a:r>
          </a:p>
          <a:p>
            <a:pPr marL="457200" indent="-457200" fontAlgn="base">
              <a:spcBef>
                <a:spcPts val="600"/>
              </a:spcBef>
              <a:spcAft>
                <a:spcPct val="0"/>
              </a:spcAft>
              <a:buClr>
                <a:schemeClr val="tx2"/>
              </a:buClr>
              <a:buSzPct val="100000"/>
              <a:buFont typeface="+mj-lt"/>
              <a:buAutoNum type="arabicPeriod" startAt="6"/>
            </a:pPr>
            <a:r>
              <a:rPr lang="en-GB" sz="2400" b="1" dirty="0"/>
              <a:t>Do the students perceive your assessment diet to be fair and providing meaningful recognition of their achievements?</a:t>
            </a:r>
          </a:p>
        </p:txBody>
      </p:sp>
    </p:spTree>
    <p:extLst>
      <p:ext uri="{BB962C8B-B14F-4D97-AF65-F5344CB8AC3E}">
        <p14:creationId xmlns:p14="http://schemas.microsoft.com/office/powerpoint/2010/main" val="2202186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val="3461183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a:solidFill>
                  <a:srgbClr val="002060"/>
                </a:solidFill>
              </a:rPr>
              <a:t>What really impacts on learning?</a:t>
            </a:r>
            <a:endParaRPr lang="en-US" sz="3200" dirty="0">
              <a:solidFill>
                <a:srgbClr val="00206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a:t>Concentrating on giving students detailed and developmental formative feedback is the single most useful thing we can do for our students, particularly those from disadvantaged backgrounds. </a:t>
            </a:r>
          </a:p>
          <a:p>
            <a:r>
              <a:rPr lang="en-GB" sz="2600" dirty="0"/>
              <a:t>Summative assessment may have to be rethought to make it fit for purpose;</a:t>
            </a:r>
          </a:p>
          <a:p>
            <a:r>
              <a:rPr lang="en-GB" sz="2600" dirty="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a:p>
        </p:txBody>
      </p:sp>
    </p:spTree>
    <p:extLst>
      <p:ext uri="{BB962C8B-B14F-4D97-AF65-F5344CB8AC3E}">
        <p14:creationId xmlns:p14="http://schemas.microsoft.com/office/powerpoint/2010/main" val="5119112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14979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dirty="0"/>
              <a:t>Encouraging students to take assessment </a:t>
            </a:r>
            <a:br>
              <a:rPr lang="en-GB" dirty="0"/>
            </a:br>
            <a:r>
              <a:rPr lang="en-GB" dirty="0"/>
              <a:t>more seriously</a:t>
            </a:r>
          </a:p>
        </p:txBody>
      </p:sp>
      <p:sp>
        <p:nvSpPr>
          <p:cNvPr id="41987" name="Rectangle 3"/>
          <p:cNvSpPr>
            <a:spLocks noGrp="1" noChangeArrowheads="1"/>
          </p:cNvSpPr>
          <p:nvPr>
            <p:ph type="body" idx="1"/>
          </p:nvPr>
        </p:nvSpPr>
        <p:spPr/>
        <p:txBody>
          <a:bodyPr/>
          <a:lstStyle/>
          <a:p>
            <a:pPr eaLnBrk="1" hangingPunct="1"/>
            <a:r>
              <a:rPr lang="en-GB" dirty="0"/>
              <a:t>All assessment needs to be seen to be fair, consistent, reliable, valid and manageable;</a:t>
            </a:r>
          </a:p>
          <a:p>
            <a:pPr eaLnBrk="1" hangingPunct="1"/>
            <a:r>
              <a:rPr lang="en-GB" dirty="0"/>
              <a:t>Many assessment systems fail to clarify for students the purposes of different kinds of assessment activity;</a:t>
            </a:r>
          </a:p>
          <a:p>
            <a:pPr eaLnBrk="1" hangingPunct="1"/>
            <a:r>
              <a:rPr lang="en-GB" dirty="0"/>
              <a:t>Low-stakes early formative assessment helps students, especially those from disadvantaged backgrounds, understand the rules of the game.</a:t>
            </a:r>
          </a:p>
        </p:txBody>
      </p:sp>
    </p:spTree>
    <p:extLst>
      <p:ext uri="{BB962C8B-B14F-4D97-AF65-F5344CB8AC3E}">
        <p14:creationId xmlns:p14="http://schemas.microsoft.com/office/powerpoint/2010/main" val="3719121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Assessment in context</a:t>
            </a:r>
          </a:p>
        </p:txBody>
      </p:sp>
      <p:sp>
        <p:nvSpPr>
          <p:cNvPr id="7" name="Content Placeholder 6"/>
          <p:cNvSpPr>
            <a:spLocks noGrp="1"/>
          </p:cNvSpPr>
          <p:nvPr>
            <p:ph idx="1"/>
          </p:nvPr>
        </p:nvSpPr>
        <p:spPr/>
        <p:txBody>
          <a:bodyPr/>
          <a:lstStyle/>
          <a:p>
            <a:r>
              <a:rPr lang="en-US" dirty="0"/>
              <a:t>If we want to focus students’ effort and improve their engagement with learning, a key locus of enhancement can be refreshing our approaches to assessment; </a:t>
            </a:r>
          </a:p>
          <a:p>
            <a:r>
              <a:rPr lang="en-US" dirty="0"/>
              <a:t>Sometimes we need to take a fresh look at our current practice to make sure assessment is </a:t>
            </a:r>
            <a:r>
              <a:rPr lang="en-US" i="1" dirty="0"/>
              <a:t>for</a:t>
            </a:r>
            <a:r>
              <a:rPr lang="en-US" dirty="0"/>
              <a:t> rather than just </a:t>
            </a:r>
            <a:r>
              <a:rPr lang="en-US" i="1" dirty="0"/>
              <a:t>of</a:t>
            </a:r>
            <a:r>
              <a:rPr lang="en-US" dirty="0"/>
              <a:t> learning;</a:t>
            </a:r>
          </a:p>
          <a:p>
            <a:r>
              <a:rPr lang="en-US" dirty="0"/>
              <a:t>Assessment is a complex, nuanced and highly important process; </a:t>
            </a:r>
          </a:p>
          <a:p>
            <a:r>
              <a:rPr lang="en-US" dirty="0"/>
              <a:t>We provide explicit and implicit messages to students and indeed all other stakeholders by how we assess. </a:t>
            </a:r>
            <a:endParaRPr lang="en-GB" dirty="0"/>
          </a:p>
        </p:txBody>
      </p:sp>
    </p:spTree>
    <p:extLst>
      <p:ext uri="{BB962C8B-B14F-4D97-AF65-F5344CB8AC3E}">
        <p14:creationId xmlns:p14="http://schemas.microsoft.com/office/powerpoint/2010/main" val="7564366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The importance of dialogic assessment</a:t>
            </a:r>
          </a:p>
        </p:txBody>
      </p:sp>
      <p:sp>
        <p:nvSpPr>
          <p:cNvPr id="3" name="Content Placeholder 2"/>
          <p:cNvSpPr>
            <a:spLocks noGrp="1"/>
          </p:cNvSpPr>
          <p:nvPr>
            <p:ph idx="1"/>
          </p:nvPr>
        </p:nvSpPr>
        <p:spPr>
          <a:xfrm>
            <a:off x="468313" y="1124744"/>
            <a:ext cx="8229600" cy="5077619"/>
          </a:xfrm>
        </p:spPr>
        <p:txBody>
          <a:bodyPr/>
          <a:lstStyle/>
          <a:p>
            <a:pPr marL="0">
              <a:lnSpc>
                <a:spcPct val="100000"/>
              </a:lnSpc>
              <a:spcBef>
                <a:spcPts val="0"/>
              </a:spcBef>
              <a:buNone/>
            </a:pPr>
            <a:r>
              <a:rPr lang="en-GB" dirty="0"/>
              <a:t>Students need to be exposed to, and gain experience in making judgements about, </a:t>
            </a:r>
            <a:r>
              <a:rPr lang="en-GB" dirty="0">
                <a:solidFill>
                  <a:srgbClr val="7030A0"/>
                </a:solidFill>
              </a:rPr>
              <a:t>a variety of works of different quality</a:t>
            </a:r>
            <a:r>
              <a:rPr lang="en-GB" dirty="0"/>
              <a:t>... They need planned rather than random exposure to exemplars, and experience in </a:t>
            </a:r>
            <a:r>
              <a:rPr lang="en-GB" dirty="0">
                <a:solidFill>
                  <a:srgbClr val="7030A0"/>
                </a:solidFill>
              </a:rPr>
              <a:t>making judgements </a:t>
            </a:r>
            <a:r>
              <a:rPr lang="en-GB" dirty="0"/>
              <a:t>about quality. They need to create </a:t>
            </a:r>
            <a:r>
              <a:rPr lang="en-GB" dirty="0">
                <a:solidFill>
                  <a:srgbClr val="7030A0"/>
                </a:solidFill>
              </a:rPr>
              <a:t>verbalised </a:t>
            </a:r>
            <a:r>
              <a:rPr lang="en-GB" dirty="0"/>
              <a:t>rationales and accounts of how various works could have been done better. Finally, they need to engage in evaluative </a:t>
            </a:r>
            <a:r>
              <a:rPr lang="en-GB" dirty="0">
                <a:solidFill>
                  <a:srgbClr val="7030A0"/>
                </a:solidFill>
              </a:rPr>
              <a:t>conversations</a:t>
            </a:r>
            <a:r>
              <a:rPr lang="en-GB" dirty="0"/>
              <a:t> with teachers and other students. Together, these three provide the means by which students can develop a </a:t>
            </a:r>
            <a:r>
              <a:rPr lang="en-GB" dirty="0">
                <a:solidFill>
                  <a:srgbClr val="7030A0"/>
                </a:solidFill>
              </a:rPr>
              <a:t>concept of quality </a:t>
            </a:r>
            <a:r>
              <a:rPr lang="en-GB" dirty="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dirty="0">
                <a:solidFill>
                  <a:srgbClr val="7030A0"/>
                </a:solidFill>
              </a:rPr>
              <a:t>peer assessment </a:t>
            </a:r>
            <a:r>
              <a:rPr lang="en-GB" dirty="0"/>
              <a:t>so that it becomes a powerful strategy for higher education teaching. (Sadler 2010)</a:t>
            </a:r>
          </a:p>
          <a:p>
            <a:pPr marL="0">
              <a:lnSpc>
                <a:spcPct val="100000"/>
              </a:lnSpc>
              <a:spcBef>
                <a:spcPts val="0"/>
              </a:spcBef>
              <a:buNone/>
            </a:pPr>
            <a:endParaRPr lang="en-GB" dirty="0"/>
          </a:p>
        </p:txBody>
      </p:sp>
    </p:spTree>
    <p:extLst>
      <p:ext uri="{BB962C8B-B14F-4D97-AF65-F5344CB8AC3E}">
        <p14:creationId xmlns:p14="http://schemas.microsoft.com/office/powerpoint/2010/main" val="1652955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dirty="0"/>
              <a:t>Good feedback practice</a:t>
            </a:r>
            <a:r>
              <a:rPr lang="en-GB" sz="3500" dirty="0"/>
              <a:t>:</a:t>
            </a:r>
            <a:br>
              <a:rPr lang="en-GB" sz="3500" dirty="0"/>
            </a:br>
            <a:endParaRPr lang="en-US" sz="3500" dirty="0"/>
          </a:p>
        </p:txBody>
      </p:sp>
      <p:sp>
        <p:nvSpPr>
          <p:cNvPr id="16387" name="Rectangle 3"/>
          <p:cNvSpPr>
            <a:spLocks noGrp="1" noChangeArrowheads="1"/>
          </p:cNvSpPr>
          <p:nvPr>
            <p:ph type="body" idx="4294967295"/>
          </p:nvPr>
        </p:nvSpPr>
        <p:spPr>
          <a:xfrm>
            <a:off x="468313" y="980728"/>
            <a:ext cx="8229600" cy="5543897"/>
          </a:xfrm>
        </p:spPr>
        <p:txBody>
          <a:bodyPr/>
          <a:lstStyle/>
          <a:p>
            <a:pPr marL="361950" indent="-361950">
              <a:lnSpc>
                <a:spcPct val="80000"/>
              </a:lnSpc>
              <a:buFont typeface="Wingdings" pitchFamily="2" charset="2"/>
              <a:buNone/>
            </a:pPr>
            <a:r>
              <a:rPr lang="en-US" sz="2400" dirty="0"/>
              <a:t>1. Helps clarify what good performance is (goals, criteria, expected standards);</a:t>
            </a:r>
          </a:p>
          <a:p>
            <a:pPr marL="361950" indent="-361950">
              <a:spcBef>
                <a:spcPct val="0"/>
              </a:spcBef>
              <a:buFont typeface="Wingdings" pitchFamily="2" charset="2"/>
              <a:buNone/>
            </a:pPr>
            <a:r>
              <a:rPr lang="en-US" sz="2400" dirty="0"/>
              <a:t>2. Facilitates the development of self-assessment (reflection) in learning;</a:t>
            </a:r>
          </a:p>
          <a:p>
            <a:pPr marL="361950" indent="-361950">
              <a:spcBef>
                <a:spcPct val="0"/>
              </a:spcBef>
              <a:buFont typeface="Wingdings" pitchFamily="2" charset="2"/>
              <a:buNone/>
            </a:pPr>
            <a:r>
              <a:rPr lang="en-US" sz="2400" dirty="0"/>
              <a:t>3. Delivers high quality information to students about their learning;</a:t>
            </a:r>
          </a:p>
          <a:p>
            <a:pPr marL="361950" indent="-361950">
              <a:spcBef>
                <a:spcPct val="0"/>
              </a:spcBef>
              <a:buFont typeface="Wingdings" pitchFamily="2" charset="2"/>
              <a:buNone/>
            </a:pPr>
            <a:r>
              <a:rPr lang="en-US" sz="2400" dirty="0"/>
              <a:t>4. Encourages teacher and peer dialogue around learning;</a:t>
            </a:r>
          </a:p>
          <a:p>
            <a:pPr marL="361950" indent="-361950">
              <a:spcBef>
                <a:spcPct val="0"/>
              </a:spcBef>
              <a:buFont typeface="Wingdings" pitchFamily="2" charset="2"/>
              <a:buNone/>
            </a:pPr>
            <a:r>
              <a:rPr lang="en-US" sz="2400" dirty="0"/>
              <a:t>5. Encourages positive motivational beliefs and self-esteem;</a:t>
            </a:r>
          </a:p>
          <a:p>
            <a:pPr marL="361950" indent="-361950">
              <a:spcBef>
                <a:spcPct val="0"/>
              </a:spcBef>
              <a:buFont typeface="Wingdings" pitchFamily="2" charset="2"/>
              <a:buNone/>
            </a:pPr>
            <a:r>
              <a:rPr lang="en-US" sz="2400" dirty="0"/>
              <a:t>6. Provides opportunities to close the gap between current and desired performance;</a:t>
            </a:r>
          </a:p>
          <a:p>
            <a:pPr marL="361950" indent="-361950">
              <a:spcBef>
                <a:spcPct val="0"/>
              </a:spcBef>
              <a:buFont typeface="Wingdings" pitchFamily="2" charset="2"/>
              <a:buNone/>
            </a:pPr>
            <a:r>
              <a:rPr lang="en-US" sz="2400" dirty="0"/>
              <a:t>7. Provides information to teachers that can be used to help shape the teaching.</a:t>
            </a:r>
            <a:endParaRPr lang="en-GB" sz="2400" dirty="0"/>
          </a:p>
          <a:p>
            <a:pPr marL="361950" indent="-361950">
              <a:lnSpc>
                <a:spcPct val="80000"/>
              </a:lnSpc>
            </a:pPr>
            <a:endParaRPr lang="en-US" sz="1900" dirty="0"/>
          </a:p>
        </p:txBody>
      </p:sp>
    </p:spTree>
    <p:extLst>
      <p:ext uri="{BB962C8B-B14F-4D97-AF65-F5344CB8AC3E}">
        <p14:creationId xmlns:p14="http://schemas.microsoft.com/office/powerpoint/2010/main" val="32535975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a:t>To improve assessment we should realign it by:</a:t>
            </a:r>
          </a:p>
        </p:txBody>
      </p:sp>
      <p:sp>
        <p:nvSpPr>
          <p:cNvPr id="14339" name="Rectangle 3"/>
          <p:cNvSpPr>
            <a:spLocks noGrp="1" noChangeArrowheads="1"/>
          </p:cNvSpPr>
          <p:nvPr>
            <p:ph type="body" idx="1"/>
          </p:nvPr>
        </p:nvSpPr>
        <p:spPr/>
        <p:txBody>
          <a:bodyPr/>
          <a:lstStyle/>
          <a:p>
            <a:r>
              <a:rPr lang="en-GB" dirty="0"/>
              <a:t>Exploring ways in which assessment can engage students and be integral to learning;</a:t>
            </a:r>
          </a:p>
          <a:p>
            <a:r>
              <a:rPr lang="en-GB" dirty="0"/>
              <a:t>Constructively aligning (Biggs 2003) assignments with planned learning outcomes and the curriculum taught;</a:t>
            </a:r>
          </a:p>
          <a:p>
            <a:r>
              <a:rPr lang="en-GB" dirty="0"/>
              <a:t>Providing realistic tasks: students are likely to put more energy into assignments they see as authentic and worth bothering with;</a:t>
            </a:r>
          </a:p>
          <a:p>
            <a:r>
              <a:rPr lang="en-GB" dirty="0"/>
              <a:t>Maximise the dialogic opportunities of student feedback.</a:t>
            </a:r>
          </a:p>
          <a:p>
            <a:endParaRPr lang="en-GB" dirty="0"/>
          </a:p>
        </p:txBody>
      </p:sp>
    </p:spTree>
    <p:extLst>
      <p:ext uri="{BB962C8B-B14F-4D97-AF65-F5344CB8AC3E}">
        <p14:creationId xmlns:p14="http://schemas.microsoft.com/office/powerpoint/2010/main" val="5928118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a:t>Good assessment is valid, reliable, practical, developmental, manageable, cost-effective, fit for purpose, relevant, authentic, inclusive, closely linked to learning outcomes and fair.</a:t>
            </a:r>
          </a:p>
          <a:p>
            <a:pPr marL="609600" indent="-609600"/>
            <a:r>
              <a:rPr lang="en-GB" sz="2800" dirty="0"/>
              <a:t>Is it possible also to make it enjoyable for staff and students?</a:t>
            </a:r>
          </a:p>
          <a:p>
            <a:pPr marL="609600" indent="-609600"/>
            <a:r>
              <a:rPr lang="en-GB" sz="2800" dirty="0"/>
              <a:t>Incremental assessment has more value in promoting student learning than end-point ‘sudden death’ approaches.</a:t>
            </a:r>
          </a:p>
          <a:p>
            <a:pPr marL="609600" indent="-609600"/>
            <a:endParaRPr lang="en-GB" sz="2100" dirty="0"/>
          </a:p>
        </p:txBody>
      </p:sp>
    </p:spTree>
    <p:extLst>
      <p:ext uri="{BB962C8B-B14F-4D97-AF65-F5344CB8AC3E}">
        <p14:creationId xmlns:p14="http://schemas.microsoft.com/office/powerpoint/2010/main" val="1957014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Efficient assessment; we need to:</a:t>
            </a:r>
          </a:p>
        </p:txBody>
      </p:sp>
      <p:sp>
        <p:nvSpPr>
          <p:cNvPr id="3" name="Content Placeholder 2"/>
          <p:cNvSpPr>
            <a:spLocks noGrp="1"/>
          </p:cNvSpPr>
          <p:nvPr>
            <p:ph idx="1"/>
          </p:nvPr>
        </p:nvSpPr>
        <p:spPr/>
        <p:txBody>
          <a:bodyPr/>
          <a:lstStyle/>
          <a:p>
            <a:r>
              <a:rPr lang="en-GB" dirty="0"/>
              <a:t>Stop marking, start assessing! </a:t>
            </a:r>
          </a:p>
          <a:p>
            <a:r>
              <a:rPr lang="en-GB" dirty="0"/>
              <a:t>Explore ways to maximise student ‘time on task’ (Gibbs) and minimise staff drudgery;</a:t>
            </a:r>
          </a:p>
          <a:p>
            <a:r>
              <a:rPr lang="en-GB" dirty="0"/>
              <a:t>Remember that feedback is crucial to student learning but the most time-consuming aspect of assessment: we need to explore ways of giving feedback effectively and efficiently;</a:t>
            </a:r>
          </a:p>
          <a:p>
            <a:r>
              <a:rPr lang="en-GB" dirty="0"/>
              <a:t>Note that Computer-supported assessment can include use of audio feedback via digital sound files, video commentaries and other means of using course Virtual Learning Environments.</a:t>
            </a:r>
          </a:p>
        </p:txBody>
      </p:sp>
    </p:spTree>
    <p:extLst>
      <p:ext uri="{BB962C8B-B14F-4D97-AF65-F5344CB8AC3E}">
        <p14:creationId xmlns:p14="http://schemas.microsoft.com/office/powerpoint/2010/main" val="15134539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a:p>
          <a:p>
            <a:pPr marL="360000">
              <a:lnSpc>
                <a:spcPct val="100000"/>
              </a:lnSpc>
              <a:spcBef>
                <a:spcPts val="600"/>
              </a:spcBef>
            </a:pPr>
            <a:r>
              <a:rPr lang="en-GB" sz="2600" dirty="0"/>
              <a:t>design an assessment strategy that involves a diverse range of methods of assessment (as all forms of assessment disadvantage some students);</a:t>
            </a:r>
          </a:p>
          <a:p>
            <a:pPr marL="360000">
              <a:lnSpc>
                <a:spcPct val="100000"/>
              </a:lnSpc>
              <a:spcBef>
                <a:spcPts val="600"/>
              </a:spcBef>
            </a:pPr>
            <a:r>
              <a:rPr lang="en-GB" sz="2600" dirty="0"/>
              <a:t>consider when designing assessment tasks how any students might be disadvantaged;</a:t>
            </a:r>
          </a:p>
          <a:p>
            <a:pPr marL="360000">
              <a:lnSpc>
                <a:spcPct val="100000"/>
              </a:lnSpc>
              <a:spcBef>
                <a:spcPts val="600"/>
              </a:spcBef>
            </a:pPr>
            <a:r>
              <a:rPr lang="en-GB" sz="2600" dirty="0"/>
              <a:t>maximise the opportunities for each student to achieve at the highest possible level;</a:t>
            </a:r>
          </a:p>
          <a:p>
            <a:pPr marL="360000">
              <a:lnSpc>
                <a:spcPct val="100000"/>
              </a:lnSpc>
              <a:spcBef>
                <a:spcPts val="600"/>
              </a:spcBef>
            </a:pPr>
            <a:r>
              <a:rPr lang="en-GB" sz="2600" dirty="0"/>
              <a:t>ensure the assurance of appropriate standards for all students.</a:t>
            </a:r>
            <a:br>
              <a:rPr lang="en-GB" sz="2600" dirty="0"/>
            </a:br>
            <a:endParaRPr lang="en-GB" sz="2600" dirty="0"/>
          </a:p>
        </p:txBody>
      </p:sp>
    </p:spTree>
    <p:extLst>
      <p:ext uri="{BB962C8B-B14F-4D97-AF65-F5344CB8AC3E}">
        <p14:creationId xmlns:p14="http://schemas.microsoft.com/office/powerpoint/2010/main" val="4833263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Checklist: to what extent does your assessment strategy: </a:t>
            </a:r>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a:t>Work at a programme level, rather than having assessment occur in module-shaped silos?</a:t>
            </a:r>
          </a:p>
          <a:p>
            <a:r>
              <a:rPr lang="en-GB" sz="2800" dirty="0"/>
              <a:t>Maximise fast, formative feedback opportunities without driving your markers into the ground?</a:t>
            </a:r>
          </a:p>
          <a:p>
            <a:r>
              <a:rPr lang="en-GB" sz="2800" dirty="0"/>
              <a:t>Support student transition and retention by making assessment integral to learning? </a:t>
            </a:r>
          </a:p>
          <a:p>
            <a:r>
              <a:rPr lang="en-GB" sz="2800" dirty="0"/>
              <a:t>Enable the development of digital literacy by providing tasks that use social and digital media?</a:t>
            </a:r>
          </a:p>
          <a:p>
            <a:r>
              <a:rPr lang="en-GB" sz="2800" dirty="0"/>
              <a:t>Make the process of assessing and being assessed enjoyable for staff and students?</a:t>
            </a:r>
          </a:p>
          <a:p>
            <a:r>
              <a:rPr lang="en-GB" sz="2800" dirty="0"/>
              <a:t>Assure the standards of assessment against national and PSRB benchmarks?</a:t>
            </a:r>
          </a:p>
        </p:txBody>
      </p:sp>
    </p:spTree>
    <p:extLst>
      <p:ext uri="{BB962C8B-B14F-4D97-AF65-F5344CB8AC3E}">
        <p14:creationId xmlns:p14="http://schemas.microsoft.com/office/powerpoint/2010/main" val="25755372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And…</a:t>
            </a:r>
          </a:p>
        </p:txBody>
      </p:sp>
      <p:sp>
        <p:nvSpPr>
          <p:cNvPr id="3" name="Content Placeholder 2"/>
          <p:cNvSpPr>
            <a:spLocks noGrp="1"/>
          </p:cNvSpPr>
          <p:nvPr>
            <p:ph idx="1"/>
          </p:nvPr>
        </p:nvSpPr>
        <p:spPr/>
        <p:txBody>
          <a:bodyPr/>
          <a:lstStyle/>
          <a:p>
            <a:r>
              <a:rPr lang="en-GB" sz="2800" dirty="0"/>
              <a:t>Provide incremental assessment opportunities?</a:t>
            </a:r>
          </a:p>
          <a:p>
            <a:r>
              <a:rPr lang="en-GB" sz="2800" dirty="0"/>
              <a:t>Use assessment activities that can engage students and be integral to learning?</a:t>
            </a:r>
          </a:p>
          <a:p>
            <a:r>
              <a:rPr lang="en-GB" sz="2800" dirty="0"/>
              <a:t>Constructively align (Biggs 2003) assignments with planned learning outcomes and the curriculum taught?</a:t>
            </a:r>
          </a:p>
          <a:p>
            <a:r>
              <a:rPr lang="en-GB" sz="2800" dirty="0"/>
              <a:t>Provide realistic tasks: students are likely to put more energy into assignments they see as authentic and worth bothering with?</a:t>
            </a:r>
          </a:p>
          <a:p>
            <a:r>
              <a:rPr lang="en-GB" sz="2800" dirty="0"/>
              <a:t>Maximise the dialogic opportunities of student feedback?</a:t>
            </a:r>
          </a:p>
          <a:p>
            <a:endParaRPr lang="en-GB" sz="2800" dirty="0"/>
          </a:p>
        </p:txBody>
      </p:sp>
    </p:spTree>
    <p:extLst>
      <p:ext uri="{BB962C8B-B14F-4D97-AF65-F5344CB8AC3E}">
        <p14:creationId xmlns:p14="http://schemas.microsoft.com/office/powerpoint/2010/main" val="13029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a:t>Conclusions</a:t>
            </a:r>
          </a:p>
        </p:txBody>
      </p:sp>
      <p:sp>
        <p:nvSpPr>
          <p:cNvPr id="43011" name="Rectangle 3"/>
          <p:cNvSpPr>
            <a:spLocks noGrp="1" noChangeArrowheads="1"/>
          </p:cNvSpPr>
          <p:nvPr>
            <p:ph type="body" idx="1"/>
          </p:nvPr>
        </p:nvSpPr>
        <p:spPr>
          <a:xfrm>
            <a:off x="457200" y="620688"/>
            <a:ext cx="8458200" cy="5505475"/>
          </a:xfrm>
        </p:spPr>
        <p:txBody>
          <a:bodyPr/>
          <a:lstStyle/>
          <a:p>
            <a:pPr eaLnBrk="1" hangingPunct="1"/>
            <a:r>
              <a:rPr lang="en-US" dirty="0"/>
              <a:t>If we are strategic in assessment design, it can be a powerful tool to focus student effort and ensure students are both engaged and achieve well;</a:t>
            </a:r>
          </a:p>
          <a:p>
            <a:pPr eaLnBrk="1" hangingPunct="1"/>
            <a:r>
              <a:rPr lang="en-US" dirty="0"/>
              <a:t>However, many assessment strategies are often under-designed, so we need to consider the fitness for purpose of each element of the assessment programme;</a:t>
            </a:r>
          </a:p>
          <a:p>
            <a:pPr eaLnBrk="1" hangingPunct="1"/>
            <a:r>
              <a:rPr lang="en-US" dirty="0"/>
              <a:t>This will include the assignment questions/tasks themselves, the briefings, the marking criteria, the moderation process and the feedback;</a:t>
            </a:r>
          </a:p>
          <a:p>
            <a:pPr eaLnBrk="1" hangingPunct="1"/>
            <a:r>
              <a:rPr lang="en-US" dirty="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a:t>If we do all this, assessment can genuinely make a marked improvement in student learning.</a:t>
            </a:r>
          </a:p>
        </p:txBody>
      </p:sp>
    </p:spTree>
    <p:extLst>
      <p:ext uri="{BB962C8B-B14F-4D97-AF65-F5344CB8AC3E}">
        <p14:creationId xmlns:p14="http://schemas.microsoft.com/office/powerpoint/2010/main" val="11180223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extLst>
      <p:ext uri="{BB962C8B-B14F-4D97-AF65-F5344CB8AC3E}">
        <p14:creationId xmlns:p14="http://schemas.microsoft.com/office/powerpoint/2010/main" val="2058771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learning;</a:t>
            </a:r>
          </a:p>
          <a:p>
            <a:r>
              <a:rPr lang="en-GB" sz="2600" dirty="0"/>
              <a:t>Student satisfaction surveys frequently highlight significant dissatisfaction around these issues;</a:t>
            </a:r>
          </a:p>
          <a:p>
            <a:r>
              <a:rPr lang="en-GB" sz="2600" dirty="0"/>
              <a:t>In tough times, staff often find the pressure of achieving fast and formative feedback a heavy chore, especially when cohorts are large;</a:t>
            </a:r>
          </a:p>
          <a:p>
            <a:r>
              <a:rPr lang="en-GB" sz="2600" dirty="0"/>
              <a:t>A key locus for engagement is assessment, since assignments give students cues about what we value, and they tend to regard marks like money.</a:t>
            </a:r>
          </a:p>
        </p:txBody>
      </p:sp>
    </p:spTree>
    <p:extLst>
      <p:ext uri="{BB962C8B-B14F-4D97-AF65-F5344CB8AC3E}">
        <p14:creationId xmlns:p14="http://schemas.microsoft.com/office/powerpoint/2010/main" val="679716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a:t>Assessment Reform Group (1999) </a:t>
            </a:r>
            <a:r>
              <a:rPr lang="en-GB" sz="1800" i="1" dirty="0"/>
              <a:t>Assessment for Learning : Beyond the black box, </a:t>
            </a:r>
            <a:r>
              <a:rPr lang="en-GB" sz="1800" dirty="0"/>
              <a:t>Cambridge UK, University of Cambridge School of Education.</a:t>
            </a:r>
            <a:r>
              <a:rPr lang="en-GB" sz="1800" dirty="0">
                <a:cs typeface="Times New Roman" pitchFamily="18" charset="0"/>
              </a:rPr>
              <a:t> </a:t>
            </a:r>
          </a:p>
          <a:p>
            <a:pPr marL="609600" indent="-609600" eaLnBrk="1" hangingPunct="1">
              <a:buFont typeface="Wingdings" pitchFamily="2" charset="2"/>
              <a:buNone/>
              <a:defRPr/>
            </a:pPr>
            <a:r>
              <a:rPr lang="en-GB" sz="1800" dirty="0">
                <a:cs typeface="Times New Roman" pitchFamily="18" charset="0"/>
              </a:rPr>
              <a:t>Biggs, J. and Tang, C. (2007) </a:t>
            </a:r>
            <a:r>
              <a:rPr lang="en-GB" sz="1800" i="1" dirty="0">
                <a:cs typeface="Times New Roman" pitchFamily="18" charset="0"/>
              </a:rPr>
              <a:t>Teaching for Quality Learning at University, </a:t>
            </a:r>
            <a:r>
              <a:rPr lang="en-GB" sz="1800" dirty="0">
                <a:cs typeface="Times New Roman" pitchFamily="18" charset="0"/>
              </a:rPr>
              <a:t>Maidenhead: Open University Press.</a:t>
            </a:r>
          </a:p>
          <a:p>
            <a:pPr marL="609600" indent="-609600" eaLnBrk="1" hangingPunct="1">
              <a:buFont typeface="Wingdings" pitchFamily="2" charset="2"/>
              <a:buNone/>
              <a:defRPr/>
            </a:pPr>
            <a:r>
              <a:rPr lang="en-GB" sz="1800" dirty="0">
                <a:cs typeface="Times New Roman" pitchFamily="18" charset="0"/>
              </a:rPr>
              <a:t>Bloxham,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Font typeface="Wingdings" pitchFamily="2" charset="2"/>
              <a:buNone/>
              <a:defRPr/>
            </a:pPr>
            <a:r>
              <a:rPr lang="en-GB" sz="1800" dirty="0">
                <a:cs typeface="Times New Roman" pitchFamily="18" charset="0"/>
              </a:rPr>
              <a:t>Brown, S. Rust, C. &amp; Gibbs, G. (1994) </a:t>
            </a:r>
            <a:r>
              <a:rPr lang="en-GB" sz="1800" i="1" dirty="0">
                <a:cs typeface="Times New Roman" pitchFamily="18" charset="0"/>
              </a:rPr>
              <a:t>Strategies for Diversifying Assessment,</a:t>
            </a:r>
            <a:r>
              <a:rPr lang="en-GB" sz="1800" dirty="0">
                <a:cs typeface="Times New Roman" pitchFamily="18" charset="0"/>
              </a:rPr>
              <a:t> Oxford: Oxford Centre for Staff Development. </a:t>
            </a:r>
          </a:p>
          <a:p>
            <a:pPr marL="609600" indent="-609600" eaLnBrk="1" hangingPunct="1">
              <a:buFont typeface="Wingdings" pitchFamily="2" charset="2"/>
              <a:buNone/>
              <a:defRPr/>
            </a:pPr>
            <a:r>
              <a:rPr lang="en-GB" sz="1800" dirty="0"/>
              <a:t>Boud, D. (1995) </a:t>
            </a:r>
            <a:r>
              <a:rPr lang="en-GB" sz="1800" i="1" dirty="0"/>
              <a:t>Enhancing learning through self-assessment,</a:t>
            </a:r>
            <a:r>
              <a:rPr lang="en-GB" sz="1800" dirty="0"/>
              <a:t> London: Routledge.</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Font typeface="Wingdings" pitchFamily="2" charset="2"/>
              <a:buNone/>
              <a:defRPr/>
            </a:pPr>
            <a:r>
              <a:rPr lang="en-GB" sz="1800" dirty="0"/>
              <a:t>Brown, S. and Knight, P. (1994) </a:t>
            </a:r>
            <a:r>
              <a:rPr lang="en-GB" sz="1800" i="1" dirty="0"/>
              <a:t>Assessing Learners in Higher Education</a:t>
            </a:r>
            <a:r>
              <a:rPr lang="en-GB" sz="1800" dirty="0"/>
              <a:t>, London: Kogan Page.</a:t>
            </a:r>
            <a:endParaRPr lang="en-US" sz="1800" dirty="0"/>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endParaRPr lang="en-GB" sz="1800" dirty="0"/>
          </a:p>
          <a:p>
            <a:pPr marL="609600" indent="-609600" eaLnBrk="1" hangingPunct="1">
              <a:defRPr/>
            </a:pPr>
            <a:endParaRPr lang="en-GB" sz="1800" dirty="0"/>
          </a:p>
          <a:p>
            <a:pPr eaLnBrk="1" hangingPunct="1">
              <a:lnSpc>
                <a:spcPct val="90000"/>
              </a:lnSpc>
              <a:buNone/>
              <a:defRPr/>
            </a:pPr>
            <a:endParaRPr lang="en-GB" sz="1800" dirty="0"/>
          </a:p>
        </p:txBody>
      </p:sp>
    </p:spTree>
    <p:extLst>
      <p:ext uri="{BB962C8B-B14F-4D97-AF65-F5344CB8AC3E}">
        <p14:creationId xmlns:p14="http://schemas.microsoft.com/office/powerpoint/2010/main" val="7748276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extLst>
      <p:ext uri="{BB962C8B-B14F-4D97-AF65-F5344CB8AC3E}">
        <p14:creationId xmlns:p14="http://schemas.microsoft.com/office/powerpoint/2010/main" val="37577334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a:t>Knight, P. and </a:t>
            </a:r>
            <a:r>
              <a:rPr lang="en-GB" sz="1800" dirty="0" err="1"/>
              <a:t>Yorke</a:t>
            </a:r>
            <a:r>
              <a:rPr lang="en-GB" sz="1800" dirty="0"/>
              <a:t>, M. (2003) </a:t>
            </a:r>
            <a:r>
              <a:rPr lang="en-GB" sz="1800" i="1" dirty="0"/>
              <a:t>Assessment, learning and employability</a:t>
            </a:r>
            <a:r>
              <a:rPr lang="en-GB" sz="1800" dirty="0"/>
              <a:t> Maidenhead, UK: SRHE/Open University Press.</a:t>
            </a:r>
          </a:p>
          <a:p>
            <a:pPr eaLnBrk="1" hangingPunct="1">
              <a:buFont typeface="Wingdings" pitchFamily="2" charset="2"/>
              <a:buNone/>
              <a:defRPr/>
            </a:pPr>
            <a:r>
              <a:rPr lang="en-GB" sz="1800" dirty="0" err="1"/>
              <a:t>Mentkowski</a:t>
            </a:r>
            <a:r>
              <a:rPr lang="en-GB" sz="1800" dirty="0"/>
              <a:t>, M. and associates (2000) p.82 </a:t>
            </a:r>
            <a:r>
              <a:rPr lang="en-GB" sz="1800" i="1" dirty="0"/>
              <a:t>Learning that lasts: integrating learning development and performance in college and beyond,</a:t>
            </a:r>
            <a:r>
              <a:rPr lang="en-GB" sz="1800" dirty="0"/>
              <a:t> San Francisco: </a:t>
            </a:r>
            <a:r>
              <a:rPr lang="en-GB" sz="1800" dirty="0" err="1"/>
              <a:t>Jossey</a:t>
            </a:r>
            <a:r>
              <a:rPr lang="en-GB" sz="1800" dirty="0"/>
              <a:t>-Bass.</a:t>
            </a:r>
          </a:p>
          <a:p>
            <a:pPr eaLnBrk="1" hangingPunct="1">
              <a:buFont typeface="Wingdings" pitchFamily="2" charset="2"/>
              <a:buNone/>
              <a:defRPr/>
            </a:pPr>
            <a:r>
              <a:rPr lang="en-GB" sz="1800" dirty="0"/>
              <a:t>McDowell, L. and Brown, S. (1998) </a:t>
            </a:r>
            <a:r>
              <a:rPr lang="en-GB" sz="1800" i="1" dirty="0"/>
              <a:t>Assessing students: cheating and plagiarism</a:t>
            </a:r>
            <a:r>
              <a:rPr lang="en-GB" sz="1800" dirty="0"/>
              <a:t>, Newcastle: Red Guide 10/11 University of Northumbria.</a:t>
            </a:r>
            <a:endParaRPr lang="en-US" sz="1800" dirty="0"/>
          </a:p>
          <a:p>
            <a:pPr eaLnBrk="1" hangingPunct="1">
              <a:buFont typeface="Wingdings" pitchFamily="2" charset="2"/>
              <a:buNone/>
              <a:defRPr/>
            </a:pPr>
            <a:r>
              <a:rPr lang="en-GB" sz="1800" dirty="0" err="1"/>
              <a:t>Nicol</a:t>
            </a:r>
            <a:r>
              <a:rPr lang="en-GB" sz="1800" dirty="0"/>
              <a:t>,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None/>
              <a:defRPr/>
            </a:pPr>
            <a:r>
              <a:rPr lang="en-GB" sz="1800" dirty="0"/>
              <a:t>PASS project Bradford </a:t>
            </a:r>
            <a:r>
              <a:rPr lang="en-GB" sz="1800" dirty="0">
                <a:hlinkClick r:id="rId3"/>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defRPr/>
            </a:pPr>
            <a:endParaRPr lang="en-GB" sz="1800" dirty="0"/>
          </a:p>
          <a:p>
            <a:pPr eaLnBrk="1" hangingPunct="1">
              <a:lnSpc>
                <a:spcPct val="90000"/>
              </a:lnSpc>
              <a:buFont typeface="Wingdings" pitchFamily="2" charset="2"/>
              <a:buNone/>
              <a:defRPr/>
            </a:pPr>
            <a:endParaRPr lang="en-GB" sz="1800" dirty="0"/>
          </a:p>
        </p:txBody>
      </p:sp>
    </p:spTree>
    <p:extLst>
      <p:ext uri="{BB962C8B-B14F-4D97-AF65-F5344CB8AC3E}">
        <p14:creationId xmlns:p14="http://schemas.microsoft.com/office/powerpoint/2010/main" val="9858963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a:t>Race, P. (2001) </a:t>
            </a:r>
            <a:r>
              <a:rPr lang="en-GB" sz="1800" i="1" dirty="0"/>
              <a:t>A Briefing on Self, Peer &amp; Group Assessment,</a:t>
            </a:r>
            <a:r>
              <a:rPr lang="en-GB" sz="1800" dirty="0"/>
              <a:t> in LTSN Generic Centre Assessment Series No 9, LTSN York.</a:t>
            </a:r>
          </a:p>
          <a:p>
            <a:pPr eaLnBrk="1" hangingPunct="1">
              <a:buFont typeface="Wingdings" pitchFamily="2" charset="2"/>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eaLnBrk="1" hangingPunct="1">
              <a:buFont typeface="Wingdings" pitchFamily="2" charset="2"/>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Sadler, D. Royce (2010) Beyond feedback: developing student capability in complex appraisal,</a:t>
            </a:r>
            <a:br>
              <a:rPr lang="en-GB" sz="1800" dirty="0"/>
            </a:br>
            <a:r>
              <a:rPr lang="en-GB" sz="1800" i="1" dirty="0"/>
              <a:t>Assessment &amp; Evaluation in Higher Education, 35: 5, 535-550</a:t>
            </a:r>
          </a:p>
          <a:p>
            <a:pPr eaLnBrk="1" hangingPunct="1">
              <a:buNone/>
            </a:pPr>
            <a:r>
              <a:rPr lang="en-GB" sz="1800" dirty="0"/>
              <a:t>Yorke, M. (1999) </a:t>
            </a:r>
            <a:r>
              <a:rPr lang="en-GB" sz="1800" i="1" dirty="0"/>
              <a:t>Leaving Early: Undergraduate Non-completion in Higher Education,</a:t>
            </a:r>
            <a:r>
              <a:rPr lang="en-GB" sz="1800" dirty="0"/>
              <a:t> London: Routledge.</a:t>
            </a:r>
          </a:p>
          <a:p>
            <a:pPr eaLnBrk="1" hangingPunct="1">
              <a:buFont typeface="Wingdings" pitchFamily="2" charset="2"/>
              <a:buNone/>
            </a:pPr>
            <a:endParaRPr lang="en-GB" sz="1800" dirty="0"/>
          </a:p>
          <a:p>
            <a:endParaRPr lang="en-GB" sz="1800" dirty="0"/>
          </a:p>
        </p:txBody>
      </p:sp>
    </p:spTree>
    <p:extLst>
      <p:ext uri="{BB962C8B-B14F-4D97-AF65-F5344CB8AC3E}">
        <p14:creationId xmlns:p14="http://schemas.microsoft.com/office/powerpoint/2010/main" val="3958402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dirty="0"/>
              <a:t>Effective assessment significantly and positively impacts on student learning, (Boud, Mentkowski, Knight and Yorke and many others).</a:t>
            </a:r>
          </a:p>
          <a:p>
            <a:pPr marL="609600" indent="-609600"/>
            <a:r>
              <a:rPr lang="en-GB" sz="2400" dirty="0"/>
              <a:t>Assessment shapes student behaviour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100" dirty="0"/>
          </a:p>
        </p:txBody>
      </p:sp>
    </p:spTree>
    <p:extLst>
      <p:ext uri="{BB962C8B-B14F-4D97-AF65-F5344CB8AC3E}">
        <p14:creationId xmlns:p14="http://schemas.microsoft.com/office/powerpoint/2010/main" val="598325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dirty="0"/>
              <a:t>“Assessment methods and requirements probably have a greater influence on how and what students learn than any other single factor. This influence may well be of greater importance than the impact of teaching materials” (Boud 1988)</a:t>
            </a:r>
            <a:endParaRPr lang="en-GB" dirty="0"/>
          </a:p>
        </p:txBody>
      </p:sp>
    </p:spTree>
    <p:extLst>
      <p:ext uri="{BB962C8B-B14F-4D97-AF65-F5344CB8AC3E}">
        <p14:creationId xmlns:p14="http://schemas.microsoft.com/office/powerpoint/2010/main" val="1829942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Two major current UK initiatives on assessment to consider</a:t>
            </a:r>
          </a:p>
        </p:txBody>
      </p:sp>
      <p:sp>
        <p:nvSpPr>
          <p:cNvPr id="3" name="Content Placeholder 2"/>
          <p:cNvSpPr>
            <a:spLocks noGrp="1"/>
          </p:cNvSpPr>
          <p:nvPr>
            <p:ph idx="1"/>
          </p:nvPr>
        </p:nvSpPr>
        <p:spPr>
          <a:xfrm>
            <a:off x="214282" y="1214422"/>
            <a:ext cx="8715436" cy="4987941"/>
          </a:xfrm>
        </p:spPr>
        <p:txBody>
          <a:bodyPr/>
          <a:lstStyle/>
          <a:p>
            <a:r>
              <a:rPr lang="en-GB" dirty="0"/>
              <a:t>The UK Quality Assurance Agency (QAA) Code of practice B6 on Assessment and APL.</a:t>
            </a:r>
          </a:p>
          <a:p>
            <a:r>
              <a:rPr lang="en-GB" dirty="0"/>
              <a:t>The Higher Education Academy ‘A marked improvement’ project on bringing about change to institutional strategies on assessment.</a:t>
            </a:r>
          </a:p>
          <a:p>
            <a:r>
              <a:rPr lang="en-GB" dirty="0"/>
              <a:t>Both groups have overlapping membership and therefore aligned perspectives.</a:t>
            </a:r>
          </a:p>
          <a:p>
            <a:r>
              <a:rPr lang="en-GB" dirty="0"/>
              <a:t>Both initiatives draw on the work of previous generations of thinkers on assessment, and particularly the two Centres for Excellence in Teaching and Learning (CETLs) that focused on assessment, Oxford Brookes’ Assessment Knowledge Exchange (ASKe) and Northumbria's Assessment for Learning (A4L).</a:t>
            </a:r>
          </a:p>
        </p:txBody>
      </p:sp>
    </p:spTree>
    <p:extLst>
      <p:ext uri="{BB962C8B-B14F-4D97-AF65-F5344CB8AC3E}">
        <p14:creationId xmlns:p14="http://schemas.microsoft.com/office/powerpoint/2010/main" val="2314726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Assessment for Learning</a:t>
            </a:r>
            <a:endParaRPr lang="en-GB" sz="2400" dirty="0">
              <a:solidFill>
                <a:srgbClr val="3366FF"/>
              </a:solidFill>
              <a:latin typeface="Tahoma" charset="0"/>
            </a:endParaRPr>
          </a:p>
        </p:txBody>
      </p:sp>
    </p:spTree>
    <p:extLst>
      <p:ext uri="{BB962C8B-B14F-4D97-AF65-F5344CB8AC3E}">
        <p14:creationId xmlns:p14="http://schemas.microsoft.com/office/powerpoint/2010/main" val="177701780"/>
      </p:ext>
    </p:extLst>
  </p:cSld>
  <p:clrMapOvr>
    <a:masterClrMapping/>
  </p:clrMapOvr>
  <p:transition spd="slow" advTm="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a:t>Assessment </a:t>
            </a:r>
            <a:r>
              <a:rPr lang="en-GB" i="1" dirty="0"/>
              <a:t>for</a:t>
            </a:r>
            <a:r>
              <a:rPr lang="en-GB"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a:t>1</a:t>
            </a:r>
            <a:r>
              <a:rPr lang="en-GB" dirty="0"/>
              <a:t>. 	</a:t>
            </a:r>
            <a:r>
              <a:rPr lang="en-GB" sz="2000" dirty="0"/>
              <a:t>Tasks should be </a:t>
            </a:r>
            <a:r>
              <a:rPr lang="en-GB" sz="2000" dirty="0">
                <a:solidFill>
                  <a:schemeClr val="tx2">
                    <a:lumMod val="40000"/>
                    <a:lumOff val="60000"/>
                  </a:schemeClr>
                </a:solidFill>
              </a:rPr>
              <a:t>challenging</a:t>
            </a:r>
            <a:r>
              <a:rPr lang="en-GB" sz="2000" dirty="0"/>
              <a:t>, demanding higher order learning and integration of knowledge learned in both the university and other contexts;</a:t>
            </a:r>
          </a:p>
          <a:p>
            <a:pPr marL="438150" indent="-438150" eaLnBrk="1" hangingPunct="1">
              <a:buFont typeface="Wingdings" pitchFamily="2" charset="2"/>
              <a:buNone/>
              <a:defRPr/>
            </a:pPr>
            <a:r>
              <a:rPr lang="en-GB" sz="2000" dirty="0"/>
              <a:t>2. 	Learning and assessment should be </a:t>
            </a:r>
            <a:r>
              <a:rPr lang="en-GB" sz="2000" dirty="0">
                <a:solidFill>
                  <a:srgbClr val="AD5CFF"/>
                </a:solidFill>
              </a:rPr>
              <a:t>integrated</a:t>
            </a:r>
            <a:r>
              <a:rPr lang="en-GB" sz="2000" dirty="0"/>
              <a:t>, assessment should not come at the end of learning but should be part of the learning process;</a:t>
            </a:r>
          </a:p>
          <a:p>
            <a:pPr marL="438150" indent="-438150" eaLnBrk="1" hangingPunct="1">
              <a:buFont typeface="Wingdings" pitchFamily="2" charset="2"/>
              <a:buNone/>
              <a:defRPr/>
            </a:pPr>
            <a:r>
              <a:rPr lang="en-GB" sz="2000" dirty="0"/>
              <a:t>3. 	Students are involved in self assessment and reflection on their learning, they are involved in </a:t>
            </a:r>
            <a:r>
              <a:rPr lang="en-GB" sz="2000" dirty="0">
                <a:solidFill>
                  <a:srgbClr val="AD5CFF"/>
                </a:solidFill>
              </a:rPr>
              <a:t>judging performance</a:t>
            </a:r>
            <a:r>
              <a:rPr lang="en-GB" sz="2000" dirty="0"/>
              <a:t>;</a:t>
            </a:r>
          </a:p>
          <a:p>
            <a:pPr marL="438150" indent="-438150" eaLnBrk="1" hangingPunct="1">
              <a:buFont typeface="Wingdings" pitchFamily="2" charset="2"/>
              <a:buNone/>
              <a:defRPr/>
            </a:pPr>
            <a:r>
              <a:rPr lang="en-GB" sz="2000" dirty="0"/>
              <a:t>4. 	Assessment should encourage </a:t>
            </a:r>
            <a:r>
              <a:rPr lang="en-GB" sz="2000" dirty="0">
                <a:solidFill>
                  <a:srgbClr val="AD5CFF"/>
                </a:solidFill>
              </a:rPr>
              <a:t>metacognition</a:t>
            </a:r>
            <a:r>
              <a:rPr lang="en-GB" sz="2000" dirty="0"/>
              <a:t>, promoting thinking about the learning process not just the learning outcomes;</a:t>
            </a:r>
          </a:p>
          <a:p>
            <a:pPr marL="438150" indent="-438150" eaLnBrk="1" hangingPunct="1">
              <a:buFont typeface="Wingdings" pitchFamily="2" charset="2"/>
              <a:buNone/>
              <a:defRPr/>
            </a:pPr>
            <a:r>
              <a:rPr lang="en-GB" sz="2000" dirty="0"/>
              <a:t>5. 	Assessment should have a </a:t>
            </a:r>
            <a:r>
              <a:rPr lang="en-GB" sz="2000" dirty="0">
                <a:solidFill>
                  <a:srgbClr val="AD5CFF"/>
                </a:solidFill>
              </a:rPr>
              <a:t>formative </a:t>
            </a:r>
            <a:r>
              <a:rPr lang="en-GB" sz="20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2958686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a:t>Assessment </a:t>
            </a:r>
            <a:r>
              <a:rPr lang="en-GB" i="1" dirty="0"/>
              <a:t>for</a:t>
            </a:r>
            <a:r>
              <a:rPr lang="en-GB" dirty="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a:t>6. 	Assessment expectations should be made </a:t>
            </a:r>
            <a:r>
              <a:rPr lang="en-GB" sz="2000" dirty="0">
                <a:solidFill>
                  <a:schemeClr val="tx2">
                    <a:lumMod val="40000"/>
                    <a:lumOff val="60000"/>
                  </a:schemeClr>
                </a:solidFill>
              </a:rPr>
              <a:t>visible</a:t>
            </a:r>
            <a:r>
              <a:rPr lang="en-GB" sz="2000" dirty="0">
                <a:solidFill>
                  <a:srgbClr val="7030A0"/>
                </a:solidFill>
              </a:rPr>
              <a:t> </a:t>
            </a:r>
            <a:r>
              <a:rPr lang="en-GB" sz="2000" dirty="0"/>
              <a:t>to students as far as possible;</a:t>
            </a:r>
          </a:p>
          <a:p>
            <a:pPr marL="538163" indent="-538163" eaLnBrk="1" hangingPunct="1">
              <a:buFont typeface="Wingdings" pitchFamily="2" charset="2"/>
              <a:buNone/>
              <a:defRPr/>
            </a:pPr>
            <a:r>
              <a:rPr lang="en-GB" sz="2000" dirty="0"/>
              <a:t>7. 	Tasks should involve the </a:t>
            </a:r>
            <a:r>
              <a:rPr lang="en-GB" sz="2000" dirty="0">
                <a:solidFill>
                  <a:schemeClr val="tx2">
                    <a:lumMod val="40000"/>
                    <a:lumOff val="60000"/>
                  </a:schemeClr>
                </a:solidFill>
              </a:rPr>
              <a:t>active engagement </a:t>
            </a:r>
            <a:r>
              <a:rPr lang="en-GB" sz="2000" dirty="0"/>
              <a:t>of students developing the capacity to find things out for themselves and learn independently;</a:t>
            </a:r>
          </a:p>
          <a:p>
            <a:pPr marL="538163" indent="-538163" eaLnBrk="1" hangingPunct="1">
              <a:buFont typeface="Wingdings" pitchFamily="2" charset="2"/>
              <a:buNone/>
              <a:defRPr/>
            </a:pPr>
            <a:r>
              <a:rPr lang="en-GB" sz="2000" dirty="0"/>
              <a:t>8. 	Tasks should be </a:t>
            </a:r>
            <a:r>
              <a:rPr lang="en-GB" sz="2000" dirty="0">
                <a:solidFill>
                  <a:schemeClr val="tx2">
                    <a:lumMod val="40000"/>
                    <a:lumOff val="60000"/>
                  </a:schemeClr>
                </a:solidFill>
              </a:rPr>
              <a:t>authentic</a:t>
            </a:r>
            <a:r>
              <a:rPr lang="en-GB" sz="2000" dirty="0"/>
              <a:t>; worthwhile, relevant and offering students some level of control over their work;</a:t>
            </a:r>
          </a:p>
          <a:p>
            <a:pPr marL="538163" indent="-538163" eaLnBrk="1" hangingPunct="1">
              <a:buFont typeface="Wingdings" pitchFamily="2" charset="2"/>
              <a:buNone/>
              <a:defRPr/>
            </a:pPr>
            <a:r>
              <a:rPr lang="en-GB" sz="2000" dirty="0"/>
              <a:t>9. 	Tasks are </a:t>
            </a:r>
            <a:r>
              <a:rPr lang="en-GB" sz="2000" dirty="0">
                <a:solidFill>
                  <a:schemeClr val="tx2">
                    <a:lumMod val="40000"/>
                    <a:lumOff val="60000"/>
                  </a:schemeClr>
                </a:solidFill>
              </a:rPr>
              <a:t>fit for purpose </a:t>
            </a:r>
            <a:r>
              <a:rPr lang="en-GB" sz="2000" dirty="0"/>
              <a:t>and align with important learning outcomes;</a:t>
            </a:r>
          </a:p>
          <a:p>
            <a:pPr marL="538163" indent="-538163" eaLnBrk="1" hangingPunct="1">
              <a:buFont typeface="Wingdings" pitchFamily="2" charset="2"/>
              <a:buNone/>
              <a:defRPr/>
            </a:pPr>
            <a:r>
              <a:rPr lang="en-GB" sz="2000" dirty="0"/>
              <a:t>10. 	Assessment should be used to </a:t>
            </a:r>
            <a:r>
              <a:rPr lang="en-GB" sz="2000" dirty="0">
                <a:solidFill>
                  <a:schemeClr val="tx2">
                    <a:lumMod val="40000"/>
                    <a:lumOff val="60000"/>
                  </a:schemeClr>
                </a:solidFill>
              </a:rPr>
              <a:t>evaluate teaching </a:t>
            </a:r>
            <a:r>
              <a:rPr lang="en-GB" sz="2000" dirty="0"/>
              <a:t>as well as student learning.</a:t>
            </a:r>
          </a:p>
          <a:p>
            <a:pPr eaLnBrk="1" hangingPunct="1">
              <a:buFont typeface="Wingdings" pitchFamily="2" charset="2"/>
              <a:buNone/>
              <a:defRPr/>
            </a:pPr>
            <a:r>
              <a:rPr lang="en-GB" sz="2000" i="1" dirty="0"/>
              <a:t>(Bloxham and Boyd)</a:t>
            </a:r>
          </a:p>
        </p:txBody>
      </p:sp>
    </p:spTree>
    <p:extLst>
      <p:ext uri="{BB962C8B-B14F-4D97-AF65-F5344CB8AC3E}">
        <p14:creationId xmlns:p14="http://schemas.microsoft.com/office/powerpoint/2010/main" val="733639834"/>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2789</Words>
  <Application>Microsoft Office PowerPoint</Application>
  <PresentationFormat>On-screen Show (4:3)</PresentationFormat>
  <Paragraphs>198</Paragraphs>
  <Slides>33</Slides>
  <Notes>31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33</vt:i4>
      </vt:variant>
    </vt:vector>
  </HeadingPairs>
  <TitlesOfParts>
    <vt:vector size="42" baseType="lpstr">
      <vt:lpstr>Arial</vt:lpstr>
      <vt:lpstr>Arial Rounded MT Bold</vt:lpstr>
      <vt:lpstr>Calibri</vt:lpstr>
      <vt:lpstr>Comic Sans MS</vt:lpstr>
      <vt:lpstr>Tahoma</vt:lpstr>
      <vt:lpstr>Times New Roman</vt:lpstr>
      <vt:lpstr>Wingdings</vt:lpstr>
      <vt:lpstr>LeedsMet template</vt:lpstr>
      <vt:lpstr>101_Custom Design</vt:lpstr>
      <vt:lpstr>Assessment as a means of focussing student effort and enhancing achievement</vt:lpstr>
      <vt:lpstr>Assessment in context</vt:lpstr>
      <vt:lpstr>Why is assessment such a big issue?</vt:lpstr>
      <vt:lpstr>Assessment linked to learning</vt:lpstr>
      <vt:lpstr>Why does assessment matter so much?</vt:lpstr>
      <vt:lpstr>Two major current UK initiatives on assessment to consider</vt:lpstr>
      <vt:lpstr>PowerPoint Presentation</vt:lpstr>
      <vt:lpstr>Assessment for learning</vt:lpstr>
      <vt:lpstr>Assessment for learning</vt:lpstr>
      <vt:lpstr>Assessment literacy: students do better if they can: </vt:lpstr>
      <vt:lpstr>PowerPoint Presentation</vt:lpstr>
      <vt:lpstr>Ensuring assessment focuses efforts and promotes engagement means including reference to assessment</vt:lpstr>
      <vt:lpstr>Formative and summative assessment</vt:lpstr>
      <vt:lpstr>Designing fit for purpose assessment methods &amp; approaches: 10 questions </vt:lpstr>
      <vt:lpstr>And the next five:</vt:lpstr>
      <vt:lpstr>PowerPoint Presentation</vt:lpstr>
      <vt:lpstr>What really impacts on learning?</vt:lpstr>
      <vt:lpstr>PowerPoint Presentation</vt:lpstr>
      <vt:lpstr>Encouraging students to take assessment  more seriously</vt:lpstr>
      <vt:lpstr>The importance of dialogic assessment</vt:lpstr>
      <vt:lpstr>Good feedback practice: </vt:lpstr>
      <vt:lpstr>To improve assessment we should realign it by:</vt:lpstr>
      <vt:lpstr>Sound and frequent assessment </vt:lpstr>
      <vt:lpstr>Efficient assessment; we need to:</vt:lpstr>
      <vt:lpstr>Putting this in to practice. We need to:</vt:lpstr>
      <vt:lpstr>Checklist: to what extent does your assessment strategy: </vt:lpstr>
      <vt:lpstr>And…</vt:lpstr>
      <vt:lpstr>Conclusions</vt:lpstr>
      <vt:lpstr>These and other slides will be available on my website at http://sally-brown.net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2016-04-05T18:21:35Z</dcterms:modified>
</cp:coreProperties>
</file>