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2" r:id="rId2"/>
  </p:sldMasterIdLst>
  <p:notesMasterIdLst>
    <p:notesMasterId r:id="rId48"/>
  </p:notesMasterIdLst>
  <p:handoutMasterIdLst>
    <p:handoutMasterId r:id="rId49"/>
  </p:handoutMasterIdLst>
  <p:sldIdLst>
    <p:sldId id="261" r:id="rId3"/>
    <p:sldId id="430" r:id="rId4"/>
    <p:sldId id="433" r:id="rId5"/>
    <p:sldId id="432" r:id="rId6"/>
    <p:sldId id="427" r:id="rId7"/>
    <p:sldId id="419" r:id="rId8"/>
    <p:sldId id="428" r:id="rId9"/>
    <p:sldId id="406" r:id="rId10"/>
    <p:sldId id="410" r:id="rId11"/>
    <p:sldId id="409" r:id="rId12"/>
    <p:sldId id="414" r:id="rId13"/>
    <p:sldId id="407" r:id="rId14"/>
    <p:sldId id="422" r:id="rId15"/>
    <p:sldId id="421" r:id="rId16"/>
    <p:sldId id="424" r:id="rId17"/>
    <p:sldId id="423" r:id="rId18"/>
    <p:sldId id="541" r:id="rId19"/>
    <p:sldId id="542" r:id="rId20"/>
    <p:sldId id="543" r:id="rId21"/>
    <p:sldId id="545" r:id="rId22"/>
    <p:sldId id="426" r:id="rId23"/>
    <p:sldId id="435" r:id="rId24"/>
    <p:sldId id="417" r:id="rId25"/>
    <p:sldId id="519" r:id="rId26"/>
    <p:sldId id="520" r:id="rId27"/>
    <p:sldId id="436" r:id="rId28"/>
    <p:sldId id="359" r:id="rId29"/>
    <p:sldId id="382" r:id="rId30"/>
    <p:sldId id="385" r:id="rId31"/>
    <p:sldId id="373" r:id="rId32"/>
    <p:sldId id="370" r:id="rId33"/>
    <p:sldId id="374" r:id="rId34"/>
    <p:sldId id="380" r:id="rId35"/>
    <p:sldId id="551" r:id="rId36"/>
    <p:sldId id="552" r:id="rId37"/>
    <p:sldId id="553" r:id="rId38"/>
    <p:sldId id="554" r:id="rId39"/>
    <p:sldId id="556" r:id="rId40"/>
    <p:sldId id="557" r:id="rId41"/>
    <p:sldId id="429" r:id="rId42"/>
    <p:sldId id="402" r:id="rId43"/>
    <p:sldId id="403" r:id="rId44"/>
    <p:sldId id="405" r:id="rId45"/>
    <p:sldId id="476" r:id="rId46"/>
    <p:sldId id="477" r:id="rId47"/>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55" autoAdjust="0"/>
    <p:restoredTop sz="94444" autoAdjust="0"/>
  </p:normalViewPr>
  <p:slideViewPr>
    <p:cSldViewPr showGuides="1">
      <p:cViewPr varScale="1">
        <p:scale>
          <a:sx n="71" d="100"/>
          <a:sy n="71" d="100"/>
        </p:scale>
        <p:origin x="966" y="66"/>
      </p:cViewPr>
      <p:guideLst>
        <p:guide orient="horz" pos="2160"/>
        <p:guide pos="2880"/>
      </p:guideLst>
    </p:cSldViewPr>
  </p:slideViewPr>
  <p:outlineViewPr>
    <p:cViewPr>
      <p:scale>
        <a:sx n="33" d="100"/>
        <a:sy n="33" d="100"/>
      </p:scale>
      <p:origin x="0" y="113472"/>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19</a:t>
            </a:fld>
            <a:endParaRPr lang="en-GB"/>
          </a:p>
        </p:txBody>
      </p:sp>
    </p:spTree>
    <p:extLst>
      <p:ext uri="{BB962C8B-B14F-4D97-AF65-F5344CB8AC3E}">
        <p14:creationId xmlns:p14="http://schemas.microsoft.com/office/powerpoint/2010/main" val="6655076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p:txBody>
          <a:bodyPr/>
          <a:lstStyle/>
          <a:p>
            <a:pPr>
              <a:defRPr/>
            </a:pPr>
            <a:fld id="{029B3523-13B5-4697-B543-5603E7D2F9C1}" type="slidenum">
              <a:rPr lang="en-US" smtClean="0"/>
              <a:pPr>
                <a:defRPr/>
              </a:pPr>
              <a:t>20</a:t>
            </a:fld>
            <a:endParaRPr lang="en-US" dirty="0" smtClean="0"/>
          </a:p>
        </p:txBody>
      </p:sp>
    </p:spTree>
    <p:extLst>
      <p:ext uri="{BB962C8B-B14F-4D97-AF65-F5344CB8AC3E}">
        <p14:creationId xmlns:p14="http://schemas.microsoft.com/office/powerpoint/2010/main" val="17353566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23</a:t>
            </a:fld>
            <a:endParaRPr lang="en-US"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25</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27</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30</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31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5513" y="750888"/>
            <a:ext cx="4946650" cy="3709987"/>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8E28087-6036-4B78-B40F-C22A9E1F2CB1}" type="slidenum">
              <a:rPr lang="en-GB" smtClean="0"/>
              <a:pPr/>
              <a:t>6</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32</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33</a:t>
            </a:fld>
            <a:endParaRPr lang="en-US" sz="120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41</a:t>
            </a:fld>
            <a:endParaRPr lang="en-US">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42</a:t>
            </a:fld>
            <a:endParaRPr lang="en-US" smtClean="0">
              <a:solidFill>
                <a:srgbClr val="000000"/>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43</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8</a:t>
            </a:fld>
            <a:endParaRPr lang="en-US" smtClean="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9</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12</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C6B1B7-B06F-454A-94FC-AB72A83E8E52}" type="slidenum">
              <a:rPr lang="en-GB" smtClean="0"/>
              <a:pPr>
                <a:defRPr/>
              </a:pPr>
              <a:t>17</a:t>
            </a:fld>
            <a:endParaRPr lang="en-GB"/>
          </a:p>
        </p:txBody>
      </p:sp>
    </p:spTree>
    <p:extLst>
      <p:ext uri="{BB962C8B-B14F-4D97-AF65-F5344CB8AC3E}">
        <p14:creationId xmlns:p14="http://schemas.microsoft.com/office/powerpoint/2010/main" val="23364032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18</a:t>
            </a:fld>
            <a:endParaRPr lang="en-GB"/>
          </a:p>
        </p:txBody>
      </p:sp>
    </p:spTree>
    <p:extLst>
      <p:ext uri="{BB962C8B-B14F-4D97-AF65-F5344CB8AC3E}">
        <p14:creationId xmlns:p14="http://schemas.microsoft.com/office/powerpoint/2010/main" val="3509695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solidFill>
                  <a:srgbClr val="000000"/>
                </a:solidFill>
              </a:rPr>
              <a:pPr>
                <a:defRPr/>
              </a:pPr>
              <a:t>16/02/2016</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16/02/2016</a:t>
            </a:fld>
            <a:endParaRPr lang="en-GB" altLang="en-US">
              <a:solidFill>
                <a:srgbClr val="000000"/>
              </a:solidFill>
            </a:endParaRP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3"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www.geography.org.uk/download/GA_PRGTIPBrooksMLevelCriteria.pdf"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http://www.nzqa.govt.nz/assets/Studying-in-NZ/New-Zealand-Qualification-Framework/theregister-booklet.pdf%20%20(accessed%20March%202012" TargetMode="External"/><Relationship Id="rId2" Type="http://schemas.openxmlformats.org/officeDocument/2006/relationships/hyperlink" Target="http://eprints.hud.ac.uk/10892/" TargetMode="External"/><Relationship Id="rId1" Type="http://schemas.openxmlformats.org/officeDocument/2006/relationships/slideLayout" Target="../slideLayouts/slideLayout2.xml"/><Relationship Id="rId4" Type="http://schemas.openxmlformats.org/officeDocument/2006/relationships/hyperlink" Target="http://www.qaa.ac.uk/academicinfrastructure/benchmark/masters/MastersDegreeCharacteristics.pdf"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www.qaa.ac.uk/assuring-standards-and-quality/the-quality-code/subject-benchmark-statements/masters-degree-subject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714348" y="1000108"/>
            <a:ext cx="6624637" cy="2949577"/>
          </a:xfrm>
        </p:spPr>
        <p:txBody>
          <a:bodyPr/>
          <a:lstStyle/>
          <a:p>
            <a:pPr algn="ctr" eaLnBrk="1" hangingPunct="1">
              <a:spcBef>
                <a:spcPts val="600"/>
              </a:spcBef>
            </a:pPr>
            <a:r>
              <a:rPr lang="en-GB" sz="3600" dirty="0" smtClean="0"/>
              <a:t/>
            </a:r>
            <a:br>
              <a:rPr lang="en-GB" sz="3600" dirty="0" smtClean="0"/>
            </a:br>
            <a:r>
              <a:rPr lang="en-GB" sz="3600" dirty="0" smtClean="0"/>
              <a:t>Designing, teaching and assessing taught Masters programmes</a:t>
            </a:r>
            <a:br>
              <a:rPr lang="en-GB" sz="3600" dirty="0" smtClean="0"/>
            </a:br>
            <a:r>
              <a:rPr lang="en-GB" sz="3600" dirty="0" smtClean="0"/>
              <a:t>University of Edinburgh </a:t>
            </a:r>
            <a:r>
              <a:rPr lang="en-GB" sz="2000" dirty="0" smtClean="0"/>
              <a:t/>
            </a:r>
            <a:br>
              <a:rPr lang="en-GB" sz="2000" dirty="0" smtClean="0"/>
            </a:br>
            <a:r>
              <a:rPr lang="en-GB" sz="2000" dirty="0" smtClean="0"/>
              <a:t/>
            </a:r>
            <a:br>
              <a:rPr lang="en-GB" sz="2000" dirty="0" smtClean="0"/>
            </a:br>
            <a:r>
              <a:rPr lang="en-GB" sz="2400" dirty="0" smtClean="0"/>
              <a:t>February </a:t>
            </a:r>
            <a:r>
              <a:rPr lang="en-GB" sz="2400" dirty="0" smtClean="0"/>
              <a:t>2016</a:t>
            </a:r>
            <a:r>
              <a:rPr lang="en-GB" sz="3200" dirty="0" smtClean="0"/>
              <a:t/>
            </a:r>
            <a:br>
              <a:rPr lang="en-GB" sz="3200" dirty="0" smtClean="0"/>
            </a:br>
            <a:endParaRPr lang="en-GB" sz="2800" dirty="0" smtClean="0"/>
          </a:p>
        </p:txBody>
      </p:sp>
      <p:sp>
        <p:nvSpPr>
          <p:cNvPr id="15362" name="Rectangle 3"/>
          <p:cNvSpPr>
            <a:spLocks noGrp="1" noChangeArrowheads="1"/>
          </p:cNvSpPr>
          <p:nvPr>
            <p:ph type="subTitle" idx="1"/>
          </p:nvPr>
        </p:nvSpPr>
        <p:spPr>
          <a:xfrm>
            <a:off x="539750" y="4071942"/>
            <a:ext cx="6696075" cy="1522408"/>
          </a:xfrm>
        </p:spPr>
        <p:txBody>
          <a:bodyPr/>
          <a:lstStyle/>
          <a:p>
            <a:pPr algn="ctr" eaLnBrk="1" hangingPunct="1"/>
            <a:r>
              <a:rPr lang="en-GB" sz="2400" dirty="0" smtClean="0"/>
              <a:t>Sally Brown: NTF, PFHEA, SFSEDA</a:t>
            </a:r>
          </a:p>
          <a:p>
            <a:pPr algn="ctr" eaLnBrk="1" hangingPunct="1"/>
            <a:r>
              <a:rPr lang="en-GB" sz="2400" dirty="0" smtClean="0">
                <a:hlinkClick r:id="rId3"/>
              </a:rPr>
              <a:t>http://sally-brown.net</a:t>
            </a:r>
            <a:endParaRPr lang="en-GB" sz="2400" dirty="0" smtClean="0"/>
          </a:p>
          <a:p>
            <a:pPr algn="ctr" eaLnBrk="1" hangingPunct="1"/>
            <a:r>
              <a:rPr lang="en-GB" sz="1800" dirty="0" smtClean="0"/>
              <a:t>@</a:t>
            </a:r>
            <a:r>
              <a:rPr lang="en-GB" sz="1800" dirty="0" err="1" smtClean="0"/>
              <a:t>ProfSallyBrown</a:t>
            </a:r>
            <a:endParaRPr lang="en-GB" sz="1800" dirty="0" smtClean="0"/>
          </a:p>
          <a:p>
            <a:pPr algn="ctr" eaLnBrk="1" hangingPunct="1"/>
            <a:r>
              <a:rPr lang="en-GB" sz="1800" dirty="0" smtClean="0"/>
              <a:t>Emerita Professor, Leeds Beckett University,</a:t>
            </a:r>
          </a:p>
          <a:p>
            <a:pPr algn="ctr" eaLnBrk="1" hangingPunct="1"/>
            <a:r>
              <a:rPr lang="en-GB" sz="1800" dirty="0" smtClean="0"/>
              <a:t>Visiting Professor, University of </a:t>
            </a:r>
            <a:r>
              <a:rPr lang="en-GB" sz="1800" dirty="0" smtClean="0"/>
              <a:t>Plymouth, University of South Wales </a:t>
            </a:r>
            <a:r>
              <a:rPr lang="en-GB" sz="1800" dirty="0" smtClean="0"/>
              <a:t>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200" dirty="0" smtClean="0"/>
              <a:t>Enabling students to focus on a particular aspect of a broader subject area in which they have prior knowledge or experience through previous study or employment; and/or</a:t>
            </a:r>
          </a:p>
          <a:p>
            <a:pPr>
              <a:lnSpc>
                <a:spcPct val="100000"/>
              </a:lnSpc>
            </a:pPr>
            <a:r>
              <a:rPr lang="en-GB" sz="22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200" dirty="0" smtClean="0"/>
              <a:t>Enabling students to learn how to conduct research, often linked to a particular discipline or field of study.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14282" y="249238"/>
            <a:ext cx="7786718" cy="1074737"/>
          </a:xfrm>
        </p:spPr>
        <p:txBody>
          <a:bodyPr/>
          <a:lstStyle/>
          <a:p>
            <a:pPr>
              <a:defRPr/>
            </a:pPr>
            <a:r>
              <a:rPr lang="en-GB" sz="2800" dirty="0" smtClean="0"/>
              <a:t>QAA guidance on M-level qualifications </a:t>
            </a:r>
            <a:r>
              <a:rPr lang="en-GB" dirty="0" smtClean="0"/>
              <a:t/>
            </a:r>
            <a:br>
              <a:rPr lang="en-GB" dirty="0" smtClean="0"/>
            </a:br>
            <a:r>
              <a:rPr lang="en-GB" sz="2000" dirty="0" smtClean="0"/>
              <a:t>(Taken from The framework for higher education qualifications in England, Wales and Northern Ireland, 2008. Appendix 2a )</a:t>
            </a:r>
            <a:endParaRPr lang="en-GB" sz="2000" dirty="0" smtClean="0">
              <a:solidFill>
                <a:schemeClr val="tx2">
                  <a:lumMod val="60000"/>
                  <a:lumOff val="40000"/>
                </a:schemeClr>
              </a:solidFill>
            </a:endParaRP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QAA Scotland: Typically, holders of the qualification will be able to:</a:t>
            </a:r>
          </a:p>
        </p:txBody>
      </p:sp>
      <p:sp>
        <p:nvSpPr>
          <p:cNvPr id="23555" name="Content Placeholder 2"/>
          <p:cNvSpPr>
            <a:spLocks noGrp="1"/>
          </p:cNvSpPr>
          <p:nvPr>
            <p:ph idx="1"/>
          </p:nvPr>
        </p:nvSpPr>
        <p:spPr>
          <a:xfrm>
            <a:off x="468313" y="1412776"/>
            <a:ext cx="8229600" cy="4916587"/>
          </a:xfrm>
        </p:spPr>
        <p:txBody>
          <a:bodyPr/>
          <a:lstStyle/>
          <a:p>
            <a:pPr>
              <a:lnSpc>
                <a:spcPct val="100000"/>
              </a:lnSpc>
              <a:defRPr/>
            </a:pPr>
            <a:r>
              <a:rPr lang="en-GB" sz="2200" dirty="0" smtClean="0"/>
              <a:t>deal with </a:t>
            </a:r>
            <a:r>
              <a:rPr lang="en-GB" sz="2200" dirty="0" smtClean="0">
                <a:solidFill>
                  <a:schemeClr val="tx2">
                    <a:lumMod val="60000"/>
                    <a:lumOff val="40000"/>
                  </a:schemeClr>
                </a:solidFill>
              </a:rPr>
              <a:t>complex</a:t>
            </a:r>
            <a:r>
              <a:rPr lang="en-GB" sz="22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200" dirty="0" smtClean="0"/>
              <a:t>demonstrate </a:t>
            </a:r>
            <a:r>
              <a:rPr lang="en-GB" sz="2200" dirty="0" smtClean="0">
                <a:solidFill>
                  <a:schemeClr val="tx2">
                    <a:lumMod val="60000"/>
                    <a:lumOff val="40000"/>
                  </a:schemeClr>
                </a:solidFill>
              </a:rPr>
              <a:t>self-direction and originality </a:t>
            </a:r>
            <a:r>
              <a:rPr lang="en-GB" sz="2200" dirty="0" smtClean="0"/>
              <a:t>in tackling and solving problems, and act </a:t>
            </a:r>
            <a:r>
              <a:rPr lang="en-GB" sz="2200" dirty="0" smtClean="0">
                <a:solidFill>
                  <a:schemeClr val="tx2">
                    <a:lumMod val="60000"/>
                    <a:lumOff val="40000"/>
                  </a:schemeClr>
                </a:solidFill>
              </a:rPr>
              <a:t>autonomousl</a:t>
            </a:r>
            <a:r>
              <a:rPr lang="en-GB" sz="2200" dirty="0" smtClean="0"/>
              <a:t>y in planning and implementing tasks at a professional or equivalent level; </a:t>
            </a:r>
          </a:p>
          <a:p>
            <a:pPr>
              <a:lnSpc>
                <a:spcPct val="100000"/>
              </a:lnSpc>
              <a:defRPr/>
            </a:pPr>
            <a:r>
              <a:rPr lang="en-GB" sz="2200" dirty="0" smtClean="0"/>
              <a:t>continue to </a:t>
            </a:r>
            <a:r>
              <a:rPr lang="en-GB" sz="2200" dirty="0" smtClean="0">
                <a:solidFill>
                  <a:schemeClr val="tx2">
                    <a:lumMod val="60000"/>
                    <a:lumOff val="40000"/>
                  </a:schemeClr>
                </a:solidFill>
              </a:rPr>
              <a:t>advance</a:t>
            </a:r>
            <a:r>
              <a:rPr lang="en-GB" sz="2200" dirty="0" smtClean="0"/>
              <a:t> their knowledge and understanding, and develop </a:t>
            </a:r>
            <a:r>
              <a:rPr lang="en-GB" sz="2200" dirty="0" smtClean="0">
                <a:solidFill>
                  <a:schemeClr val="tx2">
                    <a:lumMod val="60000"/>
                    <a:lumOff val="40000"/>
                  </a:schemeClr>
                </a:solidFill>
              </a:rPr>
              <a:t>new </a:t>
            </a:r>
            <a:r>
              <a:rPr lang="en-GB" sz="2200" dirty="0" smtClean="0"/>
              <a:t>skills to a high level; and will have: </a:t>
            </a:r>
          </a:p>
          <a:p>
            <a:pPr>
              <a:lnSpc>
                <a:spcPct val="100000"/>
              </a:lnSpc>
              <a:defRPr/>
            </a:pPr>
            <a:r>
              <a:rPr lang="en-GB" sz="2200" dirty="0" smtClean="0"/>
              <a:t>the qualities and </a:t>
            </a:r>
            <a:r>
              <a:rPr lang="en-GB" sz="2200" dirty="0" smtClean="0">
                <a:solidFill>
                  <a:schemeClr val="tx2">
                    <a:lumMod val="60000"/>
                    <a:lumOff val="40000"/>
                  </a:schemeClr>
                </a:solidFill>
              </a:rPr>
              <a:t>transferable skills </a:t>
            </a:r>
            <a:r>
              <a:rPr lang="en-GB" sz="2200" dirty="0" smtClean="0"/>
              <a:t>necessary for employment requiring: (</a:t>
            </a:r>
            <a:r>
              <a:rPr lang="en-GB" sz="2200" dirty="0" err="1" smtClean="0"/>
              <a:t>i</a:t>
            </a:r>
            <a:r>
              <a:rPr lang="en-GB" sz="22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sz="22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New Zealand Qualifications Agency (2007) outcomes of a Masters degree</a:t>
            </a:r>
            <a:endParaRPr lang="en-GB" sz="3200" dirty="0"/>
          </a:p>
        </p:txBody>
      </p:sp>
      <p:sp>
        <p:nvSpPr>
          <p:cNvPr id="3" name="Content Placeholder 2"/>
          <p:cNvSpPr>
            <a:spLocks noGrp="1"/>
          </p:cNvSpPr>
          <p:nvPr>
            <p:ph idx="1"/>
          </p:nvPr>
        </p:nvSpPr>
        <p:spPr>
          <a:xfrm>
            <a:off x="468313" y="1428736"/>
            <a:ext cx="8229600" cy="4900627"/>
          </a:xfrm>
        </p:spPr>
        <p:txBody>
          <a:bodyPr/>
          <a:lstStyle/>
          <a:p>
            <a:pPr>
              <a:buNone/>
            </a:pPr>
            <a:r>
              <a:rPr lang="en-GB" dirty="0" smtClean="0">
                <a:latin typeface="Calibri" pitchFamily="34" charset="0"/>
                <a:cs typeface="Calibri" pitchFamily="34" charset="0"/>
              </a:rPr>
              <a:t>A graduate of a masters degree programme is able to:</a:t>
            </a:r>
          </a:p>
          <a:p>
            <a:pPr lvl="0"/>
            <a:r>
              <a:rPr lang="en-GB" dirty="0" smtClean="0">
                <a:latin typeface="Calibri" pitchFamily="34" charset="0"/>
                <a:cs typeface="Calibri" pitchFamily="34" charset="0"/>
              </a:rPr>
              <a:t>show evidence of advanced knowledge about a specialist field of enquiry or professional practice;</a:t>
            </a:r>
          </a:p>
          <a:p>
            <a:pPr lvl="0"/>
            <a:r>
              <a:rPr lang="en-GB" dirty="0" smtClean="0">
                <a:latin typeface="Calibri" pitchFamily="34" charset="0"/>
                <a:cs typeface="Calibri" pitchFamily="34" charset="0"/>
              </a:rPr>
              <a:t>demonstrate mastery of sophisticated theoretical subject matter;</a:t>
            </a:r>
          </a:p>
          <a:p>
            <a:pPr lvl="0"/>
            <a:r>
              <a:rPr lang="en-GB" dirty="0" smtClean="0">
                <a:latin typeface="Calibri" pitchFamily="34" charset="0"/>
                <a:cs typeface="Calibri" pitchFamily="34" charset="0"/>
              </a:rPr>
              <a:t> research, analyse and argue from evidence;</a:t>
            </a:r>
          </a:p>
          <a:p>
            <a:pPr lvl="0"/>
            <a:r>
              <a:rPr lang="en-GB" dirty="0" smtClean="0">
                <a:latin typeface="Calibri" pitchFamily="34" charset="0"/>
                <a:cs typeface="Calibri" pitchFamily="34" charset="0"/>
              </a:rPr>
              <a:t>work independently and apply knowledge to new situations; and</a:t>
            </a:r>
          </a:p>
          <a:p>
            <a:pPr lvl="0"/>
            <a:r>
              <a:rPr lang="en-GB" dirty="0" smtClean="0">
                <a:latin typeface="Calibri" pitchFamily="34" charset="0"/>
                <a:cs typeface="Calibri" pitchFamily="34" charset="0"/>
              </a:rPr>
              <a:t>engage in rigorous intellectual analysis, criticism and problem-solving.</a:t>
            </a:r>
          </a:p>
          <a:p>
            <a:endParaRPr lang="en-GB" dirty="0">
              <a:latin typeface="Calibri" pitchFamily="34" charset="0"/>
              <a:cs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9"/>
            <a:ext cx="7786718" cy="947514"/>
          </a:xfrm>
        </p:spPr>
        <p:txBody>
          <a:bodyPr/>
          <a:lstStyle/>
          <a:p>
            <a:r>
              <a:rPr lang="en-GB" sz="2800" dirty="0" smtClean="0">
                <a:latin typeface="Calibri" pitchFamily="34" charset="0"/>
                <a:cs typeface="Calibri" pitchFamily="34" charset="0"/>
              </a:rPr>
              <a:t>The Australian Qualification Framework (2011) specifies expectations in these terms:</a:t>
            </a:r>
            <a:endParaRPr lang="en-GB" sz="2800" dirty="0">
              <a:latin typeface="Calibri" pitchFamily="34" charset="0"/>
              <a:cs typeface="Calibri" pitchFamily="34" charset="0"/>
            </a:endParaRPr>
          </a:p>
        </p:txBody>
      </p:sp>
      <p:sp>
        <p:nvSpPr>
          <p:cNvPr id="3" name="Content Placeholder 2"/>
          <p:cNvSpPr>
            <a:spLocks noGrp="1"/>
          </p:cNvSpPr>
          <p:nvPr>
            <p:ph idx="1"/>
          </p:nvPr>
        </p:nvSpPr>
        <p:spPr>
          <a:xfrm>
            <a:off x="468313" y="1268760"/>
            <a:ext cx="8229600" cy="5060603"/>
          </a:xfrm>
        </p:spPr>
        <p:txBody>
          <a:bodyPr/>
          <a:lstStyle/>
          <a:p>
            <a:r>
              <a:rPr lang="en-GB" sz="2000" dirty="0" smtClean="0">
                <a:latin typeface="Calibri" pitchFamily="34" charset="0"/>
                <a:cs typeface="Calibri" pitchFamily="34" charset="0"/>
              </a:rPr>
              <a:t>Graduates at this level will have specialised knowledge and skills for research, and/or professional practice and/or further learning</a:t>
            </a:r>
          </a:p>
          <a:p>
            <a:r>
              <a:rPr lang="en-GB" sz="2000" dirty="0" smtClean="0">
                <a:latin typeface="Calibri" pitchFamily="34" charset="0"/>
                <a:cs typeface="Calibri" pitchFamily="34" charset="0"/>
              </a:rPr>
              <a:t>Knowledge :Graduates at this level will have advanced and integrated understanding of a complex body of knowledge in one or more disciplines or areas of practice</a:t>
            </a:r>
          </a:p>
          <a:p>
            <a:r>
              <a:rPr lang="en-GB" sz="2000" dirty="0" smtClean="0">
                <a:latin typeface="Calibri" pitchFamily="34" charset="0"/>
                <a:cs typeface="Calibri" pitchFamily="34" charset="0"/>
              </a:rPr>
              <a:t>Skills :Graduates at this level will have expert, specialised cognitive and technical skills in a body of knowledge or practice to independently:</a:t>
            </a:r>
          </a:p>
          <a:p>
            <a:pPr lvl="1"/>
            <a:r>
              <a:rPr lang="en-GB" sz="2000" b="1" dirty="0" smtClean="0">
                <a:latin typeface="Calibri" pitchFamily="34" charset="0"/>
                <a:cs typeface="Calibri" pitchFamily="34" charset="0"/>
              </a:rPr>
              <a:t>analyse critically, reflect on and synthesise complex information, problems, concepts and theories</a:t>
            </a:r>
          </a:p>
          <a:p>
            <a:pPr lvl="1"/>
            <a:r>
              <a:rPr lang="en-GB" sz="2000" b="1" dirty="0" smtClean="0">
                <a:latin typeface="Calibri" pitchFamily="34" charset="0"/>
                <a:cs typeface="Calibri" pitchFamily="34" charset="0"/>
              </a:rPr>
              <a:t>research and apply established theories to a body of knowledge or practice</a:t>
            </a:r>
          </a:p>
          <a:p>
            <a:pPr lvl="1"/>
            <a:r>
              <a:rPr lang="en-GB" sz="2000" b="1" dirty="0" smtClean="0">
                <a:latin typeface="Calibri" pitchFamily="34" charset="0"/>
                <a:cs typeface="Calibri" pitchFamily="34" charset="0"/>
              </a:rPr>
              <a:t>interpret and transmit knowledge, skills and ideas to specialist and non-specialist audiences</a:t>
            </a:r>
          </a:p>
          <a:p>
            <a:r>
              <a:rPr lang="en-GB" sz="2000" dirty="0" smtClean="0">
                <a:latin typeface="Calibri" pitchFamily="34" charset="0"/>
                <a:cs typeface="Calibri" pitchFamily="34" charset="0"/>
              </a:rPr>
              <a:t>Application of knowledge and skills: Graduates at this level will apply knowledge and skills to demonstrate autonomy, expert judgement, adaptability and responsibility as a practitioner or learner.</a:t>
            </a:r>
          </a:p>
          <a:p>
            <a:endParaRPr lang="en-GB" sz="3200" dirty="0">
              <a:latin typeface="Calibri"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Masters students at </a:t>
            </a:r>
            <a:r>
              <a:rPr lang="en-GB" sz="3200" dirty="0" err="1" smtClean="0"/>
              <a:t>IoE</a:t>
            </a:r>
            <a:r>
              <a:rPr lang="en-GB" sz="3200" dirty="0" smtClean="0"/>
              <a:t> in London (now UCL) are expected to be able to show:</a:t>
            </a:r>
            <a:endParaRPr lang="en-GB" sz="3200" dirty="0"/>
          </a:p>
        </p:txBody>
      </p:sp>
      <p:sp>
        <p:nvSpPr>
          <p:cNvPr id="3" name="Content Placeholder 2"/>
          <p:cNvSpPr>
            <a:spLocks noGrp="1"/>
          </p:cNvSpPr>
          <p:nvPr>
            <p:ph idx="1"/>
          </p:nvPr>
        </p:nvSpPr>
        <p:spPr/>
        <p:txBody>
          <a:bodyPr/>
          <a:lstStyle/>
          <a:p>
            <a:r>
              <a:rPr lang="en-GB" sz="2400" dirty="0" smtClean="0"/>
              <a:t>Understanding of key aspects of the field of study and practice;</a:t>
            </a:r>
          </a:p>
          <a:p>
            <a:r>
              <a:rPr lang="en-GB" sz="2400" dirty="0" smtClean="0"/>
              <a:t>Highly developed ability to draw from and apply appropriate intellectual perspectives, including engagement with relevant research and scholarship</a:t>
            </a:r>
          </a:p>
          <a:p>
            <a:pPr lvl="0"/>
            <a:r>
              <a:rPr lang="en-GB" sz="2400" dirty="0" smtClean="0"/>
              <a:t>Outstanding grasp of issues and critical insight into professional pedagogic practice;</a:t>
            </a:r>
          </a:p>
          <a:p>
            <a:pPr lvl="0"/>
            <a:r>
              <a:rPr lang="en-GB" sz="2400" dirty="0" smtClean="0"/>
              <a:t>Highly sophisticated and complex understanding of learning processes and the various contexts of learning and teaching;</a:t>
            </a:r>
          </a:p>
          <a:p>
            <a:pPr lvl="0"/>
            <a:r>
              <a:rPr lang="en-GB" sz="2400" dirty="0" smtClean="0"/>
              <a:t>High levels of creativity, independence of thought and success in the application of knowledge in teaching and other work.</a:t>
            </a:r>
            <a:r>
              <a:rPr lang="en-GB" dirty="0" smtClean="0"/>
              <a:t> </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What distinguishes Masters’ level from undergraduate level in practice?</a:t>
            </a:r>
            <a:endParaRPr lang="en-GB" sz="3200" dirty="0"/>
          </a:p>
        </p:txBody>
      </p:sp>
      <p:sp>
        <p:nvSpPr>
          <p:cNvPr id="3" name="Content Placeholder 2"/>
          <p:cNvSpPr>
            <a:spLocks noGrp="1"/>
          </p:cNvSpPr>
          <p:nvPr>
            <p:ph idx="1"/>
          </p:nvPr>
        </p:nvSpPr>
        <p:spPr/>
        <p:txBody>
          <a:bodyPr/>
          <a:lstStyle/>
          <a:p>
            <a:pPr>
              <a:buNone/>
            </a:pPr>
            <a:r>
              <a:rPr lang="en-GB" dirty="0" smtClean="0"/>
              <a:t>Lord (2008) suggests Masters level traits include the ability to:</a:t>
            </a:r>
          </a:p>
          <a:p>
            <a:pPr lvl="0"/>
            <a:r>
              <a:rPr lang="en-GB" dirty="0" smtClean="0"/>
              <a:t>Demonstrate originality in solving problems and applying knowledge</a:t>
            </a:r>
          </a:p>
          <a:p>
            <a:pPr lvl="0"/>
            <a:r>
              <a:rPr lang="en-GB" dirty="0" smtClean="0"/>
              <a:t>Critically evaluate current research in the field</a:t>
            </a:r>
          </a:p>
          <a:p>
            <a:pPr lvl="0"/>
            <a:r>
              <a:rPr lang="en-GB" dirty="0" smtClean="0"/>
              <a:t>Deal with complex issues both systematically and creatively</a:t>
            </a:r>
          </a:p>
          <a:p>
            <a:pPr lvl="0"/>
            <a:r>
              <a:rPr lang="en-GB" dirty="0" smtClean="0"/>
              <a:t>Clearly communicate conclusions to specialist and non-specialist audiences.</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Mapping out the programme as a whole: some questions</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Are you ensuring that students are immersed in the subject they have come to study from the outset?</a:t>
            </a:r>
          </a:p>
          <a:p>
            <a:pPr fontAlgn="base">
              <a:spcBef>
                <a:spcPts val="600"/>
              </a:spcBef>
              <a:spcAft>
                <a:spcPct val="0"/>
              </a:spcAft>
              <a:buClr>
                <a:schemeClr val="tx2"/>
              </a:buClr>
              <a:buSzPct val="70000"/>
              <a:buFont typeface="Wingdings" pitchFamily="2" charset="2"/>
              <a:buChar char="l"/>
            </a:pPr>
            <a:r>
              <a:rPr lang="en-GB" sz="2400" b="1"/>
              <a:t>Is induction a valuable and productive introduction to the course?</a:t>
            </a:r>
          </a:p>
          <a:p>
            <a:pPr fontAlgn="base">
              <a:spcBef>
                <a:spcPts val="600"/>
              </a:spcBef>
              <a:spcAft>
                <a:spcPct val="0"/>
              </a:spcAft>
              <a:buClr>
                <a:schemeClr val="tx2"/>
              </a:buClr>
              <a:buSzPct val="70000"/>
              <a:buFont typeface="Wingdings" pitchFamily="2" charset="2"/>
              <a:buChar char="l"/>
            </a:pPr>
            <a:r>
              <a:rPr lang="en-GB" sz="2400" b="1"/>
              <a:t>Do students have a positive and balanced experience across the programme?</a:t>
            </a:r>
          </a:p>
          <a:p>
            <a:pPr fontAlgn="base">
              <a:spcBef>
                <a:spcPts val="600"/>
              </a:spcBef>
              <a:spcAft>
                <a:spcPct val="0"/>
              </a:spcAft>
              <a:buClr>
                <a:schemeClr val="tx2"/>
              </a:buClr>
              <a:buSzPct val="70000"/>
              <a:buFont typeface="Wingdings" pitchFamily="2" charset="2"/>
              <a:buChar char="l"/>
            </a:pPr>
            <a:r>
              <a:rPr lang="en-GB" sz="2400" b="1"/>
              <a:t>Are there points in the academic year when there doesn’t seem to be much going on (e.g. an extended Christmas break) when going home (and not coming back) seems like a good option?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Mapping assessment</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lnSpcReduction="10000"/>
          </a:bodyPr>
          <a:lstStyle/>
          <a:p>
            <a:pPr fontAlgn="base">
              <a:spcBef>
                <a:spcPts val="600"/>
              </a:spcBef>
              <a:spcAft>
                <a:spcPct val="0"/>
              </a:spcAft>
              <a:buClr>
                <a:schemeClr val="tx2"/>
              </a:buClr>
              <a:buSzPct val="70000"/>
              <a:buFont typeface="Wingdings" pitchFamily="2" charset="2"/>
              <a:buChar char="l"/>
            </a:pPr>
            <a:r>
              <a:rPr lang="en-GB" sz="2400" b="1" dirty="0"/>
              <a:t>Are summative assessments undertaken throughout the course, or is everything ‘sudden death’ end-point? </a:t>
            </a:r>
          </a:p>
          <a:p>
            <a:pPr fontAlgn="base">
              <a:spcBef>
                <a:spcPts val="600"/>
              </a:spcBef>
              <a:spcAft>
                <a:spcPct val="0"/>
              </a:spcAft>
              <a:buClr>
                <a:schemeClr val="tx2"/>
              </a:buClr>
              <a:buSzPct val="70000"/>
              <a:buFont typeface="Wingdings" pitchFamily="2" charset="2"/>
              <a:buChar char="l"/>
            </a:pPr>
            <a:r>
              <a:rPr lang="en-GB" sz="2400" b="1" dirty="0"/>
              <a:t>Is there excessive bunching of assignments in different modules that is highly stressful for students and unmanageable staff?</a:t>
            </a:r>
          </a:p>
          <a:p>
            <a:pPr fontAlgn="base">
              <a:spcBef>
                <a:spcPts val="600"/>
              </a:spcBef>
              <a:spcAft>
                <a:spcPct val="0"/>
              </a:spcAft>
              <a:buClr>
                <a:schemeClr val="tx2"/>
              </a:buClr>
              <a:buSzPct val="70000"/>
              <a:buFont typeface="Wingdings" pitchFamily="2" charset="2"/>
              <a:buChar char="l"/>
            </a:pPr>
            <a:r>
              <a:rPr lang="en-GB" sz="2400" b="1" dirty="0"/>
              <a:t>Are there plenty of opportunities for formative assessment, especially early on?</a:t>
            </a:r>
          </a:p>
          <a:p>
            <a:pPr fontAlgn="base">
              <a:spcBef>
                <a:spcPts val="600"/>
              </a:spcBef>
              <a:spcAft>
                <a:spcPct val="0"/>
              </a:spcAft>
              <a:buClr>
                <a:schemeClr val="tx2"/>
              </a:buClr>
              <a:buSzPct val="70000"/>
              <a:buFont typeface="Wingdings" pitchFamily="2" charset="2"/>
              <a:buChar char="l"/>
            </a:pPr>
            <a:r>
              <a:rPr lang="en-GB" sz="2400" b="1" dirty="0"/>
              <a:t>Are students over-assessed? </a:t>
            </a:r>
          </a:p>
          <a:p>
            <a:pPr fontAlgn="base">
              <a:spcBef>
                <a:spcPts val="600"/>
              </a:spcBef>
              <a:spcAft>
                <a:spcPct val="0"/>
              </a:spcAft>
              <a:buClr>
                <a:schemeClr val="tx2"/>
              </a:buClr>
              <a:buSzPct val="70000"/>
              <a:buFont typeface="Wingdings" pitchFamily="2" charset="2"/>
              <a:buChar char="l"/>
            </a:pPr>
            <a:r>
              <a:rPr lang="en-GB" sz="2400" b="1" dirty="0"/>
              <a:t>When you have introduced innovative assignments, have they been introduced instead of existing ones or simply added to the assessment diet?</a:t>
            </a:r>
          </a:p>
          <a:p>
            <a:pPr fontAlgn="base">
              <a:spcBef>
                <a:spcPts val="600"/>
              </a:spcBef>
              <a:spcAft>
                <a:spcPct val="0"/>
              </a:spcAft>
              <a:buClr>
                <a:schemeClr val="tx2"/>
              </a:buClr>
              <a:buSzPct val="70000"/>
              <a:buFont typeface="Wingdings" pitchFamily="2" charset="2"/>
              <a:buChar char="l"/>
            </a:pPr>
            <a:r>
              <a:rPr lang="en-GB" sz="2400" b="1" dirty="0"/>
              <a:t>Are students encouraged to make good use of the feedback they receive?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progression</a:t>
            </a:r>
          </a:p>
        </p:txBody>
      </p:sp>
      <p:sp>
        <p:nvSpPr>
          <p:cNvPr id="20483"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Is there a coherent model of progression across the student life-cycle from induction to ‘outduction’? </a:t>
            </a:r>
          </a:p>
          <a:p>
            <a:pPr fontAlgn="base">
              <a:spcBef>
                <a:spcPts val="600"/>
              </a:spcBef>
              <a:spcAft>
                <a:spcPct val="0"/>
              </a:spcAft>
              <a:buClr>
                <a:schemeClr val="tx2"/>
              </a:buClr>
              <a:buSzPct val="70000"/>
              <a:buFont typeface="Wingdings" pitchFamily="2" charset="2"/>
              <a:buChar char="l"/>
            </a:pPr>
            <a:r>
              <a:rPr lang="en-GB" sz="2400" b="1"/>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sz="2400" b="1"/>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sz="2400" b="1"/>
              <a:t>Are students offered support and guidance in relation to personal development and employability?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1428736"/>
            <a:ext cx="7772400" cy="4340239"/>
          </a:xfrm>
        </p:spPr>
        <p:txBody>
          <a:bodyPr/>
          <a:lstStyle/>
          <a:p>
            <a:r>
              <a:rPr lang="en-GB" dirty="0" smtClean="0"/>
              <a:t>Teaching and assessing on Masters </a:t>
            </a:r>
            <a:r>
              <a:rPr lang="en-GB" dirty="0" smtClean="0"/>
              <a:t>courses</a:t>
            </a:r>
            <a:endParaRPr lang="en-GB" dirty="0"/>
          </a:p>
        </p:txBody>
      </p:sp>
      <p:sp>
        <p:nvSpPr>
          <p:cNvPr id="3" name="Content Placeholder 2"/>
          <p:cNvSpPr>
            <a:spLocks noGrp="1"/>
          </p:cNvSpPr>
          <p:nvPr>
            <p:ph type="body" idx="1"/>
          </p:nvPr>
        </p:nvSpPr>
        <p:spPr/>
        <p:txBody>
          <a:bodyPr/>
          <a:lstStyle/>
          <a:p>
            <a:r>
              <a:rPr lang="en-GB" sz="3200" dirty="0" smtClean="0"/>
              <a:t>What is mastery?</a:t>
            </a:r>
          </a:p>
          <a:p>
            <a:r>
              <a:rPr lang="en-GB" sz="3200" dirty="0" smtClean="0"/>
              <a:t>What is special about working at this level?</a:t>
            </a:r>
            <a:endParaRPr lang="en-GB"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Teaching for learning</a:t>
            </a:r>
          </a:p>
        </p:txBody>
      </p:sp>
      <p:sp>
        <p:nvSpPr>
          <p:cNvPr id="1638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Is there a coherent model of progression across programmes? </a:t>
            </a:r>
          </a:p>
          <a:p>
            <a:pPr eaLnBrk="1" hangingPunct="1"/>
            <a:r>
              <a:rPr lang="en-GB"/>
              <a:t>Are there clearly way-marked sources of student support throughout their studies?</a:t>
            </a:r>
          </a:p>
          <a:p>
            <a:pPr eaLnBrk="1" hangingPunct="1"/>
            <a:r>
              <a:rPr lang="en-GB"/>
              <a:t>Are students using critical thinking and high levels of analytical thought?</a:t>
            </a:r>
          </a:p>
          <a:p>
            <a:pPr eaLnBrk="1" hangingPunct="1"/>
            <a:r>
              <a:rPr lang="en-GB"/>
              <a:t>Are students working autonomously?</a:t>
            </a:r>
          </a:p>
          <a:p>
            <a:pPr eaLnBrk="1" hangingPunct="1"/>
            <a:r>
              <a:rPr lang="en-GB"/>
              <a:t>Do students have opportunities of working together?</a:t>
            </a:r>
          </a:p>
          <a:p>
            <a:pPr eaLnBrk="1" hangingPunct="1"/>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 what about the Post-graduate student experience?</a:t>
            </a:r>
            <a:endParaRPr lang="en-GB" sz="3200" dirty="0"/>
          </a:p>
        </p:txBody>
      </p:sp>
      <p:sp>
        <p:nvSpPr>
          <p:cNvPr id="3" name="Content Placeholder 2"/>
          <p:cNvSpPr>
            <a:spLocks noGrp="1"/>
          </p:cNvSpPr>
          <p:nvPr>
            <p:ph idx="1"/>
          </p:nvPr>
        </p:nvSpPr>
        <p:spPr>
          <a:xfrm>
            <a:off x="285720" y="1539875"/>
            <a:ext cx="8572559" cy="4789488"/>
          </a:xfrm>
        </p:spPr>
        <p:txBody>
          <a:bodyPr/>
          <a:lstStyle/>
          <a:p>
            <a:r>
              <a:rPr lang="en-GB" dirty="0" smtClean="0"/>
              <a:t>To what extent can universities assume the extent to which students will be coming to study with shared expectations, particularly around curriculum design, delivery, assessment and support?</a:t>
            </a:r>
          </a:p>
          <a:p>
            <a:r>
              <a:rPr lang="en-GB" dirty="0" smtClean="0"/>
              <a:t>What levels of information management, effective learning, self-efficacy, technological, inter-personal and other skills/ capabilities they will bring with them?</a:t>
            </a:r>
          </a:p>
          <a:p>
            <a:r>
              <a:rPr lang="en-GB" dirty="0" smtClean="0"/>
              <a:t>Students coming to study here will have previously learned in environments potentially very different from those here.</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1484784"/>
            <a:ext cx="7772400" cy="4284191"/>
          </a:xfrm>
        </p:spPr>
        <p:txBody>
          <a:bodyPr/>
          <a:lstStyle/>
          <a:p>
            <a:r>
              <a:rPr lang="en-GB" dirty="0" smtClean="0"/>
              <a:t>Assessment at masters level</a:t>
            </a:r>
            <a:endParaRPr lang="en-GB" dirty="0"/>
          </a:p>
        </p:txBody>
      </p:sp>
      <p:sp>
        <p:nvSpPr>
          <p:cNvPr id="5" name="Text Placeholder 4"/>
          <p:cNvSpPr>
            <a:spLocks noGrp="1"/>
          </p:cNvSpPr>
          <p:nvPr>
            <p:ph type="body" idx="1"/>
          </p:nvPr>
        </p:nvSpPr>
        <p:spPr/>
        <p:txBody>
          <a:bodyPr/>
          <a:lstStyle/>
          <a:p>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At Masters level, assessment really matters!</a:t>
            </a:r>
          </a:p>
        </p:txBody>
      </p:sp>
      <p:sp>
        <p:nvSpPr>
          <p:cNvPr id="21507" name="Rectangle 3"/>
          <p:cNvSpPr>
            <a:spLocks noGrp="1" noChangeArrowheads="1"/>
          </p:cNvSpPr>
          <p:nvPr>
            <p:ph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major current UK initiatives on assessment to consider</a:t>
            </a:r>
            <a:endParaRPr lang="en-GB" dirty="0"/>
          </a:p>
        </p:txBody>
      </p:sp>
      <p:sp>
        <p:nvSpPr>
          <p:cNvPr id="3" name="Content Placeholder 2"/>
          <p:cNvSpPr>
            <a:spLocks noGrp="1"/>
          </p:cNvSpPr>
          <p:nvPr>
            <p:ph idx="1"/>
          </p:nvPr>
        </p:nvSpPr>
        <p:spPr>
          <a:xfrm>
            <a:off x="214282" y="1484784"/>
            <a:ext cx="8715436" cy="4717579"/>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(CETLs) that focused on assessment, Oxford Brookes’ Assessment Knowledge Exchange (ASKe) and Northumbria's Assessment for Learning (A4L).</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r>
              <a:rPr lang="en-US" dirty="0" smtClean="0"/>
              <a:t>How well balanced are formative and summative assessment on your Masters programmes?</a:t>
            </a:r>
          </a:p>
          <a:p>
            <a:endParaRPr lang="en-GB"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1412776"/>
            <a:ext cx="7772400" cy="4356199"/>
          </a:xfrm>
        </p:spPr>
        <p:txBody>
          <a:bodyPr/>
          <a:lstStyle/>
          <a:p>
            <a:r>
              <a:rPr lang="en-GB" dirty="0" smtClean="0"/>
              <a:t>Learning from the ‘Assimilate’ project</a:t>
            </a:r>
            <a:endParaRPr lang="en-GB" dirty="0"/>
          </a:p>
        </p:txBody>
      </p:sp>
      <p:sp>
        <p:nvSpPr>
          <p:cNvPr id="5" name="Text Placeholder 4"/>
          <p:cNvSpPr>
            <a:spLocks noGrp="1"/>
          </p:cNvSpPr>
          <p:nvPr>
            <p:ph type="body" idx="1"/>
          </p:nvPr>
        </p:nvSpPr>
        <p:spPr/>
        <p:txBody>
          <a:bodyPr/>
          <a:lstStyle/>
          <a:p>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Assessment at Masters level: </a:t>
            </a:r>
            <a:br>
              <a:rPr lang="en-GB" sz="3200" dirty="0" smtClean="0"/>
            </a:br>
            <a:r>
              <a:rPr lang="en-GB" sz="3200" dirty="0" smtClean="0"/>
              <a:t>the Assimilate project</a:t>
            </a:r>
          </a:p>
        </p:txBody>
      </p:sp>
      <p:sp>
        <p:nvSpPr>
          <p:cNvPr id="17410" name="Content Placeholder 2"/>
          <p:cNvSpPr>
            <a:spLocks noGrp="1"/>
          </p:cNvSpPr>
          <p:nvPr>
            <p:ph idx="1"/>
          </p:nvPr>
        </p:nvSpPr>
        <p:spPr/>
        <p:txBody>
          <a:bodyPr/>
          <a:lstStyle/>
          <a:p>
            <a:r>
              <a:rPr lang="en-GB" dirty="0" smtClean="0"/>
              <a:t>We explored innovative assessment at Masters level using research funding from the National Teaching Fellowship scheme. </a:t>
            </a:r>
          </a:p>
          <a:p>
            <a:r>
              <a:rPr lang="en-GB" dirty="0" smtClean="0"/>
              <a:t>Recognising that limited prior research had been undertaken in this area, we reviewed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2800" dirty="0" smtClean="0"/>
              <a:t>The Assimilate compendium: Good practice M-level assessment examples include:</a:t>
            </a:r>
          </a:p>
        </p:txBody>
      </p:sp>
      <p:sp>
        <p:nvSpPr>
          <p:cNvPr id="21506" name="Content Placeholder 2"/>
          <p:cNvSpPr>
            <a:spLocks noGrp="1"/>
          </p:cNvSpPr>
          <p:nvPr>
            <p:ph idx="1"/>
          </p:nvPr>
        </p:nvSpPr>
        <p:spPr>
          <a:xfrm>
            <a:off x="214313" y="1357312"/>
            <a:ext cx="8715375" cy="5312047"/>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en-GB" dirty="0" smtClean="0"/>
              <a:t>Assignments requiring peer engagement / peer assessment.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Some learning points</a:t>
            </a:r>
          </a:p>
        </p:txBody>
      </p:sp>
      <p:sp>
        <p:nvSpPr>
          <p:cNvPr id="22530" name="Content Placeholder 2"/>
          <p:cNvSpPr>
            <a:spLocks noGrp="1"/>
          </p:cNvSpPr>
          <p:nvPr>
            <p:ph idx="1"/>
          </p:nvPr>
        </p:nvSpPr>
        <p:spPr/>
        <p:txBody>
          <a:bodyPr/>
          <a:lstStyle/>
          <a:p>
            <a:r>
              <a:rPr lang="en-GB" dirty="0" smtClean="0"/>
              <a:t>It was interesting to observe how fuzzy are common understandings of the differences between M-level and undergraduate level assessment;</a:t>
            </a:r>
          </a:p>
          <a:p>
            <a:r>
              <a:rPr lang="en-GB" dirty="0" smtClean="0"/>
              <a:t>The importance of authentic assessment to professionally-orientated Masters programmes was highlighted;</a:t>
            </a:r>
          </a:p>
          <a:p>
            <a:r>
              <a:rPr lang="en-GB" dirty="0" smtClean="0"/>
              <a:t>We learned about variations in practice at M-level between different national systems, especially in terms of duration of programmes and funding arrangements.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rot="5400000">
            <a:off x="-631466" y="1006586"/>
            <a:ext cx="6858000" cy="4803997"/>
          </a:xfrm>
          <a:prstGeom prst="rect">
            <a:avLst/>
          </a:prstGeom>
        </p:spPr>
      </p:pic>
      <p:sp>
        <p:nvSpPr>
          <p:cNvPr id="3" name="TextBox 2"/>
          <p:cNvSpPr txBox="1"/>
          <p:nvPr/>
        </p:nvSpPr>
        <p:spPr>
          <a:xfrm>
            <a:off x="6000761" y="1367056"/>
            <a:ext cx="2243648" cy="1200329"/>
          </a:xfrm>
          <a:prstGeom prst="rect">
            <a:avLst/>
          </a:prstGeom>
          <a:noFill/>
        </p:spPr>
        <p:txBody>
          <a:bodyPr wrap="square" rtlCol="0">
            <a:spAutoFit/>
          </a:bodyPr>
          <a:lstStyle/>
          <a:p>
            <a:r>
              <a:rPr lang="en-GB" sz="2400" dirty="0" smtClean="0">
                <a:solidFill>
                  <a:srgbClr val="FFFFFF"/>
                </a:solidFill>
                <a:latin typeface="Calibri"/>
              </a:rPr>
              <a:t>A masterpiece of planning and performance</a:t>
            </a:r>
            <a:endParaRPr lang="en-GB" sz="2400" dirty="0">
              <a:solidFill>
                <a:srgbClr val="FFFFFF"/>
              </a:solidFill>
              <a:latin typeface="Calibri"/>
            </a:endParaRPr>
          </a:p>
        </p:txBody>
      </p:sp>
    </p:spTree>
    <p:extLst>
      <p:ext uri="{BB962C8B-B14F-4D97-AF65-F5344CB8AC3E}">
        <p14:creationId xmlns:p14="http://schemas.microsoft.com/office/powerpoint/2010/main" val="10886708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We used Q methodology to look for trends in M-level assessment </a:t>
            </a:r>
          </a:p>
        </p:txBody>
      </p:sp>
      <p:sp>
        <p:nvSpPr>
          <p:cNvPr id="26627" name="Text Box 9"/>
          <p:cNvSpPr txBox="1">
            <a:spLocks noChangeArrowheads="1"/>
          </p:cNvSpPr>
          <p:nvPr/>
        </p:nvSpPr>
        <p:spPr bwMode="auto">
          <a:xfrm>
            <a:off x="755576" y="5445224"/>
            <a:ext cx="81359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400" b="1" dirty="0"/>
              <a:t>Acknowledgement: </a:t>
            </a:r>
            <a:r>
              <a:rPr lang="en-GB" sz="1400" b="1" dirty="0" smtClean="0"/>
              <a:t>Thanks to Wendy </a:t>
            </a:r>
            <a:r>
              <a:rPr lang="en-GB" sz="1400" b="1" dirty="0" err="1" smtClean="0"/>
              <a:t>Stainton</a:t>
            </a:r>
            <a:r>
              <a:rPr lang="en-GB" sz="1400" b="1" dirty="0" smtClean="0"/>
              <a:t> Rogers </a:t>
            </a:r>
            <a:r>
              <a:rPr lang="en-GB" sz="1400" b="1" dirty="0"/>
              <a:t>for sharing this </a:t>
            </a:r>
            <a:r>
              <a:rPr lang="en-GB" sz="1400" b="1" dirty="0" smtClean="0"/>
              <a:t>graphic, which was adapted from an original paper by </a:t>
            </a:r>
            <a:r>
              <a:rPr lang="en-GB" sz="1400" b="1" dirty="0" err="1" smtClean="0"/>
              <a:t>Stainton</a:t>
            </a:r>
            <a:r>
              <a:rPr lang="en-GB" sz="1400" b="1" dirty="0" smtClean="0"/>
              <a:t> </a:t>
            </a:r>
            <a:r>
              <a:rPr lang="en-GB" sz="1400" b="1" dirty="0"/>
              <a:t>Rogers, W. (2011) </a:t>
            </a:r>
            <a:r>
              <a:rPr lang="en-GB" sz="1400" b="1" u="sng" dirty="0"/>
              <a:t>Social Psychology</a:t>
            </a:r>
            <a:r>
              <a:rPr lang="en-GB" sz="1400" b="1" dirty="0"/>
              <a:t>. OUP</a:t>
            </a:r>
            <a:r>
              <a:rPr lang="en-GB" sz="1100" dirty="0" smtClean="0"/>
              <a:t>.</a:t>
            </a:r>
            <a:endParaRPr lang="en-GB" sz="1100" dirty="0"/>
          </a:p>
        </p:txBody>
      </p:sp>
      <p:pic>
        <p:nvPicPr>
          <p:cNvPr id="4" name="Picture 3"/>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2051720" y="1995400"/>
            <a:ext cx="4308698" cy="2867199"/>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We identified five viewpoints</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yielded more variety and diversity than we expected at the outset;</a:t>
            </a:r>
          </a:p>
          <a:p>
            <a:r>
              <a:rPr lang="en-GB" dirty="0" smtClean="0"/>
              <a:t>It was fascinating to explore practice in the UK, Denmark, Ireland, Spain, the Netherlands, Singapore, Australia and New Zealand;</a:t>
            </a:r>
          </a:p>
          <a:p>
            <a:r>
              <a:rPr lang="en-GB" dirty="0" smtClean="0"/>
              <a:t>More than 800 people have physically held an Assimilate booklet in their hands and used it to consider innovations in M-level assessment;</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Five things students really hate about feedback</a:t>
            </a:r>
            <a:endParaRPr lang="en-GB" dirty="0"/>
          </a:p>
        </p:txBody>
      </p:sp>
      <p:sp>
        <p:nvSpPr>
          <p:cNvPr id="3" name="Content Placeholder 2"/>
          <p:cNvSpPr>
            <a:spLocks noGrp="1"/>
          </p:cNvSpPr>
          <p:nvPr>
            <p:ph idx="1"/>
          </p:nvPr>
        </p:nvSpPr>
        <p:spPr/>
        <p:txBody>
          <a:bodyPr/>
          <a:lstStyle/>
          <a:p>
            <a:pPr lvl="0"/>
            <a:r>
              <a:rPr lang="en-GB" dirty="0" smtClean="0"/>
              <a:t>Poorly written comments that are nigh on impossible to decode, especially when impenetrable acronyms or abbreviations are used, or where handwriting is in an unfamiliar alphabet and is illegible. </a:t>
            </a:r>
          </a:p>
          <a:p>
            <a:pPr lvl="0"/>
            <a:r>
              <a:rPr lang="en-GB" dirty="0" smtClean="0"/>
              <a:t>Cursory and derogatory remarks that leave them feeling demoralised ‘Weak argument’, ‘Shoddy work’, ‘Hopeless’, ‘Under-developed’, and so on. </a:t>
            </a:r>
          </a:p>
          <a:p>
            <a:pPr lvl="0"/>
            <a:r>
              <a:rPr lang="en-GB" dirty="0" smtClean="0"/>
              <a:t>Value judgements on them as people rather than on the work in hand.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Five things students really hate about feedback</a:t>
            </a:r>
            <a:endParaRPr lang="en-GB" dirty="0"/>
          </a:p>
        </p:txBody>
      </p:sp>
      <p:sp>
        <p:nvSpPr>
          <p:cNvPr id="3" name="Content Placeholder 2"/>
          <p:cNvSpPr>
            <a:spLocks noGrp="1"/>
          </p:cNvSpPr>
          <p:nvPr>
            <p:ph idx="1"/>
          </p:nvPr>
        </p:nvSpPr>
        <p:spPr/>
        <p:txBody>
          <a:bodyPr/>
          <a:lstStyle/>
          <a:p>
            <a:pPr lvl="0"/>
            <a:r>
              <a:rPr lang="en-GB" dirty="0" smtClean="0"/>
              <a:t>Vague comments which give few hints on how to improve or remediate errors: ‘OK as far as it goes’, ‘Needs greater depth of argument’, ‘Inappropriate methodology used’, ‘Not written at the right level’. </a:t>
            </a:r>
          </a:p>
          <a:p>
            <a:r>
              <a:rPr lang="en-GB" dirty="0" smtClean="0"/>
              <a:t>Feedback that arrives so late that there are no opportunities to put into practice any guidance suggested in time for the submission of the next assignment.</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feedback: </a:t>
            </a:r>
            <a:endParaRPr lang="en-GB" dirty="0"/>
          </a:p>
        </p:txBody>
      </p:sp>
      <p:sp>
        <p:nvSpPr>
          <p:cNvPr id="3" name="Content Placeholder 2"/>
          <p:cNvSpPr>
            <a:spLocks noGrp="1"/>
          </p:cNvSpPr>
          <p:nvPr>
            <p:ph idx="1"/>
          </p:nvPr>
        </p:nvSpPr>
        <p:spPr/>
        <p:txBody>
          <a:bodyPr/>
          <a:lstStyle/>
          <a:p>
            <a:pPr lvl="0">
              <a:buSzPct val="100000"/>
              <a:buFont typeface="+mj-lt"/>
              <a:buAutoNum type="arabicPeriod"/>
            </a:pPr>
            <a:r>
              <a:rPr lang="en-GB" dirty="0" smtClean="0"/>
              <a:t>Is dialogic, rather than mono-directional, giving students chances to respond to comments from their markers and seek clarification where necessary. </a:t>
            </a:r>
          </a:p>
          <a:p>
            <a:pPr lvl="0">
              <a:buSzPct val="100000"/>
              <a:buFont typeface="+mj-lt"/>
              <a:buAutoNum type="arabicPeriod"/>
            </a:pPr>
            <a:r>
              <a:rPr lang="en-GB" dirty="0" smtClean="0"/>
              <a:t>Helps clarify what good work looks like, so students are really clear about goals, criteria and expected standards, and provides opportunities to close the gap between current and desired performance.</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feedback:</a:t>
            </a:r>
            <a:endParaRPr lang="en-GB" dirty="0"/>
          </a:p>
        </p:txBody>
      </p:sp>
      <p:sp>
        <p:nvSpPr>
          <p:cNvPr id="3" name="Content Placeholder 2"/>
          <p:cNvSpPr>
            <a:spLocks noGrp="1"/>
          </p:cNvSpPr>
          <p:nvPr>
            <p:ph idx="1"/>
          </p:nvPr>
        </p:nvSpPr>
        <p:spPr/>
        <p:txBody>
          <a:bodyPr/>
          <a:lstStyle/>
          <a:p>
            <a:pPr lvl="0">
              <a:buSzPct val="100000"/>
              <a:buFont typeface="+mj-lt"/>
              <a:buAutoNum type="arabicPeriod" startAt="3"/>
            </a:pPr>
            <a:r>
              <a:rPr lang="en-GB" dirty="0" smtClean="0"/>
              <a:t>Actively facilitates students reviewing their own work and reflecting on it, so that they become good judges of the quality of their own work. </a:t>
            </a:r>
          </a:p>
          <a:p>
            <a:pPr>
              <a:buSzPct val="100000"/>
              <a:buFont typeface="+mj-lt"/>
              <a:buAutoNum type="arabicPeriod" startAt="3"/>
            </a:pPr>
            <a:r>
              <a:rPr lang="en-GB" dirty="0" smtClean="0"/>
              <a:t>Doesn’t just correct errors and indicate problems, potentially leaving students discouraged and demotivated, but also highlights good work and encourages them to believe they can improve and succeed.</a:t>
            </a:r>
          </a:p>
          <a:p>
            <a:pPr>
              <a:buFont typeface="+mj-lt"/>
              <a:buAutoNum type="arabicPeriod" startAt="3"/>
            </a:pPr>
            <a:endParaRPr lang="en-GB" dirty="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feedback:</a:t>
            </a:r>
            <a:endParaRPr lang="en-GB" dirty="0"/>
          </a:p>
        </p:txBody>
      </p:sp>
      <p:sp>
        <p:nvSpPr>
          <p:cNvPr id="3" name="Content Placeholder 2"/>
          <p:cNvSpPr>
            <a:spLocks noGrp="1"/>
          </p:cNvSpPr>
          <p:nvPr>
            <p:ph idx="1"/>
          </p:nvPr>
        </p:nvSpPr>
        <p:spPr/>
        <p:txBody>
          <a:bodyPr/>
          <a:lstStyle/>
          <a:p>
            <a:pPr lvl="0">
              <a:buSzPct val="100000"/>
              <a:buFont typeface="+mj-lt"/>
              <a:buAutoNum type="arabicPeriod" startAt="5"/>
            </a:pPr>
            <a:r>
              <a:rPr lang="en-GB" dirty="0" smtClean="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feedback:</a:t>
            </a:r>
            <a:endParaRPr lang="en-GB" dirty="0"/>
          </a:p>
        </p:txBody>
      </p:sp>
      <p:sp>
        <p:nvSpPr>
          <p:cNvPr id="3" name="Content Placeholder 2"/>
          <p:cNvSpPr>
            <a:spLocks noGrp="1"/>
          </p:cNvSpPr>
          <p:nvPr>
            <p:ph idx="1"/>
          </p:nvPr>
        </p:nvSpPr>
        <p:spPr>
          <a:xfrm>
            <a:off x="358775" y="1643049"/>
            <a:ext cx="8605838" cy="4224351"/>
          </a:xfrm>
        </p:spPr>
        <p:txBody>
          <a:bodyPr/>
          <a:lstStyle/>
          <a:p>
            <a:pPr>
              <a:buSzPct val="100000"/>
              <a:buFont typeface="+mj-lt"/>
              <a:buAutoNum type="arabicPeriod" startAt="6"/>
            </a:pPr>
            <a:r>
              <a:rPr lang="en-GB" dirty="0" smtClean="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dirty="0" err="1" smtClean="0"/>
              <a:t>Hounsell</a:t>
            </a:r>
            <a:r>
              <a:rPr lang="en-GB" dirty="0" smtClean="0"/>
              <a:t>, 2008, p. 5).</a:t>
            </a:r>
          </a:p>
          <a:p>
            <a:pPr lvl="0">
              <a:buSzPct val="100000"/>
              <a:buFont typeface="+mj-lt"/>
              <a:buAutoNum type="arabicPeriod" startAt="6"/>
            </a:pPr>
            <a:r>
              <a:rPr lang="en-GB" dirty="0" smtClean="0"/>
              <a:t>Ensures that the mark isn’t the only thing that students take note of when work is returned, but that they are encouraged to read and use the advice given in feedback and apply it to future assignments. </a:t>
            </a:r>
          </a:p>
          <a:p>
            <a:pPr>
              <a:buFont typeface="+mj-lt"/>
              <a:buAutoNum type="arabicPeriod" startAt="6"/>
            </a:pPr>
            <a:endParaRPr lang="en-GB"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mastery?</a:t>
            </a:r>
            <a:br>
              <a:rPr lang="en-GB" dirty="0" smtClean="0"/>
            </a:br>
            <a:endParaRPr lang="en-GB" dirty="0"/>
          </a:p>
        </p:txBody>
      </p:sp>
      <p:sp>
        <p:nvSpPr>
          <p:cNvPr id="3" name="Content Placeholder 2"/>
          <p:cNvSpPr>
            <a:spLocks noGrp="1"/>
          </p:cNvSpPr>
          <p:nvPr>
            <p:ph idx="1"/>
          </p:nvPr>
        </p:nvSpPr>
        <p:spPr/>
        <p:txBody>
          <a:bodyPr/>
          <a:lstStyle/>
          <a:p>
            <a:pPr>
              <a:buNone/>
            </a:pPr>
            <a:r>
              <a:rPr lang="en-GB" dirty="0" smtClean="0"/>
              <a:t>The ability not just to work from patterns, but to create them, not just to follow instructions, but to design them, to work consistently at a high level (not just on one occasion), to innovate, to work in a variety of media and contexts, to mentor new practitioners (apprentices), to innovate and to be at the cutting edge of one's discipline.</a:t>
            </a:r>
          </a:p>
          <a:p>
            <a:pPr>
              <a:buNone/>
            </a:pPr>
            <a:r>
              <a:rPr lang="en-GB" dirty="0" smtClean="0"/>
              <a:t>See Kneale, P. (2015) Masters Level Teaching, Learning and Assessment, </a:t>
            </a:r>
            <a:r>
              <a:rPr lang="en-GB" dirty="0" smtClean="0"/>
              <a:t>Palgrave.</a:t>
            </a:r>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The take-</a:t>
            </a:r>
            <a:r>
              <a:rPr lang="en-GB" sz="3600" dirty="0" err="1" smtClean="0"/>
              <a:t>aways</a:t>
            </a:r>
            <a:r>
              <a:rPr lang="en-GB" sz="3600" dirty="0" smtClean="0"/>
              <a:t> from today</a:t>
            </a:r>
            <a:endParaRPr lang="en-GB" sz="3600" dirty="0"/>
          </a:p>
        </p:txBody>
      </p:sp>
      <p:sp>
        <p:nvSpPr>
          <p:cNvPr id="3" name="Content Placeholder 2"/>
          <p:cNvSpPr>
            <a:spLocks noGrp="1"/>
          </p:cNvSpPr>
          <p:nvPr>
            <p:ph idx="1"/>
          </p:nvPr>
        </p:nvSpPr>
        <p:spPr>
          <a:xfrm>
            <a:off x="428596" y="1500174"/>
            <a:ext cx="8515352" cy="4789488"/>
          </a:xfrm>
        </p:spPr>
        <p:txBody>
          <a:bodyPr/>
          <a:lstStyle/>
          <a:p>
            <a:pPr marL="457200" indent="-457200">
              <a:buNone/>
            </a:pPr>
            <a:r>
              <a:rPr lang="en-GB" dirty="0" smtClean="0"/>
              <a:t>What are your priorities to review and potentially enhance:</a:t>
            </a:r>
          </a:p>
          <a:p>
            <a:pPr marL="457200" indent="-457200">
              <a:buSzPct val="100000"/>
              <a:buFont typeface="+mj-lt"/>
              <a:buAutoNum type="arabicPeriod"/>
            </a:pPr>
            <a:r>
              <a:rPr lang="en-GB" dirty="0" smtClean="0"/>
              <a:t>The constructive alignment of your Masters programme?</a:t>
            </a:r>
          </a:p>
          <a:p>
            <a:pPr marL="457200" indent="-457200">
              <a:buSzPct val="100000"/>
              <a:buFont typeface="+mj-lt"/>
              <a:buAutoNum type="arabicPeriod"/>
            </a:pPr>
            <a:r>
              <a:rPr lang="en-GB" dirty="0" smtClean="0"/>
              <a:t>The language of your learning outcomes?</a:t>
            </a:r>
          </a:p>
          <a:p>
            <a:pPr marL="457200" indent="-457200">
              <a:buSzPct val="100000"/>
              <a:buFont typeface="+mj-lt"/>
              <a:buAutoNum type="arabicPeriod"/>
            </a:pPr>
            <a:r>
              <a:rPr lang="en-GB" dirty="0" smtClean="0"/>
              <a:t>The subject material to ensure it is at the right level?</a:t>
            </a:r>
          </a:p>
          <a:p>
            <a:pPr marL="457200" indent="-457200">
              <a:buSzPct val="100000"/>
              <a:buFont typeface="+mj-lt"/>
              <a:buAutoNum type="arabicPeriod"/>
            </a:pPr>
            <a:r>
              <a:rPr lang="en-GB" dirty="0" smtClean="0"/>
              <a:t>The means by which you ‘deliver’ content?</a:t>
            </a:r>
          </a:p>
          <a:p>
            <a:pPr marL="457200" indent="-457200">
              <a:buSzPct val="100000"/>
              <a:buFont typeface="+mj-lt"/>
              <a:buAutoNum type="arabicPeriod"/>
            </a:pPr>
            <a:r>
              <a:rPr lang="en-GB" dirty="0" smtClean="0"/>
              <a:t>The range of ways in which you assess your masters students?</a:t>
            </a:r>
          </a:p>
          <a:p>
            <a:pPr marL="457200" indent="-457200">
              <a:buSzPct val="100000"/>
              <a:buFont typeface="+mj-lt"/>
              <a:buAutoNum type="arabicPeriod"/>
            </a:pPr>
            <a:r>
              <a:rPr lang="en-GB" dirty="0" smtClean="0"/>
              <a:t>How you can best support your M-level students?</a:t>
            </a:r>
          </a:p>
          <a:p>
            <a:pPr marL="457200" indent="-457200">
              <a:buSzPct val="100000"/>
              <a:buFont typeface="+mj-lt"/>
              <a:buAutoNum type="arabicPeriod"/>
            </a:pPr>
            <a:r>
              <a:rPr lang="en-GB" dirty="0" smtClean="0"/>
              <a:t>How you evaluate the effectiveness </a:t>
            </a:r>
            <a:r>
              <a:rPr lang="en-GB" smtClean="0"/>
              <a:t>of your </a:t>
            </a:r>
            <a:r>
              <a:rPr lang="en-GB" dirty="0" smtClean="0"/>
              <a:t>programmes?</a:t>
            </a:r>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buNone/>
            </a:pPr>
            <a:r>
              <a:rPr lang="en-US" sz="1800" dirty="0" err="1" smtClean="0"/>
              <a:t>Beetham</a:t>
            </a:r>
            <a:r>
              <a:rPr lang="en-US" sz="1800" dirty="0" smtClean="0"/>
              <a:t>, H. (2010) </a:t>
            </a:r>
            <a:r>
              <a:rPr lang="en-US" sz="1800" i="1" dirty="0" smtClean="0"/>
              <a:t>Active learning in Technology-Rich Contexts</a:t>
            </a:r>
            <a:r>
              <a:rPr lang="en-US" sz="1800" dirty="0" smtClean="0"/>
              <a:t>, in </a:t>
            </a:r>
            <a:r>
              <a:rPr lang="en-US" sz="1800" dirty="0" err="1" smtClean="0"/>
              <a:t>Beetham</a:t>
            </a:r>
            <a:r>
              <a:rPr lang="en-US" sz="1800" dirty="0" smtClean="0"/>
              <a:t>, H. and Sharpe, R. </a:t>
            </a:r>
            <a:r>
              <a:rPr lang="en-US" sz="1800" i="1" dirty="0" smtClean="0"/>
              <a:t>Rethinking Pedagogy for a Digital age: designing for 21</a:t>
            </a:r>
            <a:r>
              <a:rPr lang="en-US" sz="1800" i="1" baseline="30000" dirty="0" smtClean="0"/>
              <a:t>st</a:t>
            </a:r>
            <a:r>
              <a:rPr lang="en-US" sz="1800" i="1" dirty="0" smtClean="0"/>
              <a:t> Century learning, </a:t>
            </a:r>
            <a:r>
              <a:rPr lang="en-US" sz="1800" dirty="0" smtClean="0"/>
              <a:t>Abingdon: </a:t>
            </a:r>
            <a:r>
              <a:rPr lang="en-US" sz="1800" dirty="0" smtClean="0"/>
              <a:t>Routledge.</a:t>
            </a:r>
            <a:endParaRPr lang="en-GB" sz="1800" dirty="0"/>
          </a:p>
          <a:p>
            <a:pPr>
              <a:buNone/>
            </a:pPr>
            <a:r>
              <a:rPr lang="en-US" sz="1800" dirty="0" smtClean="0"/>
              <a:t>Brown</a:t>
            </a:r>
            <a:r>
              <a:rPr lang="en-US" sz="1800" dirty="0" smtClean="0"/>
              <a:t>, S. (2015) Learning, Teaching and </a:t>
            </a:r>
            <a:r>
              <a:rPr lang="en-US" sz="1800" dirty="0" err="1" smtClean="0"/>
              <a:t>Assesment</a:t>
            </a:r>
            <a:r>
              <a:rPr lang="en-US" sz="1800" dirty="0" smtClean="0"/>
              <a:t> in Higher Education: Global perspectives, Basingstoke Palgrave Macmillan </a:t>
            </a:r>
            <a:endParaRPr lang="en-GB" sz="1800" dirty="0" smtClean="0"/>
          </a:p>
          <a:p>
            <a:pPr>
              <a:lnSpc>
                <a:spcPct val="100000"/>
              </a:lnSpc>
              <a:buNone/>
            </a:pPr>
            <a:r>
              <a:rPr lang="en-GB" sz="1800" dirty="0" smtClean="0"/>
              <a:t>Brown, S. (2012) Assimilate compendium, Leeds, Leeds Met Press</a:t>
            </a:r>
          </a:p>
          <a:p>
            <a:pPr>
              <a:lnSpc>
                <a:spcPct val="100000"/>
              </a:lnSpc>
              <a:buNone/>
            </a:pPr>
            <a:r>
              <a:rPr lang="en-GB" sz="1800" dirty="0" smtClean="0"/>
              <a:t>Brown, S. (2014) ‘What are the perceived differences between assessing at Masters level and undergraduate level assessment? Some findings from an NTFS–funded project’ Innovations in Education and Teaching International.</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a:noFill/>
          </a:ln>
        </p:spPr>
        <p:txBody>
          <a:bodyPr vert="horz" wrap="square" lIns="91440" tIns="45720" rIns="91440" bIns="45720" numCol="1" anchor="b" anchorCtr="0" compatLnSpc="1">
            <a:prstTxWarp prst="textNoShape">
              <a:avLst/>
            </a:prstTxWarp>
          </a:bodyPr>
          <a:lstStyle/>
          <a:p>
            <a:r>
              <a:rPr lang="en-GB" sz="3200" dirty="0" smtClean="0"/>
              <a:t>References 2</a:t>
            </a:r>
          </a:p>
        </p:txBody>
      </p:sp>
      <p:sp>
        <p:nvSpPr>
          <p:cNvPr id="40963" name="Rectangle 3"/>
          <p:cNvSpPr>
            <a:spLocks noGrp="1" noChangeArrowheads="1"/>
          </p:cNvSpPr>
          <p:nvPr>
            <p:ph idx="1"/>
          </p:nvPr>
        </p:nvSpPr>
        <p:spPr>
          <a:xfrm>
            <a:off x="428596" y="908720"/>
            <a:ext cx="8229600" cy="5634939"/>
          </a:xfrm>
        </p:spPr>
        <p:txBody>
          <a:bodyPr/>
          <a:lstStyle/>
          <a:p>
            <a:pPr>
              <a:buNone/>
            </a:pPr>
            <a:r>
              <a:rPr lang="en-US" sz="1800" dirty="0" smtClean="0"/>
              <a:t>Carless, D., Joughin, G., </a:t>
            </a:r>
            <a:r>
              <a:rPr lang="en-US" sz="1800" dirty="0" err="1" smtClean="0"/>
              <a:t>Ngar</a:t>
            </a:r>
            <a:r>
              <a:rPr lang="en-US" sz="1800" dirty="0" smtClean="0"/>
              <a:t>-Fun, Liu. et al (2006) </a:t>
            </a:r>
            <a:r>
              <a:rPr lang="en-US" sz="1800" i="1" dirty="0" smtClean="0"/>
              <a:t>How Assessment supports learning: Learning orientated assessment in action,</a:t>
            </a:r>
            <a:r>
              <a:rPr lang="en-US" sz="1800" dirty="0" smtClean="0"/>
              <a:t> Hong Kong University Press. </a:t>
            </a:r>
            <a:endParaRPr lang="en-GB" sz="1800" dirty="0" smtClean="0"/>
          </a:p>
          <a:p>
            <a:pPr>
              <a:buNone/>
            </a:pPr>
            <a:r>
              <a:rPr lang="en-GB" sz="1800" dirty="0" smtClean="0"/>
              <a:t>Carroll, J. and Ryan, J. (2005) </a:t>
            </a:r>
            <a:r>
              <a:rPr lang="en-GB" sz="1800" i="1" dirty="0" smtClean="0"/>
              <a:t>Teaching International students: improving learning for all,</a:t>
            </a:r>
            <a:r>
              <a:rPr lang="en-GB" sz="1800" dirty="0" smtClean="0"/>
              <a:t> London: Routledge SEDA series.</a:t>
            </a:r>
          </a:p>
          <a:p>
            <a:pPr>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buNone/>
            </a:pPr>
            <a:r>
              <a:rPr lang="en-GB" sz="1800" dirty="0" smtClean="0"/>
              <a:t>Flint, N. R. and Johnson, B. (2011) </a:t>
            </a:r>
            <a:r>
              <a:rPr lang="en-GB" sz="1800" i="1" dirty="0" smtClean="0"/>
              <a:t>Towards fairer university assessment: addressing the concerns of students, </a:t>
            </a:r>
            <a:r>
              <a:rPr lang="en-GB" sz="1800" dirty="0" smtClean="0"/>
              <a:t>London: Routledge.</a:t>
            </a:r>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buFont typeface="Wingdings" pitchFamily="2" charset="2"/>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a:noFill/>
          <a:ln>
            <a:noFill/>
          </a:ln>
        </p:spPr>
        <p:txBody>
          <a:bodyPr vert="horz" wrap="square" lIns="91440" tIns="45720" rIns="91440" bIns="45720" numCol="1" anchor="b" anchorCtr="0" compatLnSpc="1">
            <a:prstTxWarp prst="textNoShape">
              <a:avLst/>
            </a:prstTxWarp>
          </a:bodyPr>
          <a:lstStyle/>
          <a:p>
            <a:r>
              <a:rPr lang="en-GB" sz="3200" dirty="0" smtClean="0"/>
              <a:t>References 3</a:t>
            </a:r>
          </a:p>
        </p:txBody>
      </p:sp>
      <p:sp>
        <p:nvSpPr>
          <p:cNvPr id="41987" name="Content Placeholder 2"/>
          <p:cNvSpPr>
            <a:spLocks noGrp="1"/>
          </p:cNvSpPr>
          <p:nvPr>
            <p:ph idx="1"/>
          </p:nvPr>
        </p:nvSpPr>
        <p:spPr/>
        <p:txBody>
          <a:bodyPr/>
          <a:lstStyle/>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buNone/>
            </a:pPr>
            <a:r>
              <a:rPr lang="en-GB" sz="1800" dirty="0" smtClean="0"/>
              <a:t>Grace, S. and </a:t>
            </a:r>
            <a:r>
              <a:rPr lang="en-GB" sz="1800" dirty="0" err="1" smtClean="0"/>
              <a:t>Gravestock</a:t>
            </a:r>
            <a:r>
              <a:rPr lang="en-GB" sz="1800" dirty="0" smtClean="0"/>
              <a:t>, P. (2009) </a:t>
            </a:r>
            <a:r>
              <a:rPr lang="en-GB" sz="1800" i="1" dirty="0" smtClean="0"/>
              <a:t>Inclusion and Diversity: meeting the needs of all students</a:t>
            </a:r>
            <a:r>
              <a:rPr lang="en-GB" sz="1800" dirty="0" smtClean="0"/>
              <a:t>. </a:t>
            </a:r>
            <a:r>
              <a:rPr lang="en-GB" sz="1800" i="1" dirty="0" smtClean="0"/>
              <a:t>Key guides for effective teaching in Higher Education, </a:t>
            </a:r>
            <a:r>
              <a:rPr lang="en-GB" sz="1800" dirty="0" smtClean="0"/>
              <a:t>Abingdon: Routledge.</a:t>
            </a:r>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None/>
            </a:pPr>
            <a:r>
              <a:rPr lang="en-GB" sz="1800" dirty="0" err="1" smtClean="0"/>
              <a:t>Humfrey</a:t>
            </a:r>
            <a:r>
              <a:rPr lang="en-GB" sz="1800" dirty="0" smtClean="0"/>
              <a:t> C (1999) </a:t>
            </a:r>
            <a:r>
              <a:rPr lang="en-GB" sz="1800" i="1" dirty="0" smtClean="0"/>
              <a:t>Managing International students</a:t>
            </a:r>
            <a:r>
              <a:rPr lang="en-GB" sz="1800" dirty="0" smtClean="0"/>
              <a:t> Open University Press, Buckingham</a:t>
            </a:r>
          </a:p>
          <a:p>
            <a:pPr>
              <a:buNone/>
            </a:pPr>
            <a:r>
              <a:rPr lang="en-GB" sz="1800" dirty="0" smtClean="0"/>
              <a:t>Institute of Education (2006) Masters level criteria for Geography PGCE </a:t>
            </a:r>
            <a:r>
              <a:rPr lang="en-GB" sz="1800" u="sng" dirty="0" smtClean="0">
                <a:hlinkClick r:id="rId4"/>
              </a:rPr>
              <a:t>http://www.geography.org.uk/download/GA_PRGTIPBrooksMLevelCriteria.pdf</a:t>
            </a:r>
            <a:endParaRPr lang="en-GB" sz="1800" dirty="0" smtClean="0"/>
          </a:p>
          <a:p>
            <a:pPr>
              <a:buNone/>
            </a:pPr>
            <a:r>
              <a:rPr lang="en-GB" sz="1800" dirty="0" smtClean="0"/>
              <a:t>Jones, E. and Brown, S. (</a:t>
            </a:r>
            <a:r>
              <a:rPr lang="en-GB" sz="1800" dirty="0" err="1" smtClean="0"/>
              <a:t>Eds</a:t>
            </a:r>
            <a:r>
              <a:rPr lang="en-GB" sz="1800" dirty="0" smtClean="0"/>
              <a:t>) (2008) </a:t>
            </a:r>
            <a:r>
              <a:rPr lang="en-GB" sz="1800" i="1" dirty="0" smtClean="0"/>
              <a:t>Internationalising Higher Education</a:t>
            </a:r>
            <a:r>
              <a:rPr lang="en-GB" sz="1800" dirty="0" smtClean="0"/>
              <a:t>, London: Routledge.</a:t>
            </a:r>
          </a:p>
          <a:p>
            <a:pPr>
              <a:buNone/>
            </a:pPr>
            <a:r>
              <a:rPr lang="en-GB" sz="1800" dirty="0" smtClean="0"/>
              <a:t>Kneale, P. (2015, at press) Masters Level Teaching, Learning and Assessment, Palgrave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4</a:t>
            </a:r>
            <a:endParaRPr lang="en-GB" dirty="0"/>
          </a:p>
        </p:txBody>
      </p:sp>
      <p:sp>
        <p:nvSpPr>
          <p:cNvPr id="3" name="Content Placeholder 2"/>
          <p:cNvSpPr>
            <a:spLocks noGrp="1"/>
          </p:cNvSpPr>
          <p:nvPr>
            <p:ph idx="1"/>
          </p:nvPr>
        </p:nvSpPr>
        <p:spPr/>
        <p:txBody>
          <a:bodyPr/>
          <a:lstStyle/>
          <a:p>
            <a:pPr>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 </a:t>
            </a:r>
            <a:r>
              <a:rPr lang="en-GB" sz="1800" u="sng" dirty="0" smtClean="0">
                <a:hlinkClick r:id="rId2"/>
              </a:rPr>
              <a:t>http://eprints.hud.ac.uk/10892/</a:t>
            </a:r>
            <a:endParaRPr lang="en-GB" sz="1800" dirty="0" smtClean="0"/>
          </a:p>
          <a:p>
            <a:pPr>
              <a:buNone/>
            </a:pPr>
            <a:r>
              <a:rPr lang="en-GB" sz="1800" dirty="0" smtClean="0"/>
              <a:t>McNamara, D. and Harris, R. (1997</a:t>
            </a:r>
            <a:r>
              <a:rPr lang="en-GB" sz="1800" i="1" dirty="0" smtClean="0"/>
              <a:t>) Overseas students in Higher Education: issues in teaching and learning, </a:t>
            </a:r>
            <a:r>
              <a:rPr lang="en-GB" sz="1800" dirty="0" smtClean="0"/>
              <a:t>London: Routledge </a:t>
            </a:r>
          </a:p>
          <a:p>
            <a:pPr>
              <a:buNone/>
            </a:pPr>
            <a:r>
              <a:rPr lang="en-GB" sz="1800" dirty="0" smtClean="0"/>
              <a:t>NZQA (2007) </a:t>
            </a:r>
            <a:r>
              <a:rPr lang="en-GB" sz="1800" u="sng" dirty="0" smtClean="0">
                <a:hlinkClick r:id="rId3"/>
              </a:rPr>
              <a:t>http://www.nzqa.govt.nz/assets/Studying-in-NZ/New-Zealand-Qualification-Framework/theregister-booklet.pdf (accessed March 2012</a:t>
            </a:r>
            <a:endParaRPr lang="en-GB" sz="1800" u="sng" dirty="0" smtClean="0"/>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4"/>
              </a:rPr>
              <a:t>http://www.qaa.ac.uk/academicinfrastructure/benchmark/masters/MastersDegreeCharacteristics.pdf</a:t>
            </a:r>
            <a:endParaRPr lang="en-GB" sz="1800" dirty="0" smtClean="0">
              <a:cs typeface="Times New Roman" pitchFamily="18" charset="0"/>
            </a:endParaRPr>
          </a:p>
          <a:p>
            <a:pPr>
              <a:buNone/>
            </a:pPr>
            <a:r>
              <a:rPr lang="en-GB" sz="1800" dirty="0" smtClean="0"/>
              <a:t>Ryan, J. (2000) </a:t>
            </a:r>
            <a:r>
              <a:rPr lang="en-GB" sz="1800" i="1" dirty="0" smtClean="0"/>
              <a:t>A Guide to Teaching International Students,</a:t>
            </a:r>
            <a:r>
              <a:rPr lang="en-GB" sz="1800" dirty="0" smtClean="0"/>
              <a:t> Oxford: Oxford Centre for Staff and Learning Development.</a:t>
            </a: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buNone/>
            </a:pPr>
            <a:endParaRPr lang="en-GB" sz="1800" dirty="0" smtClean="0"/>
          </a:p>
          <a:p>
            <a:endParaRPr lang="en-GB" sz="1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5</a:t>
            </a:r>
            <a:endParaRPr lang="en-GB" dirty="0"/>
          </a:p>
        </p:txBody>
      </p:sp>
      <p:sp>
        <p:nvSpPr>
          <p:cNvPr id="3" name="Content Placeholder 2"/>
          <p:cNvSpPr>
            <a:spLocks noGrp="1"/>
          </p:cNvSpPr>
          <p:nvPr>
            <p:ph idx="1"/>
          </p:nvPr>
        </p:nvSpPr>
        <p:spPr/>
        <p:txBody>
          <a:bodyPr/>
          <a:lstStyle/>
          <a:p>
            <a:pPr>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buNone/>
            </a:pPr>
            <a:r>
              <a:rPr lang="en-GB" sz="1800" dirty="0" smtClean="0"/>
              <a:t>Wisker, G. (2001) </a:t>
            </a:r>
            <a:r>
              <a:rPr lang="en-GB" sz="1800" i="1" dirty="0" smtClean="0"/>
              <a:t>Good practice working with international students</a:t>
            </a:r>
            <a:r>
              <a:rPr lang="en-GB" sz="1800" dirty="0" smtClean="0"/>
              <a:t>, Birmingham: SEDA paper 110, the Staff and educational Development Association.</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 which aspects of masters provision are your strengths?</a:t>
            </a:r>
            <a:endParaRPr lang="en-GB" sz="3200" dirty="0"/>
          </a:p>
        </p:txBody>
      </p:sp>
      <p:sp>
        <p:nvSpPr>
          <p:cNvPr id="3" name="Content Placeholder 2"/>
          <p:cNvSpPr>
            <a:spLocks noGrp="1"/>
          </p:cNvSpPr>
          <p:nvPr>
            <p:ph idx="1"/>
          </p:nvPr>
        </p:nvSpPr>
        <p:spPr/>
        <p:txBody>
          <a:bodyPr/>
          <a:lstStyle/>
          <a:p>
            <a:r>
              <a:rPr lang="en-GB" dirty="0" smtClean="0"/>
              <a:t>A unique curriculum offer, with specialisms which are attractive to both home and international students?</a:t>
            </a:r>
          </a:p>
          <a:p>
            <a:r>
              <a:rPr lang="en-GB" dirty="0" smtClean="0"/>
              <a:t>A highly-supportive learning environment, with better than average support for postgraduate students in a range of academic literacies?</a:t>
            </a:r>
          </a:p>
          <a:p>
            <a:r>
              <a:rPr lang="en-GB" dirty="0" smtClean="0"/>
              <a:t>A good track record with student satisfaction at postgraduate level?</a:t>
            </a:r>
          </a:p>
          <a:p>
            <a:r>
              <a:rPr lang="en-GB" dirty="0" smtClean="0"/>
              <a:t>A great place to study?</a:t>
            </a:r>
          </a:p>
          <a:p>
            <a:r>
              <a:rPr lang="en-GB" dirty="0" smtClean="0"/>
              <a:t>What else?</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52400" y="349250"/>
            <a:ext cx="7777186" cy="1092200"/>
          </a:xfrm>
          <a:prstGeom prst="rect">
            <a:avLst/>
          </a:prstGeom>
          <a:noFill/>
          <a:ln w="12700">
            <a:noFill/>
            <a:miter lim="800000"/>
            <a:headEnd/>
            <a:tailEnd/>
          </a:ln>
          <a:effectLst/>
        </p:spPr>
        <p:txBody>
          <a:bodyPr lIns="92075" tIns="46038" rIns="92075" bIns="46038" anchor="ctr"/>
          <a:lstStyle/>
          <a:p>
            <a:r>
              <a:rPr lang="en-GB" sz="3600" b="1" dirty="0" smtClean="0">
                <a:solidFill>
                  <a:schemeClr val="tx2"/>
                </a:solidFill>
                <a:latin typeface="+mj-lt"/>
                <a:ea typeface="+mj-ea"/>
                <a:cs typeface="+mj-cs"/>
              </a:rPr>
              <a:t>What are the most important features </a:t>
            </a:r>
          </a:p>
          <a:p>
            <a:r>
              <a:rPr lang="en-GB" sz="3600" b="1" dirty="0" smtClean="0">
                <a:solidFill>
                  <a:schemeClr val="tx2"/>
                </a:solidFill>
                <a:latin typeface="+mj-lt"/>
                <a:ea typeface="+mj-ea"/>
                <a:cs typeface="+mj-cs"/>
              </a:rPr>
              <a:t>of your M-level curriculum?</a:t>
            </a:r>
            <a:endParaRPr lang="en-GB" sz="3600" b="1" dirty="0">
              <a:solidFill>
                <a:schemeClr val="tx2"/>
              </a:solidFill>
              <a:latin typeface="+mj-lt"/>
              <a:ea typeface="+mj-ea"/>
              <a:cs typeface="+mj-cs"/>
            </a:endParaRPr>
          </a:p>
        </p:txBody>
      </p:sp>
      <p:sp>
        <p:nvSpPr>
          <p:cNvPr id="63491"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1</a:t>
            </a:r>
          </a:p>
        </p:txBody>
      </p:sp>
      <p:sp>
        <p:nvSpPr>
          <p:cNvPr id="63492"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2</a:t>
            </a:r>
          </a:p>
        </p:txBody>
      </p:sp>
      <p:sp>
        <p:nvSpPr>
          <p:cNvPr id="63493"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3</a:t>
            </a:r>
          </a:p>
        </p:txBody>
      </p:sp>
      <p:sp>
        <p:nvSpPr>
          <p:cNvPr id="63494"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5</a:t>
            </a:r>
          </a:p>
        </p:txBody>
      </p:sp>
      <p:sp>
        <p:nvSpPr>
          <p:cNvPr id="63495"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6</a:t>
            </a:r>
          </a:p>
        </p:txBody>
      </p:sp>
      <p:sp>
        <p:nvSpPr>
          <p:cNvPr id="63496"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4</a:t>
            </a:r>
          </a:p>
        </p:txBody>
      </p:sp>
      <p:sp>
        <p:nvSpPr>
          <p:cNvPr id="63497"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8</a:t>
            </a:r>
          </a:p>
        </p:txBody>
      </p:sp>
      <p:sp>
        <p:nvSpPr>
          <p:cNvPr id="63498"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7</a:t>
            </a:r>
          </a:p>
        </p:txBody>
      </p:sp>
      <p:sp>
        <p:nvSpPr>
          <p:cNvPr id="63499"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Constructively aligning your masters programme</a:t>
            </a:r>
          </a:p>
        </p:txBody>
      </p:sp>
      <p:sp>
        <p:nvSpPr>
          <p:cNvPr id="3" name="Content Placeholder 2"/>
          <p:cNvSpPr>
            <a:spLocks noGrp="1"/>
          </p:cNvSpPr>
          <p:nvPr>
            <p:ph idx="1"/>
          </p:nvPr>
        </p:nvSpPr>
        <p:spPr/>
        <p:txBody>
          <a:bodyPr/>
          <a:lstStyle/>
          <a:p>
            <a:r>
              <a:rPr lang="en-GB" dirty="0" smtClean="0"/>
              <a:t>Explore the QAA expectations for M-level study;</a:t>
            </a:r>
          </a:p>
          <a:p>
            <a:r>
              <a:rPr lang="en-GB" dirty="0" smtClean="0"/>
              <a:t>Scrutinise any subject benchmarks at this level see</a:t>
            </a:r>
          </a:p>
          <a:p>
            <a:pPr>
              <a:buNone/>
            </a:pPr>
            <a:r>
              <a:rPr lang="en-GB" dirty="0" smtClean="0">
                <a:hlinkClick r:id="rId2"/>
              </a:rPr>
              <a:t>http://www.qaa.ac.uk/assuring-standards-and-quality/the-quality-code/subject-benchmark-statements/masters-degree-subjects</a:t>
            </a:r>
            <a:endParaRPr lang="en-GB" dirty="0" smtClean="0"/>
          </a:p>
          <a:p>
            <a:r>
              <a:rPr lang="en-GB" dirty="0" smtClean="0"/>
              <a:t>Think through the curriculum design essentials: learning outcomes, subject content, delivery modes, student support, assessment methods and approaches, quality assurance, evaluation of programmes, quality enhancement. </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23528" y="249238"/>
            <a:ext cx="7992888"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249239"/>
            <a:ext cx="7543800" cy="731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M level qualifications </a:t>
            </a:r>
          </a:p>
        </p:txBody>
      </p:sp>
      <p:sp>
        <p:nvSpPr>
          <p:cNvPr id="11267" name="Content Placeholder 2"/>
          <p:cNvSpPr>
            <a:spLocks noGrp="1"/>
          </p:cNvSpPr>
          <p:nvPr>
            <p:ph idx="1"/>
          </p:nvPr>
        </p:nvSpPr>
        <p:spPr>
          <a:xfrm>
            <a:off x="468313" y="1052736"/>
            <a:ext cx="8229600" cy="5276627"/>
          </a:xfrm>
        </p:spPr>
        <p:txBody>
          <a:bodyPr/>
          <a:lstStyle/>
          <a:p>
            <a:pPr>
              <a:lnSpc>
                <a:spcPct val="100000"/>
              </a:lnSpc>
              <a:buFont typeface="Wingdings" pitchFamily="2" charset="2"/>
              <a:buNone/>
            </a:pPr>
            <a:r>
              <a:rPr lang="en-GB" sz="22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2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200" i="1" dirty="0" smtClean="0"/>
              <a:t/>
            </a:r>
            <a:br>
              <a:rPr lang="en-GB" sz="2200" i="1" dirty="0" smtClean="0"/>
            </a:br>
            <a:r>
              <a:rPr lang="en-GB" sz="2200" i="1" dirty="0" smtClean="0"/>
              <a:t>(Note: the MAs granted by the Universities of Oxford and Cambridge are not academic qualifications)</a:t>
            </a:r>
            <a:r>
              <a:rPr lang="en-GB" sz="2200" dirty="0" smtClean="0"/>
              <a:t>.</a:t>
            </a:r>
          </a:p>
          <a:p>
            <a:pPr>
              <a:lnSpc>
                <a:spcPct val="100000"/>
              </a:lnSpc>
            </a:pPr>
            <a:endParaRPr lang="en-GB" sz="2200"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3670</Words>
  <Application>Microsoft Office PowerPoint</Application>
  <PresentationFormat>On-screen Show (4:3)</PresentationFormat>
  <Paragraphs>254</Paragraphs>
  <Slides>45</Slides>
  <Notes>24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45</vt:i4>
      </vt:variant>
    </vt:vector>
  </HeadingPairs>
  <TitlesOfParts>
    <vt:vector size="51" baseType="lpstr">
      <vt:lpstr>Arial</vt:lpstr>
      <vt:lpstr>Calibri</vt:lpstr>
      <vt:lpstr>Times New Roman</vt:lpstr>
      <vt:lpstr>Wingdings</vt:lpstr>
      <vt:lpstr>LeedsMet template</vt:lpstr>
      <vt:lpstr>1_LeedsMet template</vt:lpstr>
      <vt:lpstr> Designing, teaching and assessing taught Masters programmes University of Edinburgh   February 2016 </vt:lpstr>
      <vt:lpstr>Teaching and assessing on Masters courses</vt:lpstr>
      <vt:lpstr>PowerPoint Presentation</vt:lpstr>
      <vt:lpstr>What is mastery? </vt:lpstr>
      <vt:lpstr>So which aspects of masters provision are your strengths?</vt:lpstr>
      <vt:lpstr>PowerPoint Presentation</vt:lpstr>
      <vt:lpstr>Constructively aligning your masters programme</vt:lpstr>
      <vt:lpstr>Masters level programmes according to QAA</vt:lpstr>
      <vt:lpstr>M level qualifications </vt:lpstr>
      <vt:lpstr>Higher education providers may offer a Master's degree with the specific intention of:</vt:lpstr>
      <vt:lpstr>QAA guidance on M-level qualifications  (Taken from The framework for higher education qualifications in England, Wales and Northern Ireland, 2008. Appendix 2a )</vt:lpstr>
      <vt:lpstr>QAA Scotland: Typically, holders of the qualification will be able to:</vt:lpstr>
      <vt:lpstr>New Zealand Qualifications Agency (2007) outcomes of a Masters degree</vt:lpstr>
      <vt:lpstr>The Australian Qualification Framework (2011) specifies expectations in these terms:</vt:lpstr>
      <vt:lpstr>Masters students at IoE in London (now UCL) are expected to be able to show:</vt:lpstr>
      <vt:lpstr>What distinguishes Masters’ level from undergraduate level in practice?</vt:lpstr>
      <vt:lpstr>Mapping out the programme as a whole: some questions</vt:lpstr>
      <vt:lpstr>Mapping assessment</vt:lpstr>
      <vt:lpstr>Mapping progression</vt:lpstr>
      <vt:lpstr>Teaching for learning</vt:lpstr>
      <vt:lpstr>So what about the Post-graduate student experience?</vt:lpstr>
      <vt:lpstr>Assessment at masters level</vt:lpstr>
      <vt:lpstr>At Masters level, assessment really matters!</vt:lpstr>
      <vt:lpstr>Two major current UK initiatives on assessment to consider</vt:lpstr>
      <vt:lpstr>Formative and summative assessment</vt:lpstr>
      <vt:lpstr>Learning from the ‘Assimilate’ project</vt:lpstr>
      <vt:lpstr>Assessment at Masters level:  the Assimilate project</vt:lpstr>
      <vt:lpstr>The Assimilate compendium: Good practice M-level assessment examples include:</vt:lpstr>
      <vt:lpstr>Some learning points</vt:lpstr>
      <vt:lpstr>We used Q methodology to look for trends in M-level assessment </vt:lpstr>
      <vt:lpstr>We identified five viewpoints</vt:lpstr>
      <vt:lpstr>Viewpoints 4 and 5 </vt:lpstr>
      <vt:lpstr>Project overview</vt:lpstr>
      <vt:lpstr>Five things students really hate about feedback</vt:lpstr>
      <vt:lpstr>Five things students really hate about feedback</vt:lpstr>
      <vt:lpstr>Good feedback: </vt:lpstr>
      <vt:lpstr>Good feedback:</vt:lpstr>
      <vt:lpstr>Good feedback:</vt:lpstr>
      <vt:lpstr>Good feedback:</vt:lpstr>
      <vt:lpstr>The take-aways from today</vt:lpstr>
      <vt:lpstr>Selected references and further reading</vt:lpstr>
      <vt:lpstr>References 2</vt:lpstr>
      <vt:lpstr>References 3</vt:lpstr>
      <vt:lpstr>References 4</vt:lpstr>
      <vt:lpstr>References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2016-02-16T11:02:40Z</dcterms:modified>
</cp:coreProperties>
</file>