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36" r:id="rId4"/>
    <p:sldMasterId id="2147483838" r:id="rId5"/>
  </p:sldMasterIdLst>
  <p:notesMasterIdLst>
    <p:notesMasterId r:id="rId38"/>
  </p:notesMasterIdLst>
  <p:handoutMasterIdLst>
    <p:handoutMasterId r:id="rId39"/>
  </p:handoutMasterIdLst>
  <p:sldIdLst>
    <p:sldId id="420" r:id="rId6"/>
    <p:sldId id="579" r:id="rId7"/>
    <p:sldId id="530" r:id="rId8"/>
    <p:sldId id="531" r:id="rId9"/>
    <p:sldId id="536" r:id="rId10"/>
    <p:sldId id="537" r:id="rId11"/>
    <p:sldId id="538" r:id="rId12"/>
    <p:sldId id="540" r:id="rId13"/>
    <p:sldId id="541" r:id="rId14"/>
    <p:sldId id="535" r:id="rId15"/>
    <p:sldId id="542" r:id="rId16"/>
    <p:sldId id="543" r:id="rId17"/>
    <p:sldId id="544" r:id="rId18"/>
    <p:sldId id="545" r:id="rId19"/>
    <p:sldId id="546" r:id="rId20"/>
    <p:sldId id="580" r:id="rId21"/>
    <p:sldId id="532" r:id="rId22"/>
    <p:sldId id="551" r:id="rId23"/>
    <p:sldId id="552" r:id="rId24"/>
    <p:sldId id="560" r:id="rId25"/>
    <p:sldId id="553" r:id="rId26"/>
    <p:sldId id="557" r:id="rId27"/>
    <p:sldId id="575" r:id="rId28"/>
    <p:sldId id="576" r:id="rId29"/>
    <p:sldId id="534" r:id="rId30"/>
    <p:sldId id="581" r:id="rId31"/>
    <p:sldId id="582" r:id="rId32"/>
    <p:sldId id="549" r:id="rId33"/>
    <p:sldId id="550" r:id="rId34"/>
    <p:sldId id="583" r:id="rId35"/>
    <p:sldId id="443" r:id="rId36"/>
    <p:sldId id="382" r:id="rId3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7030A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p:scale>
          <a:sx n="50" d="100"/>
          <a:sy n="50" d="100"/>
        </p:scale>
        <p:origin x="-1002" y="-72"/>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p:scale>
        <a:sx n="140" d="100"/>
        <a:sy n="140" d="100"/>
      </p:scale>
      <p:origin x="0" y="20502"/>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14</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19</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pPr>
                <a:defRPr/>
              </a:pPr>
              <a:t>21</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66596A7-4A2E-4446-90FD-845CFFD2A655}" type="slidenum">
              <a:rPr lang="en-US" smtClean="0">
                <a:solidFill>
                  <a:srgbClr val="000000"/>
                </a:solidFill>
              </a:rPr>
              <a:pPr>
                <a:defRPr/>
              </a:pPr>
              <a:t>23</a:t>
            </a:fld>
            <a:endParaRPr lang="en-US">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31</a:t>
            </a:fld>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19/01/2016</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19/01/2016</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19/01/2016</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lgn="ctr">
              <a:defRPr/>
            </a:pPr>
            <a:endParaRPr lang="en-US">
              <a:solidFill>
                <a:srgbClr val="000000"/>
              </a:solidFill>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gr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7" name="TextBox 36"/>
          <p:cNvSpPr txBox="1"/>
          <p:nvPr userDrawn="1"/>
        </p:nvSpPr>
        <p:spPr>
          <a:xfrm>
            <a:off x="7956376" y="6165304"/>
            <a:ext cx="648072" cy="569387"/>
          </a:xfrm>
          <a:prstGeom prst="rect">
            <a:avLst/>
          </a:prstGeom>
          <a:noFill/>
        </p:spPr>
        <p:txBody>
          <a:bodyPr wrap="square" rtlCol="0">
            <a:spAutoFit/>
          </a:bodyPr>
          <a:lstStyle/>
          <a:p>
            <a:pPr algn="ctr"/>
            <a:fld id="{88CEDFB0-B370-4778-8A0A-A3ACAA5930AA}" type="slidenum">
              <a:rPr lang="en-GB" smtClean="0">
                <a:solidFill>
                  <a:srgbClr val="000000"/>
                </a:solidFill>
              </a:rPr>
              <a:pPr algn="ctr"/>
              <a:t>‹#›</a:t>
            </a:fld>
            <a:endParaRPr lang="en-GB" dirty="0">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lgn="ctr">
              <a:defRPr/>
            </a:pPr>
            <a:endParaRPr lang="en-US">
              <a:solidFill>
                <a:srgbClr val="000000"/>
              </a:solidFill>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gr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lgn="ctr">
              <a:defRPr/>
            </a:pPr>
            <a:endParaRPr lang="en-US">
              <a:solidFill>
                <a:srgbClr val="000000"/>
              </a:solidFill>
            </a:endParaRPr>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gr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19/01/2016</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19/01/2016</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19/01/2016</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19/01/2016</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19/01/2016</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19/01/2016</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19/01/2016</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19/01/2016</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19/01/2016</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lgn="ctr">
              <a:defRPr/>
            </a:pPr>
            <a:endParaRPr lang="en-US">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lgn="ctr">
              <a:defRPr/>
            </a:pPr>
            <a:endParaRPr lang="en-US">
              <a:solidFill>
                <a:srgbClr val="000000"/>
              </a:solidFill>
            </a:endParaRPr>
          </a:p>
        </p:txBody>
      </p:sp>
      <p:sp>
        <p:nvSpPr>
          <p:cNvPr id="42" name="Slide Number Placeholder 41"/>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tx1">
                    <a:tint val="75000"/>
                  </a:schemeClr>
                </a:solidFill>
              </a:defRPr>
            </a:lvl1pPr>
          </a:lstStyle>
          <a:p>
            <a:fld id="{9EBCD33D-B295-4DD2-A0D1-819AE6C30871}" type="slidenum">
              <a:rPr lang="en-GB" smtClean="0">
                <a:solidFill>
                  <a:srgbClr val="000000">
                    <a:tint val="75000"/>
                  </a:srgbClr>
                </a:solidFill>
              </a:rPr>
              <a:pPr/>
              <a:t>‹#›</a:t>
            </a:fld>
            <a:endParaRPr lang="en-GB">
              <a:solidFill>
                <a:srgbClr val="000000">
                  <a:tint val="75000"/>
                </a:srgbClr>
              </a:solidFill>
            </a:endParaRPr>
          </a:p>
        </p:txBody>
      </p:sp>
      <p:sp>
        <p:nvSpPr>
          <p:cNvPr id="43" name="TextBox 42"/>
          <p:cNvSpPr txBox="1"/>
          <p:nvPr userDrawn="1"/>
        </p:nvSpPr>
        <p:spPr>
          <a:xfrm>
            <a:off x="7956376" y="6165304"/>
            <a:ext cx="648072" cy="569387"/>
          </a:xfrm>
          <a:prstGeom prst="rect">
            <a:avLst/>
          </a:prstGeom>
          <a:noFill/>
        </p:spPr>
        <p:txBody>
          <a:bodyPr wrap="square" rtlCol="0">
            <a:spAutoFit/>
          </a:bodyPr>
          <a:lstStyle/>
          <a:p>
            <a:pPr algn="ctr"/>
            <a:fld id="{88CEDFB0-B370-4778-8A0A-A3ACAA5930AA}" type="slidenum">
              <a:rPr lang="en-GB" smtClean="0">
                <a:solidFill>
                  <a:srgbClr val="000000"/>
                </a:solidFill>
              </a:rPr>
              <a:pPr algn="ctr"/>
              <a:t>‹#›</a:t>
            </a:fld>
            <a:endParaRPr lang="en-GB"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807" r:id="rId1"/>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lgn="ctr">
              <a:defRPr/>
            </a:pPr>
            <a:endParaRPr lang="en-US">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lgn="ctr">
              <a:defRPr/>
            </a:pPr>
            <a:endParaRPr lang="en-US">
              <a:solidFill>
                <a:srgbClr val="000000"/>
              </a:solidFill>
            </a:endParaRPr>
          </a:p>
        </p:txBody>
      </p:sp>
      <p:sp>
        <p:nvSpPr>
          <p:cNvPr id="42" name="Slide Number Placeholder 41"/>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tx1">
                    <a:tint val="75000"/>
                  </a:schemeClr>
                </a:solidFill>
              </a:defRPr>
            </a:lvl1pPr>
          </a:lstStyle>
          <a:p>
            <a:fld id="{9EBCD33D-B295-4DD2-A0D1-819AE6C30871}" type="slidenum">
              <a:rPr lang="en-GB" smtClean="0">
                <a:solidFill>
                  <a:srgbClr val="000000">
                    <a:tint val="75000"/>
                  </a:srgbClr>
                </a:solidFill>
              </a:rPr>
              <a:pPr/>
              <a:t>‹#›</a:t>
            </a:fld>
            <a:endParaRPr lang="en-GB">
              <a:solidFill>
                <a:srgbClr val="000000">
                  <a:tint val="75000"/>
                </a:srgbClr>
              </a:solidFill>
            </a:endParaRPr>
          </a:p>
        </p:txBody>
      </p:sp>
      <p:sp>
        <p:nvSpPr>
          <p:cNvPr id="43" name="TextBox 42"/>
          <p:cNvSpPr txBox="1"/>
          <p:nvPr userDrawn="1"/>
        </p:nvSpPr>
        <p:spPr>
          <a:xfrm>
            <a:off x="7956376" y="6165304"/>
            <a:ext cx="648072" cy="569387"/>
          </a:xfrm>
          <a:prstGeom prst="rect">
            <a:avLst/>
          </a:prstGeom>
          <a:noFill/>
        </p:spPr>
        <p:txBody>
          <a:bodyPr wrap="square" rtlCol="0">
            <a:spAutoFit/>
          </a:bodyPr>
          <a:lstStyle/>
          <a:p>
            <a:pPr algn="ctr"/>
            <a:fld id="{88CEDFB0-B370-4778-8A0A-A3ACAA5930AA}" type="slidenum">
              <a:rPr lang="en-GB" smtClean="0">
                <a:solidFill>
                  <a:srgbClr val="000000"/>
                </a:solidFill>
              </a:rPr>
              <a:pPr algn="ctr"/>
              <a:t>‹#›</a:t>
            </a:fld>
            <a:endParaRPr lang="en-GB"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837" r:id="rId1"/>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lgn="ctr">
              <a:defRPr/>
            </a:pPr>
            <a:endParaRPr lang="en-US">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lgn="ctr">
                <a:defRPr/>
              </a:pPr>
              <a:endParaRPr lang="en-US">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lgn="ctr">
                <a:defRPr/>
              </a:pPr>
              <a:endParaRPr lang="en-US">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lgn="ctr">
                <a:defRPr/>
              </a:pPr>
              <a:endParaRPr lang="en-US">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lgn="ctr">
                <a:defRPr/>
              </a:pPr>
              <a:endParaRPr lang="en-US">
                <a:solidFill>
                  <a:srgbClr val="000000"/>
                </a:solidFill>
              </a:endParaRPr>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lgn="ctr">
              <a:defRPr/>
            </a:pPr>
            <a:endParaRPr lang="en-US">
              <a:solidFill>
                <a:srgbClr val="000000"/>
              </a:solidFill>
            </a:endParaRPr>
          </a:p>
        </p:txBody>
      </p:sp>
      <p:sp>
        <p:nvSpPr>
          <p:cNvPr id="42" name="Slide Number Placeholder 41"/>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000" b="1">
                <a:solidFill>
                  <a:schemeClr val="tx1">
                    <a:tint val="75000"/>
                  </a:schemeClr>
                </a:solidFill>
              </a:defRPr>
            </a:lvl1pPr>
          </a:lstStyle>
          <a:p>
            <a:fld id="{9EBCD33D-B295-4DD2-A0D1-819AE6C30871}" type="slidenum">
              <a:rPr lang="en-GB" smtClean="0">
                <a:solidFill>
                  <a:srgbClr val="000000">
                    <a:tint val="75000"/>
                  </a:srgbClr>
                </a:solidFill>
              </a:rPr>
              <a:pPr/>
              <a:t>‹#›</a:t>
            </a:fld>
            <a:endParaRPr lang="en-GB">
              <a:solidFill>
                <a:srgbClr val="000000">
                  <a:tint val="75000"/>
                </a:srgbClr>
              </a:solidFill>
            </a:endParaRPr>
          </a:p>
        </p:txBody>
      </p:sp>
    </p:spTree>
  </p:cSld>
  <p:clrMap bg1="lt1" tx1="dk1" bg2="lt2" tx2="dk2" accent1="accent1" accent2="accent2" accent3="accent3" accent4="accent4" accent5="accent5" accent6="accent6" hlink="hlink" folHlink="folHlink"/>
  <p:sldLayoutIdLst>
    <p:sldLayoutId id="2147483839" r:id="rId1"/>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my.heacademy.ac.uk/recognition/my-recognition/" TargetMode="Externa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heacademy.ac.uk/assets/documents/ntfs/individual/NTFS-2013/NTFS_2013_applicationform.doc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heacademy.ac.uk/ntfs/submitting-nomin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smtClean="0"/>
              <a:t>Recognising and rewarding teaching excellence: towards a national framework</a:t>
            </a:r>
            <a:endParaRPr lang="en-GB" sz="4000" b="0" dirty="0" smtClean="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University of Manchester</a:t>
            </a:r>
          </a:p>
          <a:p>
            <a:pPr algn="ctr" eaLnBrk="1" hangingPunct="1">
              <a:defRPr/>
            </a:pPr>
            <a:r>
              <a:rPr lang="en-GB" sz="2400" dirty="0" smtClean="0"/>
              <a:t>January 2016</a:t>
            </a:r>
            <a:endParaRPr lang="en-GB" sz="1400" dirty="0" smtClean="0"/>
          </a:p>
          <a:p>
            <a:pPr algn="ctr" eaLnBrk="1" hangingPunct="1">
              <a:defRPr/>
            </a:pPr>
            <a:r>
              <a:rPr lang="en-GB" sz="2800" b="1" dirty="0" smtClean="0"/>
              <a:t>Sally Brown</a:t>
            </a:r>
          </a:p>
          <a:p>
            <a:pPr algn="ctr" eaLnBrk="1" hangingPunct="1">
              <a:defRPr/>
            </a:pPr>
            <a:r>
              <a:rPr lang="en-GB" sz="2400" dirty="0" smtClean="0"/>
              <a:t>PFHEA, SFSEDA, NTF</a:t>
            </a:r>
            <a:endParaRPr lang="en-GB" sz="2400" b="1" dirty="0" smtClean="0"/>
          </a:p>
          <a:p>
            <a:pPr algn="ctr" eaLnBrk="1" hangingPunct="1">
              <a:defRPr/>
            </a:pPr>
            <a:r>
              <a:rPr lang="en-GB" sz="2000" dirty="0" smtClean="0"/>
              <a:t>Emerita Professor, Leeds Beckett University</a:t>
            </a:r>
          </a:p>
          <a:p>
            <a:pPr algn="ctr" eaLnBrk="1" hangingPunct="1">
              <a:defRPr/>
            </a:pPr>
            <a:r>
              <a:rPr lang="en-GB" sz="2000" dirty="0" smtClean="0"/>
              <a:t>Visiting Professor: University of Plymouth, Liverpool John Moores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42852"/>
            <a:ext cx="8173572" cy="134193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How good are you at teaching and supporting learning? What evidence demonstrates how you:</a:t>
            </a:r>
          </a:p>
        </p:txBody>
      </p:sp>
      <p:sp>
        <p:nvSpPr>
          <p:cNvPr id="3" name="Content Placeholder 2"/>
          <p:cNvSpPr>
            <a:spLocks noGrp="1"/>
          </p:cNvSpPr>
          <p:nvPr>
            <p:ph idx="1"/>
          </p:nvPr>
        </p:nvSpPr>
        <p:spPr>
          <a:xfrm>
            <a:off x="285720" y="1412875"/>
            <a:ext cx="8412193" cy="4789488"/>
          </a:xfrm>
        </p:spPr>
        <p:txBody>
          <a:bodyPr/>
          <a:lstStyle/>
          <a:p>
            <a:r>
              <a:rPr lang="en-GB" sz="2400" b="1" dirty="0" smtClean="0"/>
              <a:t>teach in a variety of contexts including, for example lectures, seminars, field work, lab work, studio work, on-line teaching, doctoral supervision ……</a:t>
            </a:r>
          </a:p>
          <a:p>
            <a:r>
              <a:rPr lang="en-GB" sz="2400" b="1" dirty="0" smtClean="0"/>
              <a:t>foster employability, provide inclusive learning environments, promote inter-cultural experiences….</a:t>
            </a:r>
          </a:p>
          <a:p>
            <a:r>
              <a:rPr lang="en-GB" sz="2400" b="1" dirty="0" smtClean="0"/>
              <a:t>assess and give feedback to your students, </a:t>
            </a:r>
          </a:p>
          <a:p>
            <a:r>
              <a:rPr lang="en-GB" sz="2400" b="1" dirty="0" smtClean="0"/>
              <a:t>act as a mentor to colleagues;</a:t>
            </a:r>
          </a:p>
          <a:p>
            <a:r>
              <a:rPr lang="en-GB" sz="2400" b="1" dirty="0" smtClean="0"/>
              <a:t>use technology to support your teaching;</a:t>
            </a:r>
          </a:p>
          <a:p>
            <a:r>
              <a:rPr lang="en-GB" sz="2400" b="1" dirty="0" smtClean="0"/>
              <a:t>maintain your professional competence through CPD</a:t>
            </a:r>
            <a:r>
              <a:rPr lang="en-GB" sz="2400" dirty="0" smtClean="0"/>
              <a:t>;</a:t>
            </a:r>
          </a:p>
          <a:p>
            <a:r>
              <a:rPr lang="en-GB" sz="2400" b="1" dirty="0" smtClean="0"/>
              <a:t>disseminate your good pedagogic practice through publications and conferences;</a:t>
            </a:r>
          </a:p>
          <a:p>
            <a:r>
              <a:rPr lang="en-GB" sz="2400" b="1" dirty="0" smtClean="0"/>
              <a:t>evaluate yourself in all of these roles</a:t>
            </a:r>
          </a:p>
          <a:p>
            <a:endParaRPr lang="en-GB" sz="2400" b="1" dirty="0" smtClean="0"/>
          </a:p>
          <a:p>
            <a:pPr>
              <a:buNone/>
            </a:pPr>
            <a:endParaRPr lang="en-GB"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What must your HEI do?</a:t>
            </a:r>
          </a:p>
        </p:txBody>
      </p:sp>
      <p:sp>
        <p:nvSpPr>
          <p:cNvPr id="1229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Choose from those who put themselves forward the approved candidates for that year;</a:t>
            </a:r>
          </a:p>
          <a:p>
            <a:r>
              <a:rPr lang="en-US" sz="2600" b="1" dirty="0" smtClean="0"/>
              <a:t>Provide a supportive institutional statement that helps to make the case for the submission.</a:t>
            </a:r>
          </a:p>
          <a:p>
            <a:pPr>
              <a:buNone/>
            </a:pPr>
            <a:r>
              <a:rPr lang="en-US" sz="2600" b="1" dirty="0" smtClean="0"/>
              <a:t>Many HEIs also provide support for applicants to get the most out of the process.</a:t>
            </a:r>
          </a:p>
          <a:p>
            <a:pPr>
              <a:buNone/>
            </a:pPr>
            <a:endParaRPr lang="en-US" sz="2600" b="1"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What kinds of evidence are convincing?</a:t>
            </a:r>
          </a:p>
        </p:txBody>
      </p:sp>
      <p:sp>
        <p:nvSpPr>
          <p:cNvPr id="13315" name="Content Placeholder 2"/>
          <p:cNvSpPr>
            <a:spLocks noGrp="1"/>
          </p:cNvSpPr>
          <p:nvPr>
            <p:ph idx="1"/>
          </p:nvPr>
        </p:nvSpPr>
        <p:spPr>
          <a:xfrm>
            <a:off x="251520" y="1268760"/>
            <a:ext cx="8712968" cy="4933603"/>
          </a:xfrm>
        </p:spPr>
        <p:txBody>
          <a:bodyPr/>
          <a:lstStyle/>
          <a:p>
            <a:r>
              <a:rPr lang="en-US" sz="2400" b="1" dirty="0" smtClean="0"/>
              <a:t>Anything that gives external validation to your claim, so that it is supported rather than being mere assertion;</a:t>
            </a:r>
          </a:p>
          <a:p>
            <a:r>
              <a:rPr lang="en-US" sz="2400" b="1" dirty="0" smtClean="0"/>
              <a:t>This is likely to involve raiding your ‘plaudits file’ for verbatim quotes demonstrating your excellence;</a:t>
            </a:r>
          </a:p>
          <a:p>
            <a:r>
              <a:rPr lang="en-US" sz="2400" b="1" dirty="0" smtClean="0"/>
              <a:t>These can be from module evaluations, feedback forums, student comments, letters and emails;</a:t>
            </a:r>
          </a:p>
          <a:p>
            <a:r>
              <a:rPr lang="en-US" sz="2400" b="1" dirty="0" smtClean="0"/>
              <a:t>Aim to collect a range of quotes from current and past </a:t>
            </a:r>
            <a:r>
              <a:rPr lang="en-US" sz="2400" b="1" dirty="0" smtClean="0">
                <a:solidFill>
                  <a:srgbClr val="800080"/>
                </a:solidFill>
              </a:rPr>
              <a:t>students</a:t>
            </a:r>
            <a:r>
              <a:rPr lang="en-US" sz="2400" b="1" dirty="0" smtClean="0"/>
              <a:t> at different levels, past and current </a:t>
            </a:r>
            <a:r>
              <a:rPr lang="en-US" sz="2400" b="1" dirty="0" smtClean="0">
                <a:solidFill>
                  <a:srgbClr val="800080"/>
                </a:solidFill>
              </a:rPr>
              <a:t>colleagues</a:t>
            </a:r>
            <a:r>
              <a:rPr lang="en-US" sz="2400" b="1" dirty="0" smtClean="0"/>
              <a:t>, </a:t>
            </a:r>
            <a:r>
              <a:rPr lang="en-US" sz="2400" b="1" dirty="0" smtClean="0">
                <a:solidFill>
                  <a:srgbClr val="800080"/>
                </a:solidFill>
              </a:rPr>
              <a:t>managers</a:t>
            </a:r>
            <a:r>
              <a:rPr lang="en-US" sz="2400" b="1" dirty="0" smtClean="0"/>
              <a:t>, </a:t>
            </a:r>
            <a:r>
              <a:rPr lang="en-US" sz="2400" b="1" dirty="0" smtClean="0">
                <a:solidFill>
                  <a:srgbClr val="800080"/>
                </a:solidFill>
              </a:rPr>
              <a:t>employers</a:t>
            </a:r>
            <a:r>
              <a:rPr lang="en-US" sz="2400" b="1" dirty="0" smtClean="0"/>
              <a:t> who take your students on placement, </a:t>
            </a:r>
            <a:r>
              <a:rPr lang="en-US" sz="2400" b="1" dirty="0" smtClean="0">
                <a:solidFill>
                  <a:srgbClr val="800080"/>
                </a:solidFill>
              </a:rPr>
              <a:t>external</a:t>
            </a:r>
            <a:r>
              <a:rPr lang="en-US" sz="2400" b="1" dirty="0" smtClean="0"/>
              <a:t> </a:t>
            </a:r>
            <a:r>
              <a:rPr lang="en-US" sz="2400" b="1" dirty="0" smtClean="0">
                <a:solidFill>
                  <a:srgbClr val="800080"/>
                </a:solidFill>
              </a:rPr>
              <a:t>examiners</a:t>
            </a:r>
            <a:r>
              <a:rPr lang="en-US" sz="2400" b="1" dirty="0" smtClean="0"/>
              <a:t> etc.</a:t>
            </a:r>
          </a:p>
          <a:p>
            <a:r>
              <a:rPr lang="en-US" sz="2400" b="1" dirty="0" smtClean="0"/>
              <a:t>You don’t need to provide full detail of each originator of quotes: ‘former 2</a:t>
            </a:r>
            <a:r>
              <a:rPr lang="en-US" sz="2400" b="1" baseline="30000" dirty="0" smtClean="0"/>
              <a:t>nd</a:t>
            </a:r>
            <a:r>
              <a:rPr lang="en-US" sz="2400" b="1" dirty="0" smtClean="0"/>
              <a:t>-year student’ ‘previous line-manager’, ‘employer of our graduates’ etc is sufficient detail.</a:t>
            </a:r>
          </a:p>
          <a:p>
            <a:endParaRPr lang="en-US" sz="2400"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Collecting and using evidence</a:t>
            </a:r>
          </a:p>
        </p:txBody>
      </p:sp>
      <p:sp>
        <p:nvSpPr>
          <p:cNvPr id="14339" name="Content Placeholder 2"/>
          <p:cNvSpPr>
            <a:spLocks noGrp="1"/>
          </p:cNvSpPr>
          <p:nvPr>
            <p:ph idx="1"/>
          </p:nvPr>
        </p:nvSpPr>
        <p:spPr/>
        <p:txBody>
          <a:bodyPr/>
          <a:lstStyle/>
          <a:p>
            <a:r>
              <a:rPr lang="en-US" sz="2600" b="1" dirty="0" smtClean="0"/>
              <a:t>Qualitative data can be really useful: it’s helpful to include statements such as ‘Over the past five years my student evaluations have averaged 80+ who said I was good or excellent, and this is higher than average within my department’;</a:t>
            </a:r>
          </a:p>
          <a:p>
            <a:r>
              <a:rPr lang="en-US" sz="2600" b="1" dirty="0" smtClean="0"/>
              <a:t>You are not expected (or allowed) to provide supporting documentation but your own HEI is expected to assure the validity of your application;</a:t>
            </a:r>
          </a:p>
          <a:p>
            <a:r>
              <a:rPr lang="en-US" sz="2600" b="1" dirty="0" smtClean="0"/>
              <a:t>You should aim to match your evidence with the three criteria, so you can add quotes and data to each section.</a:t>
            </a:r>
          </a:p>
          <a:p>
            <a:endParaRPr lang="en-GB" sz="2600" b="1"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The HEA application process must be strictly adhered to:</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In particular, you (and the supplier of your institutional statement of support) must stick strictly to the word limits, formatting, deadlines etc;</a:t>
            </a:r>
          </a:p>
          <a:p>
            <a:r>
              <a:rPr lang="en-GB" sz="2600" b="1" dirty="0" smtClean="0"/>
              <a:t>All references must be included in your word counts; </a:t>
            </a:r>
          </a:p>
          <a:p>
            <a:r>
              <a:rPr lang="en-GB" sz="2600" b="1" dirty="0" smtClean="0"/>
              <a:t>You may not supply any additional information;</a:t>
            </a:r>
          </a:p>
          <a:p>
            <a:r>
              <a:rPr lang="en-GB" sz="2600" b="1" dirty="0" smtClean="0"/>
              <a:t>Don’t refer the reviewers to websites to view examples of your work: they won’t go!</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7858125"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You need to demonstrate scholarship and commitment to reflection</a:t>
            </a:r>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Your application should include reference to a handful of texts (books, journal articles etc) from which your educational philosophy and teaching approaches have derived;</a:t>
            </a:r>
          </a:p>
          <a:p>
            <a:r>
              <a:rPr lang="en-GB" sz="2600" b="1" dirty="0" smtClean="0"/>
              <a:t>The application, however, is all about </a:t>
            </a:r>
            <a:r>
              <a:rPr lang="en-GB" sz="2600" b="1" i="1" dirty="0" smtClean="0">
                <a:solidFill>
                  <a:srgbClr val="800080"/>
                </a:solidFill>
              </a:rPr>
              <a:t>you</a:t>
            </a:r>
            <a:r>
              <a:rPr lang="en-GB" sz="2600" b="1" dirty="0" smtClean="0"/>
              <a:t>, so you need to use the first person singular and refer to your achievements rather than your teams’, (‘Shy </a:t>
            </a:r>
            <a:r>
              <a:rPr lang="en-GB" sz="2600" b="1" dirty="0" err="1" smtClean="0"/>
              <a:t>bairns</a:t>
            </a:r>
            <a:r>
              <a:rPr lang="en-GB" sz="2600" b="1" dirty="0" smtClean="0"/>
              <a:t> get </a:t>
            </a:r>
            <a:r>
              <a:rPr lang="en-GB" sz="2600" b="1" dirty="0" err="1" smtClean="0"/>
              <a:t>nowt</a:t>
            </a:r>
            <a:r>
              <a:rPr lang="en-GB" sz="2600" b="1" dirty="0" smtClean="0"/>
              <a:t>!’);</a:t>
            </a:r>
          </a:p>
          <a:p>
            <a:r>
              <a:rPr lang="en-GB" sz="2600" b="1" dirty="0" smtClean="0"/>
              <a:t>It’s helpful to include examples of where you’ve changed your practices in the light of experience or where your scholarship has guided you to change.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However</a:t>
            </a:r>
            <a:endParaRPr lang="en-GB" sz="3200" dirty="0"/>
          </a:p>
        </p:txBody>
      </p:sp>
      <p:sp>
        <p:nvSpPr>
          <p:cNvPr id="3" name="Content Placeholder 2"/>
          <p:cNvSpPr>
            <a:spLocks noGrp="1"/>
          </p:cNvSpPr>
          <p:nvPr>
            <p:ph idx="1"/>
          </p:nvPr>
        </p:nvSpPr>
        <p:spPr/>
        <p:txBody>
          <a:bodyPr/>
          <a:lstStyle/>
          <a:p>
            <a:r>
              <a:rPr lang="en-GB" dirty="0" smtClean="0"/>
              <a:t>It’s a period of high uncertainty at the moment prior to the comprehensive spending review;</a:t>
            </a:r>
          </a:p>
          <a:p>
            <a:r>
              <a:rPr lang="en-GB" dirty="0" smtClean="0"/>
              <a:t>In 2016 the call for submissions will be in March (probably) and we can’t be sure there will be any money (probably not but maybe);</a:t>
            </a:r>
          </a:p>
          <a:p>
            <a:r>
              <a:rPr lang="en-GB" dirty="0" smtClean="0"/>
              <a:t>The ANTF plans to support the NTFs whatever happens.</a:t>
            </a:r>
            <a:endParaRPr lang="en-GB" dirty="0"/>
          </a:p>
        </p:txBody>
      </p:sp>
    </p:spTree>
    <p:extLst>
      <p:ext uri="{BB962C8B-B14F-4D97-AF65-F5344CB8AC3E}">
        <p14:creationId xmlns="" xmlns:p14="http://schemas.microsoft.com/office/powerpoint/2010/main" val="7693813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Institutional teaching fellowships</a:t>
            </a:r>
            <a:br>
              <a:rPr lang="en-GB" sz="3200" dirty="0" smtClean="0"/>
            </a:br>
            <a:endParaRPr lang="en-GB" sz="3200" dirty="0"/>
          </a:p>
        </p:txBody>
      </p:sp>
      <p:sp>
        <p:nvSpPr>
          <p:cNvPr id="3" name="Content Placeholder 2"/>
          <p:cNvSpPr>
            <a:spLocks noGrp="1"/>
          </p:cNvSpPr>
          <p:nvPr>
            <p:ph idx="1"/>
          </p:nvPr>
        </p:nvSpPr>
        <p:spPr>
          <a:xfrm>
            <a:off x="468313" y="980728"/>
            <a:ext cx="8229600" cy="5221635"/>
          </a:xfrm>
        </p:spPr>
        <p:txBody>
          <a:bodyPr/>
          <a:lstStyle/>
          <a:p>
            <a:r>
              <a:rPr lang="en-GB" dirty="0" smtClean="0"/>
              <a:t>Many institutions have Teaching Fellows who are appointed under competitively-applied for schemes, and the criteria frequently map on to NTF criteria;</a:t>
            </a:r>
          </a:p>
          <a:p>
            <a:r>
              <a:rPr lang="en-GB" dirty="0" smtClean="0"/>
              <a:t>Some HEIs use institutional teaching fellowships as a training ground for NTF applications;</a:t>
            </a:r>
          </a:p>
          <a:p>
            <a:r>
              <a:rPr lang="en-GB" dirty="0" smtClean="0"/>
              <a:t>Typical Teaching Fellow roles include supporting the PVC and Deputy Deans (T&amp;L) in shaping and implementing institutional teaching, learning and assessment policy, acting as advocates for innovation including TEL, supporting and mentoring colleagues new to teaching, teaching on Pg </a:t>
            </a:r>
            <a:r>
              <a:rPr lang="en-GB" dirty="0" err="1" smtClean="0"/>
              <a:t>Certs</a:t>
            </a:r>
            <a:r>
              <a:rPr lang="en-GB" dirty="0" smtClean="0"/>
              <a:t> in HE and PGCAPs, publishing on HE pedagogy and leading in T&amp;L projects.</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HEA Fellowships. Why might you want to become HEA-recognised? They say:</a:t>
            </a:r>
          </a:p>
        </p:txBody>
      </p:sp>
      <p:sp>
        <p:nvSpPr>
          <p:cNvPr id="5123" name="Content Placeholder 2"/>
          <p:cNvSpPr>
            <a:spLocks noGrp="1"/>
          </p:cNvSpPr>
          <p:nvPr>
            <p:ph idx="1"/>
          </p:nvPr>
        </p:nvSpPr>
        <p:spPr>
          <a:xfrm>
            <a:off x="0" y="1268760"/>
            <a:ext cx="9143999" cy="4933603"/>
          </a:xfrm>
        </p:spPr>
        <p:txBody>
          <a:bodyPr/>
          <a:lstStyle/>
          <a:p>
            <a:r>
              <a:rPr lang="en-GB" sz="2400" b="1" dirty="0" smtClean="0"/>
              <a:t>It provides national recognition of your commitment to professionalism in teaching and learning in higher education;</a:t>
            </a:r>
          </a:p>
          <a:p>
            <a:r>
              <a:rPr lang="en-GB" sz="2400" b="1" dirty="0" smtClean="0"/>
              <a:t>It demonstrates that your practice is aligned with the UK PSF;</a:t>
            </a:r>
          </a:p>
          <a:p>
            <a:r>
              <a:rPr lang="en-GB" sz="2400" b="1" dirty="0" smtClean="0"/>
              <a:t>It provides an indicator of professional identity for higher education practitioners, including the entitlement to use post-nominal letters</a:t>
            </a:r>
            <a:br>
              <a:rPr lang="en-GB" sz="2400" b="1" dirty="0" smtClean="0"/>
            </a:br>
            <a:r>
              <a:rPr lang="en-GB" sz="2400" b="1" dirty="0" smtClean="0"/>
              <a:t>AFHEA – Associate Fellow of the Higher Education Academy</a:t>
            </a:r>
            <a:br>
              <a:rPr lang="en-GB" sz="2400" b="1" dirty="0" smtClean="0"/>
            </a:br>
            <a:r>
              <a:rPr lang="en-GB" sz="2400" b="1" dirty="0" smtClean="0"/>
              <a:t>FHEA – Fellow of the Higher Education Academy</a:t>
            </a:r>
            <a:br>
              <a:rPr lang="en-GB" sz="2400" b="1" dirty="0" smtClean="0"/>
            </a:br>
            <a:r>
              <a:rPr lang="en-GB" sz="2400" b="1" dirty="0" smtClean="0"/>
              <a:t>SFHEA – Senior Fellow of the Higher Education Academy</a:t>
            </a:r>
            <a:br>
              <a:rPr lang="en-GB" sz="2400" b="1" dirty="0" smtClean="0"/>
            </a:br>
            <a:r>
              <a:rPr lang="en-GB" sz="2400" b="1" dirty="0" smtClean="0"/>
              <a:t>PFHEA – Principal Fellow of the Higher Education Academy</a:t>
            </a:r>
          </a:p>
          <a:p>
            <a:r>
              <a:rPr lang="en-GB" sz="2400" b="1" dirty="0" smtClean="0"/>
              <a:t>It is a portable asset, that has UK-wide relevance and which is increasingly recognised by higher and further education institutions;</a:t>
            </a:r>
          </a:p>
          <a:p>
            <a:r>
              <a:rPr lang="en-GB" sz="2400" b="1" dirty="0" smtClean="0"/>
              <a:t>An increasing number of nations are also exploring HEA professional recognition.</a:t>
            </a:r>
          </a:p>
          <a:p>
            <a:endParaRPr lang="en-GB" sz="2400" b="1"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smtClean="0"/>
              <a:t>And also because:</a:t>
            </a:r>
          </a:p>
        </p:txBody>
      </p:sp>
      <p:sp>
        <p:nvSpPr>
          <p:cNvPr id="6147" name="Content Placeholder 2"/>
          <p:cNvSpPr>
            <a:spLocks noGrp="1"/>
          </p:cNvSpPr>
          <p:nvPr>
            <p:ph idx="1"/>
          </p:nvPr>
        </p:nvSpPr>
        <p:spPr>
          <a:xfrm>
            <a:off x="214313" y="1412875"/>
            <a:ext cx="8643937" cy="4789488"/>
          </a:xfrm>
          <a:noFill/>
          <a:ln w="9525">
            <a:noFill/>
            <a:miter lim="800000"/>
            <a:headEnd/>
            <a:tailEnd/>
          </a:ln>
        </p:spPr>
        <p:txBody>
          <a:bodyPr vert="horz" wrap="square" lIns="91440" tIns="45720" rIns="91440" bIns="45720" numCol="1" anchor="t" anchorCtr="0" compatLnSpc="1">
            <a:prstTxWarp prst="textNoShape">
              <a:avLst/>
            </a:prstTxWarp>
          </a:bodyPr>
          <a:lstStyle/>
          <a:p>
            <a:r>
              <a:rPr lang="en-US" sz="2400" b="1" dirty="0" smtClean="0"/>
              <a:t>It’s a chance to gain recognition for the work you do teaching and supporting students;</a:t>
            </a:r>
          </a:p>
          <a:p>
            <a:r>
              <a:rPr lang="en-US" sz="2400" b="1" dirty="0" smtClean="0"/>
              <a:t>Many advertised posts in UK HEIs now specify HEA recognition as among the criteria for appointment;</a:t>
            </a:r>
          </a:p>
          <a:p>
            <a:r>
              <a:rPr lang="en-US" sz="2400" b="1" dirty="0" smtClean="0"/>
              <a:t>Your institution gains benefits from being able to claim its staff are appropriately qualified and recognized and your achievement can be recoded as part of the institutional Key Information Set (KIS) data;</a:t>
            </a:r>
          </a:p>
          <a:p>
            <a:r>
              <a:rPr lang="en-US" sz="2400" b="1" dirty="0" smtClean="0"/>
              <a:t>Your students are likely to be pleased to be taught by a nationally-</a:t>
            </a:r>
            <a:r>
              <a:rPr lang="en-US" sz="2400" b="1" dirty="0" err="1" smtClean="0"/>
              <a:t>recognised</a:t>
            </a:r>
            <a:r>
              <a:rPr lang="en-US" sz="2400" b="1" dirty="0" smtClean="0"/>
              <a:t> teacher.</a:t>
            </a:r>
          </a:p>
          <a:p>
            <a:endParaRPr lang="en-US" sz="2400"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2239"/>
            <a:ext cx="7543800" cy="858490"/>
          </a:xfrm>
        </p:spPr>
        <p:txBody>
          <a:bodyPr/>
          <a:lstStyle/>
          <a:p>
            <a:r>
              <a:rPr lang="en-GB" sz="3200" dirty="0" smtClean="0"/>
              <a:t>Rationale for this workshop</a:t>
            </a:r>
            <a:endParaRPr lang="en-GB" sz="3200" dirty="0"/>
          </a:p>
        </p:txBody>
      </p:sp>
      <p:sp>
        <p:nvSpPr>
          <p:cNvPr id="5" name="Content Placeholder 4"/>
          <p:cNvSpPr>
            <a:spLocks noGrp="1"/>
          </p:cNvSpPr>
          <p:nvPr>
            <p:ph idx="1"/>
          </p:nvPr>
        </p:nvSpPr>
        <p:spPr>
          <a:xfrm>
            <a:off x="468313" y="1124744"/>
            <a:ext cx="8229600" cy="5077619"/>
          </a:xfrm>
        </p:spPr>
        <p:txBody>
          <a:bodyPr/>
          <a:lstStyle/>
          <a:p>
            <a:r>
              <a:rPr lang="en-GB" dirty="0" smtClean="0"/>
              <a:t>Universities across the UK (and indeed internationally) are seeking ways to recognise and reward excellent teaching;</a:t>
            </a:r>
          </a:p>
          <a:p>
            <a:r>
              <a:rPr lang="en-GB" dirty="0" smtClean="0"/>
              <a:t>In parts of the UK we have 15 years experience in awarding national teaching fellowships, systems for accrediting new and experienced university teachers established over a similar period, established institutional teaching Fellowship Programmes and current developments in England at least to establish a Teaching Excellence Framework (TEF) being led by the minister for higher education, Jo Johnson;</a:t>
            </a:r>
          </a:p>
          <a:p>
            <a:r>
              <a:rPr lang="en-GB" dirty="0" smtClean="0"/>
              <a:t>This workshop is designed to raise awarene3ss of all these issues and to enable participants to evaluate how important each of these developments are to them.</a:t>
            </a:r>
            <a:endParaRPr lang="en-GB" dirty="0"/>
          </a:p>
        </p:txBody>
      </p:sp>
    </p:spTree>
    <p:extLst>
      <p:ext uri="{BB962C8B-B14F-4D97-AF65-F5344CB8AC3E}">
        <p14:creationId xmlns="" xmlns:p14="http://schemas.microsoft.com/office/powerpoint/2010/main" val="12346563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0" y="260649"/>
          <a:ext cx="9144000" cy="1008112"/>
        </p:xfrm>
        <a:graphic>
          <a:graphicData uri="http://schemas.openxmlformats.org/drawingml/2006/table">
            <a:tbl>
              <a:tblPr/>
              <a:tblGrid>
                <a:gridCol w="3023682"/>
                <a:gridCol w="3024276"/>
                <a:gridCol w="3096042"/>
              </a:tblGrid>
              <a:tr h="1008112">
                <a:tc>
                  <a:txBody>
                    <a:bodyPr/>
                    <a:lstStyle/>
                    <a:p>
                      <a:pPr>
                        <a:lnSpc>
                          <a:spcPct val="115000"/>
                        </a:lnSpc>
                        <a:spcAft>
                          <a:spcPts val="0"/>
                        </a:spcAft>
                      </a:pPr>
                      <a:r>
                        <a:rPr lang="en-GB" sz="700" b="1">
                          <a:latin typeface="Calibri"/>
                          <a:ea typeface="Calibri"/>
                          <a:cs typeface="Times New Roman"/>
                        </a:rPr>
                        <a:t>Areas of Activity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A1 	Design and plan learning activities </a:t>
                      </a:r>
                      <a:r>
                        <a:rPr lang="en-GB" sz="500" b="1">
                          <a:latin typeface="Calibri"/>
                          <a:ea typeface="Calibri"/>
                          <a:cs typeface="Times New Roman"/>
                        </a:rPr>
                        <a:t>and/or programmes of study</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A2 	Teach and/or support learning</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A3 	Assess and give feedback to learners</a:t>
                      </a:r>
                      <a:endParaRPr lang="en-GB" sz="700">
                        <a:latin typeface="Calibri"/>
                        <a:ea typeface="Calibri"/>
                        <a:cs typeface="Times New Roman"/>
                      </a:endParaRPr>
                    </a:p>
                    <a:p>
                      <a:pPr marL="291465" indent="-291465">
                        <a:lnSpc>
                          <a:spcPct val="115000"/>
                        </a:lnSpc>
                        <a:spcAft>
                          <a:spcPts val="0"/>
                        </a:spcAft>
                      </a:pPr>
                      <a:r>
                        <a:rPr lang="en-GB" sz="500" b="1">
                          <a:latin typeface="Calibri"/>
                          <a:ea typeface="Calibri"/>
                          <a:cs typeface="Times New Roman"/>
                        </a:rPr>
                        <a:t>A4 	Develop effective learning environments and approaches to student support and guidance</a:t>
                      </a:r>
                      <a:endParaRPr lang="en-GB" sz="700">
                        <a:latin typeface="Calibri"/>
                        <a:ea typeface="Calibri"/>
                        <a:cs typeface="Times New Roman"/>
                      </a:endParaRPr>
                    </a:p>
                    <a:p>
                      <a:pPr marL="291465" indent="-291465">
                        <a:lnSpc>
                          <a:spcPct val="115000"/>
                        </a:lnSpc>
                        <a:spcAft>
                          <a:spcPts val="0"/>
                        </a:spcAft>
                      </a:pPr>
                      <a:r>
                        <a:rPr lang="en-US" sz="500" b="1">
                          <a:latin typeface="Calibri"/>
                          <a:ea typeface="Calibri"/>
                          <a:cs typeface="Times New Roman"/>
                        </a:rPr>
                        <a:t>A5 	Engage in continuing professional </a:t>
                      </a:r>
                      <a:r>
                        <a:rPr lang="en-GB" sz="500" b="1">
                          <a:latin typeface="Calibri"/>
                          <a:ea typeface="Calibri"/>
                          <a:cs typeface="Times New Roman"/>
                        </a:rPr>
                        <a:t>development in subjects/disciplines and their pedagogy, incorporating research, scholarship and the evaluation of professional practices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66"/>
                    </a:solidFill>
                  </a:tcPr>
                </a:tc>
                <a:tc>
                  <a:txBody>
                    <a:bodyPr/>
                    <a:lstStyle/>
                    <a:p>
                      <a:pPr>
                        <a:lnSpc>
                          <a:spcPct val="115000"/>
                        </a:lnSpc>
                        <a:spcAft>
                          <a:spcPts val="0"/>
                        </a:spcAft>
                      </a:pPr>
                      <a:r>
                        <a:rPr lang="en-GB" sz="700" b="1">
                          <a:latin typeface="Calibri"/>
                          <a:ea typeface="Calibri"/>
                          <a:cs typeface="Times New Roman"/>
                        </a:rPr>
                        <a:t>Core Knowledge</a:t>
                      </a:r>
                      <a:endParaRPr lang="en-GB" sz="700">
                        <a:latin typeface="Calibri"/>
                        <a:ea typeface="Calibri"/>
                        <a:cs typeface="Times New Roman"/>
                      </a:endParaRPr>
                    </a:p>
                    <a:p>
                      <a:pPr marL="265430" indent="-265430">
                        <a:lnSpc>
                          <a:spcPct val="115000"/>
                        </a:lnSpc>
                        <a:spcAft>
                          <a:spcPts val="0"/>
                        </a:spcAft>
                      </a:pPr>
                      <a:r>
                        <a:rPr lang="en-GB" sz="500" b="1">
                          <a:latin typeface="Calibri"/>
                          <a:ea typeface="Calibri"/>
                          <a:cs typeface="Times New Roman"/>
                        </a:rPr>
                        <a:t>K1 	The subject material</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K2 	Appropriate methods for teaching and learning in the subject area and at the level of the academic programme </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K3 	How students learn, both generally and within their subject/</a:t>
                      </a:r>
                      <a:r>
                        <a:rPr lang="en-GB" sz="500" b="1">
                          <a:latin typeface="Calibri"/>
                          <a:ea typeface="Calibri"/>
                          <a:cs typeface="Times New Roman"/>
                        </a:rPr>
                        <a:t>disciplinary area(s)</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K4 	The use and value of appropriate </a:t>
                      </a:r>
                      <a:r>
                        <a:rPr lang="en-GB" sz="500" b="1">
                          <a:latin typeface="Calibri"/>
                          <a:ea typeface="Calibri"/>
                          <a:cs typeface="Times New Roman"/>
                        </a:rPr>
                        <a:t>learning technologies</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K5 	Methods for evaluating the </a:t>
                      </a:r>
                      <a:r>
                        <a:rPr lang="en-GB" sz="500" b="1">
                          <a:latin typeface="Calibri"/>
                          <a:ea typeface="Calibri"/>
                          <a:cs typeface="Times New Roman"/>
                        </a:rPr>
                        <a:t>effectiveness of teaching</a:t>
                      </a:r>
                      <a:endParaRPr lang="en-GB" sz="700">
                        <a:latin typeface="Calibri"/>
                        <a:ea typeface="Calibri"/>
                        <a:cs typeface="Times New Roman"/>
                      </a:endParaRPr>
                    </a:p>
                    <a:p>
                      <a:pPr marL="265430" indent="-265430">
                        <a:lnSpc>
                          <a:spcPct val="115000"/>
                        </a:lnSpc>
                        <a:spcAft>
                          <a:spcPts val="0"/>
                        </a:spcAft>
                      </a:pPr>
                      <a:r>
                        <a:rPr lang="en-US" sz="500" b="1">
                          <a:latin typeface="Calibri"/>
                          <a:ea typeface="Calibri"/>
                          <a:cs typeface="Times New Roman"/>
                        </a:rPr>
                        <a:t>K6 	The implications of quality assurance </a:t>
                      </a:r>
                      <a:r>
                        <a:rPr lang="en-GB" sz="500" b="1">
                          <a:latin typeface="Calibri"/>
                          <a:ea typeface="Calibri"/>
                          <a:cs typeface="Times New Roman"/>
                        </a:rPr>
                        <a:t>and quality enhancement for academic and professional practice </a:t>
                      </a:r>
                      <a:r>
                        <a:rPr lang="en-US" sz="500" b="1">
                          <a:latin typeface="Calibri"/>
                          <a:ea typeface="Calibri"/>
                          <a:cs typeface="Times New Roman"/>
                        </a:rPr>
                        <a:t>with a particular focus on teaching </a:t>
                      </a:r>
                      <a:endParaRPr lang="en-GB" sz="7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FF66"/>
                    </a:solidFill>
                  </a:tcPr>
                </a:tc>
                <a:tc>
                  <a:txBody>
                    <a:bodyPr/>
                    <a:lstStyle/>
                    <a:p>
                      <a:pPr>
                        <a:lnSpc>
                          <a:spcPct val="115000"/>
                        </a:lnSpc>
                        <a:spcAft>
                          <a:spcPts val="0"/>
                        </a:spcAft>
                      </a:pPr>
                      <a:r>
                        <a:rPr lang="en-GB" sz="700" b="1" dirty="0">
                          <a:latin typeface="Calibri"/>
                          <a:ea typeface="Calibri"/>
                          <a:cs typeface="Times New Roman"/>
                        </a:rPr>
                        <a:t>Professional Values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V1	Respect individual learners and diverse learning communities</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V2 	Promote participation in higher </a:t>
                      </a:r>
                      <a:r>
                        <a:rPr lang="en-GB" sz="500" b="1" dirty="0">
                          <a:latin typeface="Calibri"/>
                          <a:ea typeface="Calibri"/>
                          <a:cs typeface="Times New Roman"/>
                        </a:rPr>
                        <a:t>education and equality of opportunity for learners</a:t>
                      </a:r>
                      <a:endParaRPr lang="en-GB" sz="700" dirty="0">
                        <a:latin typeface="Calibri"/>
                        <a:ea typeface="Calibri"/>
                        <a:cs typeface="Times New Roman"/>
                      </a:endParaRPr>
                    </a:p>
                    <a:p>
                      <a:pPr marL="262255" indent="-262255">
                        <a:lnSpc>
                          <a:spcPct val="115000"/>
                        </a:lnSpc>
                        <a:spcAft>
                          <a:spcPts val="0"/>
                        </a:spcAft>
                      </a:pPr>
                      <a:r>
                        <a:rPr lang="en-GB" sz="500" b="1" dirty="0">
                          <a:latin typeface="Calibri"/>
                          <a:ea typeface="Calibri"/>
                          <a:cs typeface="Times New Roman"/>
                        </a:rPr>
                        <a:t>V3 	Use evidence-informed approaches </a:t>
                      </a:r>
                      <a:r>
                        <a:rPr lang="en-US" sz="500" b="1" dirty="0">
                          <a:latin typeface="Calibri"/>
                          <a:ea typeface="Calibri"/>
                          <a:cs typeface="Times New Roman"/>
                        </a:rPr>
                        <a:t>and the outcomes from research, </a:t>
                      </a:r>
                      <a:r>
                        <a:rPr lang="en-GB" sz="500" b="1" dirty="0">
                          <a:latin typeface="Calibri"/>
                          <a:ea typeface="Calibri"/>
                          <a:cs typeface="Times New Roman"/>
                        </a:rPr>
                        <a:t>scholarship and continuing professional development</a:t>
                      </a:r>
                      <a:endParaRPr lang="en-GB" sz="700" dirty="0">
                        <a:latin typeface="Calibri"/>
                        <a:ea typeface="Calibri"/>
                        <a:cs typeface="Times New Roman"/>
                      </a:endParaRPr>
                    </a:p>
                    <a:p>
                      <a:pPr marL="262255" indent="-262255">
                        <a:lnSpc>
                          <a:spcPct val="115000"/>
                        </a:lnSpc>
                        <a:spcAft>
                          <a:spcPts val="0"/>
                        </a:spcAft>
                      </a:pPr>
                      <a:r>
                        <a:rPr lang="en-US" sz="500" b="1" dirty="0">
                          <a:latin typeface="Calibri"/>
                          <a:ea typeface="Calibri"/>
                          <a:cs typeface="Times New Roman"/>
                        </a:rPr>
                        <a:t>V4 	Acknowledge the wider context in </a:t>
                      </a:r>
                      <a:r>
                        <a:rPr lang="en-GB" sz="500" b="1" dirty="0">
                          <a:latin typeface="Calibri"/>
                          <a:ea typeface="Calibri"/>
                          <a:cs typeface="Times New Roman"/>
                        </a:rPr>
                        <a:t>which higher education operates recognising the implications for professional practice</a:t>
                      </a:r>
                      <a:endParaRPr lang="en-GB" sz="7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D9C3"/>
                    </a:solidFill>
                  </a:tcPr>
                </a:tc>
              </a:tr>
            </a:tbl>
          </a:graphicData>
        </a:graphic>
      </p:graphicFrame>
      <p:graphicFrame>
        <p:nvGraphicFramePr>
          <p:cNvPr id="8" name="Table 7"/>
          <p:cNvGraphicFramePr>
            <a:graphicFrameLocks noGrp="1"/>
          </p:cNvGraphicFramePr>
          <p:nvPr/>
        </p:nvGraphicFramePr>
        <p:xfrm>
          <a:off x="2" y="1268760"/>
          <a:ext cx="9143999" cy="5603644"/>
        </p:xfrm>
        <a:graphic>
          <a:graphicData uri="http://schemas.openxmlformats.org/drawingml/2006/table">
            <a:tbl>
              <a:tblPr/>
              <a:tblGrid>
                <a:gridCol w="1138774"/>
                <a:gridCol w="1148857"/>
                <a:gridCol w="1138774"/>
                <a:gridCol w="1140553"/>
                <a:gridCol w="1138774"/>
                <a:gridCol w="1139367"/>
                <a:gridCol w="1139367"/>
                <a:gridCol w="1159533"/>
              </a:tblGrid>
              <a:tr h="230960">
                <a:tc>
                  <a:txBody>
                    <a:bodyPr/>
                    <a:lstStyle/>
                    <a:p>
                      <a:pPr>
                        <a:lnSpc>
                          <a:spcPct val="115000"/>
                        </a:lnSpc>
                        <a:spcAft>
                          <a:spcPts val="0"/>
                        </a:spcAft>
                      </a:pPr>
                      <a:r>
                        <a:rPr lang="en-GB" sz="700" b="1" dirty="0">
                          <a:latin typeface="Calibri"/>
                          <a:ea typeface="Calibri"/>
                          <a:cs typeface="Times New Roman"/>
                        </a:rPr>
                        <a:t>Descriptor 1: (2011)</a:t>
                      </a:r>
                      <a:endParaRPr lang="en-GB" sz="900" dirty="0">
                        <a:latin typeface="Calibri"/>
                        <a:ea typeface="Calibri"/>
                        <a:cs typeface="Times New Roman"/>
                      </a:endParaRPr>
                    </a:p>
                    <a:p>
                      <a:pPr>
                        <a:lnSpc>
                          <a:spcPct val="115000"/>
                        </a:lnSpc>
                        <a:spcAft>
                          <a:spcPts val="0"/>
                        </a:spcAft>
                      </a:pPr>
                      <a:r>
                        <a:rPr lang="en-GB" sz="700" b="1" dirty="0">
                          <a:latin typeface="Calibri"/>
                          <a:ea typeface="Calibri"/>
                          <a:cs typeface="Times New Roman"/>
                        </a:rPr>
                        <a:t>Associate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2015 Guidance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700" b="1">
                          <a:latin typeface="Calibri"/>
                          <a:ea typeface="Calibri"/>
                          <a:cs typeface="Times New Roman"/>
                        </a:rPr>
                        <a:t>Descriptor 2: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700" b="1" dirty="0">
                          <a:latin typeface="Calibri"/>
                          <a:ea typeface="Calibri"/>
                          <a:cs typeface="Times New Roman"/>
                        </a:rPr>
                        <a:t>Descriptor 3: (2011)</a:t>
                      </a:r>
                      <a:endParaRPr lang="en-GB" sz="900" dirty="0">
                        <a:latin typeface="Calibri"/>
                        <a:ea typeface="Calibri"/>
                        <a:cs typeface="Times New Roman"/>
                      </a:endParaRPr>
                    </a:p>
                    <a:p>
                      <a:pPr>
                        <a:lnSpc>
                          <a:spcPct val="115000"/>
                        </a:lnSpc>
                        <a:spcAft>
                          <a:spcPts val="0"/>
                        </a:spcAft>
                      </a:pPr>
                      <a:r>
                        <a:rPr lang="en-GB" sz="700" b="1" dirty="0" smtClean="0">
                          <a:latin typeface="Calibri"/>
                          <a:ea typeface="Calibri"/>
                          <a:cs typeface="Times New Roman"/>
                        </a:rPr>
                        <a:t>Senior Fellow</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700" b="1">
                          <a:latin typeface="Calibri"/>
                          <a:ea typeface="Calibri"/>
                          <a:cs typeface="Times New Roman"/>
                        </a:rPr>
                        <a:t>Descriptor 4: (2011)</a:t>
                      </a:r>
                      <a:endParaRPr lang="en-GB" sz="900">
                        <a:latin typeface="Calibri"/>
                        <a:ea typeface="Calibri"/>
                        <a:cs typeface="Times New Roman"/>
                      </a:endParaRPr>
                    </a:p>
                    <a:p>
                      <a:pPr>
                        <a:lnSpc>
                          <a:spcPct val="115000"/>
                        </a:lnSpc>
                        <a:spcAft>
                          <a:spcPts val="0"/>
                        </a:spcAft>
                      </a:pPr>
                      <a:r>
                        <a:rPr lang="en-GB" sz="700" b="1">
                          <a:latin typeface="Calibri"/>
                          <a:ea typeface="Calibri"/>
                          <a:cs typeface="Times New Roman"/>
                        </a:rPr>
                        <a:t>Principal Fellow</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700" b="1">
                          <a:latin typeface="Calibri"/>
                          <a:ea typeface="Calibri"/>
                          <a:cs typeface="Times New Roman"/>
                        </a:rPr>
                        <a:t>2015 Guidance</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r>
              <a:tr h="5358280">
                <a:tc>
                  <a:txBody>
                    <a:bodyPr/>
                    <a:lstStyle/>
                    <a:p>
                      <a:pPr>
                        <a:lnSpc>
                          <a:spcPct val="115000"/>
                        </a:lnSpc>
                        <a:spcAft>
                          <a:spcPts val="0"/>
                        </a:spcAft>
                      </a:pPr>
                      <a:r>
                        <a:rPr lang="en-US" sz="600" b="1">
                          <a:latin typeface="Calibri"/>
                          <a:ea typeface="Calibri"/>
                          <a:cs typeface="Times New Roman"/>
                        </a:rPr>
                        <a:t>Demonstrates an understanding of specific aspects of effective teaching, learning support methods and student learning.</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 	Successful engagement with at least two of the five Areas of Activity</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II. 	Successful engagement in appropriate teaching and practices </a:t>
                      </a:r>
                      <a:r>
                        <a:rPr lang="en-US" sz="600" b="1">
                          <a:latin typeface="Calibri"/>
                          <a:ea typeface="Calibri"/>
                          <a:cs typeface="Times New Roman"/>
                        </a:rPr>
                        <a:t>related to these Areas of Activity</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III. 	Appropriate Core Knowledge and understanding of at least K1 and K2</a:t>
                      </a:r>
                      <a:endParaRPr lang="en-GB" sz="900">
                        <a:latin typeface="Calibri"/>
                        <a:ea typeface="Calibri"/>
                        <a:cs typeface="Times New Roman"/>
                      </a:endParaRPr>
                    </a:p>
                    <a:p>
                      <a:pPr marL="180340" indent="-180340">
                        <a:lnSpc>
                          <a:spcPct val="115000"/>
                        </a:lnSpc>
                        <a:spcAft>
                          <a:spcPts val="0"/>
                        </a:spcAft>
                      </a:pPr>
                      <a:r>
                        <a:rPr lang="en-US" sz="600" b="1">
                          <a:latin typeface="Calibri"/>
                          <a:ea typeface="Calibri"/>
                          <a:cs typeface="Times New Roman"/>
                        </a:rPr>
                        <a:t>IV. 	A commitment to appropriate </a:t>
                      </a:r>
                      <a:r>
                        <a:rPr lang="en-GB" sz="600" b="1">
                          <a:latin typeface="Calibri"/>
                          <a:ea typeface="Calibri"/>
                          <a:cs typeface="Times New Roman"/>
                        </a:rPr>
                        <a:t>Professional Values in facilitating others’ learning</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 	Relevant professional practices, subject and pedagogic research </a:t>
                      </a:r>
                      <a:r>
                        <a:rPr lang="en-US" sz="600" b="1">
                          <a:latin typeface="Calibri"/>
                          <a:ea typeface="Calibri"/>
                          <a:cs typeface="Times New Roman"/>
                        </a:rPr>
                        <a:t>and/or scholarship within the above </a:t>
                      </a:r>
                      <a:r>
                        <a:rPr lang="en-GB" sz="600" b="1">
                          <a:latin typeface="Calibri"/>
                          <a:ea typeface="Calibri"/>
                          <a:cs typeface="Times New Roman"/>
                        </a:rPr>
                        <a:t>activities</a:t>
                      </a:r>
                      <a:endParaRPr lang="en-GB" sz="900">
                        <a:latin typeface="Calibri"/>
                        <a:ea typeface="Calibri"/>
                        <a:cs typeface="Times New Roman"/>
                      </a:endParaRPr>
                    </a:p>
                    <a:p>
                      <a:pPr marL="180340" indent="-180340">
                        <a:lnSpc>
                          <a:spcPct val="115000"/>
                        </a:lnSpc>
                        <a:spcAft>
                          <a:spcPts val="0"/>
                        </a:spcAft>
                      </a:pPr>
                      <a:r>
                        <a:rPr lang="en-GB" sz="600" b="1">
                          <a:latin typeface="Calibri"/>
                          <a:ea typeface="Calibri"/>
                          <a:cs typeface="Times New Roman"/>
                        </a:rPr>
                        <a:t>VI. 	Successful engagement, where appropriate, in professional development activity related to teaching, learning and assessment responsibilities</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If you’re new to teaching or supporting student learning and want to formalise your experience and to progress, an HEA Associate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researcher with some teaching responsibilities (e.g. PhD student, graduate training assistant, contract post-doc)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new to HE teaching, have a limited teaching portfolio or teach part-time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demonstrator/technician role with some teaching responsibilities, or support teaching/learning (e.g. as a learning technologist or learning resource staff member)</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Associate Fellow is £100. If you are from a non-subscribing institution or independent the cost is £200.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nSpc>
                          <a:spcPct val="115000"/>
                        </a:lnSpc>
                        <a:spcAft>
                          <a:spcPts val="0"/>
                        </a:spcAft>
                      </a:pPr>
                      <a:r>
                        <a:rPr lang="en-GB" sz="600" b="1">
                          <a:latin typeface="Calibri"/>
                          <a:ea typeface="Calibri"/>
                          <a:cs typeface="Times New Roman"/>
                        </a:rPr>
                        <a:t>Demonstrates a broad understanding </a:t>
                      </a:r>
                      <a:r>
                        <a:rPr lang="en-US" sz="600" b="1">
                          <a:latin typeface="Calibri"/>
                          <a:ea typeface="Calibri"/>
                          <a:cs typeface="Times New Roman"/>
                        </a:rPr>
                        <a:t>of effective approaches to teaching and learning support as key contributions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 </a:t>
                      </a:r>
                      <a:endParaRPr lang="en-GB" sz="900">
                        <a:latin typeface="Calibri"/>
                        <a:ea typeface="Calibri"/>
                        <a:cs typeface="Times New Roman"/>
                      </a:endParaRPr>
                    </a:p>
                    <a:p>
                      <a:pPr marL="132715" indent="-13271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32715" indent="-132715">
                        <a:lnSpc>
                          <a:spcPct val="115000"/>
                        </a:lnSpc>
                        <a:spcAft>
                          <a:spcPts val="0"/>
                        </a:spcAft>
                      </a:pPr>
                      <a:r>
                        <a:rPr lang="en-GB" sz="600" b="1">
                          <a:latin typeface="Calibri"/>
                          <a:ea typeface="Calibri"/>
                          <a:cs typeface="Times New Roman"/>
                        </a:rPr>
                        <a:t>VI. 	Successful engagement in continuing professional development in relation to teaching, learning, assessment and, where appropriate, related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If you’ve a proven, sustained track record in HE teaching and you’re seeking recognition for your development, and to progress into a senior position, an HEA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You’re likely to be one of the following: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early-career academic</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in a subject-specific role with substantive teaching and learning responsibilities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academic, relatively new to UK HE. You’ll be in a role with sometimes significant, teaching-only responsibilities; e.g. within work-based settings</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Fellow is £200. If you are from a non-subscribing institution or independent the cost is £400.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a:txBody>
                    <a:bodyPr/>
                    <a:lstStyle/>
                    <a:p>
                      <a:pPr>
                        <a:lnSpc>
                          <a:spcPct val="115000"/>
                        </a:lnSpc>
                        <a:spcAft>
                          <a:spcPts val="0"/>
                        </a:spcAft>
                      </a:pPr>
                      <a:r>
                        <a:rPr lang="en-GB" sz="600" b="1">
                          <a:latin typeface="Calibri"/>
                          <a:ea typeface="Calibri"/>
                          <a:cs typeface="Times New Roman"/>
                        </a:rPr>
                        <a:t>Demonstrates a thorough understanding </a:t>
                      </a:r>
                      <a:r>
                        <a:rPr lang="en-US" sz="600" b="1">
                          <a:latin typeface="Calibri"/>
                          <a:ea typeface="Calibri"/>
                          <a:cs typeface="Times New Roman"/>
                        </a:rPr>
                        <a:t>of effective approaches to teaching and learning support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evidence of:</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 	Successful engagement across all </a:t>
                      </a:r>
                      <a:r>
                        <a:rPr lang="en-GB" sz="600" b="1">
                          <a:latin typeface="Calibri"/>
                          <a:ea typeface="Calibri"/>
                          <a:cs typeface="Times New Roman"/>
                        </a:rPr>
                        <a:t>five Areas of Activity</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II. 	Appropriate knowledge and </a:t>
                      </a:r>
                      <a:r>
                        <a:rPr lang="en-US" sz="600" b="1">
                          <a:latin typeface="Calibri"/>
                          <a:ea typeface="Calibri"/>
                          <a:cs typeface="Times New Roman"/>
                        </a:rPr>
                        <a:t>understanding across all aspects of </a:t>
                      </a:r>
                      <a:r>
                        <a:rPr lang="en-GB" sz="600" b="1">
                          <a:latin typeface="Calibri"/>
                          <a:ea typeface="Calibri"/>
                          <a:cs typeface="Times New Roman"/>
                        </a:rPr>
                        <a:t>Core Knowledge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III. 	A commitment to all the </a:t>
                      </a:r>
                      <a:r>
                        <a:rPr lang="en-GB" sz="600" b="1">
                          <a:latin typeface="Calibri"/>
                          <a:ea typeface="Calibri"/>
                          <a:cs typeface="Times New Roman"/>
                        </a:rPr>
                        <a:t>Professional Values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IV. Successful engagement in appropriate teaching practices </a:t>
                      </a:r>
                      <a:r>
                        <a:rPr lang="en-US" sz="600" b="1">
                          <a:latin typeface="Calibri"/>
                          <a:ea typeface="Calibri"/>
                          <a:cs typeface="Times New Roman"/>
                        </a:rPr>
                        <a:t>related to the Areas of Activity</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 	Successful incorporation of subject </a:t>
                      </a:r>
                      <a:r>
                        <a:rPr lang="en-GB" sz="600" b="1">
                          <a:latin typeface="Calibri"/>
                          <a:ea typeface="Calibri"/>
                          <a:cs typeface="Times New Roman"/>
                        </a:rPr>
                        <a:t>and pedagogic research and/ </a:t>
                      </a:r>
                      <a:r>
                        <a:rPr lang="en-US" sz="600" b="1">
                          <a:latin typeface="Calibri"/>
                          <a:ea typeface="Calibri"/>
                          <a:cs typeface="Times New Roman"/>
                        </a:rPr>
                        <a:t>or scholarship within the above activities, as part of an integrated </a:t>
                      </a:r>
                      <a:r>
                        <a:rPr lang="en-GB" sz="600" b="1">
                          <a:latin typeface="Calibri"/>
                          <a:ea typeface="Calibri"/>
                          <a:cs typeface="Times New Roman"/>
                        </a:rPr>
                        <a:t>approach to academic practice</a:t>
                      </a:r>
                      <a:endParaRPr lang="en-GB" sz="900">
                        <a:latin typeface="Calibri"/>
                        <a:ea typeface="Calibri"/>
                        <a:cs typeface="Times New Roman"/>
                      </a:endParaRPr>
                    </a:p>
                    <a:p>
                      <a:pPr marL="173990" indent="-179705">
                        <a:lnSpc>
                          <a:spcPct val="115000"/>
                        </a:lnSpc>
                        <a:spcAft>
                          <a:spcPts val="0"/>
                        </a:spcAft>
                      </a:pPr>
                      <a:r>
                        <a:rPr lang="en-US" sz="600" b="1">
                          <a:latin typeface="Calibri"/>
                          <a:ea typeface="Calibri"/>
                          <a:cs typeface="Times New Roman"/>
                        </a:rPr>
                        <a:t>VI.	Successful engagement in continuing </a:t>
                      </a:r>
                      <a:r>
                        <a:rPr lang="en-GB" sz="600" b="1">
                          <a:latin typeface="Calibri"/>
                          <a:ea typeface="Calibri"/>
                          <a:cs typeface="Times New Roman"/>
                        </a:rPr>
                        <a:t>professional development in relation to teaching, learning, assessment, scholarship and, as appropriate, related academic or professional practices</a:t>
                      </a:r>
                      <a:endParaRPr lang="en-GB" sz="900">
                        <a:latin typeface="Calibri"/>
                        <a:ea typeface="Calibri"/>
                        <a:cs typeface="Times New Roman"/>
                      </a:endParaRPr>
                    </a:p>
                    <a:p>
                      <a:pPr marL="173990" indent="-179705">
                        <a:lnSpc>
                          <a:spcPct val="115000"/>
                        </a:lnSpc>
                        <a:spcAft>
                          <a:spcPts val="0"/>
                        </a:spcAft>
                      </a:pPr>
                      <a:r>
                        <a:rPr lang="en-GB" sz="600" b="1">
                          <a:latin typeface="Calibri"/>
                          <a:ea typeface="Calibri"/>
                          <a:cs typeface="Times New Roman"/>
                        </a:rPr>
                        <a:t>VII.	Successful co-ordination, support, supervision, management and/ </a:t>
                      </a:r>
                      <a:r>
                        <a:rPr lang="en-US" sz="600" b="1">
                          <a:latin typeface="Calibri"/>
                          <a:ea typeface="Calibri"/>
                          <a:cs typeface="Times New Roman"/>
                        </a:rPr>
                        <a:t>or mentoring of others (whether individuals and/or teams) in relation </a:t>
                      </a:r>
                      <a:r>
                        <a:rPr lang="en-GB" sz="600" b="1">
                          <a:latin typeface="Calibri"/>
                          <a:ea typeface="Calibri"/>
                          <a:cs typeface="Times New Roman"/>
                        </a:rPr>
                        <a:t>to teaching and learning</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GB" sz="600" b="1">
                          <a:latin typeface="Calibri"/>
                          <a:ea typeface="Calibri"/>
                          <a:cs typeface="Times New Roman"/>
                        </a:rPr>
                        <a:t>If you have a proven, sustained track record in HE teaching and management and are seeking to progress into a leadership position, an HEA Senior Fellowship could add great value to your professional teaching experience.</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You’ll have an established record relating to teaching and learning and management/leadership of specific aspects of teaching provision. You are likely to lead, or be a member of, established academic teams. You may be:</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academic staff with significant responsibility for leading, managing or organising programmes for subjects/disciplines</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subject mentor or someone who supports those new to teaching</a:t>
                      </a:r>
                      <a:endParaRPr lang="en-GB" sz="900">
                        <a:latin typeface="Calibri"/>
                        <a:ea typeface="Calibri"/>
                        <a:cs typeface="Times New Roman"/>
                      </a:endParaRPr>
                    </a:p>
                    <a:p>
                      <a:pPr marL="342900" lvl="0" indent="-342900">
                        <a:lnSpc>
                          <a:spcPct val="115000"/>
                        </a:lnSpc>
                        <a:spcAft>
                          <a:spcPts val="0"/>
                        </a:spcAft>
                        <a:buSzPts val="1000"/>
                        <a:buFont typeface="Symbol"/>
                        <a:buChar char=""/>
                      </a:pPr>
                      <a:r>
                        <a:rPr lang="en-GB" sz="600" b="1">
                          <a:latin typeface="Calibri"/>
                          <a:ea typeface="Calibri"/>
                          <a:cs typeface="Times New Roman"/>
                        </a:rPr>
                        <a:t>an experienced member of staff with departmental or wider teaching/learning support advisory responsibilities within your institution</a:t>
                      </a:r>
                      <a:endParaRPr lang="en-GB" sz="900">
                        <a:latin typeface="Calibri"/>
                        <a:ea typeface="Calibri"/>
                        <a:cs typeface="Times New Roman"/>
                      </a:endParaRPr>
                    </a:p>
                    <a:p>
                      <a:pPr>
                        <a:lnSpc>
                          <a:spcPct val="115000"/>
                        </a:lnSpc>
                        <a:spcAft>
                          <a:spcPts val="0"/>
                        </a:spcAft>
                      </a:pPr>
                      <a:r>
                        <a:rPr lang="en-GB" sz="600" b="1">
                          <a:latin typeface="Calibri"/>
                          <a:ea typeface="Calibri"/>
                          <a:cs typeface="Times New Roman"/>
                        </a:rPr>
                        <a:t>Applicants may apply online by logging into </a:t>
                      </a:r>
                      <a:r>
                        <a:rPr lang="en-GB" sz="600" b="1" u="sng">
                          <a:solidFill>
                            <a:srgbClr val="0000FF"/>
                          </a:solidFill>
                          <a:latin typeface="Calibri"/>
                          <a:ea typeface="Calibri"/>
                          <a:cs typeface="Times New Roman"/>
                          <a:hlinkClick r:id="rId2"/>
                        </a:rPr>
                        <a:t>MyAcademy</a:t>
                      </a:r>
                      <a:r>
                        <a:rPr lang="en-GB" sz="600" b="1">
                          <a:latin typeface="Calibri"/>
                          <a:ea typeface="Calibri"/>
                          <a:cs typeface="Times New Roman"/>
                        </a:rPr>
                        <a:t>. The application process consists of an Account of Professional Practice (APP), two supporting statements from referees and payment of a fee where applicable. If you are from a subscribing institution the cost for Senior Fellow is £300. If you are from a non-subscribing institution or independent the cost is £600.</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CC"/>
                    </a:solidFill>
                  </a:tcPr>
                </a:tc>
                <a:tc>
                  <a:txBody>
                    <a:bodyPr/>
                    <a:lstStyle/>
                    <a:p>
                      <a:pPr>
                        <a:lnSpc>
                          <a:spcPct val="115000"/>
                        </a:lnSpc>
                        <a:spcAft>
                          <a:spcPts val="0"/>
                        </a:spcAft>
                      </a:pPr>
                      <a:r>
                        <a:rPr lang="en-US" sz="600" b="1">
                          <a:latin typeface="Calibri"/>
                          <a:ea typeface="Calibri"/>
                          <a:cs typeface="Times New Roman"/>
                        </a:rPr>
                        <a:t>Demonstrates a sustained record of effective strategic leadership in academic practice and academic development as a key contribution to high quality student learning. </a:t>
                      </a:r>
                      <a:endParaRPr lang="en-GB" sz="900">
                        <a:latin typeface="Calibri"/>
                        <a:ea typeface="Calibri"/>
                        <a:cs typeface="Times New Roman"/>
                      </a:endParaRPr>
                    </a:p>
                    <a:p>
                      <a:pPr>
                        <a:lnSpc>
                          <a:spcPct val="115000"/>
                        </a:lnSpc>
                        <a:spcAft>
                          <a:spcPts val="0"/>
                        </a:spcAft>
                      </a:pPr>
                      <a:r>
                        <a:rPr lang="en-US" sz="600" b="1">
                          <a:latin typeface="Calibri"/>
                          <a:ea typeface="Calibri"/>
                          <a:cs typeface="Times New Roman"/>
                        </a:rPr>
                        <a:t>Individuals should be able to provide </a:t>
                      </a:r>
                      <a:r>
                        <a:rPr lang="en-GB" sz="600" b="1">
                          <a:latin typeface="Calibri"/>
                          <a:ea typeface="Calibri"/>
                          <a:cs typeface="Times New Roman"/>
                        </a:rPr>
                        <a:t>evidence of:</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I. 	Active commitment to and championing of all Dimensions of </a:t>
                      </a:r>
                      <a:r>
                        <a:rPr lang="en-GB" sz="600" b="1">
                          <a:latin typeface="Calibri"/>
                          <a:ea typeface="Calibri"/>
                          <a:cs typeface="Times New Roman"/>
                        </a:rPr>
                        <a:t>the Framework, through work </a:t>
                      </a:r>
                      <a:r>
                        <a:rPr lang="en-US" sz="600" b="1">
                          <a:latin typeface="Calibri"/>
                          <a:ea typeface="Calibri"/>
                          <a:cs typeface="Times New Roman"/>
                        </a:rPr>
                        <a:t>with students and staff, and in </a:t>
                      </a:r>
                      <a:r>
                        <a:rPr lang="en-GB" sz="600" b="1">
                          <a:latin typeface="Calibri"/>
                          <a:ea typeface="Calibri"/>
                          <a:cs typeface="Times New Roman"/>
                        </a:rPr>
                        <a:t>institutional developments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 	Successful, strategic leadership </a:t>
                      </a:r>
                      <a:r>
                        <a:rPr lang="en-US" sz="600" b="1">
                          <a:latin typeface="Calibri"/>
                          <a:ea typeface="Calibri"/>
                          <a:cs typeface="Times New Roman"/>
                        </a:rPr>
                        <a:t>to enhance student learning, with a particular, but not necessarily </a:t>
                      </a:r>
                      <a:r>
                        <a:rPr lang="en-GB" sz="600" b="1">
                          <a:latin typeface="Calibri"/>
                          <a:ea typeface="Calibri"/>
                          <a:cs typeface="Times New Roman"/>
                        </a:rPr>
                        <a:t>exclusive, focus on enhancing </a:t>
                      </a:r>
                      <a:r>
                        <a:rPr lang="en-US" sz="600" b="1">
                          <a:latin typeface="Calibri"/>
                          <a:ea typeface="Calibri"/>
                          <a:cs typeface="Times New Roman"/>
                        </a:rPr>
                        <a:t>teaching quality in institutional, and/</a:t>
                      </a:r>
                      <a:r>
                        <a:rPr lang="en-GB" sz="600" b="1">
                          <a:latin typeface="Calibri"/>
                          <a:ea typeface="Calibri"/>
                          <a:cs typeface="Times New Roman"/>
                        </a:rPr>
                        <a:t>or (inter)national settings</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III. 	Establishing effective organisational policies and/or strategies for supporting and promoting others (e.g. through mentoring, coaching) </a:t>
                      </a:r>
                      <a:r>
                        <a:rPr lang="en-US" sz="600" b="1">
                          <a:latin typeface="Calibri"/>
                          <a:ea typeface="Calibri"/>
                          <a:cs typeface="Times New Roman"/>
                        </a:rPr>
                        <a:t>in delivering high quality teaching </a:t>
                      </a:r>
                      <a:r>
                        <a:rPr lang="en-GB" sz="600" b="1">
                          <a:latin typeface="Calibri"/>
                          <a:ea typeface="Calibri"/>
                          <a:cs typeface="Times New Roman"/>
                        </a:rPr>
                        <a:t>and support for learning</a:t>
                      </a:r>
                      <a:endParaRPr lang="en-GB" sz="900">
                        <a:latin typeface="Calibri"/>
                        <a:ea typeface="Calibri"/>
                        <a:cs typeface="Times New Roman"/>
                      </a:endParaRPr>
                    </a:p>
                    <a:p>
                      <a:pPr marL="125095" indent="-125095">
                        <a:lnSpc>
                          <a:spcPct val="115000"/>
                        </a:lnSpc>
                        <a:spcAft>
                          <a:spcPts val="0"/>
                        </a:spcAft>
                      </a:pPr>
                      <a:r>
                        <a:rPr lang="en-GB" sz="600" b="1">
                          <a:latin typeface="Calibri"/>
                          <a:ea typeface="Calibri"/>
                          <a:cs typeface="Times New Roman"/>
                        </a:rPr>
                        <a:t>IV. 	Championing, within institutional </a:t>
                      </a:r>
                      <a:r>
                        <a:rPr lang="en-US" sz="600" b="1">
                          <a:latin typeface="Calibri"/>
                          <a:ea typeface="Calibri"/>
                          <a:cs typeface="Times New Roman"/>
                        </a:rPr>
                        <a:t>and/or wider settings, an integrated </a:t>
                      </a:r>
                      <a:r>
                        <a:rPr lang="en-GB" sz="600" b="1">
                          <a:latin typeface="Calibri"/>
                          <a:ea typeface="Calibri"/>
                          <a:cs typeface="Times New Roman"/>
                        </a:rPr>
                        <a:t>approach to academic practice (incorporating, for example, teaching, learning, research, scholarship, administration etc.)</a:t>
                      </a:r>
                      <a:endParaRPr lang="en-GB" sz="900">
                        <a:latin typeface="Calibri"/>
                        <a:ea typeface="Calibri"/>
                        <a:cs typeface="Times New Roman"/>
                      </a:endParaRPr>
                    </a:p>
                    <a:p>
                      <a:pPr marL="125095" indent="-125095">
                        <a:lnSpc>
                          <a:spcPct val="115000"/>
                        </a:lnSpc>
                        <a:spcAft>
                          <a:spcPts val="0"/>
                        </a:spcAft>
                      </a:pPr>
                      <a:r>
                        <a:rPr lang="en-US" sz="600" b="1">
                          <a:latin typeface="Calibri"/>
                          <a:ea typeface="Calibri"/>
                          <a:cs typeface="Times New Roman"/>
                        </a:rPr>
                        <a:t>V. 	A sustained and successful </a:t>
                      </a:r>
                      <a:r>
                        <a:rPr lang="en-GB" sz="600" b="1">
                          <a:latin typeface="Calibri"/>
                          <a:ea typeface="Calibri"/>
                          <a:cs typeface="Times New Roman"/>
                        </a:rPr>
                        <a:t>commitment to, and engagement in, continuing professional development related to academic, institutional and/or other professional practices </a:t>
                      </a:r>
                      <a:endParaRPr lang="en-GB" sz="90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c>
                  <a:txBody>
                    <a:bodyPr/>
                    <a:lstStyle/>
                    <a:p>
                      <a:pPr>
                        <a:lnSpc>
                          <a:spcPct val="115000"/>
                        </a:lnSpc>
                        <a:spcAft>
                          <a:spcPts val="0"/>
                        </a:spcAft>
                      </a:pPr>
                      <a:r>
                        <a:rPr lang="en-GB" sz="600" b="1" dirty="0">
                          <a:latin typeface="Calibri"/>
                          <a:ea typeface="Calibri"/>
                          <a:cs typeface="Times New Roman"/>
                        </a:rPr>
                        <a:t>If you have an established academic career with substantial strategic responsibilities in HE and you’re seeking to exert influence within the sector, an HEA Principal Fellowship could add great value to your professional teaching experience.</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You’ll have a sustained, effective record of strategic impact at institutional, national or international level and be committed to wider strategic leadership in teaching. You might also be one, or both, of the following: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A highly experienced member of senior staff with wide-ranging academic or strategic leadership responsibilities in connection with key aspects of teaching and supporting learning.</a:t>
                      </a:r>
                      <a:endParaRPr lang="en-GB" sz="900" dirty="0">
                        <a:latin typeface="Calibri"/>
                        <a:ea typeface="Calibri"/>
                        <a:cs typeface="Times New Roman"/>
                      </a:endParaRPr>
                    </a:p>
                    <a:p>
                      <a:pPr marL="342900" lvl="0" indent="-342900">
                        <a:lnSpc>
                          <a:spcPct val="115000"/>
                        </a:lnSpc>
                        <a:spcAft>
                          <a:spcPts val="0"/>
                        </a:spcAft>
                        <a:buSzPts val="1000"/>
                        <a:buFont typeface="Symbol"/>
                        <a:buChar char=""/>
                      </a:pPr>
                      <a:r>
                        <a:rPr lang="en-GB" sz="600" b="1" dirty="0">
                          <a:latin typeface="Calibri"/>
                          <a:ea typeface="Calibri"/>
                          <a:cs typeface="Times New Roman"/>
                        </a:rPr>
                        <a:t>Responsible for institutional strategic leadership and policymaking in the area of teaching and learning, possibly extending beyond your own institution.</a:t>
                      </a:r>
                      <a:endParaRPr lang="en-GB" sz="900" dirty="0">
                        <a:latin typeface="Calibri"/>
                        <a:ea typeface="Calibri"/>
                        <a:cs typeface="Times New Roman"/>
                      </a:endParaRPr>
                    </a:p>
                    <a:p>
                      <a:pPr>
                        <a:lnSpc>
                          <a:spcPct val="115000"/>
                        </a:lnSpc>
                        <a:spcAft>
                          <a:spcPts val="0"/>
                        </a:spcAft>
                      </a:pPr>
                      <a:r>
                        <a:rPr lang="en-GB" sz="600" b="1" dirty="0">
                          <a:latin typeface="Calibri"/>
                          <a:ea typeface="Calibri"/>
                          <a:cs typeface="Times New Roman"/>
                        </a:rPr>
                        <a:t>Applicants may apply online by logging into </a:t>
                      </a:r>
                      <a:r>
                        <a:rPr lang="en-GB" sz="600" b="1" u="sng" dirty="0" err="1">
                          <a:solidFill>
                            <a:srgbClr val="0000FF"/>
                          </a:solidFill>
                          <a:latin typeface="Calibri"/>
                          <a:ea typeface="Calibri"/>
                          <a:cs typeface="Times New Roman"/>
                          <a:hlinkClick r:id="rId2"/>
                        </a:rPr>
                        <a:t>MyAcademy</a:t>
                      </a:r>
                      <a:r>
                        <a:rPr lang="en-GB" sz="600" b="1" dirty="0">
                          <a:latin typeface="Calibri"/>
                          <a:ea typeface="Calibri"/>
                          <a:cs typeface="Times New Roman"/>
                        </a:rPr>
                        <a:t>. The application process consists of an Account of Professional Practice (APP), three supporting statements from referees and payment of a fee where applicable. If you are from a subscribing institution the cost for Principal Fellow is £500. If you are from a non-subscribing institution or independent the cost is £1000.</a:t>
                      </a:r>
                      <a:endParaRPr lang="en-GB" sz="900" dirty="0">
                        <a:latin typeface="Calibri"/>
                        <a:ea typeface="Calibri"/>
                        <a:cs typeface="Times New Roman"/>
                      </a:endParaRPr>
                    </a:p>
                  </a:txBody>
                  <a:tcPr marL="42704" marR="427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ECFF"/>
                    </a:solidFill>
                  </a:tcPr>
                </a:tc>
              </a:tr>
            </a:tbl>
          </a:graphicData>
        </a:graphic>
      </p:graphicFrame>
      <p:sp>
        <p:nvSpPr>
          <p:cNvPr id="9" name="TextBox 8"/>
          <p:cNvSpPr txBox="1"/>
          <p:nvPr/>
        </p:nvSpPr>
        <p:spPr>
          <a:xfrm>
            <a:off x="0" y="0"/>
            <a:ext cx="9144000" cy="338554"/>
          </a:xfrm>
          <a:prstGeom prst="rect">
            <a:avLst/>
          </a:prstGeom>
          <a:noFill/>
        </p:spPr>
        <p:txBody>
          <a:bodyPr wrap="square" rtlCol="0">
            <a:spAutoFit/>
          </a:bodyPr>
          <a:lstStyle/>
          <a:p>
            <a:r>
              <a:rPr lang="en-GB" sz="800" b="1" dirty="0" smtClean="0">
                <a:solidFill>
                  <a:srgbClr val="000000"/>
                </a:solidFill>
              </a:rPr>
              <a:t>The UK Professional Standards Framework: Summary View of the relationships between AFHEA, FHEA, SFHEA and PFHEA: Phil Race and Sally Brown, updated 15</a:t>
            </a:r>
            <a:r>
              <a:rPr lang="en-GB" sz="800" b="1" baseline="30000" dirty="0" smtClean="0">
                <a:solidFill>
                  <a:srgbClr val="000000"/>
                </a:solidFill>
              </a:rPr>
              <a:t>th</a:t>
            </a:r>
            <a:r>
              <a:rPr lang="en-GB" sz="800" b="1" dirty="0" smtClean="0">
                <a:solidFill>
                  <a:srgbClr val="000000"/>
                </a:solidFill>
              </a:rPr>
              <a:t> January 2015 </a:t>
            </a:r>
            <a:endParaRPr lang="en-GB" sz="800" dirty="0" smtClean="0">
              <a:solidFill>
                <a:srgbClr val="000000"/>
              </a:solidFill>
            </a:endParaRPr>
          </a:p>
          <a:p>
            <a:endParaRPr lang="en-GB" sz="800" dirty="0">
              <a:solidFill>
                <a:srgbClr val="00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The UK Professional Standards Framework:</a:t>
            </a:r>
          </a:p>
        </p:txBody>
      </p:sp>
      <p:sp>
        <p:nvSpPr>
          <p:cNvPr id="7171" name="Content Placeholder 2"/>
          <p:cNvSpPr>
            <a:spLocks noGrp="1"/>
          </p:cNvSpPr>
          <p:nvPr>
            <p:ph idx="1"/>
          </p:nvPr>
        </p:nvSpPr>
        <p:spPr>
          <a:xfrm>
            <a:off x="214313" y="1268760"/>
            <a:ext cx="8715375" cy="4933603"/>
          </a:xfrm>
          <a:noFill/>
          <a:ln w="9525">
            <a:noFill/>
            <a:miter lim="800000"/>
            <a:headEnd/>
            <a:tailEnd/>
          </a:ln>
        </p:spPr>
        <p:txBody>
          <a:bodyPr vert="horz" wrap="square" lIns="91440" tIns="45720" rIns="91440" bIns="45720" numCol="1" anchor="t" anchorCtr="0" compatLnSpc="1">
            <a:prstTxWarp prst="textNoShape">
              <a:avLst/>
            </a:prstTxWarp>
          </a:bodyPr>
          <a:lstStyle/>
          <a:p>
            <a:pPr marL="457200" indent="-457200">
              <a:buClrTx/>
              <a:buSzPct val="100000"/>
              <a:buFont typeface="+mj-lt"/>
              <a:buAutoNum type="arabicPeriod"/>
            </a:pPr>
            <a:r>
              <a:rPr lang="en-GB" sz="2300" b="1" dirty="0" smtClean="0"/>
              <a:t>Supports the initial and continuing professional development of staff engaged in teaching and supporting learning;</a:t>
            </a:r>
          </a:p>
          <a:p>
            <a:pPr marL="457200" indent="-457200">
              <a:buClrTx/>
              <a:buSzPct val="100000"/>
              <a:buFont typeface="+mj-lt"/>
              <a:buAutoNum type="arabicPeriod"/>
            </a:pPr>
            <a:r>
              <a:rPr lang="en-GB" sz="2300" b="1" dirty="0" smtClean="0"/>
              <a:t>Fosters dynamic approaches to teaching and learning through creativity, innovation and continuous development in diverse academic and/or professional settings;</a:t>
            </a:r>
          </a:p>
          <a:p>
            <a:pPr marL="457200" indent="-457200">
              <a:buClrTx/>
              <a:buSzPct val="100000"/>
              <a:buFont typeface="+mj-lt"/>
              <a:buAutoNum type="arabicPeriod"/>
            </a:pPr>
            <a:r>
              <a:rPr lang="en-GB" sz="2300" b="1" dirty="0" smtClean="0"/>
              <a:t>Demonstrates to students and other stakeholders the professionalism that staff and institutions bring to teaching and support for student learning;</a:t>
            </a:r>
          </a:p>
          <a:p>
            <a:pPr marL="457200" indent="-457200">
              <a:buClrTx/>
              <a:buSzPct val="100000"/>
              <a:buFont typeface="+mj-lt"/>
              <a:buAutoNum type="arabicPeriod"/>
            </a:pPr>
            <a:r>
              <a:rPr lang="en-GB" sz="2300" b="1" dirty="0" smtClean="0"/>
              <a:t>Acknowledges the variety and quality of teaching, learning and assessment practices that support and underpin student learning;</a:t>
            </a:r>
          </a:p>
          <a:p>
            <a:pPr marL="457200" indent="-457200">
              <a:buClrTx/>
              <a:buSzPct val="100000"/>
              <a:buFont typeface="+mj-lt"/>
              <a:buAutoNum type="arabicPeriod"/>
            </a:pPr>
            <a:r>
              <a:rPr lang="en-GB" sz="2300" b="1" dirty="0" smtClean="0"/>
              <a:t>Facilitates individuals and institutions in gaining formal recognition for quality enhanced approaches to teaching and supporting learning, often as part of wider responsibilities that may include research and/or management activities.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Key principles for all applicants</a:t>
            </a:r>
            <a:endParaRPr lang="en-GB" sz="3200" dirty="0"/>
          </a:p>
        </p:txBody>
      </p:sp>
      <p:sp>
        <p:nvSpPr>
          <p:cNvPr id="3" name="Content Placeholder 2"/>
          <p:cNvSpPr>
            <a:spLocks noGrp="1"/>
          </p:cNvSpPr>
          <p:nvPr>
            <p:ph idx="1"/>
          </p:nvPr>
        </p:nvSpPr>
        <p:spPr>
          <a:xfrm>
            <a:off x="468313" y="980728"/>
            <a:ext cx="8229600" cy="5221635"/>
          </a:xfrm>
        </p:spPr>
        <p:txBody>
          <a:bodyPr/>
          <a:lstStyle/>
          <a:p>
            <a:r>
              <a:rPr lang="en-GB" sz="2400" b="1" dirty="0" smtClean="0"/>
              <a:t>Claim: </a:t>
            </a:r>
            <a:r>
              <a:rPr lang="en-GB" sz="2400" b="1" dirty="0" smtClean="0">
                <a:solidFill>
                  <a:srgbClr val="7030A0"/>
                </a:solidFill>
              </a:rPr>
              <a:t>you make the case.</a:t>
            </a:r>
            <a:endParaRPr lang="en-GB" sz="2400" b="1" dirty="0" smtClean="0"/>
          </a:p>
          <a:p>
            <a:r>
              <a:rPr lang="en-GB" sz="2400" b="1" dirty="0" smtClean="0"/>
              <a:t>Personal: </a:t>
            </a:r>
            <a:r>
              <a:rPr lang="en-GB" sz="2400" b="1" dirty="0" smtClean="0">
                <a:solidFill>
                  <a:srgbClr val="7030A0"/>
                </a:solidFill>
              </a:rPr>
              <a:t>to you, use 1</a:t>
            </a:r>
            <a:r>
              <a:rPr lang="en-GB" sz="2400" b="1" baseline="30000" dirty="0" smtClean="0">
                <a:solidFill>
                  <a:srgbClr val="7030A0"/>
                </a:solidFill>
              </a:rPr>
              <a:t>st</a:t>
            </a:r>
            <a:r>
              <a:rPr lang="en-GB" sz="2400" b="1" dirty="0" smtClean="0">
                <a:solidFill>
                  <a:srgbClr val="7030A0"/>
                </a:solidFill>
              </a:rPr>
              <a:t> person pronoun.</a:t>
            </a:r>
            <a:endParaRPr lang="en-GB" sz="2400" b="1" dirty="0" smtClean="0"/>
          </a:p>
          <a:p>
            <a:r>
              <a:rPr lang="en-GB" sz="2400" b="1" dirty="0" smtClean="0"/>
              <a:t>Engagement: </a:t>
            </a:r>
            <a:r>
              <a:rPr lang="en-GB" sz="2400" b="1" dirty="0" smtClean="0">
                <a:solidFill>
                  <a:srgbClr val="7030A0"/>
                </a:solidFill>
              </a:rPr>
              <a:t>not just an academic essay; demonstrate how literature influences your practice.</a:t>
            </a:r>
            <a:endParaRPr lang="en-GB" sz="2400" b="1" dirty="0" smtClean="0"/>
          </a:p>
          <a:p>
            <a:r>
              <a:rPr lang="en-GB" sz="2400" b="1" dirty="0" smtClean="0"/>
              <a:t>Alignment: </a:t>
            </a:r>
            <a:r>
              <a:rPr lang="en-GB" sz="2400" b="1" dirty="0" smtClean="0">
                <a:solidFill>
                  <a:srgbClr val="7030A0"/>
                </a:solidFill>
              </a:rPr>
              <a:t>with UKPSF.</a:t>
            </a:r>
            <a:endParaRPr lang="en-GB" sz="2400" b="1" dirty="0" smtClean="0"/>
          </a:p>
          <a:p>
            <a:r>
              <a:rPr lang="en-GB" sz="2400" b="1" dirty="0" smtClean="0"/>
              <a:t>Reflection: </a:t>
            </a:r>
            <a:r>
              <a:rPr lang="en-GB" sz="2400" b="1" dirty="0" smtClean="0">
                <a:solidFill>
                  <a:srgbClr val="7030A0"/>
                </a:solidFill>
              </a:rPr>
              <a:t>on your practice, how do you know it works?</a:t>
            </a:r>
            <a:endParaRPr lang="en-GB" sz="2400" b="1" dirty="0" smtClean="0"/>
          </a:p>
          <a:p>
            <a:r>
              <a:rPr lang="en-GB" sz="2400" b="1" dirty="0" smtClean="0"/>
              <a:t>Commitment: </a:t>
            </a:r>
            <a:r>
              <a:rPr lang="en-GB" sz="2400" b="1" dirty="0" smtClean="0">
                <a:solidFill>
                  <a:srgbClr val="7030A0"/>
                </a:solidFill>
              </a:rPr>
              <a:t>to student learning.</a:t>
            </a:r>
            <a:endParaRPr lang="en-GB" sz="2400" b="1" dirty="0" smtClean="0"/>
          </a:p>
          <a:p>
            <a:r>
              <a:rPr lang="en-GB" sz="2400" b="1" dirty="0" smtClean="0"/>
              <a:t>Evidence-based: </a:t>
            </a:r>
            <a:r>
              <a:rPr lang="en-GB" sz="2400" b="1" dirty="0" smtClean="0">
                <a:solidFill>
                  <a:srgbClr val="7030A0"/>
                </a:solidFill>
              </a:rPr>
              <a:t>not a portfolio but the references provide some evidence/endorsement, and are followed up.</a:t>
            </a:r>
            <a:endParaRPr lang="en-GB" sz="2400" b="1" dirty="0" smtClean="0"/>
          </a:p>
          <a:p>
            <a:r>
              <a:rPr lang="en-GB" sz="2400" b="1" dirty="0" smtClean="0"/>
              <a:t>Quality: </a:t>
            </a:r>
            <a:r>
              <a:rPr lang="en-GB" sz="2400" b="1" dirty="0" smtClean="0">
                <a:solidFill>
                  <a:srgbClr val="7030A0"/>
                </a:solidFill>
              </a:rPr>
              <a:t>(high)</a:t>
            </a:r>
            <a:endParaRPr lang="en-GB" sz="2400" b="1" dirty="0" smtClean="0"/>
          </a:p>
          <a:p>
            <a:r>
              <a:rPr lang="en-GB" sz="2400" b="1" dirty="0" smtClean="0"/>
              <a:t>Currency: </a:t>
            </a:r>
            <a:r>
              <a:rPr lang="en-GB" sz="2400" b="1" dirty="0" smtClean="0">
                <a:solidFill>
                  <a:srgbClr val="7030A0"/>
                </a:solidFill>
              </a:rPr>
              <a:t>avoid over-reliance on historic practice unless relevant.</a:t>
            </a:r>
            <a:endParaRPr lang="en-GB" sz="2400" b="1" dirty="0" smtClean="0"/>
          </a:p>
          <a:p>
            <a:r>
              <a:rPr lang="en-GB" sz="2400" b="1" dirty="0" smtClean="0"/>
              <a:t>Sufficiency: </a:t>
            </a:r>
            <a:r>
              <a:rPr lang="en-GB" sz="2400" b="1" dirty="0" smtClean="0">
                <a:solidFill>
                  <a:srgbClr val="7030A0"/>
                </a:solidFill>
              </a:rPr>
              <a:t>enough to make your claim convincing.</a:t>
            </a:r>
            <a:endParaRPr lang="en-GB" sz="2400" b="1" dirty="0" smtClean="0"/>
          </a:p>
          <a:p>
            <a:endParaRPr lang="en-GB" sz="24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defRPr/>
            </a:pPr>
            <a:r>
              <a:rPr lang="en-GB" sz="3200" dirty="0" smtClean="0"/>
              <a:t>Tricky issues</a:t>
            </a:r>
            <a:endParaRPr lang="en-GB" sz="3200" dirty="0"/>
          </a:p>
        </p:txBody>
      </p:sp>
      <p:sp>
        <p:nvSpPr>
          <p:cNvPr id="53251" name="Content Placeholder 2"/>
          <p:cNvSpPr>
            <a:spLocks noGrp="1"/>
          </p:cNvSpPr>
          <p:nvPr>
            <p:ph idx="1"/>
          </p:nvPr>
        </p:nvSpPr>
        <p:spPr/>
        <p:txBody>
          <a:bodyPr/>
          <a:lstStyle/>
          <a:p>
            <a:r>
              <a:rPr lang="en-GB" sz="2800" b="1" dirty="0" smtClean="0"/>
              <a:t>How do I know which level to apply for?</a:t>
            </a:r>
          </a:p>
          <a:p>
            <a:r>
              <a:rPr lang="en-GB" sz="2800" b="1" dirty="0" smtClean="0"/>
              <a:t>How can I compress everything I want to say into the word count on the application form?</a:t>
            </a:r>
          </a:p>
          <a:p>
            <a:r>
              <a:rPr lang="en-GB" sz="2800" b="1" dirty="0" smtClean="0"/>
              <a:t>Who are the best people for me to use as referees/advocates?</a:t>
            </a:r>
          </a:p>
          <a:p>
            <a:r>
              <a:rPr lang="en-GB" sz="2800" b="1" dirty="0" smtClean="0"/>
              <a:t>How current must my activities be to count in this application?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Currency</a:t>
            </a:r>
            <a:endParaRPr lang="en-GB" sz="3200" dirty="0"/>
          </a:p>
        </p:txBody>
      </p:sp>
      <p:sp>
        <p:nvSpPr>
          <p:cNvPr id="3" name="Content Placeholder 2"/>
          <p:cNvSpPr>
            <a:spLocks noGrp="1"/>
          </p:cNvSpPr>
          <p:nvPr>
            <p:ph idx="1"/>
          </p:nvPr>
        </p:nvSpPr>
        <p:spPr>
          <a:xfrm>
            <a:off x="142844" y="1357298"/>
            <a:ext cx="8786874" cy="4845065"/>
          </a:xfrm>
        </p:spPr>
        <p:txBody>
          <a:bodyPr/>
          <a:lstStyle/>
          <a:p>
            <a:r>
              <a:rPr lang="en-GB" sz="2800" b="1" dirty="0" smtClean="0"/>
              <a:t>There is no absolute rule about this because it depends so much on individual professional circumstances;</a:t>
            </a:r>
          </a:p>
          <a:p>
            <a:r>
              <a:rPr lang="en-GB" sz="2800" b="1" dirty="0" smtClean="0"/>
              <a:t>Broadly speaking it is of course sensible to use the most recent relevant examples available;</a:t>
            </a:r>
          </a:p>
          <a:p>
            <a:r>
              <a:rPr lang="en-GB" sz="2800" b="1" dirty="0" smtClean="0"/>
              <a:t>Examples of engagement from some time ago need to have their relevance to current practice explained;</a:t>
            </a:r>
          </a:p>
          <a:p>
            <a:r>
              <a:rPr lang="en-GB" sz="2800" b="1" dirty="0" smtClean="0"/>
              <a:t> For SF and especially for PF a much wider time period might be explored, with examples chosen from across a lengthy career but these would still need to be tied in to current practice.</a:t>
            </a:r>
            <a:endParaRPr lang="en-GB" sz="28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The Teaching Excellence Framework (TEF)</a:t>
            </a:r>
            <a:endParaRPr lang="en-GB" sz="3200" dirty="0"/>
          </a:p>
        </p:txBody>
      </p:sp>
      <p:sp>
        <p:nvSpPr>
          <p:cNvPr id="3" name="Content Placeholder 2"/>
          <p:cNvSpPr>
            <a:spLocks noGrp="1"/>
          </p:cNvSpPr>
          <p:nvPr>
            <p:ph idx="1"/>
          </p:nvPr>
        </p:nvSpPr>
        <p:spPr/>
        <p:txBody>
          <a:bodyPr/>
          <a:lstStyle/>
          <a:p>
            <a:r>
              <a:rPr lang="en-GB" dirty="0" smtClean="0"/>
              <a:t>Immediately after the election Jo Johnson announced his plan to implement the manifesto promise of a Teaching Excellence Framework;</a:t>
            </a:r>
          </a:p>
          <a:p>
            <a:r>
              <a:rPr lang="en-GB" dirty="0" smtClean="0"/>
              <a:t>There may be a specific link to fees an HEI can charge;</a:t>
            </a:r>
          </a:p>
          <a:p>
            <a:r>
              <a:rPr lang="en-GB" dirty="0" smtClean="0"/>
              <a:t>Submissions to the TEF consultation and the Green Paper consultation show divergence across the sector with lines being drawn between the perspectives of mission groups and much concern about timescales;</a:t>
            </a:r>
          </a:p>
          <a:p>
            <a:r>
              <a:rPr lang="en-GB" dirty="0" smtClean="0"/>
              <a:t>The next stage is a technical consultation (time unspecified);</a:t>
            </a:r>
          </a:p>
          <a:p>
            <a:r>
              <a:rPr lang="en-GB" dirty="0" smtClean="0"/>
              <a:t>The TEF has the potential to change the balance between research and teaching in (some? many? all?) HEIs.</a:t>
            </a:r>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big </a:t>
            </a:r>
            <a:r>
              <a:rPr lang="en-GB" sz="3200" dirty="0" smtClean="0"/>
              <a:t>questions around TEF</a:t>
            </a:r>
            <a:r>
              <a:rPr lang="en-GB" sz="3200" dirty="0"/>
              <a:t/>
            </a:r>
            <a:br>
              <a:rPr lang="en-GB" sz="3200" dirty="0"/>
            </a:br>
            <a:endParaRPr lang="en-GB" sz="3200" dirty="0"/>
          </a:p>
        </p:txBody>
      </p:sp>
      <p:sp>
        <p:nvSpPr>
          <p:cNvPr id="3" name="Content Placeholder 2"/>
          <p:cNvSpPr>
            <a:spLocks noGrp="1"/>
          </p:cNvSpPr>
          <p:nvPr>
            <p:ph idx="1"/>
          </p:nvPr>
        </p:nvSpPr>
        <p:spPr>
          <a:xfrm>
            <a:off x="468313" y="980728"/>
            <a:ext cx="8229600" cy="5221635"/>
          </a:xfrm>
        </p:spPr>
        <p:txBody>
          <a:bodyPr/>
          <a:lstStyle/>
          <a:p>
            <a:r>
              <a:rPr lang="en-GB" dirty="0" smtClean="0"/>
              <a:t>Which metrics offer fair and reliable means to gauge excellent teaching?</a:t>
            </a:r>
          </a:p>
          <a:p>
            <a:r>
              <a:rPr lang="en-GB" dirty="0" smtClean="0"/>
              <a:t>How can TEF get into granular detail without being bureaucratically burdensome?</a:t>
            </a:r>
          </a:p>
          <a:p>
            <a:r>
              <a:rPr lang="en-GB" dirty="0" smtClean="0"/>
              <a:t>How will TEF align with </a:t>
            </a:r>
            <a:r>
              <a:rPr lang="en-GB" dirty="0" err="1" smtClean="0"/>
              <a:t>HEFCE_supported</a:t>
            </a:r>
            <a:r>
              <a:rPr lang="en-GB" dirty="0" smtClean="0"/>
              <a:t> Quality review?</a:t>
            </a:r>
          </a:p>
          <a:p>
            <a:r>
              <a:rPr lang="en-GB" dirty="0" smtClean="0"/>
              <a:t>Should TEF be at an institutional or a subject level?</a:t>
            </a:r>
          </a:p>
          <a:p>
            <a:r>
              <a:rPr lang="en-GB" dirty="0" smtClean="0"/>
              <a:t>Should there be four levels of recognition? Or three? Or two?</a:t>
            </a:r>
          </a:p>
          <a:p>
            <a:r>
              <a:rPr lang="en-GB" dirty="0" smtClean="0"/>
              <a:t>Who should be on the panels?</a:t>
            </a:r>
          </a:p>
          <a:p>
            <a:r>
              <a:rPr lang="en-GB" dirty="0"/>
              <a:t>How might </a:t>
            </a:r>
            <a:r>
              <a:rPr lang="en-GB" dirty="0" smtClean="0"/>
              <a:t>the TEF </a:t>
            </a:r>
            <a:r>
              <a:rPr lang="en-GB" dirty="0"/>
              <a:t>impact on international recruitment</a:t>
            </a:r>
            <a:r>
              <a:rPr lang="en-GB" dirty="0" smtClean="0"/>
              <a:t>?</a:t>
            </a:r>
          </a:p>
        </p:txBody>
      </p:sp>
    </p:spTree>
    <p:extLst>
      <p:ext uri="{BB962C8B-B14F-4D97-AF65-F5344CB8AC3E}">
        <p14:creationId xmlns="" xmlns:p14="http://schemas.microsoft.com/office/powerpoint/2010/main" val="37784732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More questions</a:t>
            </a:r>
            <a:endParaRPr lang="en-GB" sz="3200" dirty="0"/>
          </a:p>
        </p:txBody>
      </p:sp>
      <p:sp>
        <p:nvSpPr>
          <p:cNvPr id="3" name="Content Placeholder 2"/>
          <p:cNvSpPr>
            <a:spLocks noGrp="1"/>
          </p:cNvSpPr>
          <p:nvPr>
            <p:ph idx="1"/>
          </p:nvPr>
        </p:nvSpPr>
        <p:spPr/>
        <p:txBody>
          <a:bodyPr/>
          <a:lstStyle/>
          <a:p>
            <a:r>
              <a:rPr lang="en-GB" sz="2800" dirty="0"/>
              <a:t>How can perverse disincentives be avoided?</a:t>
            </a:r>
          </a:p>
          <a:p>
            <a:r>
              <a:rPr lang="en-GB" sz="2800" dirty="0" smtClean="0"/>
              <a:t>How </a:t>
            </a:r>
            <a:r>
              <a:rPr lang="en-GB" sz="2800" dirty="0"/>
              <a:t>can students be persuaded of the worth of a system that potentially devalues their own degree?</a:t>
            </a:r>
          </a:p>
          <a:p>
            <a:r>
              <a:rPr lang="en-GB" sz="2800" dirty="0" smtClean="0"/>
              <a:t>What stance will the NUS take?</a:t>
            </a:r>
          </a:p>
          <a:p>
            <a:r>
              <a:rPr lang="en-GB" sz="2800" dirty="0" smtClean="0"/>
              <a:t>How might the TEF impact on international recruitment?</a:t>
            </a:r>
            <a:endParaRPr lang="en-GB" sz="2800" dirty="0"/>
          </a:p>
        </p:txBody>
      </p:sp>
    </p:spTree>
    <p:extLst>
      <p:ext uri="{BB962C8B-B14F-4D97-AF65-F5344CB8AC3E}">
        <p14:creationId xmlns="" xmlns:p14="http://schemas.microsoft.com/office/powerpoint/2010/main" val="123553075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Edited ANTF recommendations for metrics:</a:t>
            </a:r>
            <a:endParaRPr lang="en-GB" sz="3200" dirty="0"/>
          </a:p>
        </p:txBody>
      </p:sp>
      <p:sp>
        <p:nvSpPr>
          <p:cNvPr id="3" name="Content Placeholder 2"/>
          <p:cNvSpPr>
            <a:spLocks noGrp="1"/>
          </p:cNvSpPr>
          <p:nvPr>
            <p:ph idx="1"/>
          </p:nvPr>
        </p:nvSpPr>
        <p:spPr>
          <a:xfrm>
            <a:off x="468313" y="1052736"/>
            <a:ext cx="8229600" cy="5149627"/>
          </a:xfrm>
        </p:spPr>
        <p:txBody>
          <a:bodyPr/>
          <a:lstStyle/>
          <a:p>
            <a:pPr marL="457200" lvl="0" indent="-457200">
              <a:buSzPct val="100000"/>
              <a:buFont typeface="+mj-lt"/>
              <a:buAutoNum type="arabicPeriod"/>
            </a:pPr>
            <a:r>
              <a:rPr lang="en-GB" dirty="0" smtClean="0"/>
              <a:t>Evidence of the extent to which HEI recognises and rewards excellent teaching, e.g. by supporting accreditation through the UKPSF run by the Higher Education Academy, which offers 4 categories of Fellowship, and by promoting a cadre of promoted staff on the grounds of their excellent teaching (in some HEIs these are termed Teacher Fellows);</a:t>
            </a:r>
          </a:p>
          <a:p>
            <a:pPr marL="457200" lvl="0" indent="-457200">
              <a:buSzPct val="100000"/>
              <a:buFont typeface="+mj-lt"/>
              <a:buAutoNum type="arabicPeriod"/>
            </a:pPr>
            <a:r>
              <a:rPr lang="en-GB" dirty="0" smtClean="0"/>
              <a:t>An indication of the proportion of Professors who have achieved this status on the basis of their outstanding teaching;</a:t>
            </a:r>
          </a:p>
          <a:p>
            <a:pPr marL="457200" lvl="0" indent="-457200">
              <a:buSzPct val="100000"/>
              <a:buFont typeface="+mj-lt"/>
              <a:buAutoNum type="arabicPeriod"/>
            </a:pPr>
            <a:r>
              <a:rPr lang="en-GB" dirty="0" smtClean="0"/>
              <a:t>Evidence that all new-to-HE staff are trained and supported through their early years of teaching (linked to probation) on PGCHE/PGCAP programmes or similar. This metric should include graduate teaching assistants, sessional and fractional staff;</a:t>
            </a:r>
          </a:p>
          <a:p>
            <a:endParaRPr lang="en-GB" sz="28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More ANTF recommendations</a:t>
            </a:r>
            <a:endParaRPr lang="en-GB" sz="3200" dirty="0"/>
          </a:p>
        </p:txBody>
      </p:sp>
      <p:sp>
        <p:nvSpPr>
          <p:cNvPr id="3" name="Content Placeholder 2"/>
          <p:cNvSpPr>
            <a:spLocks noGrp="1"/>
          </p:cNvSpPr>
          <p:nvPr>
            <p:ph idx="1"/>
          </p:nvPr>
        </p:nvSpPr>
        <p:spPr>
          <a:xfrm>
            <a:off x="251520" y="908720"/>
            <a:ext cx="8640960" cy="5949280"/>
          </a:xfrm>
        </p:spPr>
        <p:txBody>
          <a:bodyPr/>
          <a:lstStyle/>
          <a:p>
            <a:pPr marL="457200" lvl="0" indent="-457200">
              <a:buSzPct val="100000"/>
              <a:buFont typeface="+mj-lt"/>
              <a:buAutoNum type="arabicPeriod" startAt="4"/>
            </a:pPr>
            <a:r>
              <a:rPr lang="en-GB" sz="2200" dirty="0" smtClean="0"/>
              <a:t>4. Evidence </a:t>
            </a:r>
            <a:r>
              <a:rPr lang="en-GB" sz="2200" dirty="0"/>
              <a:t>that career-wide continuing professional development is provided for all who teach, with take up of CPD monitored. Metrics could include average institutional (or departmental/school) expenditure per head on staff development concerning teaching, learning and assessment, together with average hours spent annually by staff engaging with pedagogic development. </a:t>
            </a:r>
          </a:p>
          <a:p>
            <a:pPr marL="457200" lvl="0" indent="-457200">
              <a:buSzPct val="100000"/>
              <a:buFont typeface="+mj-lt"/>
              <a:buAutoNum type="arabicPeriod" startAt="4"/>
            </a:pPr>
            <a:r>
              <a:rPr lang="en-GB" sz="2200" dirty="0" smtClean="0"/>
              <a:t>5. Evidence </a:t>
            </a:r>
            <a:r>
              <a:rPr lang="en-GB" sz="2200" dirty="0"/>
              <a:t>that scholarship and evidence-based practice are valued by the HEI, as indicated for example by the number and quality of peer-reviewed pedagogic publications about teaching, learning and assessment produced, including action-research and teaching-related consultancies.</a:t>
            </a:r>
          </a:p>
          <a:p>
            <a:pPr marL="457200" lvl="0" indent="-457200">
              <a:buSzPct val="100000"/>
              <a:buFont typeface="+mj-lt"/>
              <a:buAutoNum type="arabicPeriod" startAt="4"/>
            </a:pPr>
            <a:r>
              <a:rPr lang="en-GB" sz="2200" dirty="0" smtClean="0"/>
              <a:t>6. Data that show the number of staff at an HEI who have achieved National Teaching Fellowships over the 15 years the scheme has been running, and how the HEI engages them in enhancing the management of change in learning and teaching practices within and beyond their own institution. But there are national variations and implications concerning HEI size. </a:t>
            </a:r>
            <a:endParaRPr lang="en-GB" sz="2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Recognising and rewarding Teaching</a:t>
            </a:r>
            <a:endParaRPr lang="en-GB" sz="3200" dirty="0"/>
          </a:p>
        </p:txBody>
      </p:sp>
      <p:sp>
        <p:nvSpPr>
          <p:cNvPr id="3" name="Content Placeholder 2"/>
          <p:cNvSpPr>
            <a:spLocks noGrp="1"/>
          </p:cNvSpPr>
          <p:nvPr>
            <p:ph idx="1"/>
          </p:nvPr>
        </p:nvSpPr>
        <p:spPr/>
        <p:txBody>
          <a:bodyPr/>
          <a:lstStyle/>
          <a:p>
            <a:r>
              <a:rPr lang="en-GB" sz="2800" dirty="0" smtClean="0"/>
              <a:t>The National Teaching Fellowship scheme;</a:t>
            </a:r>
          </a:p>
          <a:p>
            <a:r>
              <a:rPr lang="en-GB" sz="2800" dirty="0" smtClean="0"/>
              <a:t>Institutional teaching fellowship;</a:t>
            </a:r>
          </a:p>
          <a:p>
            <a:r>
              <a:rPr lang="en-GB" sz="2800" dirty="0" smtClean="0"/>
              <a:t>Higher Education Academy Fellowships;</a:t>
            </a:r>
          </a:p>
          <a:p>
            <a:r>
              <a:rPr lang="en-GB" sz="2800" dirty="0" smtClean="0"/>
              <a:t>The Teaching Excellence Framework (TEF).</a:t>
            </a:r>
            <a:endParaRPr lang="en-GB" sz="28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And some more</a:t>
            </a:r>
            <a:endParaRPr lang="en-GB" sz="3200" dirty="0"/>
          </a:p>
        </p:txBody>
      </p:sp>
      <p:sp>
        <p:nvSpPr>
          <p:cNvPr id="3" name="Content Placeholder 2"/>
          <p:cNvSpPr>
            <a:spLocks noGrp="1"/>
          </p:cNvSpPr>
          <p:nvPr>
            <p:ph idx="1"/>
          </p:nvPr>
        </p:nvSpPr>
        <p:spPr>
          <a:xfrm>
            <a:off x="251520" y="1124744"/>
            <a:ext cx="8892480" cy="5077520"/>
          </a:xfrm>
        </p:spPr>
        <p:txBody>
          <a:bodyPr/>
          <a:lstStyle/>
          <a:p>
            <a:pPr marL="457200" lvl="0" indent="-457200">
              <a:buSzPct val="100000"/>
              <a:buFont typeface="+mj-lt"/>
              <a:buAutoNum type="arabicPeriod" startAt="7"/>
            </a:pPr>
            <a:r>
              <a:rPr lang="en-GB" sz="2100" dirty="0" smtClean="0"/>
              <a:t>Data </a:t>
            </a:r>
            <a:r>
              <a:rPr lang="en-GB" sz="2100" dirty="0"/>
              <a:t>on the spend per </a:t>
            </a:r>
            <a:r>
              <a:rPr lang="en-GB" sz="2100" dirty="0" smtClean="0"/>
              <a:t>FTE student </a:t>
            </a:r>
            <a:r>
              <a:rPr lang="en-GB" sz="2100" dirty="0"/>
              <a:t>on learning environments, libraries and virtual resources for students. Such metrics must be mode-neutral between full-time and part time students, and should recognise that many programmes are managed through distance and blended learning. </a:t>
            </a:r>
          </a:p>
          <a:p>
            <a:pPr marL="457200" lvl="0" indent="-457200">
              <a:buSzPct val="100000"/>
              <a:buFont typeface="+mj-lt"/>
              <a:buAutoNum type="arabicPeriod" startAt="7"/>
            </a:pPr>
            <a:r>
              <a:rPr lang="en-GB" sz="2100" dirty="0" smtClean="0"/>
              <a:t>Evidence </a:t>
            </a:r>
            <a:r>
              <a:rPr lang="en-GB" sz="2100" dirty="0"/>
              <a:t>that students are satisfied with their learning experiences as indicated by a basket of </a:t>
            </a:r>
            <a:r>
              <a:rPr lang="en-GB" sz="2100" dirty="0" smtClean="0"/>
              <a:t>PGTES data and </a:t>
            </a:r>
            <a:r>
              <a:rPr lang="en-GB" sz="2100" dirty="0"/>
              <a:t>the International Student Barometer (but note caveats below).</a:t>
            </a:r>
          </a:p>
          <a:p>
            <a:pPr marL="457200" lvl="0" indent="-457200">
              <a:buSzPct val="100000"/>
              <a:buFont typeface="+mj-lt"/>
              <a:buAutoNum type="arabicPeriod" startAt="7"/>
            </a:pPr>
            <a:r>
              <a:rPr lang="en-GB" sz="2100" dirty="0" smtClean="0"/>
              <a:t>Evidence </a:t>
            </a:r>
            <a:r>
              <a:rPr lang="en-GB" sz="2100" dirty="0"/>
              <a:t>that outcomes for students are positive as indicated by benchmarked retention data at each level of undergraduate degree programmes, on Masters programmes and for PhD completions within reasonable periods.</a:t>
            </a:r>
          </a:p>
          <a:p>
            <a:pPr marL="457200" lvl="0" indent="-457200">
              <a:buSzPct val="100000"/>
              <a:buFont typeface="+mj-lt"/>
              <a:buAutoNum type="arabicPeriod" startAt="7"/>
            </a:pPr>
            <a:r>
              <a:rPr lang="en-GB" sz="2100" dirty="0" smtClean="0"/>
              <a:t>Evidence </a:t>
            </a:r>
            <a:r>
              <a:rPr lang="en-GB" sz="2100" dirty="0"/>
              <a:t>that HEIs demonstrate investment in student engagement, welfare and pastoral care through student recruitment policies, and throughout the student lifecycle, showing a commitment to inclusivity and redressing all kinds of disadvantage, particularly in terms of demonstrating and monitoring Fair Access and Widening Participation activities.</a:t>
            </a:r>
          </a:p>
          <a:p>
            <a:pPr marL="457200" indent="-457200">
              <a:buFont typeface="+mj-lt"/>
              <a:buAutoNum type="arabicPeriod" startAt="7"/>
            </a:pPr>
            <a:endParaRPr lang="en-GB" sz="2100" dirty="0"/>
          </a:p>
        </p:txBody>
      </p:sp>
    </p:spTree>
    <p:extLst>
      <p:ext uri="{BB962C8B-B14F-4D97-AF65-F5344CB8AC3E}">
        <p14:creationId xmlns="" xmlns:p14="http://schemas.microsoft.com/office/powerpoint/2010/main" val="12948885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a:t>
            </a:r>
            <a:r>
              <a:rPr lang="en-GB" sz="3200" dirty="0" smtClean="0"/>
              <a:t>ome concluding thoughts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dirty="0" smtClean="0"/>
              <a:t>Recognizing, evaluating and rewarding teaching excellence is really very complex: nevertheless it is likely to have increasing importance in the next ten years;</a:t>
            </a:r>
          </a:p>
          <a:p>
            <a:pPr eaLnBrk="1" hangingPunct="1"/>
            <a:r>
              <a:rPr lang="en-US" dirty="0" smtClean="0"/>
              <a:t>Individuals are likely to be encouraged to self-evaluate, reflect on their teaching, and be subject to internal review (e.g. peer observation) external scrutiny even more than currently; </a:t>
            </a:r>
          </a:p>
          <a:p>
            <a:pPr eaLnBrk="1" hangingPunct="1"/>
            <a:r>
              <a:rPr lang="en-US" dirty="0" smtClean="0"/>
              <a:t>There are huge implications for the measures that gauge teaching excellence that are likely to impact highly on institutional success or even survival.</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a:t>
            </a:r>
            <a:r>
              <a:rPr lang="en-GB" sz="2800" dirty="0" smtClean="0">
                <a:hlinkClick r:id="rId3"/>
              </a:rPr>
              <a:t>http://sally-brown.net</a:t>
            </a:r>
            <a:r>
              <a:rPr lang="en-GB" sz="2800" dirty="0" smtClean="0"/>
              <a:t> </a:t>
            </a:r>
          </a:p>
        </p:txBody>
      </p:sp>
      <p:pic>
        <p:nvPicPr>
          <p:cNvPr id="3" name="Picture 2" descr="sally new photo.jpg"/>
          <p:cNvPicPr>
            <a:picLocks noChangeAspect="1"/>
          </p:cNvPicPr>
          <p:nvPr/>
        </p:nvPicPr>
        <p:blipFill>
          <a:blip r:embed="rId4"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The National Teaching Fellowship scheme</a:t>
            </a:r>
            <a:endParaRPr lang="en-GB" sz="3200" dirty="0"/>
          </a:p>
        </p:txBody>
      </p:sp>
      <p:sp>
        <p:nvSpPr>
          <p:cNvPr id="3" name="Content Placeholder 2"/>
          <p:cNvSpPr>
            <a:spLocks noGrp="1"/>
          </p:cNvSpPr>
          <p:nvPr>
            <p:ph idx="1"/>
          </p:nvPr>
        </p:nvSpPr>
        <p:spPr/>
        <p:txBody>
          <a:bodyPr/>
          <a:lstStyle/>
          <a:p>
            <a:r>
              <a:rPr lang="en-GB" dirty="0" smtClean="0"/>
              <a:t>Originally just for England and Northern Ireland and subsequently including Wales, it is open to Scottish Universities if their institutions pay per submission;</a:t>
            </a:r>
          </a:p>
          <a:p>
            <a:r>
              <a:rPr lang="en-GB" dirty="0" smtClean="0"/>
              <a:t>Manchester University has bene successful from the outset in achieving NTFs and the then Manchester VC Professor Sir Martin Harris chaired the original panel;</a:t>
            </a:r>
          </a:p>
          <a:p>
            <a:r>
              <a:rPr lang="en-GB" dirty="0" smtClean="0"/>
              <a:t>There are now approximately 650 NTFs and a very active Association of NTFs which I chair;</a:t>
            </a:r>
          </a:p>
          <a:p>
            <a:r>
              <a:rPr lang="en-GB" dirty="0" smtClean="0"/>
              <a:t>This year’s NTF symposium is 21-22 March in Birmingham and the second day is open to non-NTFs. The topic of the day is ‘Playful learning’ and bookings will soon be open via the HEA.</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National Teaching Fellows: Why might you want to become one?</a:t>
            </a:r>
          </a:p>
        </p:txBody>
      </p:sp>
      <p:sp>
        <p:nvSpPr>
          <p:cNvPr id="5123" name="Content Placeholder 2"/>
          <p:cNvSpPr>
            <a:spLocks noGrp="1"/>
          </p:cNvSpPr>
          <p:nvPr>
            <p:ph idx="1"/>
          </p:nvPr>
        </p:nvSpPr>
        <p:spPr/>
        <p:txBody>
          <a:bodyPr/>
          <a:lstStyle/>
          <a:p>
            <a:r>
              <a:rPr lang="en-US" sz="2600" b="1" dirty="0" smtClean="0"/>
              <a:t>Your institution gains benefits from being able to boast of successful National Teaching Fellowship Scheme award holders;</a:t>
            </a:r>
          </a:p>
          <a:p>
            <a:r>
              <a:rPr lang="en-US" sz="2600" b="1" dirty="0" smtClean="0"/>
              <a:t>Your students are likely to be pleased to be taught by a nationally-recognized outstanding teacher;</a:t>
            </a:r>
          </a:p>
          <a:p>
            <a:r>
              <a:rPr lang="en-US" sz="2600" b="1" dirty="0" smtClean="0"/>
              <a:t>It’s a chance to gain recognition for all the work you do teaching and supporting students;</a:t>
            </a:r>
          </a:p>
          <a:p>
            <a:r>
              <a:rPr lang="en-US" sz="2600" b="1" dirty="0" smtClean="0"/>
              <a:t>The teaching elements of your profession merits equal recognition and esteem c.f. research.</a:t>
            </a:r>
          </a:p>
          <a:p>
            <a:endParaRPr lang="en-US" sz="2600" b="1"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What are the benefits?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600" b="1" dirty="0" smtClean="0"/>
              <a:t>Being an NTFS may have benefits in terms of career advancement and professional development;</a:t>
            </a:r>
          </a:p>
          <a:p>
            <a:r>
              <a:rPr lang="en-US" sz="2600" b="1" dirty="0" smtClean="0"/>
              <a:t>The ANTF network is a fantastically supportive community of learning and their annual symposium is an enjoyable networking event;</a:t>
            </a:r>
          </a:p>
          <a:p>
            <a:r>
              <a:rPr lang="en-US" sz="2600" b="1" dirty="0" smtClean="0"/>
              <a:t>The cash element can give you the flexibility to attend conferences and to travel where institutional budgets are constrained.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Are there any negatives?</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a:buNone/>
            </a:pPr>
            <a:r>
              <a:rPr lang="en-US" sz="2600" b="1" dirty="0" smtClean="0"/>
              <a:t>Some successful NTFS applicants get disappointed when:</a:t>
            </a:r>
          </a:p>
          <a:p>
            <a:r>
              <a:rPr lang="en-US" sz="2600" b="1" dirty="0" smtClean="0"/>
              <a:t>Their institution fails to recognize the achievement;</a:t>
            </a:r>
          </a:p>
          <a:p>
            <a:r>
              <a:rPr lang="en-US" sz="2600" b="1" dirty="0" smtClean="0"/>
              <a:t>Or, conversely, when their HEI thinks that they can now (over) delegate responsibility for T&amp;L to the NTFS award holder;</a:t>
            </a:r>
          </a:p>
          <a:p>
            <a:r>
              <a:rPr lang="en-US" sz="2600" b="1" dirty="0" smtClean="0"/>
              <a:t>Colleagues are envious or snippy, or see the NTFS as an alternative career path to research.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The 3 (equally weighted) criteria (section 3 is often the least </a:t>
            </a:r>
            <a:r>
              <a:rPr lang="en-GB" sz="3200" smtClean="0"/>
              <a:t>well done)</a:t>
            </a:r>
            <a:endParaRPr lang="en-GB" sz="3200" dirty="0" smtClean="0"/>
          </a:p>
        </p:txBody>
      </p:sp>
      <p:sp>
        <p:nvSpPr>
          <p:cNvPr id="10243" name="Content Placeholder 2"/>
          <p:cNvSpPr>
            <a:spLocks noGrp="1"/>
          </p:cNvSpPr>
          <p:nvPr>
            <p:ph idx="1"/>
          </p:nvPr>
        </p:nvSpPr>
        <p:spPr/>
        <p:txBody>
          <a:bodyPr/>
          <a:lstStyle/>
          <a:p>
            <a:pPr marL="514350" indent="-514350">
              <a:buSzPct val="100000"/>
              <a:buFont typeface="Arial" charset="0"/>
              <a:buAutoNum type="arabicPeriod"/>
            </a:pPr>
            <a:r>
              <a:rPr lang="en-GB" sz="2400" b="1" dirty="0" smtClean="0">
                <a:solidFill>
                  <a:srgbClr val="800080"/>
                </a:solidFill>
              </a:rPr>
              <a:t>Individual excellence</a:t>
            </a:r>
            <a:r>
              <a:rPr lang="en-GB" sz="2400" b="1" dirty="0" smtClean="0"/>
              <a:t>: evidence of enhancing and transforming the student learning experience commensurate with the individual’s context and the opportunities afforded by it.</a:t>
            </a:r>
          </a:p>
          <a:p>
            <a:pPr marL="514350" indent="-514350">
              <a:buSzPct val="100000"/>
              <a:buFont typeface="Arial" charset="0"/>
              <a:buAutoNum type="arabicPeriod"/>
            </a:pPr>
            <a:r>
              <a:rPr lang="en-GB" sz="2400" b="1" dirty="0" smtClean="0">
                <a:solidFill>
                  <a:srgbClr val="800080"/>
                </a:solidFill>
              </a:rPr>
              <a:t>Raising the profile of excellence</a:t>
            </a:r>
            <a:r>
              <a:rPr lang="en-GB" sz="2400" b="1" dirty="0" smtClean="0"/>
              <a:t>: evidence of supporting colleagues and influencing support for student learning; demonstrating impact and engagement beyond the nominee’s immediate academic or professional role.</a:t>
            </a:r>
          </a:p>
          <a:p>
            <a:pPr marL="514350" indent="-514350">
              <a:buSzPct val="100000"/>
              <a:buFont typeface="Arial" charset="0"/>
              <a:buAutoNum type="arabicPeriod"/>
            </a:pPr>
            <a:r>
              <a:rPr lang="en-GB" sz="2400" b="1" dirty="0" smtClean="0">
                <a:solidFill>
                  <a:srgbClr val="800080"/>
                </a:solidFill>
              </a:rPr>
              <a:t>Developing excellence</a:t>
            </a:r>
            <a:r>
              <a:rPr lang="en-GB" sz="2400" b="1" dirty="0" smtClean="0"/>
              <a:t>: evidence of the nominee’s commitment to her/his ongoing professional development with regard to teaching and learning and/or learning support.</a:t>
            </a:r>
          </a:p>
          <a:p>
            <a:pPr marL="514350" indent="-514350">
              <a:buSzPct val="100000"/>
              <a:buFont typeface="Arial" charset="0"/>
              <a:buAutoNum type="arabicPeriod"/>
            </a:pPr>
            <a:endParaRPr lang="en-GB" sz="2400" b="1"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Typically submissions require:</a:t>
            </a:r>
          </a:p>
        </p:txBody>
      </p:sp>
      <p:sp>
        <p:nvSpPr>
          <p:cNvPr id="11267" name="Content Placeholder 2"/>
          <p:cNvSpPr>
            <a:spLocks noGrp="1"/>
          </p:cNvSpPr>
          <p:nvPr>
            <p:ph idx="1"/>
          </p:nvPr>
        </p:nvSpPr>
        <p:spPr>
          <a:xfrm>
            <a:off x="179512" y="1196752"/>
            <a:ext cx="8712968" cy="5005611"/>
          </a:xfrm>
        </p:spPr>
        <p:txBody>
          <a:bodyPr/>
          <a:lstStyle/>
          <a:p>
            <a:r>
              <a:rPr lang="en-GB" sz="2400" b="1" dirty="0" smtClean="0"/>
              <a:t>A claim for NT Fellowship: a statement of how the individual demonstrates excellence relevant to each of the three headline individual award criteria (maximum 5000 words).</a:t>
            </a:r>
          </a:p>
          <a:p>
            <a:r>
              <a:rPr lang="en-GB" sz="2400" b="1" dirty="0" smtClean="0"/>
              <a:t>A signed Statement of Support from the institution’s senior manager (maximum 1,000 words).</a:t>
            </a:r>
          </a:p>
          <a:p>
            <a:r>
              <a:rPr lang="en-GB" sz="2400" b="1" dirty="0" smtClean="0"/>
              <a:t>A brief Curriculum Vitae (maximum 1,500 words).</a:t>
            </a:r>
          </a:p>
          <a:p>
            <a:r>
              <a:rPr lang="en-GB" sz="2400" b="1" dirty="0" smtClean="0"/>
              <a:t>The </a:t>
            </a:r>
            <a:r>
              <a:rPr lang="en-GB" sz="2400" b="1" dirty="0" smtClean="0">
                <a:hlinkClick r:id="rId3" action="ppaction://hlinkfile" tooltip="Application form"/>
              </a:rPr>
              <a:t>Application Form</a:t>
            </a:r>
            <a:r>
              <a:rPr lang="en-GB" sz="2400" b="1" dirty="0" smtClean="0"/>
              <a:t> including 350 word personal profile (for internal administration only).</a:t>
            </a:r>
          </a:p>
          <a:p>
            <a:r>
              <a:rPr lang="en-GB" sz="2400" b="1" dirty="0" smtClean="0"/>
              <a:t>The equal opportunities form.</a:t>
            </a:r>
          </a:p>
          <a:p>
            <a:pPr>
              <a:buFont typeface="Wingdings" pitchFamily="2" charset="2"/>
              <a:buNone/>
            </a:pPr>
            <a:r>
              <a:rPr lang="en-GB" sz="2400" b="1" dirty="0" smtClean="0"/>
              <a:t>There is a strict format for each of these: see </a:t>
            </a:r>
            <a:r>
              <a:rPr lang="en-GB" sz="2400" b="1" dirty="0" smtClean="0">
                <a:hlinkClick r:id="rId4"/>
              </a:rPr>
              <a:t>http://www.heacademy.ac.uk/ntfs/submitting-nomination</a:t>
            </a:r>
            <a:endParaRPr lang="en-GB" sz="2400" b="1" dirty="0" smtClean="0"/>
          </a:p>
          <a:p>
            <a:pPr>
              <a:buFont typeface="Wingdings" pitchFamily="2" charset="2"/>
              <a:buNone/>
            </a:pPr>
            <a:r>
              <a:rPr lang="en-GB" sz="2400" b="1" dirty="0" smtClean="0"/>
              <a:t>(but note the system can alter slightly from year to year)</a:t>
            </a:r>
          </a:p>
          <a:p>
            <a:pPr>
              <a:buFont typeface="Wingdings" pitchFamily="2" charset="2"/>
              <a:buNone/>
            </a:pPr>
            <a:endParaRPr lang="en-GB" sz="2400" b="1" dirty="0" smtClean="0"/>
          </a:p>
          <a:p>
            <a:endParaRPr lang="en-GB" b="1" dirty="0" smtClean="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3310</Words>
  <Application>Microsoft Office PowerPoint</Application>
  <PresentationFormat>On-screen Show (4:3)</PresentationFormat>
  <Paragraphs>265</Paragraphs>
  <Slides>32</Slides>
  <Notes>17</Notes>
  <HiddenSlides>0</HiddenSlides>
  <MMClips>0</MMClips>
  <ScaleCrop>false</ScaleCrop>
  <HeadingPairs>
    <vt:vector size="4" baseType="variant">
      <vt:variant>
        <vt:lpstr>Theme</vt:lpstr>
      </vt:variant>
      <vt:variant>
        <vt:i4>5</vt:i4>
      </vt:variant>
      <vt:variant>
        <vt:lpstr>Slide Titles</vt:lpstr>
      </vt:variant>
      <vt:variant>
        <vt:i4>32</vt:i4>
      </vt:variant>
    </vt:vector>
  </HeadingPairs>
  <TitlesOfParts>
    <vt:vector size="37" baseType="lpstr">
      <vt:lpstr>LeedsMet template</vt:lpstr>
      <vt:lpstr>101_Custom Design</vt:lpstr>
      <vt:lpstr>1_LeedsMet template</vt:lpstr>
      <vt:lpstr>16_LeedsMet template</vt:lpstr>
      <vt:lpstr>17_LeedsMet template</vt:lpstr>
      <vt:lpstr>Recognising and rewarding teaching excellence: towards a national framework</vt:lpstr>
      <vt:lpstr>Rationale for this workshop</vt:lpstr>
      <vt:lpstr>Recognising and rewarding Teaching</vt:lpstr>
      <vt:lpstr>The National Teaching Fellowship scheme</vt:lpstr>
      <vt:lpstr>National Teaching Fellows: Why might you want to become one?</vt:lpstr>
      <vt:lpstr>What are the benefits?</vt:lpstr>
      <vt:lpstr>Are there any negatives?</vt:lpstr>
      <vt:lpstr>The 3 (equally weighted) criteria (section 3 is often the least well done)</vt:lpstr>
      <vt:lpstr>Typically submissions require:</vt:lpstr>
      <vt:lpstr>How good are you at teaching and supporting learning? What evidence demonstrates how you:</vt:lpstr>
      <vt:lpstr>What must your HEI do?</vt:lpstr>
      <vt:lpstr>What kinds of evidence are convincing?</vt:lpstr>
      <vt:lpstr>Collecting and using evidence</vt:lpstr>
      <vt:lpstr>The HEA application process must be strictly adhered to:</vt:lpstr>
      <vt:lpstr>You need to demonstrate scholarship and commitment to reflection</vt:lpstr>
      <vt:lpstr>However</vt:lpstr>
      <vt:lpstr>Institutional teaching fellowships </vt:lpstr>
      <vt:lpstr>HEA Fellowships. Why might you want to become HEA-recognised? They say:</vt:lpstr>
      <vt:lpstr>And also because:</vt:lpstr>
      <vt:lpstr>Slide 20</vt:lpstr>
      <vt:lpstr>The UK Professional Standards Framework:</vt:lpstr>
      <vt:lpstr>Key principles for all applicants</vt:lpstr>
      <vt:lpstr>Tricky issues</vt:lpstr>
      <vt:lpstr>Currency</vt:lpstr>
      <vt:lpstr>The Teaching Excellence Framework (TEF)</vt:lpstr>
      <vt:lpstr>The big questions around TEF </vt:lpstr>
      <vt:lpstr>More questions</vt:lpstr>
      <vt:lpstr>Edited ANTF recommendations for metrics:</vt:lpstr>
      <vt:lpstr>More ANTF recommendations</vt:lpstr>
      <vt:lpstr>And some more</vt:lpstr>
      <vt:lpstr>Some concluding thoughts</vt:lpstr>
      <vt:lpstr>These and other slides will be available on my website at http://sally-brown.net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2016-01-19T22:02:30Z</dcterms:modified>
</cp:coreProperties>
</file>