
<file path=[Content_Types].xml><?xml version="1.0" encoding="utf-8"?>
<Types xmlns="http://schemas.openxmlformats.org/package/2006/content-types">
  <Override PartName="/ppt/slideMasters/slideMaster3.xml" ContentType="application/vnd.openxmlformats-officedocument.presentationml.slideMaster+xml"/>
  <Override PartName="/ppt/slides/slide6.xml" ContentType="application/vnd.openxmlformats-officedocument.presentationml.slide+xml"/>
  <Override PartName="/ppt/slideLayouts/slideLayout8.xml" ContentType="application/vnd.openxmlformats-officedocument.presentationml.slideLayout+xml"/>
  <Override PartName="/ppt/theme/theme5.xml" ContentType="application/vnd.openxmlformats-officedocument.theme+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notesSlides/notesSlide16.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commentAuthors.xml" ContentType="application/vnd.openxmlformats-officedocument.presentationml.commentAuthors+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Masters/slideMaster4.xml" ContentType="application/vnd.openxmlformats-officedocument.presentationml.slideMaster+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theme/theme6.xml" ContentType="application/vnd.openxmlformats-officedocument.them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Masters/slideMaster2.xml" ContentType="application/vnd.openxmlformats-officedocument.presentationml.slideMaster+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theme/theme4.xml" ContentType="application/vnd.openxmlformats-officedocument.theme+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Layouts/slideLayout3.xml" ContentType="application/vnd.openxmlformats-officedocument.presentationml.slideLayout+xml"/>
  <Default Extension="jpeg" ContentType="image/jpeg"/>
  <Override PartName="/ppt/notesSlides/notesSlide17.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Layouts/slideLayout12.xml" ContentType="application/vnd.openxmlformats-officedocument.presentationml.slideLayout+xml"/>
  <Override PartName="/ppt/notesSlides/notesSlide13.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emovePersonalInfoOnSave="1" saveSubsetFonts="1">
  <p:sldMasterIdLst>
    <p:sldMasterId id="2147483649" r:id="rId1"/>
    <p:sldMasterId id="2147483805" r:id="rId2"/>
    <p:sldMasterId id="2147483806" r:id="rId3"/>
    <p:sldMasterId id="2147483808" r:id="rId4"/>
  </p:sldMasterIdLst>
  <p:notesMasterIdLst>
    <p:notesMasterId r:id="rId33"/>
  </p:notesMasterIdLst>
  <p:handoutMasterIdLst>
    <p:handoutMasterId r:id="rId34"/>
  </p:handoutMasterIdLst>
  <p:sldIdLst>
    <p:sldId id="600" r:id="rId5"/>
    <p:sldId id="603" r:id="rId6"/>
    <p:sldId id="599" r:id="rId7"/>
    <p:sldId id="604" r:id="rId8"/>
    <p:sldId id="556" r:id="rId9"/>
    <p:sldId id="568" r:id="rId10"/>
    <p:sldId id="594" r:id="rId11"/>
    <p:sldId id="605" r:id="rId12"/>
    <p:sldId id="585" r:id="rId13"/>
    <p:sldId id="591" r:id="rId14"/>
    <p:sldId id="589" r:id="rId15"/>
    <p:sldId id="592" r:id="rId16"/>
    <p:sldId id="593" r:id="rId17"/>
    <p:sldId id="574" r:id="rId18"/>
    <p:sldId id="575" r:id="rId19"/>
    <p:sldId id="576" r:id="rId20"/>
    <p:sldId id="565" r:id="rId21"/>
    <p:sldId id="563" r:id="rId22"/>
    <p:sldId id="564" r:id="rId23"/>
    <p:sldId id="590" r:id="rId24"/>
    <p:sldId id="587" r:id="rId25"/>
    <p:sldId id="588" r:id="rId26"/>
    <p:sldId id="602" r:id="rId27"/>
    <p:sldId id="382" r:id="rId28"/>
    <p:sldId id="270" r:id="rId29"/>
    <p:sldId id="271" r:id="rId30"/>
    <p:sldId id="272" r:id="rId31"/>
    <p:sldId id="317" r:id="rId32"/>
  </p:sldIdLst>
  <p:sldSz cx="9144000" cy="6858000" type="screen4x3"/>
  <p:notesSz cx="6858000" cy="9144000"/>
  <p:defaultTextStyle>
    <a:defPPr>
      <a:defRPr lang="en-GB"/>
    </a:defPPr>
    <a:lvl1pPr algn="l" rtl="0" fontAlgn="base">
      <a:spcBef>
        <a:spcPct val="0"/>
      </a:spcBef>
      <a:spcAft>
        <a:spcPct val="0"/>
      </a:spcAft>
      <a:defRPr sz="3100" kern="1200">
        <a:solidFill>
          <a:schemeClr val="tx1"/>
        </a:solidFill>
        <a:latin typeface="Arial" charset="0"/>
        <a:ea typeface="+mn-ea"/>
        <a:cs typeface="+mn-cs"/>
      </a:defRPr>
    </a:lvl1pPr>
    <a:lvl2pPr marL="457200" algn="l" rtl="0" fontAlgn="base">
      <a:spcBef>
        <a:spcPct val="0"/>
      </a:spcBef>
      <a:spcAft>
        <a:spcPct val="0"/>
      </a:spcAft>
      <a:defRPr sz="3100" kern="1200">
        <a:solidFill>
          <a:schemeClr val="tx1"/>
        </a:solidFill>
        <a:latin typeface="Arial" charset="0"/>
        <a:ea typeface="+mn-ea"/>
        <a:cs typeface="+mn-cs"/>
      </a:defRPr>
    </a:lvl2pPr>
    <a:lvl3pPr marL="914400" algn="l" rtl="0" fontAlgn="base">
      <a:spcBef>
        <a:spcPct val="0"/>
      </a:spcBef>
      <a:spcAft>
        <a:spcPct val="0"/>
      </a:spcAft>
      <a:defRPr sz="3100" kern="1200">
        <a:solidFill>
          <a:schemeClr val="tx1"/>
        </a:solidFill>
        <a:latin typeface="Arial" charset="0"/>
        <a:ea typeface="+mn-ea"/>
        <a:cs typeface="+mn-cs"/>
      </a:defRPr>
    </a:lvl3pPr>
    <a:lvl4pPr marL="1371600" algn="l" rtl="0" fontAlgn="base">
      <a:spcBef>
        <a:spcPct val="0"/>
      </a:spcBef>
      <a:spcAft>
        <a:spcPct val="0"/>
      </a:spcAft>
      <a:defRPr sz="3100" kern="1200">
        <a:solidFill>
          <a:schemeClr val="tx1"/>
        </a:solidFill>
        <a:latin typeface="Arial" charset="0"/>
        <a:ea typeface="+mn-ea"/>
        <a:cs typeface="+mn-cs"/>
      </a:defRPr>
    </a:lvl4pPr>
    <a:lvl5pPr marL="1828800" algn="l" rtl="0" fontAlgn="base">
      <a:spcBef>
        <a:spcPct val="0"/>
      </a:spcBef>
      <a:spcAft>
        <a:spcPct val="0"/>
      </a:spcAft>
      <a:defRPr sz="3100" kern="1200">
        <a:solidFill>
          <a:schemeClr val="tx1"/>
        </a:solidFill>
        <a:latin typeface="Arial" charset="0"/>
        <a:ea typeface="+mn-ea"/>
        <a:cs typeface="+mn-cs"/>
      </a:defRPr>
    </a:lvl5pPr>
    <a:lvl6pPr marL="2286000" algn="l" defTabSz="914400" rtl="0" eaLnBrk="1" latinLnBrk="0" hangingPunct="1">
      <a:defRPr sz="3100" kern="1200">
        <a:solidFill>
          <a:schemeClr val="tx1"/>
        </a:solidFill>
        <a:latin typeface="Arial" charset="0"/>
        <a:ea typeface="+mn-ea"/>
        <a:cs typeface="+mn-cs"/>
      </a:defRPr>
    </a:lvl6pPr>
    <a:lvl7pPr marL="2743200" algn="l" defTabSz="914400" rtl="0" eaLnBrk="1" latinLnBrk="0" hangingPunct="1">
      <a:defRPr sz="3100" kern="1200">
        <a:solidFill>
          <a:schemeClr val="tx1"/>
        </a:solidFill>
        <a:latin typeface="Arial" charset="0"/>
        <a:ea typeface="+mn-ea"/>
        <a:cs typeface="+mn-cs"/>
      </a:defRPr>
    </a:lvl7pPr>
    <a:lvl8pPr marL="3200400" algn="l" defTabSz="914400" rtl="0" eaLnBrk="1" latinLnBrk="0" hangingPunct="1">
      <a:defRPr sz="3100" kern="1200">
        <a:solidFill>
          <a:schemeClr val="tx1"/>
        </a:solidFill>
        <a:latin typeface="Arial" charset="0"/>
        <a:ea typeface="+mn-ea"/>
        <a:cs typeface="+mn-cs"/>
      </a:defRPr>
    </a:lvl8pPr>
    <a:lvl9pPr marL="3657600" algn="l" defTabSz="914400" rtl="0" eaLnBrk="1" latinLnBrk="0" hangingPunct="1">
      <a:defRPr sz="3100" kern="1200">
        <a:solidFill>
          <a:schemeClr val="tx1"/>
        </a:solidFill>
        <a:latin typeface="Arial" charset="0"/>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 uri="{2D200454-40CA-4A62-9FC3-DE9A4176ACB9}">
      <p15:notesGuideLst xmlns=""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uthor" initials="A" lastIdx="1"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 xmlns:p14="http://schemas.microsoft.com/office/powerpoint/2010/main">
          <a:srgbClr val="FF0000"/>
        </p14:laserClr>
      </p:ext>
      <p:ext uri="{2FDB2607-1784-4EEB-B798-7EB5836EED8A}">
        <p14:showMediaCtrls xmlns="" xmlns:p14="http://schemas.microsoft.com/office/powerpoint/2010/main" val="1"/>
      </p:ext>
    </p:extLst>
  </p:showPr>
  <p:clrMru>
    <a:srgbClr val="7030A0"/>
  </p:clrMru>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700" autoAdjust="0"/>
    <p:restoredTop sz="97458" autoAdjust="0"/>
  </p:normalViewPr>
  <p:slideViewPr>
    <p:cSldViewPr>
      <p:cViewPr>
        <p:scale>
          <a:sx n="50" d="100"/>
          <a:sy n="50" d="100"/>
        </p:scale>
        <p:origin x="-414" y="12"/>
      </p:cViewPr>
      <p:guideLst>
        <p:guide orient="horz" pos="2160"/>
        <p:guide pos="2880"/>
      </p:guideLst>
    </p:cSldViewPr>
  </p:slideViewPr>
  <p:outlineViewPr>
    <p:cViewPr>
      <p:scale>
        <a:sx n="33" d="100"/>
        <a:sy n="33" d="100"/>
      </p:scale>
      <p:origin x="0" y="1629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80" d="100"/>
          <a:sy n="80" d="100"/>
        </p:scale>
        <p:origin x="-2022" y="-102"/>
      </p:cViewPr>
      <p:guideLst>
        <p:guide orient="horz" pos="2880"/>
        <p:guide pos="2160"/>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tableStyles" Target="tableStyles.xml"/><Relationship Id="rId3" Type="http://schemas.openxmlformats.org/officeDocument/2006/relationships/slideMaster" Target="slideMasters/slideMaster3.xml"/><Relationship Id="rId21" Type="http://schemas.openxmlformats.org/officeDocument/2006/relationships/slide" Target="slides/slide17.xml"/><Relationship Id="rId34" Type="http://schemas.openxmlformats.org/officeDocument/2006/relationships/handoutMaster" Target="handoutMasters/handoutMaster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notesMaster" Target="notesMasters/notesMaster1.xml"/><Relationship Id="rId38"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1" Type="http://schemas.openxmlformats.org/officeDocument/2006/relationships/slideMaster" Target="slideMasters/slideMaster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viewProps" Target="view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presProps" Target="presProp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 Type="http://schemas.openxmlformats.org/officeDocument/2006/relationships/slideMaster" Target="slideMasters/slideMaster4.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commentAuthors" Target="commentAuthor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6.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3970"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charset="0"/>
              </a:defRPr>
            </a:lvl1pPr>
          </a:lstStyle>
          <a:p>
            <a:pPr>
              <a:defRPr/>
            </a:pPr>
            <a:endParaRPr lang="en-GB"/>
          </a:p>
        </p:txBody>
      </p:sp>
      <p:sp>
        <p:nvSpPr>
          <p:cNvPr id="83971" name="Rectangle 3"/>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defRPr>
            </a:lvl1pPr>
          </a:lstStyle>
          <a:p>
            <a:pPr>
              <a:defRPr/>
            </a:pPr>
            <a:endParaRPr lang="en-GB"/>
          </a:p>
        </p:txBody>
      </p:sp>
      <p:sp>
        <p:nvSpPr>
          <p:cNvPr id="83972" name="Rectangle 4"/>
          <p:cNvSpPr>
            <a:spLocks noGrp="1" noChangeArrowheads="1"/>
          </p:cNvSpPr>
          <p:nvPr>
            <p:ph type="ftr" sz="quarter" idx="2"/>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defRPr>
            </a:lvl1pPr>
          </a:lstStyle>
          <a:p>
            <a:pPr>
              <a:defRPr/>
            </a:pPr>
            <a:endParaRPr lang="en-GB"/>
          </a:p>
        </p:txBody>
      </p:sp>
      <p:sp>
        <p:nvSpPr>
          <p:cNvPr id="83973" name="Rectangle 5"/>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charset="0"/>
              </a:defRPr>
            </a:lvl1pPr>
          </a:lstStyle>
          <a:p>
            <a:pPr>
              <a:defRPr/>
            </a:pPr>
            <a:fld id="{18E802B9-FBD2-4F51-8B47-337AD4DA14F7}" type="slidenum">
              <a:rPr lang="en-GB"/>
              <a:pPr>
                <a:defRPr/>
              </a:pPr>
              <a:t>‹#›</a:t>
            </a:fld>
            <a:endParaRPr lang="en-GB"/>
          </a:p>
        </p:txBody>
      </p:sp>
    </p:spTree>
    <p:extLst>
      <p:ext uri="{BB962C8B-B14F-4D97-AF65-F5344CB8AC3E}">
        <p14:creationId xmlns="" xmlns:p14="http://schemas.microsoft.com/office/powerpoint/2010/main" val="82102346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867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charset="0"/>
              </a:defRPr>
            </a:lvl1pPr>
          </a:lstStyle>
          <a:p>
            <a:pPr>
              <a:defRPr/>
            </a:pPr>
            <a:endParaRPr lang="en-US"/>
          </a:p>
        </p:txBody>
      </p:sp>
      <p:sp>
        <p:nvSpPr>
          <p:cNvPr id="28675"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defRPr>
            </a:lvl1pPr>
          </a:lstStyle>
          <a:p>
            <a:pPr>
              <a:defRPr/>
            </a:pPr>
            <a:endParaRPr lang="en-US"/>
          </a:p>
        </p:txBody>
      </p:sp>
      <p:sp>
        <p:nvSpPr>
          <p:cNvPr id="49156"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28677"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28678"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defRPr>
            </a:lvl1pPr>
          </a:lstStyle>
          <a:p>
            <a:pPr>
              <a:defRPr/>
            </a:pPr>
            <a:endParaRPr lang="en-US"/>
          </a:p>
        </p:txBody>
      </p:sp>
      <p:sp>
        <p:nvSpPr>
          <p:cNvPr id="28679"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charset="0"/>
              </a:defRPr>
            </a:lvl1pPr>
          </a:lstStyle>
          <a:p>
            <a:pPr>
              <a:defRPr/>
            </a:pPr>
            <a:fld id="{8A7EB679-7535-4499-998C-2E4C9FDB76DD}" type="slidenum">
              <a:rPr lang="en-US"/>
              <a:pPr>
                <a:defRPr/>
              </a:pPr>
              <a:t>‹#›</a:t>
            </a:fld>
            <a:endParaRPr lang="en-US"/>
          </a:p>
        </p:txBody>
      </p:sp>
    </p:spTree>
    <p:extLst>
      <p:ext uri="{BB962C8B-B14F-4D97-AF65-F5344CB8AC3E}">
        <p14:creationId xmlns="" xmlns:p14="http://schemas.microsoft.com/office/powerpoint/2010/main" val="95227276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1</a:t>
            </a:fld>
            <a:endParaRPr lang="en-US" dirty="0"/>
          </a:p>
        </p:txBody>
      </p:sp>
    </p:spTree>
    <p:extLst>
      <p:ext uri="{BB962C8B-B14F-4D97-AF65-F5344CB8AC3E}">
        <p14:creationId xmlns="" xmlns:p14="http://schemas.microsoft.com/office/powerpoint/2010/main" val="245198289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20</a:t>
            </a:fld>
            <a:endParaRPr lang="en-US"/>
          </a:p>
        </p:txBody>
      </p:sp>
    </p:spTree>
    <p:extLst>
      <p:ext uri="{BB962C8B-B14F-4D97-AF65-F5344CB8AC3E}">
        <p14:creationId xmlns="" xmlns:p14="http://schemas.microsoft.com/office/powerpoint/2010/main" val="150774546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21</a:t>
            </a:fld>
            <a:endParaRPr lang="en-US"/>
          </a:p>
        </p:txBody>
      </p:sp>
    </p:spTree>
    <p:extLst>
      <p:ext uri="{BB962C8B-B14F-4D97-AF65-F5344CB8AC3E}">
        <p14:creationId xmlns="" xmlns:p14="http://schemas.microsoft.com/office/powerpoint/2010/main" val="421360339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22</a:t>
            </a:fld>
            <a:endParaRPr lang="en-US"/>
          </a:p>
        </p:txBody>
      </p:sp>
    </p:spTree>
    <p:extLst>
      <p:ext uri="{BB962C8B-B14F-4D97-AF65-F5344CB8AC3E}">
        <p14:creationId xmlns="" xmlns:p14="http://schemas.microsoft.com/office/powerpoint/2010/main" val="398032190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24</a:t>
            </a:fld>
            <a:endParaRPr lang="en-US" dirty="0"/>
          </a:p>
        </p:txBody>
      </p:sp>
    </p:spTree>
    <p:extLst>
      <p:ext uri="{BB962C8B-B14F-4D97-AF65-F5344CB8AC3E}">
        <p14:creationId xmlns="" xmlns:p14="http://schemas.microsoft.com/office/powerpoint/2010/main" val="280973304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25</a:t>
            </a:fld>
            <a:endParaRPr lang="en-US"/>
          </a:p>
        </p:txBody>
      </p:sp>
    </p:spTree>
    <p:extLst>
      <p:ext uri="{BB962C8B-B14F-4D97-AF65-F5344CB8AC3E}">
        <p14:creationId xmlns="" xmlns:p14="http://schemas.microsoft.com/office/powerpoint/2010/main" val="125533965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26</a:t>
            </a:fld>
            <a:endParaRPr lang="en-US"/>
          </a:p>
        </p:txBody>
      </p:sp>
    </p:spTree>
    <p:extLst>
      <p:ext uri="{BB962C8B-B14F-4D97-AF65-F5344CB8AC3E}">
        <p14:creationId xmlns="" xmlns:p14="http://schemas.microsoft.com/office/powerpoint/2010/main" val="129883946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27</a:t>
            </a:fld>
            <a:endParaRPr lang="en-US"/>
          </a:p>
        </p:txBody>
      </p:sp>
    </p:spTree>
    <p:extLst>
      <p:ext uri="{BB962C8B-B14F-4D97-AF65-F5344CB8AC3E}">
        <p14:creationId xmlns="" xmlns:p14="http://schemas.microsoft.com/office/powerpoint/2010/main" val="303101921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28</a:t>
            </a:fld>
            <a:endParaRPr lang="en-US"/>
          </a:p>
        </p:txBody>
      </p:sp>
    </p:spTree>
    <p:extLst>
      <p:ext uri="{BB962C8B-B14F-4D97-AF65-F5344CB8AC3E}">
        <p14:creationId xmlns="" xmlns:p14="http://schemas.microsoft.com/office/powerpoint/2010/main" val="198231701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Slide Image Placeholder 1"/>
          <p:cNvSpPr>
            <a:spLocks noGrp="1" noRot="1" noChangeAspect="1" noTextEdit="1"/>
          </p:cNvSpPr>
          <p:nvPr>
            <p:ph type="sldImg"/>
          </p:nvPr>
        </p:nvSpPr>
        <p:spPr>
          <a:ln/>
        </p:spPr>
      </p:sp>
      <p:sp>
        <p:nvSpPr>
          <p:cNvPr id="60419" name="Notes Placeholder 2"/>
          <p:cNvSpPr>
            <a:spLocks noGrp="1"/>
          </p:cNvSpPr>
          <p:nvPr>
            <p:ph type="body" idx="1"/>
          </p:nvPr>
        </p:nvSpPr>
        <p:spPr>
          <a:noFill/>
          <a:ln/>
        </p:spPr>
        <p:txBody>
          <a:bodyPr/>
          <a:lstStyle/>
          <a:p>
            <a:endParaRPr lang="en-US" smtClean="0"/>
          </a:p>
        </p:txBody>
      </p:sp>
      <p:sp>
        <p:nvSpPr>
          <p:cNvPr id="60420" name="Slide Number Placeholder 3"/>
          <p:cNvSpPr>
            <a:spLocks noGrp="1"/>
          </p:cNvSpPr>
          <p:nvPr>
            <p:ph type="sldNum" sz="quarter" idx="5"/>
          </p:nvPr>
        </p:nvSpPr>
        <p:spPr>
          <a:noFill/>
        </p:spPr>
        <p:txBody>
          <a:bodyPr/>
          <a:lstStyle/>
          <a:p>
            <a:fld id="{CC224363-394E-4029-8BA0-C5384BB31DD7}" type="slidenum">
              <a:rPr lang="en-GB" smtClean="0">
                <a:solidFill>
                  <a:srgbClr val="000000"/>
                </a:solidFill>
              </a:rPr>
              <a:pPr/>
              <a:t>6</a:t>
            </a:fld>
            <a:endParaRPr lang="en-GB" smtClean="0">
              <a:solidFill>
                <a:srgbClr val="000000"/>
              </a:solidFill>
            </a:endParaRPr>
          </a:p>
        </p:txBody>
      </p:sp>
    </p:spTree>
    <p:extLst>
      <p:ext uri="{BB962C8B-B14F-4D97-AF65-F5344CB8AC3E}">
        <p14:creationId xmlns="" xmlns:p14="http://schemas.microsoft.com/office/powerpoint/2010/main" val="86990013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7</a:t>
            </a:fld>
            <a:endParaRPr lang="en-US"/>
          </a:p>
        </p:txBody>
      </p:sp>
    </p:spTree>
    <p:extLst>
      <p:ext uri="{BB962C8B-B14F-4D97-AF65-F5344CB8AC3E}">
        <p14:creationId xmlns="" xmlns:p14="http://schemas.microsoft.com/office/powerpoint/2010/main" val="313914543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Rectangle 7"/>
          <p:cNvSpPr>
            <a:spLocks noGrp="1" noChangeArrowheads="1"/>
          </p:cNvSpPr>
          <p:nvPr>
            <p:ph type="sldNum" sz="quarter" idx="5"/>
          </p:nvPr>
        </p:nvSpPr>
        <p:spPr>
          <a:noFill/>
        </p:spPr>
        <p:txBody>
          <a:bodyPr/>
          <a:lstStyle/>
          <a:p>
            <a:fld id="{B9441881-9B32-4ED1-8DFD-889F7FC1DD4D}" type="slidenum">
              <a:rPr lang="en-US" smtClean="0">
                <a:latin typeface="Arial" charset="0"/>
                <a:ea typeface="MS PGothic"/>
                <a:cs typeface="MS PGothic"/>
              </a:rPr>
              <a:pPr/>
              <a:t>12</a:t>
            </a:fld>
            <a:endParaRPr lang="en-US" smtClean="0">
              <a:latin typeface="Arial" charset="0"/>
              <a:ea typeface="MS PGothic"/>
              <a:cs typeface="MS PGothic"/>
            </a:endParaRPr>
          </a:p>
        </p:txBody>
      </p:sp>
      <p:sp>
        <p:nvSpPr>
          <p:cNvPr id="35842" name="Rectangle 2"/>
          <p:cNvSpPr>
            <a:spLocks noGrp="1" noRot="1" noChangeAspect="1" noChangeArrowheads="1" noTextEdit="1"/>
          </p:cNvSpPr>
          <p:nvPr>
            <p:ph type="sldImg"/>
          </p:nvPr>
        </p:nvSpPr>
        <p:spPr>
          <a:ln/>
        </p:spPr>
      </p:sp>
      <p:sp>
        <p:nvSpPr>
          <p:cNvPr id="35843" name="Rectangle 3"/>
          <p:cNvSpPr>
            <a:spLocks noGrp="1" noChangeArrowheads="1"/>
          </p:cNvSpPr>
          <p:nvPr>
            <p:ph type="body" idx="1"/>
          </p:nvPr>
        </p:nvSpPr>
        <p:spPr>
          <a:noFill/>
          <a:ln/>
        </p:spPr>
        <p:txBody>
          <a:bodyPr/>
          <a:lstStyle/>
          <a:p>
            <a:pPr eaLnBrk="1" hangingPunct="1"/>
            <a:endParaRPr lang="en-US" smtClean="0">
              <a:ea typeface="MS PGothic"/>
            </a:endParaRPr>
          </a:p>
        </p:txBody>
      </p:sp>
    </p:spTree>
    <p:extLst>
      <p:ext uri="{BB962C8B-B14F-4D97-AF65-F5344CB8AC3E}">
        <p14:creationId xmlns="" xmlns:p14="http://schemas.microsoft.com/office/powerpoint/2010/main" val="177544232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89" name="Rectangle 7"/>
          <p:cNvSpPr>
            <a:spLocks noGrp="1" noChangeArrowheads="1"/>
          </p:cNvSpPr>
          <p:nvPr>
            <p:ph type="sldNum" sz="quarter" idx="5"/>
          </p:nvPr>
        </p:nvSpPr>
        <p:spPr>
          <a:noFill/>
        </p:spPr>
        <p:txBody>
          <a:bodyPr/>
          <a:lstStyle/>
          <a:p>
            <a:fld id="{DFE6288C-88CA-4F8F-B316-9F47A23434FA}" type="slidenum">
              <a:rPr lang="en-US" smtClean="0">
                <a:latin typeface="Arial" charset="0"/>
                <a:ea typeface="MS PGothic"/>
                <a:cs typeface="MS PGothic"/>
              </a:rPr>
              <a:pPr/>
              <a:t>13</a:t>
            </a:fld>
            <a:endParaRPr lang="en-US" smtClean="0">
              <a:latin typeface="Arial" charset="0"/>
              <a:ea typeface="MS PGothic"/>
              <a:cs typeface="MS PGothic"/>
            </a:endParaRPr>
          </a:p>
        </p:txBody>
      </p:sp>
      <p:sp>
        <p:nvSpPr>
          <p:cNvPr id="37890" name="Rectangle 2"/>
          <p:cNvSpPr>
            <a:spLocks noGrp="1" noRot="1" noChangeAspect="1" noChangeArrowheads="1" noTextEdit="1"/>
          </p:cNvSpPr>
          <p:nvPr>
            <p:ph type="sldImg"/>
          </p:nvPr>
        </p:nvSpPr>
        <p:spPr>
          <a:ln/>
        </p:spPr>
      </p:sp>
      <p:sp>
        <p:nvSpPr>
          <p:cNvPr id="37891" name="Rectangle 3"/>
          <p:cNvSpPr>
            <a:spLocks noGrp="1" noChangeArrowheads="1"/>
          </p:cNvSpPr>
          <p:nvPr>
            <p:ph type="body" idx="1"/>
          </p:nvPr>
        </p:nvSpPr>
        <p:spPr>
          <a:noFill/>
          <a:ln/>
        </p:spPr>
        <p:txBody>
          <a:bodyPr/>
          <a:lstStyle/>
          <a:p>
            <a:pPr eaLnBrk="1" hangingPunct="1"/>
            <a:endParaRPr lang="en-US" smtClean="0">
              <a:ea typeface="MS PGothic"/>
            </a:endParaRPr>
          </a:p>
        </p:txBody>
      </p:sp>
    </p:spTree>
    <p:extLst>
      <p:ext uri="{BB962C8B-B14F-4D97-AF65-F5344CB8AC3E}">
        <p14:creationId xmlns="" xmlns:p14="http://schemas.microsoft.com/office/powerpoint/2010/main" val="235452573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Slide Image Placeholder 1"/>
          <p:cNvSpPr>
            <a:spLocks noGrp="1" noRot="1" noChangeAspect="1" noTextEdit="1"/>
          </p:cNvSpPr>
          <p:nvPr>
            <p:ph type="sldImg"/>
          </p:nvPr>
        </p:nvSpPr>
        <p:spPr bwMode="auto">
          <a:noFill/>
          <a:ln>
            <a:solidFill>
              <a:srgbClr val="000000"/>
            </a:solidFill>
            <a:miter lim="800000"/>
            <a:headEnd/>
            <a:tailEnd/>
          </a:ln>
        </p:spPr>
      </p:sp>
      <p:sp>
        <p:nvSpPr>
          <p:cNvPr id="54275"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smtClean="0"/>
          </a:p>
        </p:txBody>
      </p:sp>
      <p:sp>
        <p:nvSpPr>
          <p:cNvPr id="4" name="Slide Number Placeholder 3"/>
          <p:cNvSpPr>
            <a:spLocks noGrp="1"/>
          </p:cNvSpPr>
          <p:nvPr>
            <p:ph type="sldNum" sz="quarter" idx="5"/>
          </p:nvPr>
        </p:nvSpPr>
        <p:spPr/>
        <p:txBody>
          <a:bodyPr/>
          <a:lstStyle/>
          <a:p>
            <a:pPr>
              <a:defRPr/>
            </a:pPr>
            <a:fld id="{A6AF1EB3-E790-40A2-AF3E-3729E83EC063}" type="slidenum">
              <a:rPr lang="en-GB" smtClean="0"/>
              <a:pPr>
                <a:defRPr/>
              </a:pPr>
              <a:t>15</a:t>
            </a:fld>
            <a:endParaRPr lang="en-GB"/>
          </a:p>
        </p:txBody>
      </p:sp>
    </p:spTree>
    <p:extLst>
      <p:ext uri="{BB962C8B-B14F-4D97-AF65-F5344CB8AC3E}">
        <p14:creationId xmlns="" xmlns:p14="http://schemas.microsoft.com/office/powerpoint/2010/main" val="350969529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Slide Image Placeholder 1"/>
          <p:cNvSpPr>
            <a:spLocks noGrp="1" noRot="1" noChangeAspect="1" noTextEdit="1"/>
          </p:cNvSpPr>
          <p:nvPr>
            <p:ph type="sldImg"/>
          </p:nvPr>
        </p:nvSpPr>
        <p:spPr bwMode="auto">
          <a:noFill/>
          <a:ln>
            <a:solidFill>
              <a:srgbClr val="000000"/>
            </a:solidFill>
            <a:miter lim="800000"/>
            <a:headEnd/>
            <a:tailEnd/>
          </a:ln>
        </p:spPr>
      </p:sp>
      <p:sp>
        <p:nvSpPr>
          <p:cNvPr id="55299"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smtClean="0"/>
          </a:p>
        </p:txBody>
      </p:sp>
      <p:sp>
        <p:nvSpPr>
          <p:cNvPr id="4" name="Slide Number Placeholder 3"/>
          <p:cNvSpPr>
            <a:spLocks noGrp="1"/>
          </p:cNvSpPr>
          <p:nvPr>
            <p:ph type="sldNum" sz="quarter" idx="5"/>
          </p:nvPr>
        </p:nvSpPr>
        <p:spPr/>
        <p:txBody>
          <a:bodyPr/>
          <a:lstStyle/>
          <a:p>
            <a:pPr>
              <a:defRPr/>
            </a:pPr>
            <a:fld id="{A5E4C8F2-14B1-46DB-B2A6-2B26EA4B6D5C}" type="slidenum">
              <a:rPr lang="en-GB" smtClean="0"/>
              <a:pPr>
                <a:defRPr/>
              </a:pPr>
              <a:t>17</a:t>
            </a:fld>
            <a:endParaRPr lang="en-GB"/>
          </a:p>
        </p:txBody>
      </p:sp>
    </p:spTree>
    <p:extLst>
      <p:ext uri="{BB962C8B-B14F-4D97-AF65-F5344CB8AC3E}">
        <p14:creationId xmlns="" xmlns:p14="http://schemas.microsoft.com/office/powerpoint/2010/main" val="66550769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Slide Image Placeholder 1"/>
          <p:cNvSpPr>
            <a:spLocks noGrp="1" noRot="1" noChangeAspect="1" noTextEdit="1"/>
          </p:cNvSpPr>
          <p:nvPr>
            <p:ph type="sldImg"/>
          </p:nvPr>
        </p:nvSpPr>
        <p:spPr bwMode="auto">
          <a:noFill/>
          <a:ln>
            <a:solidFill>
              <a:srgbClr val="000000"/>
            </a:solidFill>
            <a:miter lim="800000"/>
            <a:headEnd/>
            <a:tailEnd/>
          </a:ln>
        </p:spPr>
      </p:sp>
      <p:sp>
        <p:nvSpPr>
          <p:cNvPr id="53251"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smtClean="0"/>
          </a:p>
        </p:txBody>
      </p:sp>
      <p:sp>
        <p:nvSpPr>
          <p:cNvPr id="4" name="Slide Number Placeholder 3"/>
          <p:cNvSpPr>
            <a:spLocks noGrp="1"/>
          </p:cNvSpPr>
          <p:nvPr>
            <p:ph type="sldNum" sz="quarter" idx="5"/>
          </p:nvPr>
        </p:nvSpPr>
        <p:spPr/>
        <p:txBody>
          <a:bodyPr/>
          <a:lstStyle/>
          <a:p>
            <a:pPr>
              <a:defRPr/>
            </a:pPr>
            <a:fld id="{27C6B1B7-B06F-454A-94FC-AB72A83E8E52}" type="slidenum">
              <a:rPr lang="en-GB" smtClean="0"/>
              <a:pPr>
                <a:defRPr/>
              </a:pPr>
              <a:t>18</a:t>
            </a:fld>
            <a:endParaRPr lang="en-GB"/>
          </a:p>
        </p:txBody>
      </p:sp>
    </p:spTree>
    <p:extLst>
      <p:ext uri="{BB962C8B-B14F-4D97-AF65-F5344CB8AC3E}">
        <p14:creationId xmlns="" xmlns:p14="http://schemas.microsoft.com/office/powerpoint/2010/main" val="233640323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Slide Image Placeholder 1"/>
          <p:cNvSpPr>
            <a:spLocks noGrp="1" noRot="1" noChangeAspect="1" noTextEdit="1"/>
          </p:cNvSpPr>
          <p:nvPr>
            <p:ph type="sldImg"/>
          </p:nvPr>
        </p:nvSpPr>
        <p:spPr bwMode="auto">
          <a:noFill/>
          <a:ln>
            <a:solidFill>
              <a:srgbClr val="000000"/>
            </a:solidFill>
            <a:miter lim="800000"/>
            <a:headEnd/>
            <a:tailEnd/>
          </a:ln>
        </p:spPr>
      </p:sp>
      <p:sp>
        <p:nvSpPr>
          <p:cNvPr id="52227"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smtClean="0"/>
          </a:p>
        </p:txBody>
      </p:sp>
      <p:sp>
        <p:nvSpPr>
          <p:cNvPr id="4" name="Slide Number Placeholder 3"/>
          <p:cNvSpPr>
            <a:spLocks noGrp="1"/>
          </p:cNvSpPr>
          <p:nvPr>
            <p:ph type="sldNum" sz="quarter" idx="5"/>
          </p:nvPr>
        </p:nvSpPr>
        <p:spPr/>
        <p:txBody>
          <a:bodyPr/>
          <a:lstStyle/>
          <a:p>
            <a:pPr>
              <a:defRPr/>
            </a:pPr>
            <a:fld id="{92D71623-7F2A-438A-8E66-50BAF9256315}" type="slidenum">
              <a:rPr lang="en-GB" smtClean="0"/>
              <a:pPr>
                <a:defRPr/>
              </a:pPr>
              <a:t>19</a:t>
            </a:fld>
            <a:endParaRPr lang="en-GB"/>
          </a:p>
        </p:txBody>
      </p:sp>
    </p:spTree>
    <p:extLst>
      <p:ext uri="{BB962C8B-B14F-4D97-AF65-F5344CB8AC3E}">
        <p14:creationId xmlns="" xmlns:p14="http://schemas.microsoft.com/office/powerpoint/2010/main" val="311916440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Line 2"/>
          <p:cNvSpPr>
            <a:spLocks noChangeShapeType="1"/>
          </p:cNvSpPr>
          <p:nvPr/>
        </p:nvSpPr>
        <p:spPr bwMode="auto">
          <a:xfrm>
            <a:off x="7315200" y="1066800"/>
            <a:ext cx="0" cy="4495800"/>
          </a:xfrm>
          <a:prstGeom prst="line">
            <a:avLst/>
          </a:prstGeom>
          <a:noFill/>
          <a:ln w="9525">
            <a:solidFill>
              <a:schemeClr val="tx1"/>
            </a:solidFill>
            <a:round/>
            <a:headEnd/>
            <a:tailEnd/>
          </a:ln>
          <a:effectLst/>
        </p:spPr>
        <p:txBody>
          <a:bodyPr/>
          <a:lstStyle/>
          <a:p>
            <a:pPr>
              <a:defRPr/>
            </a:pPr>
            <a:endParaRPr lang="en-GB"/>
          </a:p>
        </p:txBody>
      </p:sp>
      <p:grpSp>
        <p:nvGrpSpPr>
          <p:cNvPr id="5" name="Group 8"/>
          <p:cNvGrpSpPr>
            <a:grpSpLocks/>
          </p:cNvGrpSpPr>
          <p:nvPr/>
        </p:nvGrpSpPr>
        <p:grpSpPr bwMode="auto">
          <a:xfrm>
            <a:off x="7493000" y="2992438"/>
            <a:ext cx="1338263" cy="2189162"/>
            <a:chOff x="4720" y="1885"/>
            <a:chExt cx="843" cy="1379"/>
          </a:xfrm>
        </p:grpSpPr>
        <p:sp>
          <p:nvSpPr>
            <p:cNvPr id="6" name="Oval 9"/>
            <p:cNvSpPr>
              <a:spLocks noChangeArrowheads="1"/>
            </p:cNvSpPr>
            <p:nvPr/>
          </p:nvSpPr>
          <p:spPr bwMode="auto">
            <a:xfrm>
              <a:off x="4720" y="1885"/>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7" name="Oval 10"/>
            <p:cNvSpPr>
              <a:spLocks noChangeArrowheads="1"/>
            </p:cNvSpPr>
            <p:nvPr/>
          </p:nvSpPr>
          <p:spPr bwMode="auto">
            <a:xfrm>
              <a:off x="4899" y="1885"/>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8" name="Oval 11"/>
            <p:cNvSpPr>
              <a:spLocks noChangeArrowheads="1"/>
            </p:cNvSpPr>
            <p:nvPr/>
          </p:nvSpPr>
          <p:spPr bwMode="auto">
            <a:xfrm>
              <a:off x="5078" y="1885"/>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9" name="Oval 12"/>
            <p:cNvSpPr>
              <a:spLocks noChangeArrowheads="1"/>
            </p:cNvSpPr>
            <p:nvPr/>
          </p:nvSpPr>
          <p:spPr bwMode="auto">
            <a:xfrm>
              <a:off x="4720" y="2064"/>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0" name="Oval 13"/>
            <p:cNvSpPr>
              <a:spLocks noChangeArrowheads="1"/>
            </p:cNvSpPr>
            <p:nvPr/>
          </p:nvSpPr>
          <p:spPr bwMode="auto">
            <a:xfrm>
              <a:off x="4899" y="2064"/>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1" name="Oval 14"/>
            <p:cNvSpPr>
              <a:spLocks noChangeArrowheads="1"/>
            </p:cNvSpPr>
            <p:nvPr/>
          </p:nvSpPr>
          <p:spPr bwMode="auto">
            <a:xfrm>
              <a:off x="5078" y="2064"/>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2" name="Oval 15"/>
            <p:cNvSpPr>
              <a:spLocks noChangeArrowheads="1"/>
            </p:cNvSpPr>
            <p:nvPr/>
          </p:nvSpPr>
          <p:spPr bwMode="auto">
            <a:xfrm>
              <a:off x="5257" y="2064"/>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13" name="Oval 16"/>
            <p:cNvSpPr>
              <a:spLocks noChangeArrowheads="1"/>
            </p:cNvSpPr>
            <p:nvPr/>
          </p:nvSpPr>
          <p:spPr bwMode="auto">
            <a:xfrm>
              <a:off x="4720" y="2243"/>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4" name="Oval 17"/>
            <p:cNvSpPr>
              <a:spLocks noChangeArrowheads="1"/>
            </p:cNvSpPr>
            <p:nvPr/>
          </p:nvSpPr>
          <p:spPr bwMode="auto">
            <a:xfrm>
              <a:off x="4899" y="2243"/>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5" name="Oval 18"/>
            <p:cNvSpPr>
              <a:spLocks noChangeArrowheads="1"/>
            </p:cNvSpPr>
            <p:nvPr/>
          </p:nvSpPr>
          <p:spPr bwMode="auto">
            <a:xfrm>
              <a:off x="5078" y="2243"/>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16" name="Oval 19"/>
            <p:cNvSpPr>
              <a:spLocks noChangeArrowheads="1"/>
            </p:cNvSpPr>
            <p:nvPr/>
          </p:nvSpPr>
          <p:spPr bwMode="auto">
            <a:xfrm>
              <a:off x="5257" y="2243"/>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17" name="Oval 20"/>
            <p:cNvSpPr>
              <a:spLocks noChangeArrowheads="1"/>
            </p:cNvSpPr>
            <p:nvPr/>
          </p:nvSpPr>
          <p:spPr bwMode="auto">
            <a:xfrm>
              <a:off x="5436" y="2243"/>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18" name="Oval 21"/>
            <p:cNvSpPr>
              <a:spLocks noChangeArrowheads="1"/>
            </p:cNvSpPr>
            <p:nvPr/>
          </p:nvSpPr>
          <p:spPr bwMode="auto">
            <a:xfrm>
              <a:off x="4720" y="2421"/>
              <a:ext cx="127"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19" name="Oval 22"/>
            <p:cNvSpPr>
              <a:spLocks noChangeArrowheads="1"/>
            </p:cNvSpPr>
            <p:nvPr/>
          </p:nvSpPr>
          <p:spPr bwMode="auto">
            <a:xfrm>
              <a:off x="4899" y="2421"/>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0" name="Oval 23"/>
            <p:cNvSpPr>
              <a:spLocks noChangeArrowheads="1"/>
            </p:cNvSpPr>
            <p:nvPr/>
          </p:nvSpPr>
          <p:spPr bwMode="auto">
            <a:xfrm>
              <a:off x="5078" y="2421"/>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1" name="Oval 24"/>
            <p:cNvSpPr>
              <a:spLocks noChangeArrowheads="1"/>
            </p:cNvSpPr>
            <p:nvPr/>
          </p:nvSpPr>
          <p:spPr bwMode="auto">
            <a:xfrm>
              <a:off x="5257" y="2421"/>
              <a:ext cx="127"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22" name="Oval 25"/>
            <p:cNvSpPr>
              <a:spLocks noChangeArrowheads="1"/>
            </p:cNvSpPr>
            <p:nvPr/>
          </p:nvSpPr>
          <p:spPr bwMode="auto">
            <a:xfrm>
              <a:off x="4720" y="2600"/>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3" name="Oval 26"/>
            <p:cNvSpPr>
              <a:spLocks noChangeArrowheads="1"/>
            </p:cNvSpPr>
            <p:nvPr/>
          </p:nvSpPr>
          <p:spPr bwMode="auto">
            <a:xfrm>
              <a:off x="4899" y="2600"/>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4" name="Oval 27"/>
            <p:cNvSpPr>
              <a:spLocks noChangeArrowheads="1"/>
            </p:cNvSpPr>
            <p:nvPr/>
          </p:nvSpPr>
          <p:spPr bwMode="auto">
            <a:xfrm>
              <a:off x="5078" y="2600"/>
              <a:ext cx="127"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25" name="Oval 28"/>
            <p:cNvSpPr>
              <a:spLocks noChangeArrowheads="1"/>
            </p:cNvSpPr>
            <p:nvPr/>
          </p:nvSpPr>
          <p:spPr bwMode="auto">
            <a:xfrm>
              <a:off x="5257" y="2600"/>
              <a:ext cx="127"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26" name="Oval 29"/>
            <p:cNvSpPr>
              <a:spLocks noChangeArrowheads="1"/>
            </p:cNvSpPr>
            <p:nvPr/>
          </p:nvSpPr>
          <p:spPr bwMode="auto">
            <a:xfrm>
              <a:off x="5436" y="2600"/>
              <a:ext cx="127"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27" name="Oval 30"/>
            <p:cNvSpPr>
              <a:spLocks noChangeArrowheads="1"/>
            </p:cNvSpPr>
            <p:nvPr/>
          </p:nvSpPr>
          <p:spPr bwMode="auto">
            <a:xfrm>
              <a:off x="4720" y="2779"/>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28" name="Oval 31"/>
            <p:cNvSpPr>
              <a:spLocks noChangeArrowheads="1"/>
            </p:cNvSpPr>
            <p:nvPr/>
          </p:nvSpPr>
          <p:spPr bwMode="auto">
            <a:xfrm>
              <a:off x="4899" y="2779"/>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29" name="Oval 32"/>
            <p:cNvSpPr>
              <a:spLocks noChangeArrowheads="1"/>
            </p:cNvSpPr>
            <p:nvPr/>
          </p:nvSpPr>
          <p:spPr bwMode="auto">
            <a:xfrm>
              <a:off x="5078" y="2779"/>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30" name="Oval 33"/>
            <p:cNvSpPr>
              <a:spLocks noChangeArrowheads="1"/>
            </p:cNvSpPr>
            <p:nvPr/>
          </p:nvSpPr>
          <p:spPr bwMode="auto">
            <a:xfrm>
              <a:off x="5257" y="2779"/>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1" name="Oval 34"/>
            <p:cNvSpPr>
              <a:spLocks noChangeArrowheads="1"/>
            </p:cNvSpPr>
            <p:nvPr/>
          </p:nvSpPr>
          <p:spPr bwMode="auto">
            <a:xfrm>
              <a:off x="4720" y="2958"/>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32" name="Oval 35"/>
            <p:cNvSpPr>
              <a:spLocks noChangeArrowheads="1"/>
            </p:cNvSpPr>
            <p:nvPr/>
          </p:nvSpPr>
          <p:spPr bwMode="auto">
            <a:xfrm>
              <a:off x="4899" y="2958"/>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33" name="Oval 36"/>
            <p:cNvSpPr>
              <a:spLocks noChangeArrowheads="1"/>
            </p:cNvSpPr>
            <p:nvPr/>
          </p:nvSpPr>
          <p:spPr bwMode="auto">
            <a:xfrm>
              <a:off x="5078" y="2958"/>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4" name="Oval 37"/>
            <p:cNvSpPr>
              <a:spLocks noChangeArrowheads="1"/>
            </p:cNvSpPr>
            <p:nvPr/>
          </p:nvSpPr>
          <p:spPr bwMode="auto">
            <a:xfrm>
              <a:off x="5257" y="2958"/>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5" name="Oval 38"/>
            <p:cNvSpPr>
              <a:spLocks noChangeArrowheads="1"/>
            </p:cNvSpPr>
            <p:nvPr/>
          </p:nvSpPr>
          <p:spPr bwMode="auto">
            <a:xfrm>
              <a:off x="4899" y="3137"/>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6" name="Oval 39"/>
            <p:cNvSpPr>
              <a:spLocks noChangeArrowheads="1"/>
            </p:cNvSpPr>
            <p:nvPr/>
          </p:nvSpPr>
          <p:spPr bwMode="auto">
            <a:xfrm>
              <a:off x="5257" y="3137"/>
              <a:ext cx="127" cy="127"/>
            </a:xfrm>
            <a:prstGeom prst="ellipse">
              <a:avLst/>
            </a:prstGeom>
            <a:solidFill>
              <a:srgbClr val="CC99FF"/>
            </a:solidFill>
            <a:ln w="9525">
              <a:noFill/>
              <a:round/>
              <a:headEnd/>
              <a:tailEnd/>
            </a:ln>
            <a:effectLst/>
          </p:spPr>
          <p:txBody>
            <a:bodyPr wrap="none" anchor="ctr"/>
            <a:lstStyle/>
            <a:p>
              <a:pPr>
                <a:defRPr/>
              </a:pPr>
              <a:endParaRPr lang="en-GB"/>
            </a:p>
          </p:txBody>
        </p:sp>
      </p:grpSp>
      <p:sp>
        <p:nvSpPr>
          <p:cNvPr id="37" name="Line 40"/>
          <p:cNvSpPr>
            <a:spLocks noChangeShapeType="1"/>
          </p:cNvSpPr>
          <p:nvPr/>
        </p:nvSpPr>
        <p:spPr bwMode="auto">
          <a:xfrm>
            <a:off x="304800" y="2819400"/>
            <a:ext cx="8229600" cy="0"/>
          </a:xfrm>
          <a:prstGeom prst="line">
            <a:avLst/>
          </a:prstGeom>
          <a:noFill/>
          <a:ln w="6350">
            <a:solidFill>
              <a:schemeClr val="tx1"/>
            </a:solidFill>
            <a:round/>
            <a:headEnd/>
            <a:tailEnd/>
          </a:ln>
          <a:effectLst/>
        </p:spPr>
        <p:txBody>
          <a:bodyPr/>
          <a:lstStyle/>
          <a:p>
            <a:pPr>
              <a:defRPr/>
            </a:pPr>
            <a:endParaRPr lang="en-GB"/>
          </a:p>
        </p:txBody>
      </p:sp>
      <p:sp>
        <p:nvSpPr>
          <p:cNvPr id="5123" name="Rectangle 3"/>
          <p:cNvSpPr>
            <a:spLocks noGrp="1" noChangeArrowheads="1"/>
          </p:cNvSpPr>
          <p:nvPr>
            <p:ph type="ctrTitle"/>
          </p:nvPr>
        </p:nvSpPr>
        <p:spPr>
          <a:xfrm>
            <a:off x="315913" y="466725"/>
            <a:ext cx="6781800" cy="2133600"/>
          </a:xfrm>
        </p:spPr>
        <p:txBody>
          <a:bodyPr/>
          <a:lstStyle>
            <a:lvl1pPr algn="r">
              <a:defRPr sz="4800"/>
            </a:lvl1pPr>
          </a:lstStyle>
          <a:p>
            <a:r>
              <a:rPr lang="en-GB" altLang="en-US"/>
              <a:t>Click to edit Master title style</a:t>
            </a:r>
          </a:p>
        </p:txBody>
      </p:sp>
      <p:sp>
        <p:nvSpPr>
          <p:cNvPr id="5124" name="Rectangle 4"/>
          <p:cNvSpPr>
            <a:spLocks noGrp="1" noChangeArrowheads="1"/>
          </p:cNvSpPr>
          <p:nvPr>
            <p:ph type="subTitle" idx="1"/>
          </p:nvPr>
        </p:nvSpPr>
        <p:spPr>
          <a:xfrm>
            <a:off x="849313" y="3049588"/>
            <a:ext cx="6248400" cy="2362200"/>
          </a:xfrm>
        </p:spPr>
        <p:txBody>
          <a:bodyPr/>
          <a:lstStyle>
            <a:lvl1pPr marL="0" indent="0" algn="r">
              <a:buFont typeface="Wingdings" pitchFamily="2" charset="2"/>
              <a:buNone/>
              <a:defRPr sz="3200"/>
            </a:lvl1pPr>
          </a:lstStyle>
          <a:p>
            <a:r>
              <a:rPr lang="en-GB" altLang="en-US"/>
              <a:t>Click to edit Master subtitle style</a:t>
            </a:r>
          </a:p>
        </p:txBody>
      </p:sp>
      <p:sp>
        <p:nvSpPr>
          <p:cNvPr id="38" name="Rectangle 5"/>
          <p:cNvSpPr>
            <a:spLocks noGrp="1" noChangeArrowheads="1"/>
          </p:cNvSpPr>
          <p:nvPr>
            <p:ph type="dt" sz="half" idx="10"/>
          </p:nvPr>
        </p:nvSpPr>
        <p:spPr>
          <a:xfrm>
            <a:off x="457200" y="6248400"/>
            <a:ext cx="2133600" cy="457200"/>
          </a:xfrm>
        </p:spPr>
        <p:txBody>
          <a:bodyPr/>
          <a:lstStyle>
            <a:lvl1pPr>
              <a:defRPr/>
            </a:lvl1pPr>
          </a:lstStyle>
          <a:p>
            <a:pPr>
              <a:defRPr/>
            </a:pPr>
            <a:fld id="{6BF405E3-5FD4-429E-9303-BCB30466977A}" type="datetime1">
              <a:rPr lang="en-GB" smtClean="0"/>
              <a:pPr>
                <a:defRPr/>
              </a:pPr>
              <a:t>19/01/2016</a:t>
            </a:fld>
            <a:endParaRPr lang="en-GB" altLang="en-US"/>
          </a:p>
        </p:txBody>
      </p:sp>
      <p:sp>
        <p:nvSpPr>
          <p:cNvPr id="39" name="Rectangle 6"/>
          <p:cNvSpPr>
            <a:spLocks noGrp="1" noChangeArrowheads="1"/>
          </p:cNvSpPr>
          <p:nvPr>
            <p:ph type="ftr" sz="quarter" idx="11"/>
          </p:nvPr>
        </p:nvSpPr>
        <p:spPr bwMode="auto">
          <a:xfrm>
            <a:off x="3124200" y="6248400"/>
            <a:ext cx="2895600" cy="45720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ctr">
              <a:defRPr sz="1000">
                <a:latin typeface="Arial" charset="0"/>
              </a:defRPr>
            </a:lvl1pPr>
          </a:lstStyle>
          <a:p>
            <a:pPr>
              <a:defRPr/>
            </a:pPr>
            <a:endParaRPr lang="en-GB" altLang="en-US"/>
          </a:p>
        </p:txBody>
      </p:sp>
      <p:sp>
        <p:nvSpPr>
          <p:cNvPr id="40" name="Rectangle 7"/>
          <p:cNvSpPr>
            <a:spLocks noGrp="1" noChangeArrowheads="1"/>
          </p:cNvSpPr>
          <p:nvPr>
            <p:ph type="sldNum" sz="quarter" idx="12"/>
          </p:nvPr>
        </p:nvSpPr>
        <p:spPr bwMode="auto">
          <a:xfrm>
            <a:off x="6553200" y="6248400"/>
            <a:ext cx="2133600" cy="45720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r">
              <a:defRPr sz="1000">
                <a:latin typeface="Arial" charset="0"/>
              </a:defRPr>
            </a:lvl1pPr>
          </a:lstStyle>
          <a:p>
            <a:pPr>
              <a:defRPr/>
            </a:pPr>
            <a:fld id="{CF18B3D2-DCBE-4955-9C96-34A96C43EFEB}" type="slidenum">
              <a:rPr lang="en-GB" altLang="en-US"/>
              <a:pPr>
                <a:defRPr/>
              </a:pPr>
              <a:t>‹#›</a:t>
            </a:fld>
            <a:endParaRPr lang="en-GB"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fld id="{7A3EAD6F-359A-4A16-BBCE-5CB0F083F81E}" type="datetime1">
              <a:rPr lang="en-GB" smtClean="0"/>
              <a:pPr>
                <a:defRPr/>
              </a:pPr>
              <a:t>19/01/2016</a:t>
            </a:fld>
            <a:endParaRPr lang="en-GB"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38925" y="122238"/>
            <a:ext cx="2058988" cy="60801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122238"/>
            <a:ext cx="6029325" cy="60801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fld id="{11223722-15A2-41F3-833C-7DE4A50A3EB7}" type="datetime1">
              <a:rPr lang="en-GB" smtClean="0"/>
              <a:pPr>
                <a:defRPr/>
              </a:pPr>
              <a:t>19/01/2016</a:t>
            </a:fld>
            <a:endParaRPr lang="en-GB" alt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551D434-A24C-44BD-8275-B34813C3838A}" type="datetimeFigureOut">
              <a:rPr lang="en-GB" smtClean="0">
                <a:solidFill>
                  <a:prstClr val="black">
                    <a:tint val="75000"/>
                  </a:prstClr>
                </a:solidFill>
              </a:rPr>
              <a:pPr/>
              <a:t>19/01/2016</a:t>
            </a:fld>
            <a:endParaRPr lang="en-GB">
              <a:solidFill>
                <a:prstClr val="black">
                  <a:tint val="75000"/>
                </a:prstClr>
              </a:solidFill>
            </a:endParaRPr>
          </a:p>
        </p:txBody>
      </p:sp>
      <p:sp>
        <p:nvSpPr>
          <p:cNvPr id="3" name="Footer Placeholder 2"/>
          <p:cNvSpPr>
            <a:spLocks noGrp="1"/>
          </p:cNvSpPr>
          <p:nvPr>
            <p:ph type="ftr" sz="quarter" idx="11"/>
          </p:nvPr>
        </p:nvSpPr>
        <p:spPr/>
        <p:txBody>
          <a:bodyPr/>
          <a:lstStyle/>
          <a:p>
            <a:endParaRPr lang="en-GB">
              <a:solidFill>
                <a:prstClr val="black">
                  <a:tint val="75000"/>
                </a:prstClr>
              </a:solidFill>
            </a:endParaRPr>
          </a:p>
        </p:txBody>
      </p:sp>
      <p:sp>
        <p:nvSpPr>
          <p:cNvPr id="4" name="Slide Number Placeholder 3"/>
          <p:cNvSpPr>
            <a:spLocks noGrp="1"/>
          </p:cNvSpPr>
          <p:nvPr>
            <p:ph type="sldNum" sz="quarter" idx="12"/>
          </p:nvPr>
        </p:nvSpPr>
        <p:spPr/>
        <p:txBody>
          <a:bodyPr/>
          <a:lstStyle/>
          <a:p>
            <a:fld id="{0D68250A-A216-4130-B0FB-C51F576BA778}" type="slidenum">
              <a:rPr lang="en-GB" smtClean="0">
                <a:solidFill>
                  <a:prstClr val="black">
                    <a:tint val="75000"/>
                  </a:prstClr>
                </a:solidFill>
              </a:rPr>
              <a:pPr/>
              <a:t>‹#›</a:t>
            </a:fld>
            <a:endParaRPr lang="en-GB">
              <a:solidFill>
                <a:prstClr val="black">
                  <a:tint val="75000"/>
                </a:prstClr>
              </a:solidFill>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27625AB-FC97-490A-8656-5AA518A81A15}" type="datetimeFigureOut">
              <a:rPr lang="en-GB" smtClean="0">
                <a:solidFill>
                  <a:prstClr val="white">
                    <a:tint val="75000"/>
                  </a:prstClr>
                </a:solidFill>
              </a:rPr>
              <a:pPr/>
              <a:t>19/01/2016</a:t>
            </a:fld>
            <a:endParaRPr lang="en-GB">
              <a:solidFill>
                <a:prstClr val="white">
                  <a:tint val="75000"/>
                </a:prstClr>
              </a:solidFill>
            </a:endParaRPr>
          </a:p>
        </p:txBody>
      </p:sp>
      <p:sp>
        <p:nvSpPr>
          <p:cNvPr id="3" name="Footer Placeholder 2"/>
          <p:cNvSpPr>
            <a:spLocks noGrp="1"/>
          </p:cNvSpPr>
          <p:nvPr>
            <p:ph type="ftr" sz="quarter" idx="11"/>
          </p:nvPr>
        </p:nvSpPr>
        <p:spPr/>
        <p:txBody>
          <a:bodyPr/>
          <a:lstStyle/>
          <a:p>
            <a:endParaRPr lang="en-GB">
              <a:solidFill>
                <a:prstClr val="white">
                  <a:tint val="75000"/>
                </a:prstClr>
              </a:solidFill>
            </a:endParaRPr>
          </a:p>
        </p:txBody>
      </p:sp>
      <p:sp>
        <p:nvSpPr>
          <p:cNvPr id="4" name="Slide Number Placeholder 3"/>
          <p:cNvSpPr>
            <a:spLocks noGrp="1"/>
          </p:cNvSpPr>
          <p:nvPr>
            <p:ph type="sldNum" sz="quarter" idx="12"/>
          </p:nvPr>
        </p:nvSpPr>
        <p:spPr/>
        <p:txBody>
          <a:bodyPr/>
          <a:lstStyle/>
          <a:p>
            <a:fld id="{BB7BDDB8-C93E-4FB8-B9AD-85962E08A833}" type="slidenum">
              <a:rPr lang="en-GB" smtClean="0">
                <a:solidFill>
                  <a:prstClr val="white">
                    <a:tint val="75000"/>
                  </a:prstClr>
                </a:solidFill>
              </a:rPr>
              <a:pPr/>
              <a:t>‹#›</a:t>
            </a:fld>
            <a:endParaRPr lang="en-GB">
              <a:solidFill>
                <a:prstClr val="white">
                  <a:tint val="75000"/>
                </a:prstClr>
              </a:solidFill>
            </a:endParaRPr>
          </a:p>
        </p:txBody>
      </p:sp>
    </p:spTree>
    <p:extLst>
      <p:ext uri="{BB962C8B-B14F-4D97-AF65-F5344CB8AC3E}">
        <p14:creationId xmlns="" xmlns:p14="http://schemas.microsoft.com/office/powerpoint/2010/main" val="23580401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2800"/>
            </a:lvl1pPr>
          </a:lstStyle>
          <a:p>
            <a:r>
              <a:rPr lang="en-US" smtClean="0"/>
              <a:t>Click to edit Master title style</a:t>
            </a:r>
            <a:endParaRPr lang="en-GB"/>
          </a:p>
        </p:txBody>
      </p:sp>
      <p:sp>
        <p:nvSpPr>
          <p:cNvPr id="3" name="Content Placeholder 2"/>
          <p:cNvSpPr>
            <a:spLocks noGrp="1"/>
          </p:cNvSpPr>
          <p:nvPr>
            <p:ph idx="1"/>
          </p:nvPr>
        </p:nvSpPr>
        <p:spPr/>
        <p:txBody>
          <a:bodyPr/>
          <a:lstStyle>
            <a:lvl1pPr>
              <a:defRPr sz="2400"/>
            </a:lvl1pPr>
            <a:lvl2pPr>
              <a:defRPr sz="2000"/>
            </a:lvl2pPr>
            <a:lvl3pPr>
              <a:defRPr sz="18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fld id="{D419B9B9-35AD-4C4A-A16A-05A32AC7D501}" type="datetime1">
              <a:rPr lang="en-GB" smtClean="0"/>
              <a:pPr>
                <a:defRPr/>
              </a:pPr>
              <a:t>19/01/2016</a:t>
            </a:fld>
            <a:endParaRPr lang="en-GB"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5"/>
          <p:cNvSpPr>
            <a:spLocks noGrp="1" noChangeArrowheads="1"/>
          </p:cNvSpPr>
          <p:nvPr>
            <p:ph type="dt" sz="half" idx="10"/>
          </p:nvPr>
        </p:nvSpPr>
        <p:spPr>
          <a:ln/>
        </p:spPr>
        <p:txBody>
          <a:bodyPr/>
          <a:lstStyle>
            <a:lvl1pPr>
              <a:defRPr/>
            </a:lvl1pPr>
          </a:lstStyle>
          <a:p>
            <a:pPr>
              <a:defRPr/>
            </a:pPr>
            <a:fld id="{D6FD79EC-7D72-4852-81CE-13DB142BCC46}" type="datetime1">
              <a:rPr lang="en-GB" smtClean="0"/>
              <a:pPr>
                <a:defRPr/>
              </a:pPr>
              <a:t>19/01/2016</a:t>
            </a:fld>
            <a:endParaRPr lang="en-GB"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68313" y="1412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59313" y="1412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Rectangle 5"/>
          <p:cNvSpPr>
            <a:spLocks noGrp="1" noChangeArrowheads="1"/>
          </p:cNvSpPr>
          <p:nvPr>
            <p:ph type="dt" sz="half" idx="10"/>
          </p:nvPr>
        </p:nvSpPr>
        <p:spPr>
          <a:ln/>
        </p:spPr>
        <p:txBody>
          <a:bodyPr/>
          <a:lstStyle>
            <a:lvl1pPr>
              <a:defRPr/>
            </a:lvl1pPr>
          </a:lstStyle>
          <a:p>
            <a:pPr>
              <a:defRPr/>
            </a:pPr>
            <a:fld id="{4293A0AC-4448-4368-9A6C-68AB070ED197}" type="datetime1">
              <a:rPr lang="en-GB" smtClean="0"/>
              <a:pPr>
                <a:defRPr/>
              </a:pPr>
              <a:t>19/01/2016</a:t>
            </a:fld>
            <a:endParaRPr lang="en-GB"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Rectangle 5"/>
          <p:cNvSpPr>
            <a:spLocks noGrp="1" noChangeArrowheads="1"/>
          </p:cNvSpPr>
          <p:nvPr>
            <p:ph type="dt" sz="half" idx="10"/>
          </p:nvPr>
        </p:nvSpPr>
        <p:spPr>
          <a:ln/>
        </p:spPr>
        <p:txBody>
          <a:bodyPr/>
          <a:lstStyle>
            <a:lvl1pPr>
              <a:defRPr/>
            </a:lvl1pPr>
          </a:lstStyle>
          <a:p>
            <a:pPr>
              <a:defRPr/>
            </a:pPr>
            <a:fld id="{4394AE39-E117-4AD4-AD03-CE3600BB1FF7}" type="datetime1">
              <a:rPr lang="en-GB" smtClean="0"/>
              <a:pPr>
                <a:defRPr/>
              </a:pPr>
              <a:t>19/01/2016</a:t>
            </a:fld>
            <a:endParaRPr lang="en-GB"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Rectangle 5"/>
          <p:cNvSpPr>
            <a:spLocks noGrp="1" noChangeArrowheads="1"/>
          </p:cNvSpPr>
          <p:nvPr>
            <p:ph type="dt" sz="half" idx="10"/>
          </p:nvPr>
        </p:nvSpPr>
        <p:spPr>
          <a:ln/>
        </p:spPr>
        <p:txBody>
          <a:bodyPr/>
          <a:lstStyle>
            <a:lvl1pPr>
              <a:defRPr/>
            </a:lvl1pPr>
          </a:lstStyle>
          <a:p>
            <a:pPr>
              <a:defRPr/>
            </a:pPr>
            <a:fld id="{6D62ABDB-E4E2-43FE-90FB-0D12EBE90DB8}" type="datetime1">
              <a:rPr lang="en-GB" smtClean="0"/>
              <a:pPr>
                <a:defRPr/>
              </a:pPr>
              <a:t>19/01/2016</a:t>
            </a:fld>
            <a:endParaRPr lang="en-GB"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dt" sz="half" idx="10"/>
          </p:nvPr>
        </p:nvSpPr>
        <p:spPr>
          <a:ln/>
        </p:spPr>
        <p:txBody>
          <a:bodyPr/>
          <a:lstStyle>
            <a:lvl1pPr>
              <a:defRPr/>
            </a:lvl1pPr>
          </a:lstStyle>
          <a:p>
            <a:pPr>
              <a:defRPr/>
            </a:pPr>
            <a:fld id="{F8A5DB57-8E66-4D15-A4B1-E11693BDEDF0}" type="datetime1">
              <a:rPr lang="en-GB" smtClean="0"/>
              <a:pPr>
                <a:defRPr/>
              </a:pPr>
              <a:t>19/01/2016</a:t>
            </a:fld>
            <a:endParaRPr lang="en-GB"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fld id="{21C2F77E-D437-4771-B2EC-37752762E281}" type="datetime1">
              <a:rPr lang="en-GB" smtClean="0"/>
              <a:pPr>
                <a:defRPr/>
              </a:pPr>
              <a:t>19/01/2016</a:t>
            </a:fld>
            <a:endParaRPr lang="en-GB"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fld id="{EA4CD9C0-2BF1-4826-B5F4-8C6FBF7E1E99}" type="datetime1">
              <a:rPr lang="en-GB" smtClean="0"/>
              <a:pPr>
                <a:defRPr/>
              </a:pPr>
              <a:t>19/01/2016</a:t>
            </a:fld>
            <a:endParaRPr lang="en-GB"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3" Type="http://schemas.openxmlformats.org/officeDocument/2006/relationships/hyperlink" Target="coffee.ppt" TargetMode="External"/><Relationship Id="rId2" Type="http://schemas.openxmlformats.org/officeDocument/2006/relationships/hyperlink" Target="00%20main%20menu.ppt" TargetMode="External"/><Relationship Id="rId1" Type="http://schemas.openxmlformats.org/officeDocument/2006/relationships/theme" Target="../theme/theme2.xml"/><Relationship Id="rId5" Type="http://schemas.openxmlformats.org/officeDocument/2006/relationships/hyperlink" Target="../Organising%20your%20studies/organising%20choices.ppt" TargetMode="External"/><Relationship Id="rId4" Type="http://schemas.openxmlformats.org/officeDocument/2006/relationships/hyperlink" Target="Choices&#8230;.ppt" TargetMode="External"/></Relationships>
</file>

<file path=ppt/slideMasters/_rels/slideMaster3.xml.rels><?xml version="1.0" encoding="UTF-8" standalone="yes"?>
<Relationships xmlns="http://schemas.openxmlformats.org/package/2006/relationships"><Relationship Id="rId2" Type="http://schemas.openxmlformats.org/officeDocument/2006/relationships/theme" Target="../theme/theme3.xml"/><Relationship Id="rId1" Type="http://schemas.openxmlformats.org/officeDocument/2006/relationships/slideLayout" Target="../slideLayouts/slideLayout12.xml"/></Relationships>
</file>

<file path=ppt/slideMasters/_rels/slideMaster4.xml.rels><?xml version="1.0" encoding="UTF-8" standalone="yes"?>
<Relationships xmlns="http://schemas.openxmlformats.org/package/2006/relationships"><Relationship Id="rId2" Type="http://schemas.openxmlformats.org/officeDocument/2006/relationships/theme" Target="../theme/theme4.xml"/><Relationship Id="rId1" Type="http://schemas.openxmlformats.org/officeDocument/2006/relationships/slideLayout" Target="../slideLayouts/slideLayout1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p:nvSpPr>
        <p:spPr bwMode="auto">
          <a:xfrm flipH="1">
            <a:off x="7956550" y="152400"/>
            <a:ext cx="6350" cy="1189038"/>
          </a:xfrm>
          <a:prstGeom prst="line">
            <a:avLst/>
          </a:prstGeom>
          <a:noFill/>
          <a:ln w="9525">
            <a:solidFill>
              <a:schemeClr val="tx1"/>
            </a:solidFill>
            <a:round/>
            <a:headEnd/>
            <a:tailEnd/>
          </a:ln>
          <a:effectLst/>
        </p:spPr>
        <p:txBody>
          <a:bodyPr/>
          <a:lstStyle/>
          <a:p>
            <a:pPr>
              <a:defRPr/>
            </a:pPr>
            <a:endParaRPr lang="en-GB"/>
          </a:p>
        </p:txBody>
      </p:sp>
      <p:sp>
        <p:nvSpPr>
          <p:cNvPr id="1027" name="Rectangle 3"/>
          <p:cNvSpPr>
            <a:spLocks noGrp="1" noChangeArrowheads="1"/>
          </p:cNvSpPr>
          <p:nvPr>
            <p:ph type="title"/>
          </p:nvPr>
        </p:nvSpPr>
        <p:spPr bwMode="auto">
          <a:xfrm>
            <a:off x="457200" y="122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altLang="en-US" smtClean="0"/>
              <a:t>Click to edit Master title style</a:t>
            </a:r>
          </a:p>
        </p:txBody>
      </p:sp>
      <p:sp>
        <p:nvSpPr>
          <p:cNvPr id="1028" name="Rectangle 4"/>
          <p:cNvSpPr>
            <a:spLocks noGrp="1" noChangeArrowheads="1"/>
          </p:cNvSpPr>
          <p:nvPr>
            <p:ph type="body" idx="1"/>
          </p:nvPr>
        </p:nvSpPr>
        <p:spPr bwMode="auto">
          <a:xfrm>
            <a:off x="468313" y="1412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smtClean="0"/>
              <a:t>Click to edit Master text styles</a:t>
            </a:r>
          </a:p>
          <a:p>
            <a:pPr lvl="1"/>
            <a:r>
              <a:rPr lang="en-GB" altLang="en-US" smtClean="0"/>
              <a:t>Second level</a:t>
            </a:r>
          </a:p>
          <a:p>
            <a:pPr lvl="2"/>
            <a:r>
              <a:rPr lang="en-GB" altLang="en-US" smtClean="0"/>
              <a:t>Third level</a:t>
            </a:r>
          </a:p>
          <a:p>
            <a:pPr lvl="3"/>
            <a:r>
              <a:rPr lang="en-GB" altLang="en-US" smtClean="0"/>
              <a:t>Fourth level</a:t>
            </a:r>
          </a:p>
          <a:p>
            <a:pPr lvl="4"/>
            <a:r>
              <a:rPr lang="en-GB" altLang="en-US" smtClean="0"/>
              <a:t>Fifth level</a:t>
            </a:r>
          </a:p>
        </p:txBody>
      </p:sp>
      <p:sp>
        <p:nvSpPr>
          <p:cNvPr id="4101" name="Rectangle 5"/>
          <p:cNvSpPr>
            <a:spLocks noGrp="1" noChangeArrowheads="1"/>
          </p:cNvSpPr>
          <p:nvPr>
            <p:ph type="dt" sz="half" idx="2"/>
          </p:nvPr>
        </p:nvSpPr>
        <p:spPr bwMode="auto">
          <a:xfrm>
            <a:off x="457200" y="6400800"/>
            <a:ext cx="1522413"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atin typeface="Arial" charset="0"/>
              </a:defRPr>
            </a:lvl1pPr>
          </a:lstStyle>
          <a:p>
            <a:pPr>
              <a:defRPr/>
            </a:pPr>
            <a:fld id="{3AEC2ED1-CD7C-40D2-BE67-B885796E00F7}" type="datetime1">
              <a:rPr lang="en-GB" smtClean="0"/>
              <a:pPr>
                <a:defRPr/>
              </a:pPr>
              <a:t>19/01/2016</a:t>
            </a:fld>
            <a:endParaRPr lang="en-GB" altLang="en-US"/>
          </a:p>
        </p:txBody>
      </p:sp>
      <p:grpSp>
        <p:nvGrpSpPr>
          <p:cNvPr id="1030" name="Group 9"/>
          <p:cNvGrpSpPr>
            <a:grpSpLocks/>
          </p:cNvGrpSpPr>
          <p:nvPr/>
        </p:nvGrpSpPr>
        <p:grpSpPr bwMode="auto">
          <a:xfrm>
            <a:off x="8101013" y="188913"/>
            <a:ext cx="574675" cy="1081087"/>
            <a:chOff x="4720" y="1885"/>
            <a:chExt cx="843" cy="1379"/>
          </a:xfrm>
        </p:grpSpPr>
        <p:sp>
          <p:nvSpPr>
            <p:cNvPr id="4106" name="Oval 10"/>
            <p:cNvSpPr>
              <a:spLocks noChangeArrowheads="1"/>
            </p:cNvSpPr>
            <p:nvPr/>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7" name="Oval 11"/>
            <p:cNvSpPr>
              <a:spLocks noChangeArrowheads="1"/>
            </p:cNvSpPr>
            <p:nvPr/>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8" name="Oval 12"/>
            <p:cNvSpPr>
              <a:spLocks noChangeArrowheads="1"/>
            </p:cNvSpPr>
            <p:nvPr/>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9" name="Oval 13"/>
            <p:cNvSpPr>
              <a:spLocks noChangeArrowheads="1"/>
            </p:cNvSpPr>
            <p:nvPr/>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0" name="Oval 14"/>
            <p:cNvSpPr>
              <a:spLocks noChangeArrowheads="1"/>
            </p:cNvSpPr>
            <p:nvPr/>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1" name="Oval 15"/>
            <p:cNvSpPr>
              <a:spLocks noChangeArrowheads="1"/>
            </p:cNvSpPr>
            <p:nvPr/>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2" name="Oval 16"/>
            <p:cNvSpPr>
              <a:spLocks noChangeArrowheads="1"/>
            </p:cNvSpPr>
            <p:nvPr/>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3" name="Oval 17"/>
            <p:cNvSpPr>
              <a:spLocks noChangeArrowheads="1"/>
            </p:cNvSpPr>
            <p:nvPr/>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4" name="Oval 18"/>
            <p:cNvSpPr>
              <a:spLocks noChangeArrowheads="1"/>
            </p:cNvSpPr>
            <p:nvPr/>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5" name="Oval 19"/>
            <p:cNvSpPr>
              <a:spLocks noChangeArrowheads="1"/>
            </p:cNvSpPr>
            <p:nvPr/>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6" name="Oval 20"/>
            <p:cNvSpPr>
              <a:spLocks noChangeArrowheads="1"/>
            </p:cNvSpPr>
            <p:nvPr/>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7" name="Oval 21"/>
            <p:cNvSpPr>
              <a:spLocks noChangeArrowheads="1"/>
            </p:cNvSpPr>
            <p:nvPr/>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18" name="Oval 22"/>
            <p:cNvSpPr>
              <a:spLocks noChangeArrowheads="1"/>
            </p:cNvSpPr>
            <p:nvPr/>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9" name="Oval 23"/>
            <p:cNvSpPr>
              <a:spLocks noChangeArrowheads="1"/>
            </p:cNvSpPr>
            <p:nvPr/>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0" name="Oval 24"/>
            <p:cNvSpPr>
              <a:spLocks noChangeArrowheads="1"/>
            </p:cNvSpPr>
            <p:nvPr/>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1" name="Oval 25"/>
            <p:cNvSpPr>
              <a:spLocks noChangeArrowheads="1"/>
            </p:cNvSpPr>
            <p:nvPr/>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2" name="Oval 26"/>
            <p:cNvSpPr>
              <a:spLocks noChangeArrowheads="1"/>
            </p:cNvSpPr>
            <p:nvPr/>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3" name="Oval 27"/>
            <p:cNvSpPr>
              <a:spLocks noChangeArrowheads="1"/>
            </p:cNvSpPr>
            <p:nvPr/>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4" name="Oval 28"/>
            <p:cNvSpPr>
              <a:spLocks noChangeArrowheads="1"/>
            </p:cNvSpPr>
            <p:nvPr/>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5" name="Oval 29"/>
            <p:cNvSpPr>
              <a:spLocks noChangeArrowheads="1"/>
            </p:cNvSpPr>
            <p:nvPr/>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6" name="Oval 30"/>
            <p:cNvSpPr>
              <a:spLocks noChangeArrowheads="1"/>
            </p:cNvSpPr>
            <p:nvPr/>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27" name="Oval 31"/>
            <p:cNvSpPr>
              <a:spLocks noChangeArrowheads="1"/>
            </p:cNvSpPr>
            <p:nvPr/>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8" name="Oval 32"/>
            <p:cNvSpPr>
              <a:spLocks noChangeArrowheads="1"/>
            </p:cNvSpPr>
            <p:nvPr/>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9" name="Oval 33"/>
            <p:cNvSpPr>
              <a:spLocks noChangeArrowheads="1"/>
            </p:cNvSpPr>
            <p:nvPr/>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0" name="Oval 34"/>
            <p:cNvSpPr>
              <a:spLocks noChangeArrowheads="1"/>
            </p:cNvSpPr>
            <p:nvPr/>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1" name="Oval 35"/>
            <p:cNvSpPr>
              <a:spLocks noChangeArrowheads="1"/>
            </p:cNvSpPr>
            <p:nvPr/>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2" name="Oval 36"/>
            <p:cNvSpPr>
              <a:spLocks noChangeArrowheads="1"/>
            </p:cNvSpPr>
            <p:nvPr/>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3" name="Oval 37"/>
            <p:cNvSpPr>
              <a:spLocks noChangeArrowheads="1"/>
            </p:cNvSpPr>
            <p:nvPr/>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4" name="Oval 38"/>
            <p:cNvSpPr>
              <a:spLocks noChangeArrowheads="1"/>
            </p:cNvSpPr>
            <p:nvPr/>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5" name="Oval 39"/>
            <p:cNvSpPr>
              <a:spLocks noChangeArrowheads="1"/>
            </p:cNvSpPr>
            <p:nvPr/>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6" name="Oval 40"/>
            <p:cNvSpPr>
              <a:spLocks noChangeArrowheads="1"/>
            </p:cNvSpPr>
            <p:nvPr/>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a:p>
          </p:txBody>
        </p:sp>
      </p:grpSp>
    </p:spTree>
  </p:cSld>
  <p:clrMap bg1="lt1" tx1="dk1" bg2="lt2" tx2="dk2" accent1="accent1" accent2="accent2" accent3="accent3" accent4="accent4" accent5="accent5" accent6="accent6" hlink="hlink" folHlink="folHlink"/>
  <p:sldLayoutIdLst>
    <p:sldLayoutId id="2147483804" r:id="rId1"/>
    <p:sldLayoutId id="2147483794" r:id="rId2"/>
    <p:sldLayoutId id="2147483795" r:id="rId3"/>
    <p:sldLayoutId id="2147483796" r:id="rId4"/>
    <p:sldLayoutId id="2147483797" r:id="rId5"/>
    <p:sldLayoutId id="2147483798" r:id="rId6"/>
    <p:sldLayoutId id="2147483799" r:id="rId7"/>
    <p:sldLayoutId id="2147483800" r:id="rId8"/>
    <p:sldLayoutId id="2147483801" r:id="rId9"/>
    <p:sldLayoutId id="2147483802" r:id="rId10"/>
    <p:sldLayoutId id="2147483803" r:id="rId11"/>
  </p:sldLayoutIdLst>
  <p:timing>
    <p:tnLst>
      <p:par>
        <p:cTn id="1" dur="indefinite" restart="never" nodeType="tmRoot"/>
      </p:par>
    </p:tnLst>
  </p:timing>
  <p:hf sldNum="0" hdr="0" ftr="0" dt="0"/>
  <p:txStyles>
    <p:titleStyle>
      <a:lvl1pPr algn="l" rtl="0" eaLnBrk="0" fontAlgn="base" hangingPunct="0">
        <a:spcBef>
          <a:spcPct val="0"/>
        </a:spcBef>
        <a:spcAft>
          <a:spcPct val="0"/>
        </a:spcAft>
        <a:defRPr sz="32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spcBef>
          <a:spcPts val="600"/>
        </a:spcBef>
        <a:spcAft>
          <a:spcPct val="0"/>
        </a:spcAft>
        <a:buClr>
          <a:schemeClr val="tx2"/>
        </a:buClr>
        <a:buSzPct val="70000"/>
        <a:buFont typeface="Wingdings" pitchFamily="2" charset="2"/>
        <a:buChar char="l"/>
        <a:defRPr sz="2800" b="1">
          <a:solidFill>
            <a:schemeClr val="tx1"/>
          </a:solidFill>
          <a:latin typeface="+mn-lt"/>
          <a:ea typeface="+mn-ea"/>
          <a:cs typeface="+mn-cs"/>
        </a:defRPr>
      </a:lvl1pPr>
      <a:lvl2pPr marL="692150" indent="-347663" algn="l" rtl="0" eaLnBrk="0" fontAlgn="base" hangingPunct="0">
        <a:spcBef>
          <a:spcPts val="600"/>
        </a:spcBef>
        <a:spcAft>
          <a:spcPct val="0"/>
        </a:spcAft>
        <a:buClr>
          <a:srgbClr val="339966"/>
        </a:buClr>
        <a:buSzPct val="70000"/>
        <a:buFont typeface="Wingdings" pitchFamily="2" charset="2"/>
        <a:buChar char="l"/>
        <a:defRPr sz="2400" b="1">
          <a:solidFill>
            <a:schemeClr val="tx1"/>
          </a:solidFill>
          <a:latin typeface="+mn-lt"/>
        </a:defRPr>
      </a:lvl2pPr>
      <a:lvl3pPr marL="987425" indent="-293688" algn="l" rtl="0" eaLnBrk="0" fontAlgn="base" hangingPunct="0">
        <a:spcBef>
          <a:spcPts val="600"/>
        </a:spcBef>
        <a:spcAft>
          <a:spcPct val="0"/>
        </a:spcAft>
        <a:buClr>
          <a:srgbClr val="8A00C0"/>
        </a:buClr>
        <a:buSzPct val="70000"/>
        <a:buFont typeface="Wingdings" pitchFamily="2" charset="2"/>
        <a:buChar char="l"/>
        <a:defRPr sz="2000" b="1">
          <a:solidFill>
            <a:schemeClr val="tx1"/>
          </a:solidFill>
          <a:latin typeface="+mn-lt"/>
        </a:defRPr>
      </a:lvl3pPr>
      <a:lvl4pPr marL="1281113" indent="-292100" algn="l" rtl="0" eaLnBrk="0" fontAlgn="base" hangingPunct="0">
        <a:spcBef>
          <a:spcPts val="600"/>
        </a:spcBef>
        <a:spcAft>
          <a:spcPct val="0"/>
        </a:spcAft>
        <a:buClr>
          <a:srgbClr val="A0C6A0"/>
        </a:buClr>
        <a:buSzPct val="75000"/>
        <a:buFont typeface="Wingdings" pitchFamily="2" charset="2"/>
        <a:buChar char="§"/>
        <a:defRPr sz="1800" b="1">
          <a:solidFill>
            <a:schemeClr val="tx1"/>
          </a:solidFill>
          <a:latin typeface="+mn-lt"/>
        </a:defRPr>
      </a:lvl4pPr>
      <a:lvl5pPr marL="1598613" indent="-315913" algn="l" rtl="0" eaLnBrk="0" fontAlgn="base" hangingPunct="0">
        <a:spcBef>
          <a:spcPts val="600"/>
        </a:spcBef>
        <a:spcAft>
          <a:spcPct val="0"/>
        </a:spcAft>
        <a:buClr>
          <a:srgbClr val="CC99FF"/>
        </a:buClr>
        <a:buSzPct val="80000"/>
        <a:buFont typeface="Wingdings" pitchFamily="2" charset="2"/>
        <a:buChar char="§"/>
        <a:defRPr sz="1800" b="1">
          <a:solidFill>
            <a:schemeClr val="tx1"/>
          </a:solidFill>
          <a:latin typeface="+mn-lt"/>
        </a:defRPr>
      </a:lvl5pPr>
      <a:lvl6pPr marL="20558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250825" y="188913"/>
            <a:ext cx="8713788" cy="935037"/>
          </a:xfrm>
          <a:prstGeom prst="rect">
            <a:avLst/>
          </a:prstGeom>
          <a:noFill/>
          <a:ln w="9525" algn="ctr">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endParaRPr lang="en-US" dirty="0" smtClean="0"/>
          </a:p>
        </p:txBody>
      </p:sp>
      <p:sp>
        <p:nvSpPr>
          <p:cNvPr id="13315" name="Text Box 3"/>
          <p:cNvSpPr txBox="1">
            <a:spLocks noChangeArrowheads="1"/>
          </p:cNvSpPr>
          <p:nvPr/>
        </p:nvSpPr>
        <p:spPr bwMode="auto">
          <a:xfrm>
            <a:off x="684213" y="5805488"/>
            <a:ext cx="7775575" cy="457200"/>
          </a:xfrm>
          <a:prstGeom prst="rect">
            <a:avLst/>
          </a:prstGeom>
          <a:noFill/>
          <a:ln w="9525">
            <a:noFill/>
            <a:miter lim="800000"/>
            <a:headEnd/>
            <a:tailEnd/>
          </a:ln>
          <a:effectLst/>
        </p:spPr>
        <p:txBody>
          <a:bodyPr>
            <a:spAutoFit/>
          </a:bodyPr>
          <a:lstStyle/>
          <a:p>
            <a:pPr algn="ctr" eaLnBrk="0" fontAlgn="auto" hangingPunct="0">
              <a:spcBef>
                <a:spcPct val="50000"/>
              </a:spcBef>
              <a:spcAft>
                <a:spcPts val="0"/>
              </a:spcAft>
              <a:defRPr/>
            </a:pPr>
            <a:endParaRPr lang="en-US" sz="2400" dirty="0">
              <a:solidFill>
                <a:srgbClr val="000000"/>
              </a:solidFill>
              <a:latin typeface="Arial"/>
            </a:endParaRPr>
          </a:p>
        </p:txBody>
      </p:sp>
      <p:sp>
        <p:nvSpPr>
          <p:cNvPr id="13317" name="Rectangle 5"/>
          <p:cNvSpPr>
            <a:spLocks noGrp="1" noChangeArrowheads="1"/>
          </p:cNvSpPr>
          <p:nvPr>
            <p:ph type="body" idx="1"/>
          </p:nvPr>
        </p:nvSpPr>
        <p:spPr bwMode="auto">
          <a:xfrm>
            <a:off x="358775" y="1196975"/>
            <a:ext cx="8605838" cy="46704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6" name="Oval 4">
            <a:hlinkClick r:id="rId2" action="ppaction://hlinkpres?slideindex=1&amp;slidetitle="/>
          </p:cNvPr>
          <p:cNvSpPr>
            <a:spLocks noChangeArrowheads="1"/>
          </p:cNvSpPr>
          <p:nvPr/>
        </p:nvSpPr>
        <p:spPr bwMode="auto">
          <a:xfrm>
            <a:off x="8072438" y="5786438"/>
            <a:ext cx="1071562" cy="1071562"/>
          </a:xfrm>
          <a:prstGeom prst="ellipse">
            <a:avLst/>
          </a:prstGeom>
          <a:solidFill>
            <a:srgbClr val="33CC33"/>
          </a:solidFill>
          <a:ln w="12700">
            <a:noFill/>
            <a:round/>
            <a:headEnd type="none" w="sm" len="sm"/>
            <a:tailEnd type="none" w="sm" len="sm"/>
          </a:ln>
        </p:spPr>
        <p:txBody>
          <a:bodyPr wrap="none" anchor="ctr"/>
          <a:lstStyle/>
          <a:p>
            <a:pPr algn="ctr" eaLnBrk="0" fontAlgn="auto" hangingPunct="0">
              <a:spcBef>
                <a:spcPts val="0"/>
              </a:spcBef>
              <a:spcAft>
                <a:spcPts val="0"/>
              </a:spcAft>
              <a:defRPr/>
            </a:pPr>
            <a:endParaRPr lang="en-US" sz="1800" dirty="0">
              <a:solidFill>
                <a:srgbClr val="000000"/>
              </a:solidFill>
              <a:latin typeface="Comic Sans MS" pitchFamily="66" charset="0"/>
            </a:endParaRPr>
          </a:p>
        </p:txBody>
      </p:sp>
      <p:sp>
        <p:nvSpPr>
          <p:cNvPr id="7" name="Oval 5"/>
          <p:cNvSpPr>
            <a:spLocks noChangeArrowheads="1"/>
          </p:cNvSpPr>
          <p:nvPr/>
        </p:nvSpPr>
        <p:spPr bwMode="auto">
          <a:xfrm>
            <a:off x="8156575" y="5872163"/>
            <a:ext cx="895350" cy="901700"/>
          </a:xfrm>
          <a:prstGeom prst="ellipse">
            <a:avLst/>
          </a:prstGeom>
          <a:solidFill>
            <a:schemeClr val="accent2"/>
          </a:solidFill>
          <a:ln w="12700">
            <a:noFill/>
            <a:round/>
            <a:headEnd type="none" w="sm" len="sm"/>
            <a:tailEnd type="none" w="sm" len="sm"/>
          </a:ln>
        </p:spPr>
        <p:txBody>
          <a:bodyPr wrap="none" anchor="ctr"/>
          <a:lstStyle/>
          <a:p>
            <a:pPr algn="ctr" eaLnBrk="0" fontAlgn="auto" hangingPunct="0">
              <a:spcBef>
                <a:spcPts val="0"/>
              </a:spcBef>
              <a:spcAft>
                <a:spcPts val="0"/>
              </a:spcAft>
              <a:defRPr/>
            </a:pPr>
            <a:endParaRPr lang="en-US" sz="1800" b="1" dirty="0">
              <a:solidFill>
                <a:srgbClr val="000000"/>
              </a:solidFill>
              <a:latin typeface="Comic Sans MS" pitchFamily="66" charset="0"/>
            </a:endParaRPr>
          </a:p>
        </p:txBody>
      </p:sp>
      <p:sp>
        <p:nvSpPr>
          <p:cNvPr id="8" name="Oval 6">
            <a:hlinkClick r:id="" action="ppaction://hlinkshowjump?jump=previousslide"/>
          </p:cNvPr>
          <p:cNvSpPr>
            <a:spLocks noChangeArrowheads="1"/>
          </p:cNvSpPr>
          <p:nvPr/>
        </p:nvSpPr>
        <p:spPr bwMode="auto">
          <a:xfrm>
            <a:off x="8243888" y="5959475"/>
            <a:ext cx="728662" cy="730250"/>
          </a:xfrm>
          <a:prstGeom prst="ellipse">
            <a:avLst/>
          </a:prstGeom>
          <a:gradFill rotWithShape="0">
            <a:gsLst>
              <a:gs pos="0">
                <a:srgbClr val="47B2B2"/>
              </a:gs>
              <a:gs pos="100000">
                <a:srgbClr val="66FFFF"/>
              </a:gs>
            </a:gsLst>
            <a:path path="shape">
              <a:fillToRect l="50000" t="50000" r="50000" b="50000"/>
            </a:path>
          </a:gradFill>
          <a:ln w="9525">
            <a:noFill/>
            <a:round/>
            <a:headEnd/>
            <a:tailEnd/>
          </a:ln>
        </p:spPr>
        <p:txBody>
          <a:bodyPr wrap="none" anchor="ctr"/>
          <a:lstStyle/>
          <a:p>
            <a:pPr algn="ctr" eaLnBrk="0" fontAlgn="auto" hangingPunct="0">
              <a:spcBef>
                <a:spcPts val="0"/>
              </a:spcBef>
              <a:spcAft>
                <a:spcPts val="0"/>
              </a:spcAft>
              <a:defRPr/>
            </a:pPr>
            <a:endParaRPr lang="en-US" sz="1800" dirty="0">
              <a:solidFill>
                <a:srgbClr val="000000"/>
              </a:solidFill>
              <a:latin typeface="Comic Sans MS" pitchFamily="66" charset="0"/>
            </a:endParaRPr>
          </a:p>
        </p:txBody>
      </p:sp>
      <p:sp>
        <p:nvSpPr>
          <p:cNvPr id="9" name="Oval 7"/>
          <p:cNvSpPr>
            <a:spLocks noChangeArrowheads="1"/>
          </p:cNvSpPr>
          <p:nvPr/>
        </p:nvSpPr>
        <p:spPr bwMode="auto">
          <a:xfrm>
            <a:off x="8332788" y="6049963"/>
            <a:ext cx="568325" cy="577850"/>
          </a:xfrm>
          <a:prstGeom prst="ellipse">
            <a:avLst/>
          </a:prstGeom>
          <a:solidFill>
            <a:srgbClr val="FF99FF"/>
          </a:solidFill>
          <a:ln w="50800">
            <a:noFill/>
            <a:round/>
            <a:headEnd/>
            <a:tailEnd/>
          </a:ln>
        </p:spPr>
        <p:txBody>
          <a:bodyPr wrap="none" anchor="ctr"/>
          <a:lstStyle/>
          <a:p>
            <a:pPr algn="ctr" eaLnBrk="0" fontAlgn="auto" hangingPunct="0">
              <a:spcBef>
                <a:spcPts val="0"/>
              </a:spcBef>
              <a:spcAft>
                <a:spcPts val="0"/>
              </a:spcAft>
              <a:defRPr/>
            </a:pPr>
            <a:endParaRPr lang="en-US" sz="1800" dirty="0">
              <a:solidFill>
                <a:srgbClr val="000000"/>
              </a:solidFill>
              <a:latin typeface="Comic Sans MS" pitchFamily="66" charset="0"/>
            </a:endParaRPr>
          </a:p>
        </p:txBody>
      </p:sp>
      <p:sp>
        <p:nvSpPr>
          <p:cNvPr id="10" name="Oval 8"/>
          <p:cNvSpPr>
            <a:spLocks noChangeArrowheads="1"/>
          </p:cNvSpPr>
          <p:nvPr/>
        </p:nvSpPr>
        <p:spPr bwMode="auto">
          <a:xfrm>
            <a:off x="8421688" y="6138863"/>
            <a:ext cx="403225" cy="411162"/>
          </a:xfrm>
          <a:prstGeom prst="ellipse">
            <a:avLst/>
          </a:prstGeom>
          <a:solidFill>
            <a:srgbClr val="FF3300"/>
          </a:solidFill>
          <a:ln w="50800">
            <a:noFill/>
            <a:round/>
            <a:headEnd/>
            <a:tailEnd/>
          </a:ln>
        </p:spPr>
        <p:txBody>
          <a:bodyPr wrap="none" anchor="ctr"/>
          <a:lstStyle/>
          <a:p>
            <a:pPr algn="ctr" eaLnBrk="0" fontAlgn="auto" hangingPunct="0">
              <a:spcBef>
                <a:spcPts val="0"/>
              </a:spcBef>
              <a:spcAft>
                <a:spcPts val="0"/>
              </a:spcAft>
              <a:defRPr/>
            </a:pPr>
            <a:endParaRPr lang="en-US" sz="1800" dirty="0">
              <a:solidFill>
                <a:srgbClr val="000000"/>
              </a:solidFill>
              <a:latin typeface="Comic Sans MS" pitchFamily="66" charset="0"/>
            </a:endParaRPr>
          </a:p>
        </p:txBody>
      </p:sp>
      <p:sp>
        <p:nvSpPr>
          <p:cNvPr id="11" name="Oval 9"/>
          <p:cNvSpPr>
            <a:spLocks noChangeArrowheads="1"/>
          </p:cNvSpPr>
          <p:nvPr/>
        </p:nvSpPr>
        <p:spPr bwMode="auto">
          <a:xfrm>
            <a:off x="8505825" y="6221413"/>
            <a:ext cx="231775" cy="230187"/>
          </a:xfrm>
          <a:prstGeom prst="ellipse">
            <a:avLst/>
          </a:prstGeom>
          <a:solidFill>
            <a:srgbClr val="FFFF66"/>
          </a:solidFill>
          <a:ln w="50800">
            <a:noFill/>
            <a:round/>
            <a:headEnd/>
            <a:tailEnd/>
          </a:ln>
        </p:spPr>
        <p:txBody>
          <a:bodyPr wrap="none" lIns="92075" tIns="46038" rIns="92075" bIns="46038" anchor="ctr"/>
          <a:lstStyle/>
          <a:p>
            <a:pPr algn="ctr" eaLnBrk="0" fontAlgn="auto" hangingPunct="0">
              <a:spcBef>
                <a:spcPts val="0"/>
              </a:spcBef>
              <a:spcAft>
                <a:spcPts val="0"/>
              </a:spcAft>
              <a:defRPr/>
            </a:pPr>
            <a:endParaRPr lang="en-US" sz="2800" b="1" dirty="0">
              <a:solidFill>
                <a:srgbClr val="000000"/>
              </a:solidFill>
              <a:latin typeface="Comic Sans MS" pitchFamily="66" charset="0"/>
            </a:endParaRPr>
          </a:p>
        </p:txBody>
      </p:sp>
      <p:sp>
        <p:nvSpPr>
          <p:cNvPr id="12" name="TextBox 11"/>
          <p:cNvSpPr txBox="1"/>
          <p:nvPr/>
        </p:nvSpPr>
        <p:spPr>
          <a:xfrm>
            <a:off x="3500438" y="6550025"/>
            <a:ext cx="2643187" cy="307975"/>
          </a:xfrm>
          <a:prstGeom prst="rect">
            <a:avLst/>
          </a:prstGeom>
          <a:noFill/>
        </p:spPr>
        <p:txBody>
          <a:bodyPr>
            <a:spAutoFit/>
          </a:bodyPr>
          <a:lstStyle/>
          <a:p>
            <a:pPr fontAlgn="auto">
              <a:spcBef>
                <a:spcPts val="0"/>
              </a:spcBef>
              <a:spcAft>
                <a:spcPts val="0"/>
              </a:spcAft>
              <a:defRPr/>
            </a:pPr>
            <a:r>
              <a:rPr lang="en-GB" sz="1400" b="1" dirty="0">
                <a:solidFill>
                  <a:srgbClr val="FF0000"/>
                </a:solidFill>
                <a:latin typeface="Arial Rounded MT Bold"/>
              </a:rPr>
              <a:t>www.phil-race.co.uk</a:t>
            </a:r>
          </a:p>
        </p:txBody>
      </p:sp>
      <p:sp>
        <p:nvSpPr>
          <p:cNvPr id="13" name="AutoShape 38">
            <a:hlinkClick r:id="rId3" action="ppaction://hlinkpres?slideindex=1&amp;slidetitle=" highlightClick="1"/>
          </p:cNvPr>
          <p:cNvSpPr>
            <a:spLocks noChangeArrowheads="1"/>
          </p:cNvSpPr>
          <p:nvPr/>
        </p:nvSpPr>
        <p:spPr bwMode="auto">
          <a:xfrm>
            <a:off x="685800" y="609600"/>
            <a:ext cx="1042988" cy="1042988"/>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
        <p:nvSpPr>
          <p:cNvPr id="14" name="AutoShape 39">
            <a:hlinkClick r:id="rId4" action="ppaction://hlinkpres?slideindex=1&amp;slidetitle=" highlightClick="1"/>
          </p:cNvPr>
          <p:cNvSpPr>
            <a:spLocks noChangeArrowheads="1"/>
          </p:cNvSpPr>
          <p:nvPr/>
        </p:nvSpPr>
        <p:spPr bwMode="auto">
          <a:xfrm>
            <a:off x="8001000" y="5715000"/>
            <a:ext cx="1042988" cy="1042988"/>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
        <p:nvSpPr>
          <p:cNvPr id="15" name="AutoShape 40">
            <a:hlinkClick r:id="rId5" action="ppaction://hlinkpres?slideindex=1&amp;slidetitle=" highlightClick="1"/>
          </p:cNvPr>
          <p:cNvSpPr>
            <a:spLocks noChangeArrowheads="1"/>
          </p:cNvSpPr>
          <p:nvPr/>
        </p:nvSpPr>
        <p:spPr bwMode="auto">
          <a:xfrm>
            <a:off x="8101013" y="0"/>
            <a:ext cx="1042987" cy="1042988"/>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
        <p:nvSpPr>
          <p:cNvPr id="16" name="AutoShape 41">
            <a:hlinkClick r:id="rId2" action="ppaction://hlinkpres?slideindex=1&amp;slidetitle=" highlightClick="1"/>
          </p:cNvPr>
          <p:cNvSpPr>
            <a:spLocks noChangeArrowheads="1"/>
          </p:cNvSpPr>
          <p:nvPr/>
        </p:nvSpPr>
        <p:spPr bwMode="auto">
          <a:xfrm>
            <a:off x="8101013" y="5815013"/>
            <a:ext cx="1042987" cy="1042987"/>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Tree>
  </p:cSld>
  <p:clrMap bg1="lt1" tx1="dk1" bg2="lt2" tx2="dk2" accent1="accent1" accent2="accent2" accent3="accent3" accent4="accent4" accent5="accent5" accent6="accent6" hlink="hlink" folHlink="folHlink"/>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317">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3317">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3317">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3317">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331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7" grpId="0" build="p">
        <p:tmplLst>
          <p:tmpl lvl="1">
            <p:tnLst>
              <p:par>
                <p:cTn presetID="1" presetClass="entr" presetSubtype="0" fill="hold" nodeType="click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2">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3">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4">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5">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Lst>
      </p:bldP>
    </p:bldLst>
  </p:timing>
  <p:hf sldNum="0" hdr="0" ftr="0"/>
  <p:txStyles>
    <p:titleStyle>
      <a:lvl1pPr algn="ctr" rtl="0" eaLnBrk="1" fontAlgn="base" hangingPunct="1">
        <a:lnSpc>
          <a:spcPct val="85000"/>
        </a:lnSpc>
        <a:spcBef>
          <a:spcPct val="0"/>
        </a:spcBef>
        <a:spcAft>
          <a:spcPct val="0"/>
        </a:spcAft>
        <a:defRPr sz="4400" b="1">
          <a:solidFill>
            <a:srgbClr val="FF0000"/>
          </a:solidFill>
          <a:latin typeface="+mj-lt"/>
          <a:ea typeface="+mj-ea"/>
          <a:cs typeface="+mj-cs"/>
        </a:defRPr>
      </a:lvl1pPr>
      <a:lvl2pPr algn="ctr" rtl="0" eaLnBrk="1" fontAlgn="base" hangingPunct="1">
        <a:lnSpc>
          <a:spcPct val="85000"/>
        </a:lnSpc>
        <a:spcBef>
          <a:spcPct val="0"/>
        </a:spcBef>
        <a:spcAft>
          <a:spcPct val="0"/>
        </a:spcAft>
        <a:defRPr sz="4000">
          <a:solidFill>
            <a:srgbClr val="008000"/>
          </a:solidFill>
          <a:latin typeface="Arial Rounded MT Bold" pitchFamily="34" charset="0"/>
        </a:defRPr>
      </a:lvl2pPr>
      <a:lvl3pPr algn="ctr" rtl="0" eaLnBrk="1" fontAlgn="base" hangingPunct="1">
        <a:lnSpc>
          <a:spcPct val="85000"/>
        </a:lnSpc>
        <a:spcBef>
          <a:spcPct val="0"/>
        </a:spcBef>
        <a:spcAft>
          <a:spcPct val="0"/>
        </a:spcAft>
        <a:defRPr sz="4000">
          <a:solidFill>
            <a:srgbClr val="008000"/>
          </a:solidFill>
          <a:latin typeface="Arial Rounded MT Bold" pitchFamily="34" charset="0"/>
        </a:defRPr>
      </a:lvl3pPr>
      <a:lvl4pPr algn="ctr" rtl="0" eaLnBrk="1" fontAlgn="base" hangingPunct="1">
        <a:lnSpc>
          <a:spcPct val="85000"/>
        </a:lnSpc>
        <a:spcBef>
          <a:spcPct val="0"/>
        </a:spcBef>
        <a:spcAft>
          <a:spcPct val="0"/>
        </a:spcAft>
        <a:defRPr sz="4000">
          <a:solidFill>
            <a:srgbClr val="008000"/>
          </a:solidFill>
          <a:latin typeface="Arial Rounded MT Bold" pitchFamily="34" charset="0"/>
        </a:defRPr>
      </a:lvl4pPr>
      <a:lvl5pPr algn="ctr" rtl="0" eaLnBrk="1" fontAlgn="base" hangingPunct="1">
        <a:lnSpc>
          <a:spcPct val="85000"/>
        </a:lnSpc>
        <a:spcBef>
          <a:spcPct val="0"/>
        </a:spcBef>
        <a:spcAft>
          <a:spcPct val="0"/>
        </a:spcAft>
        <a:defRPr sz="4000">
          <a:solidFill>
            <a:srgbClr val="008000"/>
          </a:solidFill>
          <a:latin typeface="Arial Rounded MT Bold" pitchFamily="34" charset="0"/>
        </a:defRPr>
      </a:lvl5pPr>
      <a:lvl6pPr marL="457200" algn="ctr" rtl="0" eaLnBrk="1" fontAlgn="base" hangingPunct="1">
        <a:lnSpc>
          <a:spcPct val="85000"/>
        </a:lnSpc>
        <a:spcBef>
          <a:spcPct val="0"/>
        </a:spcBef>
        <a:spcAft>
          <a:spcPct val="0"/>
        </a:spcAft>
        <a:defRPr sz="4000">
          <a:solidFill>
            <a:srgbClr val="008000"/>
          </a:solidFill>
          <a:latin typeface="Arial Rounded MT Bold" pitchFamily="34" charset="0"/>
        </a:defRPr>
      </a:lvl6pPr>
      <a:lvl7pPr marL="914400" algn="ctr" rtl="0" eaLnBrk="1" fontAlgn="base" hangingPunct="1">
        <a:lnSpc>
          <a:spcPct val="85000"/>
        </a:lnSpc>
        <a:spcBef>
          <a:spcPct val="0"/>
        </a:spcBef>
        <a:spcAft>
          <a:spcPct val="0"/>
        </a:spcAft>
        <a:defRPr sz="4000">
          <a:solidFill>
            <a:srgbClr val="008000"/>
          </a:solidFill>
          <a:latin typeface="Arial Rounded MT Bold" pitchFamily="34" charset="0"/>
        </a:defRPr>
      </a:lvl7pPr>
      <a:lvl8pPr marL="1371600" algn="ctr" rtl="0" eaLnBrk="1" fontAlgn="base" hangingPunct="1">
        <a:lnSpc>
          <a:spcPct val="85000"/>
        </a:lnSpc>
        <a:spcBef>
          <a:spcPct val="0"/>
        </a:spcBef>
        <a:spcAft>
          <a:spcPct val="0"/>
        </a:spcAft>
        <a:defRPr sz="4000">
          <a:solidFill>
            <a:srgbClr val="008000"/>
          </a:solidFill>
          <a:latin typeface="Arial Rounded MT Bold" pitchFamily="34" charset="0"/>
        </a:defRPr>
      </a:lvl8pPr>
      <a:lvl9pPr marL="1828800" algn="ctr" rtl="0" eaLnBrk="1" fontAlgn="base" hangingPunct="1">
        <a:lnSpc>
          <a:spcPct val="85000"/>
        </a:lnSpc>
        <a:spcBef>
          <a:spcPct val="0"/>
        </a:spcBef>
        <a:spcAft>
          <a:spcPct val="0"/>
        </a:spcAft>
        <a:defRPr sz="4000">
          <a:solidFill>
            <a:srgbClr val="008000"/>
          </a:solidFill>
          <a:latin typeface="Arial Rounded MT Bold" pitchFamily="34" charset="0"/>
        </a:defRPr>
      </a:lvl9pPr>
    </p:titleStyle>
    <p:bodyStyle>
      <a:lvl1pPr marL="533400" indent="-533400" algn="l" rtl="0" eaLnBrk="1" fontAlgn="base" hangingPunct="1">
        <a:lnSpc>
          <a:spcPct val="90000"/>
        </a:lnSpc>
        <a:spcBef>
          <a:spcPct val="35000"/>
        </a:spcBef>
        <a:spcAft>
          <a:spcPct val="0"/>
        </a:spcAft>
        <a:buClr>
          <a:srgbClr val="009900"/>
        </a:buClr>
        <a:buFont typeface="Wingdings" pitchFamily="2" charset="2"/>
        <a:buChar char="v"/>
        <a:defRPr sz="3200" b="1">
          <a:solidFill>
            <a:srgbClr val="660066"/>
          </a:solidFill>
          <a:latin typeface="+mn-lt"/>
          <a:ea typeface="+mn-ea"/>
          <a:cs typeface="+mn-cs"/>
        </a:defRPr>
      </a:lvl1pPr>
      <a:lvl2pPr marL="998538" indent="-285750" algn="l" rtl="0" eaLnBrk="1" fontAlgn="base" hangingPunct="1">
        <a:lnSpc>
          <a:spcPct val="90000"/>
        </a:lnSpc>
        <a:spcBef>
          <a:spcPct val="35000"/>
        </a:spcBef>
        <a:spcAft>
          <a:spcPct val="0"/>
        </a:spcAft>
        <a:buClr>
          <a:srgbClr val="009900"/>
        </a:buClr>
        <a:buFont typeface="Wingdings" pitchFamily="2" charset="2"/>
        <a:buChar char="v"/>
        <a:defRPr sz="2800" b="1">
          <a:solidFill>
            <a:srgbClr val="660066"/>
          </a:solidFill>
          <a:latin typeface="+mn-lt"/>
        </a:defRPr>
      </a:lvl2pPr>
      <a:lvl3pPr marL="1406525" indent="-228600" algn="l" rtl="0" eaLnBrk="1" fontAlgn="base" hangingPunct="1">
        <a:lnSpc>
          <a:spcPct val="90000"/>
        </a:lnSpc>
        <a:spcBef>
          <a:spcPct val="35000"/>
        </a:spcBef>
        <a:spcAft>
          <a:spcPct val="0"/>
        </a:spcAft>
        <a:buClr>
          <a:srgbClr val="009900"/>
        </a:buClr>
        <a:buFont typeface="Wingdings" pitchFamily="2" charset="2"/>
        <a:buChar char="v"/>
        <a:defRPr sz="2400" b="1">
          <a:solidFill>
            <a:srgbClr val="660066"/>
          </a:solidFill>
          <a:latin typeface="+mn-lt"/>
        </a:defRPr>
      </a:lvl3pPr>
      <a:lvl4pPr marL="1814513"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4pPr>
      <a:lvl5pPr marL="22225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5pPr>
      <a:lvl6pPr marL="26797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6pPr>
      <a:lvl7pPr marL="31369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7pPr>
      <a:lvl8pPr marL="35941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8pPr>
      <a:lvl9pPr marL="40513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fontAlgn="auto">
              <a:spcBef>
                <a:spcPts val="0"/>
              </a:spcBef>
              <a:spcAft>
                <a:spcPts val="0"/>
              </a:spcAft>
            </a:pPr>
            <a:fld id="{F551D434-A24C-44BD-8275-B34813C3838A}" type="datetimeFigureOut">
              <a:rPr lang="en-GB" smtClean="0">
                <a:solidFill>
                  <a:prstClr val="black">
                    <a:tint val="75000"/>
                  </a:prstClr>
                </a:solidFill>
                <a:latin typeface="Calibri"/>
              </a:rPr>
              <a:pPr fontAlgn="auto">
                <a:spcBef>
                  <a:spcPts val="0"/>
                </a:spcBef>
                <a:spcAft>
                  <a:spcPts val="0"/>
                </a:spcAft>
              </a:pPr>
              <a:t>19/01/2016</a:t>
            </a:fld>
            <a:endParaRPr lang="en-GB">
              <a:solidFill>
                <a:prstClr val="black">
                  <a:tint val="75000"/>
                </a:prstClr>
              </a:solidFill>
              <a:latin typeface="Calibri"/>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fontAlgn="auto">
              <a:spcBef>
                <a:spcPts val="0"/>
              </a:spcBef>
              <a:spcAft>
                <a:spcPts val="0"/>
              </a:spcAft>
            </a:pPr>
            <a:endParaRPr lang="en-GB">
              <a:solidFill>
                <a:prstClr val="black">
                  <a:tint val="75000"/>
                </a:prstClr>
              </a:solidFill>
              <a:latin typeface="Calibri"/>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fontAlgn="auto">
              <a:spcBef>
                <a:spcPts val="0"/>
              </a:spcBef>
              <a:spcAft>
                <a:spcPts val="0"/>
              </a:spcAft>
            </a:pPr>
            <a:fld id="{0D68250A-A216-4130-B0FB-C51F576BA778}" type="slidenum">
              <a:rPr lang="en-GB" smtClean="0">
                <a:solidFill>
                  <a:prstClr val="black">
                    <a:tint val="75000"/>
                  </a:prstClr>
                </a:solidFill>
                <a:latin typeface="Calibri"/>
              </a:rPr>
              <a:pPr fontAlgn="auto">
                <a:spcBef>
                  <a:spcPts val="0"/>
                </a:spcBef>
                <a:spcAft>
                  <a:spcPts val="0"/>
                </a:spcAft>
              </a:pPr>
              <a:t>‹#›</a:t>
            </a:fld>
            <a:endParaRPr lang="en-GB">
              <a:solidFill>
                <a:prstClr val="black">
                  <a:tint val="75000"/>
                </a:prstClr>
              </a:solidFill>
              <a:latin typeface="Calibri"/>
            </a:endParaRPr>
          </a:p>
        </p:txBody>
      </p:sp>
    </p:spTree>
  </p:cSld>
  <p:clrMap bg1="lt1" tx1="dk1" bg2="lt2" tx2="dk2" accent1="accent1" accent2="accent2" accent3="accent3" accent4="accent4" accent5="accent5" accent6="accent6" hlink="hlink" folHlink="folHlink"/>
  <p:sldLayoutIdLst>
    <p:sldLayoutId id="2147483807" r:id="rId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fontAlgn="auto">
              <a:spcBef>
                <a:spcPts val="0"/>
              </a:spcBef>
              <a:spcAft>
                <a:spcPts val="0"/>
              </a:spcAft>
            </a:pPr>
            <a:fld id="{527625AB-FC97-490A-8656-5AA518A81A15}" type="datetimeFigureOut">
              <a:rPr lang="en-GB" smtClean="0">
                <a:solidFill>
                  <a:prstClr val="white">
                    <a:tint val="75000"/>
                  </a:prstClr>
                </a:solidFill>
                <a:latin typeface="Calibri"/>
              </a:rPr>
              <a:pPr fontAlgn="auto">
                <a:spcBef>
                  <a:spcPts val="0"/>
                </a:spcBef>
                <a:spcAft>
                  <a:spcPts val="0"/>
                </a:spcAft>
              </a:pPr>
              <a:t>19/01/2016</a:t>
            </a:fld>
            <a:endParaRPr lang="en-GB">
              <a:solidFill>
                <a:prstClr val="white">
                  <a:tint val="75000"/>
                </a:prstClr>
              </a:solidFill>
              <a:latin typeface="Calibri"/>
            </a:endParaRPr>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fontAlgn="auto">
              <a:spcBef>
                <a:spcPts val="0"/>
              </a:spcBef>
              <a:spcAft>
                <a:spcPts val="0"/>
              </a:spcAft>
            </a:pPr>
            <a:endParaRPr lang="en-GB">
              <a:solidFill>
                <a:prstClr val="white">
                  <a:tint val="75000"/>
                </a:prstClr>
              </a:solidFill>
              <a:latin typeface="Calibri"/>
            </a:endParaRPr>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fontAlgn="auto">
              <a:spcBef>
                <a:spcPts val="0"/>
              </a:spcBef>
              <a:spcAft>
                <a:spcPts val="0"/>
              </a:spcAft>
            </a:pPr>
            <a:fld id="{BB7BDDB8-C93E-4FB8-B9AD-85962E08A833}" type="slidenum">
              <a:rPr lang="en-GB" smtClean="0">
                <a:solidFill>
                  <a:prstClr val="white">
                    <a:tint val="75000"/>
                  </a:prstClr>
                </a:solidFill>
                <a:latin typeface="Calibri"/>
              </a:rPr>
              <a:pPr fontAlgn="auto">
                <a:spcBef>
                  <a:spcPts val="0"/>
                </a:spcBef>
                <a:spcAft>
                  <a:spcPts val="0"/>
                </a:spcAft>
              </a:pPr>
              <a:t>‹#›</a:t>
            </a:fld>
            <a:endParaRPr lang="en-GB">
              <a:solidFill>
                <a:prstClr val="white">
                  <a:tint val="75000"/>
                </a:prstClr>
              </a:solidFill>
              <a:latin typeface="Calibri"/>
            </a:endParaRPr>
          </a:p>
        </p:txBody>
      </p:sp>
    </p:spTree>
    <p:extLst>
      <p:ext uri="{BB962C8B-B14F-4D97-AF65-F5344CB8AC3E}">
        <p14:creationId xmlns="" xmlns:p14="http://schemas.microsoft.com/office/powerpoint/2010/main" val="155454504"/>
      </p:ext>
    </p:extLst>
  </p:cSld>
  <p:clrMap bg1="dk1" tx1="lt1" bg2="dk2" tx2="lt2" accent1="accent1" accent2="accent2" accent3="accent3" accent4="accent4" accent5="accent5" accent6="accent6" hlink="hlink" folHlink="folHlink"/>
  <p:sldLayoutIdLst>
    <p:sldLayoutId id="2147483809"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hyperlink" Target="http://www.pass.brad.ac.uk/position-paper.pdf"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3.xml"/><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hyperlink" Target="http://www.pass.brad.ac.uk/" TargetMode="External"/><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hyperlink" Target="http://www.ltsn.ac.uk/application.asp?app=resources.asp&amp;process=full_record&amp;section=generic&amp;id=10" TargetMode="External"/><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hyperlink" Target="http://www.pass.brad.ac.uk/"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323528" y="260350"/>
            <a:ext cx="7056784" cy="2520950"/>
          </a:xfrm>
          <a:noFill/>
        </p:spPr>
        <p:txBody>
          <a:bodyPr anchor="ctr"/>
          <a:lstStyle/>
          <a:p>
            <a:pPr algn="ctr" eaLnBrk="1" hangingPunct="1"/>
            <a:r>
              <a:rPr lang="en-GB" sz="4000" dirty="0" smtClean="0"/>
              <a:t>Getting to grips with 21</a:t>
            </a:r>
            <a:r>
              <a:rPr lang="en-GB" sz="4000" baseline="30000" dirty="0" smtClean="0"/>
              <a:t>st</a:t>
            </a:r>
            <a:r>
              <a:rPr lang="en-GB" sz="4000" dirty="0" smtClean="0"/>
              <a:t> century assessment</a:t>
            </a:r>
          </a:p>
        </p:txBody>
      </p:sp>
      <p:sp>
        <p:nvSpPr>
          <p:cNvPr id="3075" name="Rectangle 3"/>
          <p:cNvSpPr>
            <a:spLocks noGrp="1" noChangeArrowheads="1"/>
          </p:cNvSpPr>
          <p:nvPr>
            <p:ph type="subTitle" idx="1"/>
          </p:nvPr>
        </p:nvSpPr>
        <p:spPr>
          <a:xfrm>
            <a:off x="827088" y="2928934"/>
            <a:ext cx="6248400" cy="3429004"/>
          </a:xfrm>
        </p:spPr>
        <p:txBody>
          <a:bodyPr/>
          <a:lstStyle/>
          <a:p>
            <a:pPr algn="ctr" eaLnBrk="1" hangingPunct="1">
              <a:defRPr/>
            </a:pPr>
            <a:r>
              <a:rPr lang="en-GB" dirty="0" smtClean="0">
                <a:solidFill>
                  <a:schemeClr val="tx2">
                    <a:lumMod val="60000"/>
                    <a:lumOff val="40000"/>
                  </a:schemeClr>
                </a:solidFill>
              </a:rPr>
              <a:t>University of Reading </a:t>
            </a:r>
          </a:p>
          <a:p>
            <a:pPr algn="ctr" eaLnBrk="1" hangingPunct="1">
              <a:defRPr/>
            </a:pPr>
            <a:r>
              <a:rPr lang="en-GB" dirty="0" smtClean="0">
                <a:solidFill>
                  <a:schemeClr val="tx2">
                    <a:lumMod val="60000"/>
                    <a:lumOff val="40000"/>
                  </a:schemeClr>
                </a:solidFill>
              </a:rPr>
              <a:t>January 2016</a:t>
            </a:r>
            <a:endParaRPr lang="en-GB" sz="2000" dirty="0" smtClean="0">
              <a:solidFill>
                <a:srgbClr val="0070C0"/>
              </a:solidFill>
            </a:endParaRPr>
          </a:p>
          <a:p>
            <a:pPr algn="ctr" eaLnBrk="1" hangingPunct="1">
              <a:defRPr/>
            </a:pPr>
            <a:r>
              <a:rPr lang="en-GB" sz="2400" b="1" dirty="0" smtClean="0"/>
              <a:t>Sally Brown</a:t>
            </a:r>
          </a:p>
          <a:p>
            <a:pPr algn="ctr" eaLnBrk="1" hangingPunct="1">
              <a:defRPr/>
            </a:pPr>
            <a:r>
              <a:rPr lang="en-GB" sz="1800" dirty="0" smtClean="0"/>
              <a:t>NTF, PFHEA, SFSEDA, PhD</a:t>
            </a:r>
            <a:endParaRPr lang="en-GB" sz="1800" b="1" dirty="0" smtClean="0"/>
          </a:p>
          <a:p>
            <a:pPr algn="ctr" eaLnBrk="1" hangingPunct="1">
              <a:defRPr/>
            </a:pPr>
            <a:r>
              <a:rPr lang="en-GB" sz="1800" dirty="0" smtClean="0"/>
              <a:t>Emerita Professor, Leeds Beckett University</a:t>
            </a:r>
          </a:p>
          <a:p>
            <a:pPr algn="ctr" eaLnBrk="1" hangingPunct="1">
              <a:defRPr/>
            </a:pPr>
            <a:r>
              <a:rPr lang="en-GB" sz="1800" dirty="0" smtClean="0"/>
              <a:t>Visiting Professor: University of Plymouth, University of South Wales &amp; Liverpool John Moores University.</a:t>
            </a:r>
          </a:p>
        </p:txBody>
      </p:sp>
      <p:sp>
        <p:nvSpPr>
          <p:cNvPr id="3076" name="Rectangle 5"/>
          <p:cNvSpPr>
            <a:spLocks noChangeArrowheads="1"/>
          </p:cNvSpPr>
          <p:nvPr/>
        </p:nvSpPr>
        <p:spPr bwMode="auto">
          <a:xfrm>
            <a:off x="2684463" y="3146425"/>
            <a:ext cx="184150" cy="565150"/>
          </a:xfrm>
          <a:prstGeom prst="rect">
            <a:avLst/>
          </a:prstGeom>
          <a:noFill/>
          <a:ln w="9525">
            <a:noFill/>
            <a:miter lim="800000"/>
            <a:headEnd/>
            <a:tailEnd/>
          </a:ln>
        </p:spPr>
        <p:txBody>
          <a:bodyPr wrap="none" anchor="ctr">
            <a:spAutoFit/>
          </a:bodyPr>
          <a:lstStyle/>
          <a:p>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4282" y="215900"/>
            <a:ext cx="8472518" cy="914400"/>
          </a:xfrm>
          <a:noFill/>
          <a:ln w="9525">
            <a:noFill/>
            <a:miter lim="800000"/>
            <a:headEnd/>
            <a:tailEnd/>
          </a:ln>
        </p:spPr>
        <p:txBody>
          <a:bodyPr vert="horz" wrap="square" lIns="91440" tIns="45720" rIns="91440" bIns="45720" numCol="1" anchor="b" anchorCtr="0" compatLnSpc="1">
            <a:prstTxWarp prst="textNoShape">
              <a:avLst/>
            </a:prstTxWarp>
          </a:bodyPr>
          <a:lstStyle/>
          <a:p>
            <a:pPr>
              <a:defRPr/>
            </a:pPr>
            <a:r>
              <a:rPr lang="en-GB" sz="3200" dirty="0" smtClean="0"/>
              <a:t>What do we mean by Programme Focused Assessment? </a:t>
            </a:r>
            <a:endParaRPr lang="en-GB" sz="3200" dirty="0"/>
          </a:p>
        </p:txBody>
      </p:sp>
      <p:sp>
        <p:nvSpPr>
          <p:cNvPr id="3" name="Content Placeholder 2"/>
          <p:cNvSpPr>
            <a:spLocks noGrp="1"/>
          </p:cNvSpPr>
          <p:nvPr>
            <p:ph idx="1"/>
          </p:nvPr>
        </p:nvSpPr>
        <p:spPr>
          <a:xfrm>
            <a:off x="500034" y="1428736"/>
            <a:ext cx="8229600" cy="4789488"/>
          </a:xfrm>
        </p:spPr>
        <p:txBody>
          <a:bodyPr>
            <a:noAutofit/>
          </a:bodyPr>
          <a:lstStyle/>
          <a:p>
            <a:pPr marL="92075" indent="-23813" fontAlgn="auto">
              <a:lnSpc>
                <a:spcPct val="120000"/>
              </a:lnSpc>
              <a:spcAft>
                <a:spcPts val="0"/>
              </a:spcAft>
              <a:buFontTx/>
              <a:buNone/>
              <a:defRPr/>
            </a:pPr>
            <a:r>
              <a:rPr lang="en-US" sz="2500" dirty="0" smtClean="0"/>
              <a:t>“The </a:t>
            </a:r>
            <a:r>
              <a:rPr lang="en-US" sz="2500" dirty="0"/>
              <a:t>first and most critical point is that the assessment is </a:t>
            </a:r>
            <a:r>
              <a:rPr lang="en-US" sz="2500" b="1" dirty="0"/>
              <a:t>specifically designed to address major </a:t>
            </a:r>
            <a:r>
              <a:rPr lang="en-GB" sz="2500" b="1" dirty="0" smtClean="0"/>
              <a:t>programme</a:t>
            </a:r>
            <a:r>
              <a:rPr lang="en-US" sz="2500" b="1" dirty="0" smtClean="0"/>
              <a:t> </a:t>
            </a:r>
            <a:r>
              <a:rPr lang="en-US" sz="2500" b="1" dirty="0"/>
              <a:t>outcomes </a:t>
            </a:r>
            <a:r>
              <a:rPr lang="en-US" sz="2500" dirty="0"/>
              <a:t>rather than very specific or isolated components of the course. It follows then that such assessment </a:t>
            </a:r>
            <a:r>
              <a:rPr lang="en-US" sz="2500" b="1" dirty="0"/>
              <a:t>is integrative in nature</a:t>
            </a:r>
            <a:r>
              <a:rPr lang="en-US" sz="2500" dirty="0"/>
              <a:t>, trying to bring together understanding and skills in ways which represent key programme aims. As a result, the assessment is likely to be more authentic and meaningful to students, staff and external stakeholders</a:t>
            </a:r>
            <a:r>
              <a:rPr lang="en-US" sz="2500" dirty="0" smtClean="0"/>
              <a:t>.”</a:t>
            </a:r>
          </a:p>
          <a:p>
            <a:pPr marL="1033272" lvl="3" algn="r" fontAlgn="auto">
              <a:spcAft>
                <a:spcPts val="0"/>
              </a:spcAft>
              <a:buClr>
                <a:schemeClr val="accent3"/>
              </a:buClr>
              <a:buFont typeface="Wingdings 3"/>
              <a:buNone/>
              <a:defRPr/>
            </a:pPr>
            <a:r>
              <a:rPr lang="en-US" sz="1800" dirty="0" smtClean="0">
                <a:latin typeface="Gill Sans MT" pitchFamily="34" charset="0"/>
              </a:rPr>
              <a:t>Thanks to Chris Rust for slides adapted here. See PASS project at </a:t>
            </a:r>
            <a:br>
              <a:rPr lang="en-US" sz="1800" dirty="0" smtClean="0">
                <a:latin typeface="Gill Sans MT" pitchFamily="34" charset="0"/>
              </a:rPr>
            </a:br>
            <a:r>
              <a:rPr lang="en-US" sz="1800" dirty="0" smtClean="0">
                <a:solidFill>
                  <a:schemeClr val="accent3">
                    <a:lumMod val="50000"/>
                  </a:schemeClr>
                </a:solidFill>
                <a:latin typeface="Gill Sans MT" pitchFamily="34" charset="0"/>
                <a:hlinkClick r:id="rId2"/>
              </a:rPr>
              <a:t>http://www.pass.brad.ac.uk/position-paper.pdf</a:t>
            </a:r>
            <a:r>
              <a:rPr lang="en-US" sz="1800" dirty="0" smtClean="0">
                <a:solidFill>
                  <a:schemeClr val="accent3">
                    <a:lumMod val="50000"/>
                  </a:schemeClr>
                </a:solidFill>
                <a:latin typeface="Gill Sans MT" pitchFamily="34" charset="0"/>
              </a:rPr>
              <a:t> </a:t>
            </a:r>
            <a:endParaRPr lang="en-US" sz="1800" dirty="0">
              <a:solidFill>
                <a:schemeClr val="accent3">
                  <a:lumMod val="50000"/>
                </a:schemeClr>
              </a:solidFill>
              <a:latin typeface="Gill Sans MT" pitchFamily="34" charset="0"/>
            </a:endParaRPr>
          </a:p>
        </p:txBody>
      </p:sp>
      <p:sp>
        <p:nvSpPr>
          <p:cNvPr id="4" name="Slide Number Placeholder 3"/>
          <p:cNvSpPr>
            <a:spLocks noGrp="1"/>
          </p:cNvSpPr>
          <p:nvPr>
            <p:ph type="sldNum" sz="quarter" idx="4294967295"/>
          </p:nvPr>
        </p:nvSpPr>
        <p:spPr>
          <a:xfrm>
            <a:off x="8610600" y="6416675"/>
            <a:ext cx="457200" cy="365125"/>
          </a:xfrm>
          <a:prstGeom prst="rect">
            <a:avLst/>
          </a:prstGeom>
        </p:spPr>
        <p:txBody>
          <a:bodyPr/>
          <a:lstStyle/>
          <a:p>
            <a:pPr>
              <a:defRPr/>
            </a:pPr>
            <a:endParaRPr 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smtClean="0"/>
              <a:t>Peter Hartley’s NTFS Bradford-led project on Programme Level Assessment</a:t>
            </a:r>
            <a:endParaRPr lang="en-GB" sz="3200" dirty="0"/>
          </a:p>
        </p:txBody>
      </p:sp>
      <p:sp>
        <p:nvSpPr>
          <p:cNvPr id="3" name="Content Placeholder 2"/>
          <p:cNvSpPr>
            <a:spLocks noGrp="1"/>
          </p:cNvSpPr>
          <p:nvPr>
            <p:ph idx="1"/>
          </p:nvPr>
        </p:nvSpPr>
        <p:spPr/>
        <p:txBody>
          <a:bodyPr/>
          <a:lstStyle/>
          <a:p>
            <a:pPr>
              <a:buNone/>
            </a:pPr>
            <a:r>
              <a:rPr lang="en-GB" dirty="0" smtClean="0"/>
              <a:t>It set out to focus on redressing problems including:</a:t>
            </a:r>
          </a:p>
          <a:p>
            <a:r>
              <a:rPr lang="en-GB" dirty="0" smtClean="0"/>
              <a:t> not </a:t>
            </a:r>
            <a:r>
              <a:rPr lang="en-US" dirty="0" smtClean="0"/>
              <a:t>assessing learning outcomes holistically at a programme level;</a:t>
            </a:r>
          </a:p>
          <a:p>
            <a:r>
              <a:rPr lang="en-US" dirty="0" smtClean="0"/>
              <a:t>the </a:t>
            </a:r>
            <a:r>
              <a:rPr lang="en-US" dirty="0" err="1" smtClean="0"/>
              <a:t>atomisation</a:t>
            </a:r>
            <a:r>
              <a:rPr lang="en-US" dirty="0" smtClean="0"/>
              <a:t> of assessment, often resulting in too much summative and not enough formative feedback and over-standardisation in regulations.</a:t>
            </a:r>
          </a:p>
          <a:p>
            <a:pPr>
              <a:buNone/>
            </a:pPr>
            <a:r>
              <a:rPr lang="en-US" dirty="0" smtClean="0"/>
              <a:t>This results in students and staff failing to see the links between disparate elements of the programme, over-assessment and multiple assignments using repetitive formats. </a:t>
            </a:r>
          </a:p>
          <a:p>
            <a:pPr>
              <a:buNone/>
            </a:pPr>
            <a:r>
              <a:rPr lang="en-US" dirty="0" smtClean="0"/>
              <a:t>Modules were often too short for complex learning and this tended to lead to surface learning and </a:t>
            </a:r>
            <a:r>
              <a:rPr lang="en-GB" dirty="0" smtClean="0"/>
              <a:t>‘</a:t>
            </a:r>
            <a:r>
              <a:rPr lang="en-US" dirty="0" smtClean="0"/>
              <a:t>tick-box mentality.</a:t>
            </a:r>
            <a:endParaRPr lang="en-GB" dirty="0" smtClean="0"/>
          </a:p>
          <a:p>
            <a:endParaRPr lang="en-GB"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a:xfrm>
            <a:off x="914400" y="215900"/>
            <a:ext cx="7772400" cy="914400"/>
          </a:xfrm>
          <a:noFill/>
          <a:ln w="9525">
            <a:noFill/>
            <a:miter lim="800000"/>
            <a:headEnd/>
            <a:tailEnd/>
          </a:ln>
        </p:spPr>
        <p:txBody>
          <a:bodyPr vert="horz" wrap="square" lIns="91440" tIns="45720" rIns="91440" bIns="45720" numCol="1" anchor="b" anchorCtr="0" compatLnSpc="1">
            <a:prstTxWarp prst="textNoShape">
              <a:avLst/>
            </a:prstTxWarp>
          </a:bodyPr>
          <a:lstStyle/>
          <a:p>
            <a:pPr>
              <a:defRPr/>
            </a:pPr>
            <a:r>
              <a:rPr lang="en-GB" sz="3200" dirty="0" smtClean="0"/>
              <a:t>Programme </a:t>
            </a:r>
            <a:r>
              <a:rPr lang="en-GB" sz="3200" smtClean="0"/>
              <a:t>Focused Assessment: </a:t>
            </a:r>
            <a:br>
              <a:rPr lang="en-GB" sz="3200" smtClean="0"/>
            </a:br>
            <a:r>
              <a:rPr lang="en-GB" sz="3200" smtClean="0"/>
              <a:t>potential benefits 1</a:t>
            </a:r>
            <a:endParaRPr lang="en-GB" sz="3200" dirty="0"/>
          </a:p>
        </p:txBody>
      </p:sp>
      <p:sp>
        <p:nvSpPr>
          <p:cNvPr id="45059" name="Rectangle 3"/>
          <p:cNvSpPr>
            <a:spLocks noGrp="1" noChangeArrowheads="1"/>
          </p:cNvSpPr>
          <p:nvPr>
            <p:ph idx="1"/>
          </p:nvPr>
        </p:nvSpPr>
        <p:spPr/>
        <p:txBody>
          <a:bodyPr>
            <a:normAutofit/>
          </a:bodyPr>
          <a:lstStyle/>
          <a:p>
            <a:pPr marL="411480" fontAlgn="auto">
              <a:spcAft>
                <a:spcPts val="600"/>
              </a:spcAft>
              <a:defRPr/>
            </a:pPr>
            <a:r>
              <a:rPr lang="en-US" sz="2800" dirty="0" smtClean="0"/>
              <a:t>Integrated learning and assessment at the meta-level, ensuring assessment of programme outcomes.</a:t>
            </a:r>
          </a:p>
          <a:p>
            <a:pPr marL="411480" fontAlgn="auto">
              <a:spcAft>
                <a:spcPts val="600"/>
              </a:spcAft>
              <a:defRPr/>
            </a:pPr>
            <a:r>
              <a:rPr lang="en-US" sz="2800" dirty="0" smtClean="0"/>
              <a:t>Students </a:t>
            </a:r>
            <a:r>
              <a:rPr lang="en-US" sz="2800" dirty="0"/>
              <a:t>taking a deep approach to their </a:t>
            </a:r>
            <a:r>
              <a:rPr lang="en-US" sz="2800" dirty="0" smtClean="0"/>
              <a:t>learning.</a:t>
            </a:r>
            <a:endParaRPr lang="en-US" sz="2800" dirty="0"/>
          </a:p>
          <a:p>
            <a:pPr marL="411480" fontAlgn="auto">
              <a:spcAft>
                <a:spcPts val="600"/>
              </a:spcAft>
              <a:defRPr/>
            </a:pPr>
            <a:r>
              <a:rPr lang="en-US" sz="2800" dirty="0"/>
              <a:t>Increased self and peer-assessment, developing assessment </a:t>
            </a:r>
            <a:r>
              <a:rPr lang="en-US" sz="2800" dirty="0" smtClean="0"/>
              <a:t>literacy.</a:t>
            </a:r>
            <a:endParaRPr lang="en-US" sz="2800" dirty="0"/>
          </a:p>
          <a:p>
            <a:pPr marL="411480" fontAlgn="auto">
              <a:spcAft>
                <a:spcPts val="600"/>
              </a:spcAft>
              <a:defRPr/>
            </a:pPr>
            <a:r>
              <a:rPr lang="en-US" sz="2800" dirty="0"/>
              <a:t>Greater responsibility of the student for their learning and assessment, developing self-regulated </a:t>
            </a:r>
            <a:r>
              <a:rPr lang="en-US" sz="2800" dirty="0" smtClean="0"/>
              <a:t>learners. </a:t>
            </a:r>
            <a:endParaRPr lang="en-US" sz="28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5059">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5059">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5059">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5059">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5059"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a:xfrm>
            <a:off x="914400" y="215900"/>
            <a:ext cx="7772400" cy="914400"/>
          </a:xfrm>
          <a:noFill/>
          <a:ln w="9525">
            <a:noFill/>
            <a:miter lim="800000"/>
            <a:headEnd/>
            <a:tailEnd/>
          </a:ln>
        </p:spPr>
        <p:txBody>
          <a:bodyPr vert="horz" wrap="square" lIns="91440" tIns="45720" rIns="91440" bIns="45720" numCol="1" anchor="b" anchorCtr="0" compatLnSpc="1">
            <a:prstTxWarp prst="textNoShape">
              <a:avLst/>
            </a:prstTxWarp>
          </a:bodyPr>
          <a:lstStyle/>
          <a:p>
            <a:pPr>
              <a:defRPr/>
            </a:pPr>
            <a:r>
              <a:rPr lang="en-GB" sz="3200" dirty="0" smtClean="0"/>
              <a:t>Programme </a:t>
            </a:r>
            <a:r>
              <a:rPr lang="en-GB" sz="3200" smtClean="0"/>
              <a:t>Focused Assessment: </a:t>
            </a:r>
            <a:br>
              <a:rPr lang="en-GB" sz="3200" smtClean="0"/>
            </a:br>
            <a:r>
              <a:rPr lang="en-GB" sz="3200" smtClean="0"/>
              <a:t>potential benefits 2</a:t>
            </a:r>
            <a:endParaRPr lang="en-GB" sz="3200" dirty="0"/>
          </a:p>
        </p:txBody>
      </p:sp>
      <p:sp>
        <p:nvSpPr>
          <p:cNvPr id="45059" name="Rectangle 3"/>
          <p:cNvSpPr>
            <a:spLocks noGrp="1" noChangeArrowheads="1"/>
          </p:cNvSpPr>
          <p:nvPr>
            <p:ph idx="1"/>
          </p:nvPr>
        </p:nvSpPr>
        <p:spPr/>
        <p:txBody>
          <a:bodyPr>
            <a:normAutofit/>
          </a:bodyPr>
          <a:lstStyle/>
          <a:p>
            <a:pPr marL="411480" fontAlgn="auto">
              <a:spcAft>
                <a:spcPts val="600"/>
              </a:spcAft>
              <a:defRPr/>
            </a:pPr>
            <a:r>
              <a:rPr lang="en-US" sz="2800" dirty="0" smtClean="0"/>
              <a:t>Reduced </a:t>
            </a:r>
            <a:r>
              <a:rPr lang="en-US" sz="2800" dirty="0"/>
              <a:t>summative assessment workload for staff (especially connected with QA</a:t>
            </a:r>
            <a:r>
              <a:rPr lang="en-US" sz="2800" dirty="0" smtClean="0"/>
              <a:t>). </a:t>
            </a:r>
            <a:endParaRPr lang="en-US" sz="2800" dirty="0"/>
          </a:p>
          <a:p>
            <a:pPr marL="411480" fontAlgn="auto">
              <a:spcAft>
                <a:spcPts val="600"/>
              </a:spcAft>
              <a:defRPr/>
            </a:pPr>
            <a:r>
              <a:rPr lang="en-US" sz="2800" dirty="0"/>
              <a:t>Possibly smaller number of </a:t>
            </a:r>
            <a:r>
              <a:rPr lang="ja-JP" altLang="en-US" sz="2800" dirty="0"/>
              <a:t>‘</a:t>
            </a:r>
            <a:r>
              <a:rPr lang="en-US" sz="2800" dirty="0"/>
              <a:t>specialist</a:t>
            </a:r>
            <a:r>
              <a:rPr lang="ja-JP" altLang="en-US" sz="2800" dirty="0"/>
              <a:t>’</a:t>
            </a:r>
            <a:r>
              <a:rPr lang="en-US" sz="2800" dirty="0"/>
              <a:t> assessors leading to greater </a:t>
            </a:r>
            <a:r>
              <a:rPr lang="en-US" sz="2800" dirty="0" smtClean="0"/>
              <a:t>reliability. </a:t>
            </a:r>
            <a:endParaRPr lang="en-US" sz="2800" dirty="0"/>
          </a:p>
          <a:p>
            <a:pPr marL="411480" fontAlgn="auto">
              <a:spcAft>
                <a:spcPts val="600"/>
              </a:spcAft>
              <a:defRPr/>
            </a:pPr>
            <a:r>
              <a:rPr lang="en-US" sz="2800" dirty="0"/>
              <a:t>Possible greater opportunity to allow for </a:t>
            </a:r>
            <a:r>
              <a:rPr lang="ja-JP" altLang="en-US" sz="2800" dirty="0"/>
              <a:t>‘</a:t>
            </a:r>
            <a:r>
              <a:rPr lang="en-US" sz="2800" dirty="0"/>
              <a:t>slow-learning</a:t>
            </a:r>
            <a:r>
              <a:rPr lang="ja-JP" altLang="en-US" sz="2800" smtClean="0"/>
              <a:t>’</a:t>
            </a:r>
            <a:r>
              <a:rPr lang="en-GB" altLang="ja-JP" sz="2800" dirty="0" smtClean="0"/>
              <a:t>.</a:t>
            </a:r>
            <a:r>
              <a:rPr lang="en-US" sz="2800" dirty="0" smtClean="0"/>
              <a:t> </a:t>
            </a:r>
            <a:endParaRPr lang="en-US" sz="2800" dirty="0"/>
          </a:p>
          <a:p>
            <a:pPr marL="411480" fontAlgn="auto">
              <a:spcAft>
                <a:spcPts val="600"/>
              </a:spcAft>
              <a:defRPr/>
            </a:pPr>
            <a:r>
              <a:rPr lang="en-US" sz="2800" dirty="0" smtClean="0"/>
              <a:t>Possible link to, and enhancement of, PDP, leading to greater preparedness for CPD processes after graduation.</a:t>
            </a:r>
            <a:endParaRPr lang="en-US" sz="28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5059">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5059">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5059">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5059">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5059"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57166"/>
            <a:ext cx="8229600" cy="1060472"/>
          </a:xfrm>
          <a:noFill/>
          <a:ln w="9525">
            <a:noFill/>
            <a:miter lim="800000"/>
            <a:headEnd/>
            <a:tailEnd/>
          </a:ln>
        </p:spPr>
        <p:txBody>
          <a:bodyPr vert="horz" wrap="square" lIns="91440" tIns="45720" rIns="91440" bIns="45720" numCol="1" rtlCol="0" anchor="b" anchorCtr="0" compatLnSpc="1">
            <a:prstTxWarp prst="textNoShape">
              <a:avLst/>
            </a:prstTxWarp>
            <a:normAutofit fontScale="90000"/>
          </a:bodyPr>
          <a:lstStyle/>
          <a:p>
            <a:pPr algn="l" eaLnBrk="0" fontAlgn="base" hangingPunct="0">
              <a:spcAft>
                <a:spcPct val="0"/>
              </a:spcAft>
            </a:pPr>
            <a:r>
              <a:rPr lang="en-GB" sz="3200" b="1" dirty="0">
                <a:solidFill>
                  <a:srgbClr val="002060"/>
                </a:solidFill>
              </a:rPr>
              <a:t>Designing fit for purpose assessment methods &amp; approaches: 10 questions </a:t>
            </a:r>
          </a:p>
        </p:txBody>
      </p:sp>
      <p:sp>
        <p:nvSpPr>
          <p:cNvPr id="3" name="Content Placeholder 2"/>
          <p:cNvSpPr>
            <a:spLocks noGrp="1"/>
          </p:cNvSpPr>
          <p:nvPr>
            <p:ph idx="1"/>
          </p:nvPr>
        </p:nvSpPr>
        <p:spPr/>
        <p:txBody>
          <a:bodyPr>
            <a:normAutofit/>
          </a:bodyPr>
          <a:lstStyle/>
          <a:p>
            <a:pPr marL="457200" indent="-457200">
              <a:buClr>
                <a:schemeClr val="tx2">
                  <a:lumMod val="75000"/>
                </a:schemeClr>
              </a:buClr>
              <a:buSzPct val="100000"/>
              <a:buFont typeface="+mj-lt"/>
              <a:buAutoNum type="arabicPeriod"/>
            </a:pPr>
            <a:r>
              <a:rPr lang="en-GB" sz="2400" b="1" dirty="0" smtClean="0"/>
              <a:t>Are your assignments fully and constructively aligned with your learning outcomes?</a:t>
            </a:r>
          </a:p>
          <a:p>
            <a:pPr marL="457200" indent="-457200">
              <a:buClr>
                <a:schemeClr val="tx2">
                  <a:lumMod val="75000"/>
                </a:schemeClr>
              </a:buClr>
              <a:buSzPct val="100000"/>
              <a:buFont typeface="+mj-lt"/>
              <a:buAutoNum type="arabicPeriod"/>
            </a:pPr>
            <a:r>
              <a:rPr lang="en-GB" sz="2400" b="1" dirty="0" smtClean="0"/>
              <a:t>Do they comply with Reading University requirements in terms of number, word limits etc?</a:t>
            </a:r>
          </a:p>
          <a:p>
            <a:pPr marL="457200" indent="-457200">
              <a:buClr>
                <a:schemeClr val="tx2">
                  <a:lumMod val="75000"/>
                </a:schemeClr>
              </a:buClr>
              <a:buSzPct val="100000"/>
              <a:buFont typeface="+mj-lt"/>
              <a:buAutoNum type="arabicPeriod"/>
            </a:pPr>
            <a:r>
              <a:rPr lang="en-GB" sz="2400" b="1" dirty="0" smtClean="0"/>
              <a:t>Are summative assessments undertaken throughout the course, or is everything ‘sudden death’ end-point? </a:t>
            </a:r>
          </a:p>
          <a:p>
            <a:pPr marL="457200" indent="-457200">
              <a:buClr>
                <a:schemeClr val="tx2">
                  <a:lumMod val="75000"/>
                </a:schemeClr>
              </a:buClr>
              <a:buSzPct val="100000"/>
              <a:buFont typeface="+mj-lt"/>
              <a:buAutoNum type="arabicPeriod"/>
            </a:pPr>
            <a:r>
              <a:rPr lang="en-GB" sz="2400" b="1" dirty="0" smtClean="0"/>
              <a:t>Is there excessive bunching of assignments in different modules that is highly stressful for students and unmanageable staff?</a:t>
            </a:r>
          </a:p>
          <a:p>
            <a:pPr marL="457200" indent="-457200">
              <a:buClr>
                <a:schemeClr val="tx2">
                  <a:lumMod val="75000"/>
                </a:schemeClr>
              </a:buClr>
              <a:buSzPct val="100000"/>
              <a:buFont typeface="+mj-lt"/>
              <a:buAutoNum type="arabicPeriod"/>
            </a:pPr>
            <a:r>
              <a:rPr lang="en-GB" sz="2400" b="1" dirty="0" smtClean="0"/>
              <a:t>Are there plenty of opportunities for formative assessment, especially early on?</a:t>
            </a:r>
            <a:endParaRPr lang="en-GB" sz="2400" b="1"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3"/>
          <p:cNvSpPr>
            <a:spLocks noGrp="1"/>
          </p:cNvSpPr>
          <p:nvPr>
            <p:ph type="title"/>
          </p:nvPr>
        </p:nvSpPr>
        <p:spPr>
          <a:noFill/>
          <a:ln w="9525">
            <a:noFill/>
            <a:miter lim="800000"/>
            <a:headEnd/>
            <a:tailEnd/>
          </a:ln>
        </p:spPr>
        <p:txBody>
          <a:bodyPr vert="horz" wrap="square" lIns="91440" tIns="45720" rIns="91440" bIns="45720" numCol="1" rtlCol="0" anchor="b" anchorCtr="0" compatLnSpc="1">
            <a:prstTxWarp prst="textNoShape">
              <a:avLst/>
            </a:prstTxWarp>
            <a:normAutofit/>
          </a:bodyPr>
          <a:lstStyle/>
          <a:p>
            <a:pPr algn="l" eaLnBrk="0" fontAlgn="base" hangingPunct="0">
              <a:spcAft>
                <a:spcPct val="0"/>
              </a:spcAft>
            </a:pPr>
            <a:r>
              <a:rPr lang="en-GB" sz="3200" b="1" dirty="0" smtClean="0">
                <a:solidFill>
                  <a:srgbClr val="002060"/>
                </a:solidFill>
              </a:rPr>
              <a:t>And the next five:</a:t>
            </a:r>
            <a:endParaRPr lang="en-GB" sz="3200" b="1" dirty="0">
              <a:solidFill>
                <a:srgbClr val="002060"/>
              </a:solidFill>
            </a:endParaRPr>
          </a:p>
        </p:txBody>
      </p:sp>
      <p:sp>
        <p:nvSpPr>
          <p:cNvPr id="19459" name="Content Placeholder 4"/>
          <p:cNvSpPr>
            <a:spLocks noGrp="1"/>
          </p:cNvSpPr>
          <p:nvPr>
            <p:ph idx="1"/>
          </p:nvPr>
        </p:nvSpPr>
        <p:spPr>
          <a:xfrm>
            <a:off x="457200" y="1371600"/>
            <a:ext cx="8229600" cy="4754563"/>
          </a:xfrm>
          <a:noFill/>
          <a:ln w="9525">
            <a:noFill/>
            <a:miter lim="800000"/>
            <a:headEnd/>
            <a:tailEnd/>
          </a:ln>
        </p:spPr>
        <p:txBody>
          <a:bodyPr vert="horz" wrap="square" lIns="91440" tIns="45720" rIns="91440" bIns="45720" numCol="1" anchor="t" anchorCtr="0" compatLnSpc="1">
            <a:prstTxWarp prst="textNoShape">
              <a:avLst/>
            </a:prstTxWarp>
            <a:normAutofit/>
          </a:bodyPr>
          <a:lstStyle/>
          <a:p>
            <a:pPr marL="457200" indent="-457200" fontAlgn="base">
              <a:spcBef>
                <a:spcPts val="600"/>
              </a:spcBef>
              <a:spcAft>
                <a:spcPct val="0"/>
              </a:spcAft>
              <a:buClr>
                <a:schemeClr val="tx2"/>
              </a:buClr>
              <a:buSzPct val="100000"/>
              <a:buFont typeface="+mj-lt"/>
              <a:buAutoNum type="arabicPeriod" startAt="6"/>
            </a:pPr>
            <a:r>
              <a:rPr lang="en-GB" sz="2400" b="1" dirty="0" smtClean="0"/>
              <a:t>Are </a:t>
            </a:r>
            <a:r>
              <a:rPr lang="en-GB" sz="2400" b="1" dirty="0"/>
              <a:t>students </a:t>
            </a:r>
            <a:r>
              <a:rPr lang="en-GB" sz="2400" b="1" dirty="0" smtClean="0"/>
              <a:t>over-assessed? </a:t>
            </a:r>
          </a:p>
          <a:p>
            <a:pPr marL="457200" indent="-457200" fontAlgn="base">
              <a:spcBef>
                <a:spcPts val="600"/>
              </a:spcBef>
              <a:spcAft>
                <a:spcPct val="0"/>
              </a:spcAft>
              <a:buClr>
                <a:schemeClr val="tx2"/>
              </a:buClr>
              <a:buSzPct val="100000"/>
              <a:buFont typeface="+mj-lt"/>
              <a:buAutoNum type="arabicPeriod" startAt="6"/>
            </a:pPr>
            <a:r>
              <a:rPr lang="en-GB" sz="2400" b="1" dirty="0" smtClean="0"/>
              <a:t>Do staff have time to mark the assessments in time for exam boards etc?</a:t>
            </a:r>
            <a:endParaRPr lang="en-GB" sz="2400" b="1" dirty="0"/>
          </a:p>
          <a:p>
            <a:pPr marL="457200" indent="-457200" fontAlgn="base">
              <a:spcBef>
                <a:spcPts val="600"/>
              </a:spcBef>
              <a:spcAft>
                <a:spcPct val="0"/>
              </a:spcAft>
              <a:buClr>
                <a:schemeClr val="tx2"/>
              </a:buClr>
              <a:buSzPct val="100000"/>
              <a:buFont typeface="+mj-lt"/>
              <a:buAutoNum type="arabicPeriod" startAt="6"/>
            </a:pPr>
            <a:r>
              <a:rPr lang="en-GB" sz="2400" b="1" dirty="0" smtClean="0"/>
              <a:t>When </a:t>
            </a:r>
            <a:r>
              <a:rPr lang="en-GB" sz="2400" b="1" dirty="0"/>
              <a:t>you have introduced innovative assignments, have they been introduced instead of existing ones or simply added to the assessment diet?</a:t>
            </a:r>
          </a:p>
          <a:p>
            <a:pPr marL="457200" indent="-457200" fontAlgn="base">
              <a:spcBef>
                <a:spcPts val="600"/>
              </a:spcBef>
              <a:spcAft>
                <a:spcPct val="0"/>
              </a:spcAft>
              <a:buClr>
                <a:schemeClr val="tx2"/>
              </a:buClr>
              <a:buSzPct val="100000"/>
              <a:buFont typeface="+mj-lt"/>
              <a:buAutoNum type="arabicPeriod" startAt="6"/>
            </a:pPr>
            <a:r>
              <a:rPr lang="en-GB" sz="2400" b="1" dirty="0" smtClean="0"/>
              <a:t>Are </a:t>
            </a:r>
            <a:r>
              <a:rPr lang="en-GB" sz="2400" b="1" dirty="0"/>
              <a:t>students encouraged to make good use of the feedback they receive</a:t>
            </a:r>
            <a:r>
              <a:rPr lang="en-GB" sz="2400" b="1" dirty="0" smtClean="0"/>
              <a:t>?</a:t>
            </a:r>
          </a:p>
          <a:p>
            <a:pPr marL="457200" indent="-457200" fontAlgn="base">
              <a:spcBef>
                <a:spcPts val="600"/>
              </a:spcBef>
              <a:spcAft>
                <a:spcPct val="0"/>
              </a:spcAft>
              <a:buClr>
                <a:schemeClr val="tx2"/>
              </a:buClr>
              <a:buSzPct val="100000"/>
              <a:buFont typeface="+mj-lt"/>
              <a:buAutoNum type="arabicPeriod" startAt="6"/>
            </a:pPr>
            <a:r>
              <a:rPr lang="en-GB" sz="2400" b="1" dirty="0" smtClean="0"/>
              <a:t>Do the students perceive your assessment diet to be fair and providing meaningful recognition of their achievements?</a:t>
            </a:r>
            <a:endParaRPr lang="en-GB" sz="2400" b="1"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2844" y="122238"/>
            <a:ext cx="8143932" cy="1074737"/>
          </a:xfrm>
          <a:noFill/>
          <a:ln w="9525">
            <a:noFill/>
            <a:miter lim="800000"/>
            <a:headEnd/>
            <a:tailEnd/>
          </a:ln>
        </p:spPr>
        <p:txBody>
          <a:bodyPr vert="horz" wrap="square" lIns="91440" tIns="45720" rIns="91440" bIns="45720" numCol="1" rtlCol="0" anchor="b" anchorCtr="0" compatLnSpc="1">
            <a:prstTxWarp prst="textNoShape">
              <a:avLst/>
            </a:prstTxWarp>
            <a:normAutofit/>
          </a:bodyPr>
          <a:lstStyle/>
          <a:p>
            <a:r>
              <a:rPr lang="en-GB" sz="3200" kern="1200" dirty="0">
                <a:solidFill>
                  <a:srgbClr val="002060"/>
                </a:solidFill>
              </a:rPr>
              <a:t>How can we get students to fully engage? Some suggestions</a:t>
            </a:r>
          </a:p>
        </p:txBody>
      </p:sp>
      <p:sp>
        <p:nvSpPr>
          <p:cNvPr id="3" name="Content Placeholder 2"/>
          <p:cNvSpPr>
            <a:spLocks noGrp="1"/>
          </p:cNvSpPr>
          <p:nvPr>
            <p:ph idx="1"/>
          </p:nvPr>
        </p:nvSpPr>
        <p:spPr/>
        <p:txBody>
          <a:bodyPr/>
          <a:lstStyle/>
          <a:p>
            <a:r>
              <a:rPr lang="en-GB" dirty="0" smtClean="0"/>
              <a:t>Provide opportunities for students to get involved in authentic learning environments on campus or off;</a:t>
            </a:r>
          </a:p>
          <a:p>
            <a:r>
              <a:rPr lang="en-GB" dirty="0" smtClean="0"/>
              <a:t>Keep assessment tasks current and life-relevant;</a:t>
            </a:r>
          </a:p>
          <a:p>
            <a:r>
              <a:rPr lang="en-GB" dirty="0" smtClean="0"/>
              <a:t>Give them real problems to solve and issues with which to engage;</a:t>
            </a:r>
          </a:p>
          <a:p>
            <a:r>
              <a:rPr lang="en-GB" dirty="0" smtClean="0"/>
              <a:t>Identify the skills they need to succeed and provide opportunities to rehearse and develop them;</a:t>
            </a:r>
          </a:p>
          <a:p>
            <a:r>
              <a:rPr lang="en-GB" dirty="0" smtClean="0"/>
              <a:t>Never compromise on the quality of the demands we make of them.</a:t>
            </a:r>
            <a:endParaRPr lang="en-GB"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3"/>
          <p:cNvSpPr>
            <a:spLocks noGrp="1"/>
          </p:cNvSpPr>
          <p:nvPr>
            <p:ph type="title"/>
          </p:nvPr>
        </p:nvSpPr>
        <p:spPr>
          <a:noFill/>
          <a:ln w="9525">
            <a:noFill/>
            <a:miter lim="800000"/>
            <a:headEnd/>
            <a:tailEnd/>
          </a:ln>
        </p:spPr>
        <p:txBody>
          <a:bodyPr vert="horz" wrap="square" lIns="91440" tIns="45720" rIns="91440" bIns="45720" numCol="1" rtlCol="0" anchor="b" anchorCtr="0" compatLnSpc="1">
            <a:prstTxWarp prst="textNoShape">
              <a:avLst/>
            </a:prstTxWarp>
            <a:normAutofit/>
          </a:bodyPr>
          <a:lstStyle/>
          <a:p>
            <a:pPr algn="l" eaLnBrk="0" fontAlgn="base" hangingPunct="0">
              <a:spcAft>
                <a:spcPct val="0"/>
              </a:spcAft>
            </a:pPr>
            <a:r>
              <a:rPr lang="en-GB" sz="3200" b="1" dirty="0">
                <a:solidFill>
                  <a:srgbClr val="002060"/>
                </a:solidFill>
              </a:rPr>
              <a:t>Mapping progression</a:t>
            </a:r>
          </a:p>
        </p:txBody>
      </p:sp>
      <p:sp>
        <p:nvSpPr>
          <p:cNvPr id="20483" name="Content Placeholder 4"/>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fontAlgn="base">
              <a:spcBef>
                <a:spcPts val="600"/>
              </a:spcBef>
              <a:spcAft>
                <a:spcPct val="0"/>
              </a:spcAft>
              <a:buClr>
                <a:schemeClr val="tx2"/>
              </a:buClr>
              <a:buSzPct val="70000"/>
              <a:buFont typeface="Wingdings" pitchFamily="2" charset="2"/>
              <a:buChar char="l"/>
            </a:pPr>
            <a:r>
              <a:rPr lang="en-GB" sz="2400" b="1" dirty="0"/>
              <a:t>Is there a coherent model of progression across the student life-cycle from induction to ‘</a:t>
            </a:r>
            <a:r>
              <a:rPr lang="en-GB" sz="2400" b="1" dirty="0" err="1"/>
              <a:t>outduction</a:t>
            </a:r>
            <a:r>
              <a:rPr lang="en-GB" sz="2400" b="1" dirty="0"/>
              <a:t>’? </a:t>
            </a:r>
          </a:p>
          <a:p>
            <a:pPr fontAlgn="base">
              <a:spcBef>
                <a:spcPts val="600"/>
              </a:spcBef>
              <a:spcAft>
                <a:spcPct val="0"/>
              </a:spcAft>
              <a:buClr>
                <a:schemeClr val="tx2"/>
              </a:buClr>
              <a:buSzPct val="70000"/>
              <a:buFont typeface="Wingdings" pitchFamily="2" charset="2"/>
              <a:buChar char="l"/>
            </a:pPr>
            <a:r>
              <a:rPr lang="en-GB" sz="2400" b="1" dirty="0"/>
              <a:t>Do you manage transitions from year one to year two and year two to year three to ensure students remain committed and engaged?</a:t>
            </a:r>
          </a:p>
          <a:p>
            <a:pPr fontAlgn="base">
              <a:spcBef>
                <a:spcPts val="600"/>
              </a:spcBef>
              <a:spcAft>
                <a:spcPct val="0"/>
              </a:spcAft>
              <a:buClr>
                <a:schemeClr val="tx2"/>
              </a:buClr>
              <a:buSzPct val="70000"/>
              <a:buFont typeface="Wingdings" pitchFamily="2" charset="2"/>
              <a:buChar char="l"/>
            </a:pPr>
            <a:r>
              <a:rPr lang="en-GB" sz="2400" b="1" dirty="0"/>
              <a:t>Is there some continuity in the sources of student support throughout the course (e.g. personal tutors)?</a:t>
            </a:r>
          </a:p>
          <a:p>
            <a:pPr fontAlgn="base">
              <a:spcBef>
                <a:spcPts val="600"/>
              </a:spcBef>
              <a:spcAft>
                <a:spcPct val="0"/>
              </a:spcAft>
              <a:buClr>
                <a:schemeClr val="tx2"/>
              </a:buClr>
              <a:buSzPct val="70000"/>
              <a:buFont typeface="Wingdings" pitchFamily="2" charset="2"/>
              <a:buChar char="l"/>
            </a:pPr>
            <a:r>
              <a:rPr lang="en-GB" sz="2400" b="1" dirty="0"/>
              <a:t>Are students offered support and guidance in relation to personal development and employability?</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3"/>
          <p:cNvSpPr>
            <a:spLocks noGrp="1"/>
          </p:cNvSpPr>
          <p:nvPr>
            <p:ph type="title"/>
          </p:nvPr>
        </p:nvSpPr>
        <p:spPr>
          <a:noFill/>
          <a:ln w="9525">
            <a:noFill/>
            <a:miter lim="800000"/>
            <a:headEnd/>
            <a:tailEnd/>
          </a:ln>
        </p:spPr>
        <p:txBody>
          <a:bodyPr vert="horz" wrap="square" lIns="91440" tIns="45720" rIns="91440" bIns="45720" numCol="1" rtlCol="0" anchor="b" anchorCtr="0" compatLnSpc="1">
            <a:prstTxWarp prst="textNoShape">
              <a:avLst/>
            </a:prstTxWarp>
            <a:normAutofit/>
          </a:bodyPr>
          <a:lstStyle/>
          <a:p>
            <a:pPr algn="l" eaLnBrk="0" fontAlgn="base" hangingPunct="0">
              <a:spcAft>
                <a:spcPct val="0"/>
              </a:spcAft>
            </a:pPr>
            <a:r>
              <a:rPr lang="en-GB" sz="3200" b="1" dirty="0">
                <a:solidFill>
                  <a:srgbClr val="002060"/>
                </a:solidFill>
              </a:rPr>
              <a:t>Mapping out the programme as a whole</a:t>
            </a:r>
            <a:r>
              <a:rPr lang="en-GB" sz="3200" b="1" dirty="0" smtClean="0">
                <a:solidFill>
                  <a:srgbClr val="002060"/>
                </a:solidFill>
              </a:rPr>
              <a:t>:</a:t>
            </a:r>
            <a:endParaRPr lang="en-GB" sz="3200" b="1" dirty="0">
              <a:solidFill>
                <a:srgbClr val="002060"/>
              </a:solidFill>
            </a:endParaRPr>
          </a:p>
        </p:txBody>
      </p:sp>
      <p:sp>
        <p:nvSpPr>
          <p:cNvPr id="18435" name="Content Placeholder 4"/>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fontAlgn="base">
              <a:spcBef>
                <a:spcPts val="600"/>
              </a:spcBef>
              <a:spcAft>
                <a:spcPct val="0"/>
              </a:spcAft>
              <a:buClr>
                <a:schemeClr val="tx2"/>
              </a:buClr>
              <a:buSzPct val="70000"/>
              <a:buFont typeface="Wingdings" pitchFamily="2" charset="2"/>
              <a:buChar char="l"/>
            </a:pPr>
            <a:r>
              <a:rPr lang="en-GB" sz="2400" b="1" dirty="0"/>
              <a:t>Are you ensuring that students are immersed in the subject they have come to study from the outset?</a:t>
            </a:r>
          </a:p>
          <a:p>
            <a:pPr fontAlgn="base">
              <a:spcBef>
                <a:spcPts val="600"/>
              </a:spcBef>
              <a:spcAft>
                <a:spcPct val="0"/>
              </a:spcAft>
              <a:buClr>
                <a:schemeClr val="tx2"/>
              </a:buClr>
              <a:buSzPct val="70000"/>
              <a:buFont typeface="Wingdings" pitchFamily="2" charset="2"/>
              <a:buChar char="l"/>
            </a:pPr>
            <a:r>
              <a:rPr lang="en-GB" sz="2400" b="1" dirty="0"/>
              <a:t>Is induction a valuable and productive introduction to the </a:t>
            </a:r>
            <a:r>
              <a:rPr lang="en-GB" sz="2400" b="1" dirty="0" smtClean="0"/>
              <a:t>course and the assessment methods in use?</a:t>
            </a:r>
            <a:endParaRPr lang="en-GB" sz="2400" b="1" dirty="0"/>
          </a:p>
          <a:p>
            <a:pPr fontAlgn="base">
              <a:spcBef>
                <a:spcPts val="600"/>
              </a:spcBef>
              <a:spcAft>
                <a:spcPct val="0"/>
              </a:spcAft>
              <a:buClr>
                <a:schemeClr val="tx2"/>
              </a:buClr>
              <a:buSzPct val="70000"/>
              <a:buFont typeface="Wingdings" pitchFamily="2" charset="2"/>
              <a:buChar char="l"/>
            </a:pPr>
            <a:r>
              <a:rPr lang="en-GB" sz="2400" b="1" dirty="0"/>
              <a:t>Do students have a positive and balanced </a:t>
            </a:r>
            <a:r>
              <a:rPr lang="en-GB" sz="2400" b="1" dirty="0" smtClean="0"/>
              <a:t>assessment experience </a:t>
            </a:r>
            <a:r>
              <a:rPr lang="en-GB" sz="2400" b="1" dirty="0"/>
              <a:t>across the programme?</a:t>
            </a:r>
          </a:p>
          <a:p>
            <a:pPr fontAlgn="base">
              <a:spcBef>
                <a:spcPts val="600"/>
              </a:spcBef>
              <a:spcAft>
                <a:spcPct val="0"/>
              </a:spcAft>
              <a:buClr>
                <a:schemeClr val="tx2"/>
              </a:buClr>
              <a:buSzPct val="70000"/>
              <a:buFont typeface="Wingdings" pitchFamily="2" charset="2"/>
              <a:buChar char="l"/>
            </a:pPr>
            <a:r>
              <a:rPr lang="en-GB" sz="2400" b="1" dirty="0"/>
              <a:t>Are there points in the academic year when there doesn’t seem to be much going on (e.g. an extended Christmas break) when going home (and not coming back) seems like a good option?</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3"/>
          <p:cNvSpPr>
            <a:spLocks noGrp="1"/>
          </p:cNvSpPr>
          <p:nvPr>
            <p:ph type="title"/>
          </p:nvPr>
        </p:nvSpPr>
        <p:spPr>
          <a:noFill/>
          <a:ln w="9525">
            <a:noFill/>
            <a:miter lim="800000"/>
            <a:headEnd/>
            <a:tailEnd/>
          </a:ln>
        </p:spPr>
        <p:txBody>
          <a:bodyPr vert="horz" wrap="square" lIns="91440" tIns="45720" rIns="91440" bIns="45720" numCol="1" rtlCol="0" anchor="b" anchorCtr="0" compatLnSpc="1">
            <a:prstTxWarp prst="textNoShape">
              <a:avLst/>
            </a:prstTxWarp>
            <a:normAutofit/>
          </a:bodyPr>
          <a:lstStyle/>
          <a:p>
            <a:pPr algn="l" eaLnBrk="0" fontAlgn="base" hangingPunct="0">
              <a:spcAft>
                <a:spcPct val="0"/>
              </a:spcAft>
            </a:pPr>
            <a:r>
              <a:rPr lang="en-GB" sz="3200" b="1">
                <a:solidFill>
                  <a:srgbClr val="002060"/>
                </a:solidFill>
              </a:rPr>
              <a:t>What can we do in the first six weeks?</a:t>
            </a:r>
          </a:p>
        </p:txBody>
      </p:sp>
      <p:sp>
        <p:nvSpPr>
          <p:cNvPr id="17411" name="Content Placeholder 4"/>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fontAlgn="base">
              <a:spcBef>
                <a:spcPts val="600"/>
              </a:spcBef>
              <a:spcAft>
                <a:spcPct val="0"/>
              </a:spcAft>
              <a:buClr>
                <a:schemeClr val="tx2"/>
              </a:buClr>
              <a:buSzPct val="70000"/>
              <a:buFont typeface="Wingdings" pitchFamily="2" charset="2"/>
              <a:buChar char="l"/>
            </a:pPr>
            <a:r>
              <a:rPr lang="en-GB" sz="2400" b="1" dirty="0"/>
              <a:t>Enable students to feel part of a cohort rather than a number of a list;</a:t>
            </a:r>
          </a:p>
          <a:p>
            <a:pPr fontAlgn="base">
              <a:spcBef>
                <a:spcPts val="600"/>
              </a:spcBef>
              <a:spcAft>
                <a:spcPct val="0"/>
              </a:spcAft>
              <a:buClr>
                <a:schemeClr val="tx2"/>
              </a:buClr>
              <a:buSzPct val="70000"/>
              <a:buFont typeface="Wingdings" pitchFamily="2" charset="2"/>
              <a:buChar char="l"/>
            </a:pPr>
            <a:r>
              <a:rPr lang="en-GB" sz="2400" b="1" dirty="0"/>
              <a:t>Help students acclimatise to the new learning context in which they find themselves;</a:t>
            </a:r>
          </a:p>
          <a:p>
            <a:pPr fontAlgn="base">
              <a:spcBef>
                <a:spcPts val="600"/>
              </a:spcBef>
              <a:spcAft>
                <a:spcPct val="0"/>
              </a:spcAft>
              <a:buClr>
                <a:schemeClr val="tx2"/>
              </a:buClr>
              <a:buSzPct val="70000"/>
              <a:buFont typeface="Wingdings" pitchFamily="2" charset="2"/>
              <a:buChar char="l"/>
            </a:pPr>
            <a:r>
              <a:rPr lang="en-GB" sz="2400" b="1" dirty="0"/>
              <a:t>Familiarise them with the language and culture of the subject area they are studying (</a:t>
            </a:r>
            <a:r>
              <a:rPr lang="en-GB" sz="2400" b="1" dirty="0" err="1"/>
              <a:t>Northedge</a:t>
            </a:r>
            <a:r>
              <a:rPr lang="en-GB" sz="2400" b="1" dirty="0"/>
              <a:t>, 2003);</a:t>
            </a:r>
          </a:p>
          <a:p>
            <a:pPr fontAlgn="base">
              <a:spcBef>
                <a:spcPts val="600"/>
              </a:spcBef>
              <a:spcAft>
                <a:spcPct val="0"/>
              </a:spcAft>
              <a:buClr>
                <a:schemeClr val="tx2"/>
              </a:buClr>
              <a:buSzPct val="70000"/>
              <a:buFont typeface="Wingdings" pitchFamily="2" charset="2"/>
              <a:buChar char="l"/>
            </a:pPr>
            <a:r>
              <a:rPr lang="en-GB" sz="2400" b="1" dirty="0"/>
              <a:t>Foster the information literacy and other skills that students will need to succeed;</a:t>
            </a:r>
          </a:p>
          <a:p>
            <a:pPr fontAlgn="base">
              <a:spcBef>
                <a:spcPts val="600"/>
              </a:spcBef>
              <a:spcAft>
                <a:spcPct val="0"/>
              </a:spcAft>
              <a:buClr>
                <a:schemeClr val="tx2"/>
              </a:buClr>
              <a:buSzPct val="70000"/>
              <a:buFont typeface="Wingdings" pitchFamily="2" charset="2"/>
              <a:buChar char="l"/>
            </a:pPr>
            <a:r>
              <a:rPr lang="en-GB" sz="2400" b="1" dirty="0"/>
              <a:t>Guide them on where to go for help as </a:t>
            </a:r>
            <a:r>
              <a:rPr lang="en-GB" sz="2400" b="1" dirty="0" smtClean="0"/>
              <a:t>necessary;</a:t>
            </a:r>
          </a:p>
          <a:p>
            <a:pPr fontAlgn="base">
              <a:spcBef>
                <a:spcPts val="600"/>
              </a:spcBef>
              <a:spcAft>
                <a:spcPct val="0"/>
              </a:spcAft>
              <a:buClr>
                <a:schemeClr val="tx2"/>
              </a:buClr>
              <a:buSzPct val="70000"/>
              <a:buFont typeface="Wingdings" pitchFamily="2" charset="2"/>
              <a:buChar char="l"/>
            </a:pPr>
            <a:r>
              <a:rPr lang="en-GB" sz="2400" b="1" dirty="0" smtClean="0"/>
              <a:t>Offer them immersive experiences.</a:t>
            </a:r>
            <a:endParaRPr lang="en-GB" sz="2400" b="1" dirty="0"/>
          </a:p>
          <a:p>
            <a:pPr fontAlgn="base">
              <a:spcBef>
                <a:spcPts val="600"/>
              </a:spcBef>
              <a:spcAft>
                <a:spcPct val="0"/>
              </a:spcAft>
              <a:buClr>
                <a:schemeClr val="tx2"/>
              </a:buClr>
              <a:buSzPct val="70000"/>
              <a:buFont typeface="Wingdings" pitchFamily="2" charset="2"/>
              <a:buChar char="l"/>
            </a:pPr>
            <a:endParaRPr lang="en-GB" sz="2400" b="1"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Rationale</a:t>
            </a:r>
            <a:endParaRPr lang="en-GB" dirty="0"/>
          </a:p>
        </p:txBody>
      </p:sp>
      <p:sp>
        <p:nvSpPr>
          <p:cNvPr id="3" name="Content Placeholder 2"/>
          <p:cNvSpPr>
            <a:spLocks noGrp="1"/>
          </p:cNvSpPr>
          <p:nvPr>
            <p:ph idx="1"/>
          </p:nvPr>
        </p:nvSpPr>
        <p:spPr/>
        <p:txBody>
          <a:bodyPr/>
          <a:lstStyle/>
          <a:p>
            <a:r>
              <a:rPr lang="en-GB" dirty="0" smtClean="0"/>
              <a:t>Reading University is committed to reviewing assessment as part of the Curriculum Framework initiative;</a:t>
            </a:r>
          </a:p>
          <a:p>
            <a:r>
              <a:rPr lang="en-GB" dirty="0" smtClean="0"/>
              <a:t>Holistic approaches to programmes require a new way of dealing with assessment to ensure coherence of the student experience;</a:t>
            </a:r>
          </a:p>
          <a:p>
            <a:r>
              <a:rPr lang="en-GB" dirty="0" smtClean="0"/>
              <a:t>Programme level assessment can have substantial benefits for students, assessors and the </a:t>
            </a:r>
            <a:r>
              <a:rPr lang="en-GB" dirty="0" err="1" smtClean="0"/>
              <a:t>instituion</a:t>
            </a:r>
            <a:r>
              <a:rPr lang="en-GB" dirty="0" smtClean="0"/>
              <a:t>.</a:t>
            </a:r>
          </a:p>
          <a:p>
            <a:endParaRPr lang="en-GB" dirty="0" smtClean="0"/>
          </a:p>
          <a:p>
            <a:pPr>
              <a:buNone/>
            </a:pPr>
            <a:r>
              <a:rPr lang="en-GB" dirty="0" smtClean="0"/>
              <a:t>This session will include inputs from Reading University colleagues on technologically supported assessment initiatives and electronic management of assessment.</a:t>
            </a:r>
            <a:endParaRPr lang="en-GB"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US" sz="3200" dirty="0" smtClean="0"/>
              <a:t>Programme Learning outcomes should reflect what students should achieve </a:t>
            </a:r>
            <a:endParaRPr lang="en-GB" sz="3200" dirty="0"/>
          </a:p>
        </p:txBody>
      </p:sp>
      <p:sp>
        <p:nvSpPr>
          <p:cNvPr id="3" name="Content Placeholder 2"/>
          <p:cNvSpPr>
            <a:spLocks noGrp="1"/>
          </p:cNvSpPr>
          <p:nvPr>
            <p:ph idx="1"/>
          </p:nvPr>
        </p:nvSpPr>
        <p:spPr>
          <a:xfrm>
            <a:off x="285720" y="1268760"/>
            <a:ext cx="8462744" cy="4949464"/>
          </a:xfr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z="2200" dirty="0" smtClean="0"/>
              <a:t>Making it clear to students what is expected of them;</a:t>
            </a:r>
            <a:endParaRPr lang="en-GB" sz="2200" dirty="0" smtClean="0"/>
          </a:p>
          <a:p>
            <a:pPr lvl="0"/>
            <a:r>
              <a:rPr lang="en-US" sz="2200" dirty="0" smtClean="0"/>
              <a:t>Making it clear to teachers what students are expected to learn in their own and other modules;</a:t>
            </a:r>
            <a:endParaRPr lang="en-GB" sz="2200" dirty="0" smtClean="0"/>
          </a:p>
          <a:p>
            <a:pPr lvl="0"/>
            <a:r>
              <a:rPr lang="en-US" sz="2200" dirty="0" smtClean="0"/>
              <a:t>Helping teachers to select the most appropriate teaching strategy for the intended learning outcomes e.g. lecture, seminar, tutorial, group work, discussion, student presentation, laboratory work;</a:t>
            </a:r>
            <a:endParaRPr lang="en-GB" sz="2200" dirty="0" smtClean="0"/>
          </a:p>
          <a:p>
            <a:pPr lvl="0"/>
            <a:r>
              <a:rPr lang="en-US" sz="2200" dirty="0" smtClean="0"/>
              <a:t>Helping teachers to select the most appropriate assessment style to assess the achievement of the learning outcomes, e.g. project, essay, performance assessment, multiple‐choice questions, exam;</a:t>
            </a:r>
            <a:endParaRPr lang="en-GB" sz="2200" dirty="0" smtClean="0"/>
          </a:p>
          <a:p>
            <a:pPr lvl="0"/>
            <a:r>
              <a:rPr lang="en-US" sz="2200" dirty="0" smtClean="0"/>
              <a:t>Having a focus on programme learning outcomes – staff therefore need time to collaborate;</a:t>
            </a:r>
            <a:endParaRPr lang="en-GB" sz="2200" dirty="0" smtClean="0"/>
          </a:p>
          <a:p>
            <a:pPr lvl="0"/>
            <a:r>
              <a:rPr lang="en-US" sz="2200" dirty="0" smtClean="0"/>
              <a:t>Are you confident that students being marked by different people or the same people at different times (inter &amp; intra-tutor reliability) will achieve equivalent marks?</a:t>
            </a:r>
          </a:p>
          <a:p>
            <a:pPr lvl="0"/>
            <a:endParaRPr lang="en-GB" sz="2200" dirty="0" smtClean="0"/>
          </a:p>
          <a:p>
            <a:endParaRPr lang="en-GB" sz="2200"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476672"/>
            <a:ext cx="7543800" cy="592118"/>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smtClean="0"/>
              <a:t>Checklist: to what extent does your assessment strategy: </a:t>
            </a:r>
            <a:endParaRPr lang="en-GB" sz="3200" dirty="0"/>
          </a:p>
        </p:txBody>
      </p:sp>
      <p:sp>
        <p:nvSpPr>
          <p:cNvPr id="3" name="Content Placeholder 2"/>
          <p:cNvSpPr>
            <a:spLocks noGrp="1"/>
          </p:cNvSpPr>
          <p:nvPr>
            <p:ph idx="1"/>
          </p:nvPr>
        </p:nvSpPr>
        <p:spPr>
          <a:xfrm>
            <a:off x="468312" y="1214422"/>
            <a:ext cx="8318529" cy="4987941"/>
          </a:xfrm>
          <a:noFill/>
          <a:ln w="9525">
            <a:noFill/>
            <a:miter lim="800000"/>
            <a:headEnd/>
            <a:tailEnd/>
          </a:ln>
        </p:spPr>
        <p:txBody>
          <a:bodyPr vert="horz" wrap="square" lIns="91440" tIns="45720" rIns="91440" bIns="45720" numCol="1" anchor="t" anchorCtr="0" compatLnSpc="1">
            <a:prstTxWarp prst="textNoShape">
              <a:avLst/>
            </a:prstTxWarp>
          </a:bodyPr>
          <a:lstStyle/>
          <a:p>
            <a:r>
              <a:rPr lang="en-GB" sz="2800" dirty="0" smtClean="0"/>
              <a:t>Work at a programme level, rather than having assessment occur in module-shaped silos?</a:t>
            </a:r>
          </a:p>
          <a:p>
            <a:r>
              <a:rPr lang="en-GB" sz="2800" dirty="0" smtClean="0"/>
              <a:t>Maximise fast, formative feedback opportunities without driving your markers into the ground?</a:t>
            </a:r>
          </a:p>
          <a:p>
            <a:r>
              <a:rPr lang="en-GB" sz="2800" dirty="0" smtClean="0"/>
              <a:t>Support student transition and retention by making assessment integral to learning? </a:t>
            </a:r>
          </a:p>
          <a:p>
            <a:r>
              <a:rPr lang="en-GB" sz="2800" dirty="0" smtClean="0"/>
              <a:t>Enable the development of digital literacy by providing tasks that use social and digital media?</a:t>
            </a:r>
          </a:p>
          <a:p>
            <a:r>
              <a:rPr lang="en-GB" sz="2800" dirty="0" smtClean="0"/>
              <a:t>Make the process of assessing and being assessed enjoyable for staff and students?</a:t>
            </a:r>
          </a:p>
          <a:p>
            <a:r>
              <a:rPr lang="en-GB" sz="2800" dirty="0" smtClean="0"/>
              <a:t>Assure the standards of assessment against national and PSRB benchmarks?</a:t>
            </a:r>
            <a:endParaRPr lang="en-GB" sz="2800"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smtClean="0"/>
              <a:t>And…</a:t>
            </a:r>
            <a:endParaRPr lang="en-GB" sz="3200" dirty="0"/>
          </a:p>
        </p:txBody>
      </p:sp>
      <p:sp>
        <p:nvSpPr>
          <p:cNvPr id="3" name="Content Placeholder 2"/>
          <p:cNvSpPr>
            <a:spLocks noGrp="1"/>
          </p:cNvSpPr>
          <p:nvPr>
            <p:ph idx="1"/>
          </p:nvPr>
        </p:nvSpPr>
        <p:spPr/>
        <p:txBody>
          <a:bodyPr/>
          <a:lstStyle/>
          <a:p>
            <a:r>
              <a:rPr lang="en-GB" sz="2800" dirty="0" smtClean="0"/>
              <a:t>Provide incremental assessment opportunities?</a:t>
            </a:r>
          </a:p>
          <a:p>
            <a:r>
              <a:rPr lang="en-GB" sz="2800" dirty="0" smtClean="0"/>
              <a:t>Use assessment activities that can engage students and be integral to learning?</a:t>
            </a:r>
          </a:p>
          <a:p>
            <a:r>
              <a:rPr lang="en-GB" sz="2800" dirty="0" smtClean="0"/>
              <a:t>Constructively align (Biggs 2003) assignments with planned learning outcomes and the curriculum taught?</a:t>
            </a:r>
          </a:p>
          <a:p>
            <a:r>
              <a:rPr lang="en-GB" sz="2800" dirty="0" smtClean="0"/>
              <a:t>Provide realistic tasks: students are likely to put more energy into assignments they see as authentic and worth bothering with?</a:t>
            </a:r>
          </a:p>
          <a:p>
            <a:r>
              <a:rPr lang="en-GB" sz="2800" dirty="0" smtClean="0"/>
              <a:t>Maximise the dialogic opportunities of student feedback?</a:t>
            </a:r>
          </a:p>
          <a:p>
            <a:endParaRPr lang="en-GB" sz="2800"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3600" dirty="0" smtClean="0"/>
              <a:t>Conclusions</a:t>
            </a:r>
            <a:endParaRPr lang="en-GB" sz="3600" dirty="0"/>
          </a:p>
        </p:txBody>
      </p:sp>
      <p:sp>
        <p:nvSpPr>
          <p:cNvPr id="3" name="Content Placeholder 2"/>
          <p:cNvSpPr>
            <a:spLocks noGrp="1"/>
          </p:cNvSpPr>
          <p:nvPr>
            <p:ph idx="1"/>
          </p:nvPr>
        </p:nvSpPr>
        <p:spPr/>
        <p:txBody>
          <a:bodyPr/>
          <a:lstStyle/>
          <a:p>
            <a:r>
              <a:rPr lang="en-GB" sz="2800" dirty="0" smtClean="0"/>
              <a:t>The benefits of programme level curriculum design and assessment are substantial for students, for academics and for the university;</a:t>
            </a:r>
          </a:p>
          <a:p>
            <a:r>
              <a:rPr lang="en-GB" sz="2800" dirty="0" smtClean="0"/>
              <a:t>There is considerable experience in achieving this, which demonstrates its viability;</a:t>
            </a:r>
          </a:p>
          <a:p>
            <a:r>
              <a:rPr lang="en-GB" sz="2800" dirty="0" smtClean="0"/>
              <a:t>However, it is an approach that requires substantial systematic and strategic design, and can only be achieved as a collaborative and university-wide effort.</a:t>
            </a:r>
            <a:endParaRPr lang="en-GB" sz="2800"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Title 3"/>
          <p:cNvSpPr>
            <a:spLocks noGrp="1"/>
          </p:cNvSpPr>
          <p:nvPr>
            <p:ph type="title"/>
          </p:nvPr>
        </p:nvSpPr>
        <p:spPr/>
        <p:txBody>
          <a:bodyPr/>
          <a:lstStyle/>
          <a:p>
            <a:r>
              <a:rPr lang="en-GB" sz="2800" dirty="0" smtClean="0"/>
              <a:t>These and other slides will be available on my website at http://sally-brown.net</a:t>
            </a:r>
          </a:p>
        </p:txBody>
      </p:sp>
      <p:pic>
        <p:nvPicPr>
          <p:cNvPr id="3" name="Picture 2" descr="sally new photo.jpg"/>
          <p:cNvPicPr>
            <a:picLocks noChangeAspect="1"/>
          </p:cNvPicPr>
          <p:nvPr/>
        </p:nvPicPr>
        <p:blipFill>
          <a:blip r:embed="rId3" cstate="email"/>
          <a:stretch>
            <a:fillRect/>
          </a:stretch>
        </p:blipFill>
        <p:spPr>
          <a:xfrm>
            <a:off x="2627784" y="1268760"/>
            <a:ext cx="3723878" cy="4965171"/>
          </a:xfrm>
          <a:prstGeom prst="rect">
            <a:avLst/>
          </a:prstGeom>
        </p:spPr>
      </p:pic>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a:xfrm>
            <a:off x="457200" y="122238"/>
            <a:ext cx="7543800" cy="800100"/>
          </a:xfrm>
          <a:noFill/>
        </p:spPr>
        <p:txBody>
          <a:bodyPr anchor="ctr"/>
          <a:lstStyle/>
          <a:p>
            <a:pPr eaLnBrk="1" hangingPunct="1"/>
            <a:r>
              <a:rPr lang="en-GB" dirty="0" smtClean="0"/>
              <a:t>Useful references: 1</a:t>
            </a:r>
          </a:p>
        </p:txBody>
      </p:sp>
      <p:sp>
        <p:nvSpPr>
          <p:cNvPr id="207875" name="Rectangle 3"/>
          <p:cNvSpPr>
            <a:spLocks noGrp="1" noChangeArrowheads="1"/>
          </p:cNvSpPr>
          <p:nvPr>
            <p:ph type="body" idx="1"/>
          </p:nvPr>
        </p:nvSpPr>
        <p:spPr>
          <a:xfrm>
            <a:off x="250825" y="908720"/>
            <a:ext cx="8713788" cy="5615905"/>
          </a:xfrm>
        </p:spPr>
        <p:txBody>
          <a:bodyPr/>
          <a:lstStyle/>
          <a:p>
            <a:pPr marL="609600" indent="-609600" eaLnBrk="1" hangingPunct="1">
              <a:buFont typeface="Wingdings" pitchFamily="2" charset="2"/>
              <a:buNone/>
              <a:defRPr/>
            </a:pPr>
            <a:r>
              <a:rPr lang="en-GB" sz="2000" dirty="0" smtClean="0"/>
              <a:t>Assessment Reform Group (1999) </a:t>
            </a:r>
            <a:r>
              <a:rPr lang="en-GB" sz="2000" i="1" dirty="0" smtClean="0"/>
              <a:t>Assessment for Learning : Beyond the black box, </a:t>
            </a:r>
            <a:r>
              <a:rPr lang="en-GB" sz="2000" dirty="0" smtClean="0"/>
              <a:t>Cambridge UK, University of Cambridge School of Education.</a:t>
            </a:r>
            <a:r>
              <a:rPr lang="en-GB" sz="2000" dirty="0" smtClean="0">
                <a:cs typeface="Times New Roman" pitchFamily="18" charset="0"/>
              </a:rPr>
              <a:t> </a:t>
            </a:r>
          </a:p>
          <a:p>
            <a:pPr marL="609600" indent="-609600" eaLnBrk="1" hangingPunct="1">
              <a:buFont typeface="Wingdings" pitchFamily="2" charset="2"/>
              <a:buNone/>
              <a:defRPr/>
            </a:pPr>
            <a:r>
              <a:rPr lang="en-GB" sz="2000" dirty="0" smtClean="0">
                <a:cs typeface="Times New Roman" pitchFamily="18" charset="0"/>
              </a:rPr>
              <a:t>Biggs, J. and Tang, C. (2007) </a:t>
            </a:r>
            <a:r>
              <a:rPr lang="en-GB" sz="2000" i="1" dirty="0" smtClean="0">
                <a:cs typeface="Times New Roman" pitchFamily="18" charset="0"/>
              </a:rPr>
              <a:t>Teaching for Quality Learning at University, </a:t>
            </a:r>
            <a:r>
              <a:rPr lang="en-GB" sz="2000" dirty="0" smtClean="0">
                <a:cs typeface="Times New Roman" pitchFamily="18" charset="0"/>
              </a:rPr>
              <a:t>Maidenhead: Open University Press.</a:t>
            </a:r>
          </a:p>
          <a:p>
            <a:pPr marL="609600" indent="-609600" eaLnBrk="1" hangingPunct="1">
              <a:buFont typeface="Wingdings" pitchFamily="2" charset="2"/>
              <a:buNone/>
              <a:defRPr/>
            </a:pPr>
            <a:r>
              <a:rPr lang="en-GB" sz="2000" dirty="0" smtClean="0">
                <a:cs typeface="Times New Roman" pitchFamily="18" charset="0"/>
              </a:rPr>
              <a:t>Bloxham, S. and Boyd, P. (2007) </a:t>
            </a:r>
            <a:r>
              <a:rPr lang="en-GB" sz="2000" i="1" dirty="0" smtClean="0">
                <a:cs typeface="Times New Roman" pitchFamily="18" charset="0"/>
              </a:rPr>
              <a:t>Developing effective assessment in higher education: a practical guide</a:t>
            </a:r>
            <a:r>
              <a:rPr lang="en-GB" sz="2000" dirty="0" smtClean="0">
                <a:cs typeface="Times New Roman" pitchFamily="18" charset="0"/>
              </a:rPr>
              <a:t>, Maidenhead, Open University Press.</a:t>
            </a:r>
          </a:p>
          <a:p>
            <a:pPr marL="609600" indent="-609600" eaLnBrk="1" hangingPunct="1">
              <a:buFont typeface="Wingdings" pitchFamily="2" charset="2"/>
              <a:buNone/>
              <a:defRPr/>
            </a:pPr>
            <a:r>
              <a:rPr lang="en-GB" sz="2000" dirty="0" smtClean="0">
                <a:cs typeface="Times New Roman" pitchFamily="18" charset="0"/>
              </a:rPr>
              <a:t>Brown, S. Rust, C. &amp; Gibbs, G. (1994) </a:t>
            </a:r>
            <a:r>
              <a:rPr lang="en-GB" sz="2000" i="1" dirty="0" smtClean="0">
                <a:cs typeface="Times New Roman" pitchFamily="18" charset="0"/>
              </a:rPr>
              <a:t>Strategies for Diversifying Assessment,</a:t>
            </a:r>
            <a:r>
              <a:rPr lang="en-GB" sz="2000" dirty="0" smtClean="0">
                <a:cs typeface="Times New Roman" pitchFamily="18" charset="0"/>
              </a:rPr>
              <a:t> Oxford: Oxford Centre for Staff Development. </a:t>
            </a:r>
          </a:p>
          <a:p>
            <a:pPr marL="609600" indent="-609600" eaLnBrk="1" hangingPunct="1">
              <a:buFont typeface="Wingdings" pitchFamily="2" charset="2"/>
              <a:buNone/>
              <a:defRPr/>
            </a:pPr>
            <a:r>
              <a:rPr lang="en-GB" sz="2000" dirty="0" smtClean="0"/>
              <a:t>Boud, D. (1995) </a:t>
            </a:r>
            <a:r>
              <a:rPr lang="en-GB" sz="2000" i="1" dirty="0" smtClean="0"/>
              <a:t>Enhancing learning through self-assessment,</a:t>
            </a:r>
            <a:r>
              <a:rPr lang="en-GB" sz="2000" dirty="0" smtClean="0"/>
              <a:t> London: Routledge.</a:t>
            </a:r>
          </a:p>
          <a:p>
            <a:pPr marL="609600" indent="-609600" eaLnBrk="1" hangingPunct="1">
              <a:buFont typeface="Wingdings" pitchFamily="2" charset="2"/>
              <a:buNone/>
              <a:defRPr/>
            </a:pPr>
            <a:r>
              <a:rPr lang="en-GB" sz="2000" dirty="0" smtClean="0"/>
              <a:t>Brown, S. and </a:t>
            </a:r>
            <a:r>
              <a:rPr lang="en-GB" sz="2000" dirty="0" err="1" smtClean="0"/>
              <a:t>Glasner</a:t>
            </a:r>
            <a:r>
              <a:rPr lang="en-GB" sz="2000" dirty="0" smtClean="0"/>
              <a:t>, A. (eds.) (1999) </a:t>
            </a:r>
            <a:r>
              <a:rPr lang="en-GB" sz="2000" i="1" dirty="0" smtClean="0"/>
              <a:t>Assessment Matters in Higher Education, Choosing and Using Diverse Approaches</a:t>
            </a:r>
            <a:r>
              <a:rPr lang="en-GB" sz="2000" dirty="0" smtClean="0"/>
              <a:t>, Maidenhead: Open University Press.</a:t>
            </a:r>
          </a:p>
          <a:p>
            <a:pPr marL="609600" indent="-609600" eaLnBrk="1" hangingPunct="1">
              <a:buFont typeface="Wingdings" pitchFamily="2" charset="2"/>
              <a:buNone/>
              <a:defRPr/>
            </a:pPr>
            <a:r>
              <a:rPr lang="en-GB" sz="2000" dirty="0" smtClean="0"/>
              <a:t>Brown, S. and Knight, P. (1994) </a:t>
            </a:r>
            <a:r>
              <a:rPr lang="en-GB" sz="2000" i="1" dirty="0" smtClean="0"/>
              <a:t>Assessing Learners in Higher Education</a:t>
            </a:r>
            <a:r>
              <a:rPr lang="en-GB" sz="2000" dirty="0" smtClean="0"/>
              <a:t>, London: Kogan Page.</a:t>
            </a:r>
            <a:endParaRPr lang="en-US" sz="2000" dirty="0" smtClean="0"/>
          </a:p>
          <a:p>
            <a:pPr marL="609600" indent="-609600" eaLnBrk="1" hangingPunct="1">
              <a:buNone/>
              <a:defRPr/>
            </a:pPr>
            <a:r>
              <a:rPr lang="en-US" sz="2000" dirty="0" smtClean="0"/>
              <a:t>Brown, S. and Race, P. (2012) </a:t>
            </a:r>
            <a:r>
              <a:rPr lang="en-GB" sz="2000" i="1" dirty="0" smtClean="0"/>
              <a:t>Using effective assessment to promote learning </a:t>
            </a:r>
            <a:r>
              <a:rPr lang="en-GB" sz="2000" dirty="0" smtClean="0"/>
              <a:t>in Hunt, L. and Chambers, D. (2012) </a:t>
            </a:r>
            <a:r>
              <a:rPr lang="en-GB" sz="2000" i="1" dirty="0" smtClean="0"/>
              <a:t>University Teaching in Focus, Victoria, Australia, Acer Press. P74-91</a:t>
            </a:r>
            <a:endParaRPr lang="en-GB" sz="2000" dirty="0" smtClean="0"/>
          </a:p>
          <a:p>
            <a:pPr marL="609600" indent="-609600" eaLnBrk="1" hangingPunct="1">
              <a:defRPr/>
            </a:pPr>
            <a:endParaRPr lang="en-GB" sz="2000" dirty="0" smtClean="0"/>
          </a:p>
          <a:p>
            <a:pPr eaLnBrk="1" hangingPunct="1">
              <a:lnSpc>
                <a:spcPct val="90000"/>
              </a:lnSpc>
              <a:buNone/>
              <a:defRPr/>
            </a:pPr>
            <a:endParaRPr lang="en-GB" sz="2000" dirty="0" smtClean="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6082" name="Rectangle 2"/>
          <p:cNvSpPr>
            <a:spLocks noGrp="1" noChangeArrowheads="1"/>
          </p:cNvSpPr>
          <p:nvPr>
            <p:ph type="title"/>
          </p:nvPr>
        </p:nvSpPr>
        <p:spPr>
          <a:xfrm>
            <a:off x="467544" y="260648"/>
            <a:ext cx="7543800" cy="576262"/>
          </a:xfrm>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dirty="0"/>
              <a:t>Useful references 2</a:t>
            </a:r>
          </a:p>
        </p:txBody>
      </p:sp>
      <p:sp>
        <p:nvSpPr>
          <p:cNvPr id="208899" name="Rectangle 3"/>
          <p:cNvSpPr>
            <a:spLocks noGrp="1" noChangeArrowheads="1"/>
          </p:cNvSpPr>
          <p:nvPr>
            <p:ph type="body" idx="1"/>
          </p:nvPr>
        </p:nvSpPr>
        <p:spPr>
          <a:xfrm>
            <a:off x="250825" y="836712"/>
            <a:ext cx="8424863" cy="5365651"/>
          </a:xfrm>
          <a:noFill/>
          <a:ln w="9525">
            <a:noFill/>
            <a:miter lim="800000"/>
            <a:headEnd/>
            <a:tailEnd/>
          </a:ln>
        </p:spPr>
        <p:txBody>
          <a:bodyPr vert="horz" wrap="square" lIns="91440" tIns="45720" rIns="91440" bIns="45720" numCol="1" anchor="t" anchorCtr="0" compatLnSpc="1">
            <a:prstTxWarp prst="textNoShape">
              <a:avLst/>
            </a:prstTxWarp>
          </a:bodyPr>
          <a:lstStyle/>
          <a:p>
            <a:pPr eaLnBrk="1" hangingPunct="1">
              <a:buFont typeface="Wingdings" pitchFamily="2" charset="2"/>
              <a:buNone/>
              <a:defRPr/>
            </a:pPr>
            <a:r>
              <a:rPr lang="en-US" sz="2000" dirty="0" smtClean="0"/>
              <a:t>Carless, D., </a:t>
            </a:r>
            <a:r>
              <a:rPr lang="en-US" sz="2000" dirty="0" err="1" smtClean="0"/>
              <a:t>Joughin</a:t>
            </a:r>
            <a:r>
              <a:rPr lang="en-US" sz="2000" dirty="0" smtClean="0"/>
              <a:t>, G., </a:t>
            </a:r>
            <a:r>
              <a:rPr lang="en-US" sz="2000" dirty="0" err="1" smtClean="0"/>
              <a:t>Ngar</a:t>
            </a:r>
            <a:r>
              <a:rPr lang="en-US" sz="2000" dirty="0" smtClean="0"/>
              <a:t>-Fun Liu </a:t>
            </a:r>
            <a:r>
              <a:rPr lang="en-US" sz="2000" i="1" dirty="0" smtClean="0"/>
              <a:t>et al</a:t>
            </a:r>
            <a:r>
              <a:rPr lang="en-US" sz="2000" dirty="0" smtClean="0"/>
              <a:t> (2006) </a:t>
            </a:r>
            <a:r>
              <a:rPr lang="en-US" sz="2000" i="1" dirty="0" smtClean="0"/>
              <a:t>How Assessment supports learning: Learning orientated assessment in action, </a:t>
            </a:r>
            <a:r>
              <a:rPr lang="en-US" sz="2000" dirty="0" smtClean="0"/>
              <a:t>Hong Kong: Hong Kong University Press.</a:t>
            </a:r>
          </a:p>
          <a:p>
            <a:pPr eaLnBrk="1" hangingPunct="1">
              <a:buFont typeface="Wingdings" pitchFamily="2" charset="2"/>
              <a:buNone/>
              <a:defRPr/>
            </a:pPr>
            <a:r>
              <a:rPr lang="en-GB" sz="2000" dirty="0" smtClean="0"/>
              <a:t>Carroll, J. and Ryan, J. (2005) </a:t>
            </a:r>
            <a:r>
              <a:rPr lang="en-GB" sz="2000" i="1" dirty="0" smtClean="0"/>
              <a:t>Teaching International students: improving learning for all. </a:t>
            </a:r>
            <a:r>
              <a:rPr lang="en-GB" sz="2000" dirty="0" smtClean="0"/>
              <a:t>London: Routledge SEDA series.</a:t>
            </a:r>
          </a:p>
          <a:p>
            <a:pPr marL="609600" indent="-609600" eaLnBrk="1" hangingPunct="1">
              <a:buNone/>
              <a:defRPr/>
            </a:pPr>
            <a:r>
              <a:rPr lang="en-GB" sz="2000" dirty="0" err="1" smtClean="0"/>
              <a:t>Dochy</a:t>
            </a:r>
            <a:r>
              <a:rPr lang="en-GB" sz="2000" dirty="0" smtClean="0"/>
              <a:t>, F. J. R. C., </a:t>
            </a:r>
            <a:r>
              <a:rPr lang="en-GB" sz="2000" dirty="0" err="1" smtClean="0"/>
              <a:t>Segers</a:t>
            </a:r>
            <a:r>
              <a:rPr lang="en-GB" sz="2000" dirty="0" smtClean="0"/>
              <a:t>, M., &amp; </a:t>
            </a:r>
            <a:r>
              <a:rPr lang="en-GB" sz="2000" dirty="0" err="1" smtClean="0"/>
              <a:t>Sluijsmans</a:t>
            </a:r>
            <a:r>
              <a:rPr lang="en-GB" sz="2000" dirty="0" smtClean="0"/>
              <a:t>, D. (1999). The use of self-, peer and co-assessment in higher education: A review. </a:t>
            </a:r>
            <a:r>
              <a:rPr lang="en-GB" sz="2000" i="1" dirty="0" smtClean="0"/>
              <a:t>Studies in Higher education</a:t>
            </a:r>
            <a:r>
              <a:rPr lang="en-GB" sz="2000" dirty="0" smtClean="0"/>
              <a:t>, </a:t>
            </a:r>
            <a:r>
              <a:rPr lang="en-GB" sz="2000" i="1" dirty="0" smtClean="0"/>
              <a:t>24</a:t>
            </a:r>
            <a:r>
              <a:rPr lang="en-GB" sz="2000" dirty="0" smtClean="0"/>
              <a:t>(3), 331-350.</a:t>
            </a:r>
          </a:p>
          <a:p>
            <a:pPr marL="609600" indent="-609600" eaLnBrk="1" hangingPunct="1">
              <a:buNone/>
              <a:defRPr/>
            </a:pPr>
            <a:r>
              <a:rPr lang="en-GB" sz="2000" dirty="0" err="1" smtClean="0"/>
              <a:t>Falchikov</a:t>
            </a:r>
            <a:r>
              <a:rPr lang="en-GB" sz="2000" dirty="0" smtClean="0"/>
              <a:t>, N. (2004) </a:t>
            </a:r>
            <a:r>
              <a:rPr lang="en-GB" sz="2000" i="1" dirty="0" smtClean="0"/>
              <a:t>Improving Assessment through Student Involvement: Practical Solutions for Aiding Learning in Higher and Further Education,</a:t>
            </a:r>
            <a:r>
              <a:rPr lang="en-GB" sz="2000" dirty="0" smtClean="0"/>
              <a:t> London: Routledge.</a:t>
            </a:r>
          </a:p>
          <a:p>
            <a:pPr marL="609600" indent="-609600" eaLnBrk="1" hangingPunct="1">
              <a:buFont typeface="Wingdings" pitchFamily="2" charset="2"/>
              <a:buNone/>
              <a:defRPr/>
            </a:pPr>
            <a:r>
              <a:rPr lang="en-GB" sz="2000" dirty="0" smtClean="0"/>
              <a:t>Gibbs, G. (1999) </a:t>
            </a:r>
            <a:r>
              <a:rPr lang="en-GB" sz="2000" i="1" dirty="0" smtClean="0"/>
              <a:t>Using assessment strategically to change the way students learn</a:t>
            </a:r>
            <a:r>
              <a:rPr lang="en-GB" sz="2000" dirty="0" smtClean="0"/>
              <a:t>, in Brown S. &amp; </a:t>
            </a:r>
            <a:r>
              <a:rPr lang="en-GB" sz="2000" dirty="0" err="1" smtClean="0"/>
              <a:t>Glasner</a:t>
            </a:r>
            <a:r>
              <a:rPr lang="en-GB" sz="2000" dirty="0" smtClean="0"/>
              <a:t>, A. (eds.), </a:t>
            </a:r>
            <a:r>
              <a:rPr lang="en-GB" sz="2000" i="1" dirty="0" smtClean="0"/>
              <a:t>Assessment Matters in Higher Education: Choosing and Using Diverse Approaches, </a:t>
            </a:r>
            <a:r>
              <a:rPr lang="en-GB" sz="2000" dirty="0" smtClean="0"/>
              <a:t>Maidenhead: SRHE/Open University Press.</a:t>
            </a:r>
          </a:p>
          <a:p>
            <a:pPr marL="609600" indent="-609600" eaLnBrk="1" hangingPunct="1">
              <a:buFont typeface="Wingdings" pitchFamily="2" charset="2"/>
              <a:buNone/>
              <a:defRPr/>
            </a:pPr>
            <a:r>
              <a:rPr lang="en-GB" sz="2000" dirty="0" smtClean="0"/>
              <a:t>Higher Education Academy (2012) </a:t>
            </a:r>
            <a:r>
              <a:rPr lang="en-GB" sz="2000" i="1" dirty="0" smtClean="0"/>
              <a:t>A marked improvement; transforming assessment in higher education</a:t>
            </a:r>
            <a:r>
              <a:rPr lang="en-GB" sz="2000" dirty="0" smtClean="0"/>
              <a:t>, York: HEA.</a:t>
            </a:r>
          </a:p>
          <a:p>
            <a:pPr eaLnBrk="1" hangingPunct="1">
              <a:defRPr/>
            </a:pPr>
            <a:endParaRPr lang="en-GB" sz="2000" dirty="0" smtClean="0"/>
          </a:p>
          <a:p>
            <a:pPr eaLnBrk="1" hangingPunct="1">
              <a:defRPr/>
            </a:pPr>
            <a:endParaRPr lang="en-GB" sz="2000" dirty="0" smtClean="0"/>
          </a:p>
          <a:p>
            <a:pPr eaLnBrk="1" hangingPunct="1">
              <a:defRPr/>
            </a:pPr>
            <a:endParaRPr lang="en-GB" sz="2000" dirty="0" smtClean="0"/>
          </a:p>
          <a:p>
            <a:pPr eaLnBrk="1" hangingPunct="1">
              <a:defRPr/>
            </a:pPr>
            <a:endParaRPr lang="en-GB" sz="2000" dirty="0" smtClean="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7106" name="Rectangle 2"/>
          <p:cNvSpPr>
            <a:spLocks noGrp="1" noChangeArrowheads="1"/>
          </p:cNvSpPr>
          <p:nvPr>
            <p:ph type="title"/>
          </p:nvPr>
        </p:nvSpPr>
        <p:spPr>
          <a:xfrm>
            <a:off x="457200" y="260350"/>
            <a:ext cx="7543800" cy="720725"/>
          </a:xfrm>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dirty="0"/>
              <a:t>Useful references 3</a:t>
            </a:r>
          </a:p>
        </p:txBody>
      </p:sp>
      <p:sp>
        <p:nvSpPr>
          <p:cNvPr id="43011" name="Rectangle 3"/>
          <p:cNvSpPr>
            <a:spLocks noGrp="1" noChangeArrowheads="1"/>
          </p:cNvSpPr>
          <p:nvPr>
            <p:ph type="body" idx="1"/>
          </p:nvPr>
        </p:nvSpPr>
        <p:spPr>
          <a:xfrm>
            <a:off x="142844" y="1052737"/>
            <a:ext cx="8750331" cy="5329014"/>
          </a:xfrm>
        </p:spPr>
        <p:txBody>
          <a:bodyPr/>
          <a:lstStyle/>
          <a:p>
            <a:pPr marL="609600" indent="-609600" eaLnBrk="1" hangingPunct="1">
              <a:buFont typeface="Wingdings" pitchFamily="2" charset="2"/>
              <a:buNone/>
              <a:defRPr/>
            </a:pPr>
            <a:r>
              <a:rPr lang="en-GB" sz="2000" dirty="0" smtClean="0"/>
              <a:t>Knight, P. and </a:t>
            </a:r>
            <a:r>
              <a:rPr lang="en-GB" sz="2000" dirty="0" err="1" smtClean="0"/>
              <a:t>Yorke</a:t>
            </a:r>
            <a:r>
              <a:rPr lang="en-GB" sz="2000" dirty="0" smtClean="0"/>
              <a:t>, M. (2003) </a:t>
            </a:r>
            <a:r>
              <a:rPr lang="en-GB" sz="2000" i="1" dirty="0" smtClean="0"/>
              <a:t>Assessment, learning and employability</a:t>
            </a:r>
            <a:r>
              <a:rPr lang="en-GB" sz="2000" dirty="0" smtClean="0"/>
              <a:t> Maidenhead, UK: SRHE/Open University Press.</a:t>
            </a:r>
          </a:p>
          <a:p>
            <a:pPr eaLnBrk="1" hangingPunct="1">
              <a:buFont typeface="Wingdings" pitchFamily="2" charset="2"/>
              <a:buNone/>
              <a:defRPr/>
            </a:pPr>
            <a:r>
              <a:rPr lang="en-GB" sz="2000" dirty="0" smtClean="0"/>
              <a:t>McDowell, L. and Brown, S. (1998) </a:t>
            </a:r>
            <a:r>
              <a:rPr lang="en-GB" sz="2000" i="1" dirty="0" smtClean="0"/>
              <a:t>Assessing students: cheating and plagiarism</a:t>
            </a:r>
            <a:r>
              <a:rPr lang="en-GB" sz="2000" dirty="0" smtClean="0"/>
              <a:t>, Newcastle: Red Guide 10/11 University of Northumbria.</a:t>
            </a:r>
            <a:endParaRPr lang="en-US" sz="2000" dirty="0" smtClean="0"/>
          </a:p>
          <a:p>
            <a:pPr eaLnBrk="1" hangingPunct="1">
              <a:buNone/>
              <a:defRPr/>
            </a:pPr>
            <a:r>
              <a:rPr lang="en-GB" sz="2000" dirty="0" smtClean="0"/>
              <a:t>Meyer, J.H.F. and Land, R. (2003) </a:t>
            </a:r>
            <a:r>
              <a:rPr lang="en-GB" sz="2000" i="1" dirty="0" smtClean="0"/>
              <a:t>Threshold Concepts and Troublesome Knowledge 1 – Linkages to Ways of Thinking and Practising within the Disciplines</a:t>
            </a:r>
            <a:r>
              <a:rPr lang="en-GB" sz="2000" dirty="0"/>
              <a:t>,</a:t>
            </a:r>
            <a:r>
              <a:rPr lang="en-GB" sz="2000" dirty="0" smtClean="0"/>
              <a:t> in C. Rust (ed.) </a:t>
            </a:r>
            <a:r>
              <a:rPr lang="en-GB" sz="2000" i="1" dirty="0" smtClean="0"/>
              <a:t>Improving Student Learning </a:t>
            </a:r>
            <a:r>
              <a:rPr lang="en-GB" sz="2000" dirty="0" smtClean="0"/>
              <a:t>–</a:t>
            </a:r>
            <a:r>
              <a:rPr lang="en-GB" sz="2000" i="1" dirty="0" smtClean="0"/>
              <a:t> Ten years on</a:t>
            </a:r>
            <a:r>
              <a:rPr lang="en-GB" sz="2000" dirty="0"/>
              <a:t>. Oxford: OCSLD. </a:t>
            </a:r>
            <a:endParaRPr lang="en-GB" sz="2000" dirty="0" smtClean="0"/>
          </a:p>
          <a:p>
            <a:pPr eaLnBrk="1" hangingPunct="1">
              <a:buNone/>
              <a:defRPr/>
            </a:pPr>
            <a:r>
              <a:rPr lang="en-GB" sz="2000" dirty="0" smtClean="0"/>
              <a:t>Morgan</a:t>
            </a:r>
            <a:r>
              <a:rPr lang="en-GB" sz="2000" dirty="0"/>
              <a:t>, </a:t>
            </a:r>
            <a:r>
              <a:rPr lang="en-GB" sz="2000" dirty="0" smtClean="0"/>
              <a:t>M. (2013) (Ed.) ​</a:t>
            </a:r>
            <a:r>
              <a:rPr lang="en-GB" sz="2000" i="1" dirty="0" smtClean="0"/>
              <a:t>Supporting Student Diversity in Higher Education: A practical guide,</a:t>
            </a:r>
            <a:r>
              <a:rPr lang="en-GB" sz="2000" dirty="0" smtClean="0"/>
              <a:t> London: Routledge.</a:t>
            </a:r>
            <a:endParaRPr lang="en-GB" sz="2000" dirty="0"/>
          </a:p>
          <a:p>
            <a:pPr eaLnBrk="1" hangingPunct="1">
              <a:buFont typeface="Wingdings" pitchFamily="2" charset="2"/>
              <a:buNone/>
              <a:defRPr/>
            </a:pPr>
            <a:r>
              <a:rPr lang="en-GB" sz="2000" dirty="0" smtClean="0"/>
              <a:t>Nicol, D. J. and Macfarlane-Dick, D. (2006) Formative assessment and self-regulated learning: A model and seven principles of good feedback practice, </a:t>
            </a:r>
            <a:r>
              <a:rPr lang="en-GB" sz="2000" i="1" dirty="0" smtClean="0"/>
              <a:t>Studies in Higher Education </a:t>
            </a:r>
            <a:r>
              <a:rPr lang="en-GB" sz="2000" i="1" dirty="0" err="1" smtClean="0"/>
              <a:t>Vol</a:t>
            </a:r>
            <a:r>
              <a:rPr lang="en-GB" sz="2000" i="1" dirty="0" smtClean="0"/>
              <a:t> 31(2), 199-218.</a:t>
            </a:r>
          </a:p>
          <a:p>
            <a:pPr eaLnBrk="1" hangingPunct="1">
              <a:buNone/>
              <a:defRPr/>
            </a:pPr>
            <a:r>
              <a:rPr lang="en-GB" sz="2000" dirty="0" smtClean="0"/>
              <a:t>PASS project Bradford </a:t>
            </a:r>
            <a:r>
              <a:rPr lang="en-GB" sz="2000" dirty="0" smtClean="0">
                <a:hlinkClick r:id="rId3"/>
              </a:rPr>
              <a:t>http://www.pass.brad.ac.uk/</a:t>
            </a:r>
            <a:r>
              <a:rPr lang="en-GB" sz="2000" dirty="0" smtClean="0"/>
              <a:t> Accessed August 2015.</a:t>
            </a:r>
          </a:p>
          <a:p>
            <a:pPr eaLnBrk="1" hangingPunct="1">
              <a:buNone/>
              <a:defRPr/>
            </a:pPr>
            <a:r>
              <a:rPr lang="en-GB" sz="2000" dirty="0" smtClean="0"/>
              <a:t>Pickford, R. and Brown, S. (2006) </a:t>
            </a:r>
            <a:r>
              <a:rPr lang="en-GB" sz="2000" i="1" dirty="0" smtClean="0"/>
              <a:t>Assessing skills and practice,</a:t>
            </a:r>
            <a:r>
              <a:rPr lang="en-GB" sz="2000" dirty="0" smtClean="0"/>
              <a:t> London: Routledge. </a:t>
            </a:r>
          </a:p>
          <a:p>
            <a:pPr eaLnBrk="1" hangingPunct="1">
              <a:buNone/>
              <a:defRPr/>
            </a:pPr>
            <a:endParaRPr lang="en-GB" sz="2000" dirty="0" smtClean="0"/>
          </a:p>
          <a:p>
            <a:pPr eaLnBrk="1" hangingPunct="1">
              <a:lnSpc>
                <a:spcPct val="90000"/>
              </a:lnSpc>
              <a:buFont typeface="Wingdings" pitchFamily="2" charset="2"/>
              <a:buNone/>
              <a:defRPr/>
            </a:pPr>
            <a:endParaRPr lang="en-GB" sz="2000" dirty="0" smtClean="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8130" name="Title 1"/>
          <p:cNvSpPr>
            <a:spLocks noGrp="1"/>
          </p:cNvSpPr>
          <p:nvPr>
            <p:ph type="title"/>
          </p:nvPr>
        </p:nvSpPr>
        <p:spPr>
          <a:xfrm>
            <a:off x="457200" y="122239"/>
            <a:ext cx="7543800" cy="786482"/>
          </a:xfrm>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dirty="0"/>
              <a:t>Useful references 4</a:t>
            </a:r>
          </a:p>
        </p:txBody>
      </p:sp>
      <p:sp>
        <p:nvSpPr>
          <p:cNvPr id="48131" name="Content Placeholder 2"/>
          <p:cNvSpPr>
            <a:spLocks noGrp="1"/>
          </p:cNvSpPr>
          <p:nvPr>
            <p:ph idx="1"/>
          </p:nvPr>
        </p:nvSpPr>
        <p:spPr>
          <a:xfrm>
            <a:off x="468313" y="980728"/>
            <a:ext cx="8229600" cy="5221635"/>
          </a:xfrm>
        </p:spPr>
        <p:txBody>
          <a:bodyPr/>
          <a:lstStyle/>
          <a:p>
            <a:pPr eaLnBrk="1" hangingPunct="1">
              <a:buFont typeface="Wingdings" pitchFamily="2" charset="2"/>
              <a:buNone/>
            </a:pPr>
            <a:r>
              <a:rPr lang="en-GB" sz="2000" dirty="0" smtClean="0"/>
              <a:t>Race, P. (2001) </a:t>
            </a:r>
            <a:r>
              <a:rPr lang="en-GB" sz="2000" i="1" dirty="0" smtClean="0"/>
              <a:t>A Briefing on Self, Peer &amp; Group Assessment,</a:t>
            </a:r>
            <a:r>
              <a:rPr lang="en-GB" sz="2000" dirty="0" smtClean="0"/>
              <a:t> in LTSN Generic Centre Assessment Series No 9, LTSN York.</a:t>
            </a:r>
          </a:p>
          <a:p>
            <a:pPr eaLnBrk="1" hangingPunct="1">
              <a:buFont typeface="Wingdings" pitchFamily="2" charset="2"/>
              <a:buNone/>
            </a:pPr>
            <a:r>
              <a:rPr lang="en-GB" sz="2000" dirty="0" smtClean="0"/>
              <a:t>Race P. (2015) </a:t>
            </a:r>
            <a:r>
              <a:rPr lang="en-GB" sz="2000" i="1" dirty="0" smtClean="0"/>
              <a:t>The lecturer’s toolkit (4</a:t>
            </a:r>
            <a:r>
              <a:rPr lang="en-GB" sz="2000" i="1" baseline="30000" dirty="0" smtClean="0"/>
              <a:t>th</a:t>
            </a:r>
            <a:r>
              <a:rPr lang="en-GB" sz="2000" i="1" dirty="0" smtClean="0"/>
              <a:t> edition),</a:t>
            </a:r>
            <a:r>
              <a:rPr lang="en-GB" sz="2000" dirty="0" smtClean="0"/>
              <a:t> London: Routledge.</a:t>
            </a:r>
          </a:p>
          <a:p>
            <a:pPr eaLnBrk="1" hangingPunct="1">
              <a:buFont typeface="Wingdings" pitchFamily="2" charset="2"/>
              <a:buNone/>
            </a:pPr>
            <a:r>
              <a:rPr lang="en-GB" sz="2000" dirty="0" smtClean="0"/>
              <a:t>Rust, C., Price, M. and O’Donovan, B. (2003) Improving students’ learning by developing their understanding of assessment criteria and processes</a:t>
            </a:r>
            <a:r>
              <a:rPr lang="en-GB" sz="2000" i="1" dirty="0" smtClean="0"/>
              <a:t>, Assessment and Evaluation in Higher Education. 28 (2), 147-164.</a:t>
            </a:r>
          </a:p>
          <a:p>
            <a:pPr eaLnBrk="1" hangingPunct="1">
              <a:buFont typeface="Wingdings" pitchFamily="2" charset="2"/>
              <a:buNone/>
            </a:pPr>
            <a:r>
              <a:rPr lang="en-GB" sz="2000" dirty="0" smtClean="0"/>
              <a:t>Ryan, J. (2000) </a:t>
            </a:r>
            <a:r>
              <a:rPr lang="en-GB" sz="2000" i="1" dirty="0" smtClean="0"/>
              <a:t>A Guide to Teaching International Students,</a:t>
            </a:r>
            <a:r>
              <a:rPr lang="en-GB" sz="2000" dirty="0" smtClean="0"/>
              <a:t> Oxford Centre for Staff and Learning Development</a:t>
            </a:r>
          </a:p>
          <a:p>
            <a:pPr eaLnBrk="1" hangingPunct="1">
              <a:buFont typeface="Wingdings" pitchFamily="2" charset="2"/>
              <a:buNone/>
            </a:pPr>
            <a:r>
              <a:rPr lang="en-GB" sz="2000" dirty="0" smtClean="0"/>
              <a:t>Stefani, L. and Carroll, J. (2001) </a:t>
            </a:r>
            <a:r>
              <a:rPr lang="en-GB" sz="2000" i="1" dirty="0" smtClean="0"/>
              <a:t>A Briefing on Plagiarism </a:t>
            </a:r>
            <a:r>
              <a:rPr lang="en-GB" sz="2000" dirty="0" smtClean="0">
                <a:hlinkClick r:id="rId3"/>
              </a:rPr>
              <a:t>http://www.ltsn.ac.uk/application.asp?app=resources.asp&amp;process=full_record&amp;section=generic&amp;id=10</a:t>
            </a:r>
            <a:r>
              <a:rPr lang="en-GB" sz="2000" dirty="0" smtClean="0"/>
              <a:t> </a:t>
            </a:r>
          </a:p>
          <a:p>
            <a:pPr eaLnBrk="1" hangingPunct="1">
              <a:buNone/>
            </a:pPr>
            <a:r>
              <a:rPr lang="en-GB" sz="2000" dirty="0" smtClean="0"/>
              <a:t>Sadler, D. Royce (2010) Beyond feedback: developing student capability in complex appraisal, </a:t>
            </a:r>
            <a:r>
              <a:rPr lang="en-GB" sz="2000" i="1" dirty="0" smtClean="0"/>
              <a:t>Assessment &amp; Evaluation in Higher Education, 35: 5, 535-550.</a:t>
            </a:r>
          </a:p>
          <a:p>
            <a:pPr eaLnBrk="1" hangingPunct="1">
              <a:buNone/>
            </a:pPr>
            <a:r>
              <a:rPr lang="en-GB" sz="2000" dirty="0" smtClean="0"/>
              <a:t>Wiggins, G. (1990) The Case for Authentic Assessment, ERIC Digest</a:t>
            </a:r>
            <a:r>
              <a:rPr lang="en-GB" sz="2000" b="0" dirty="0" smtClean="0"/>
              <a:t>.</a:t>
            </a:r>
          </a:p>
          <a:p>
            <a:pPr eaLnBrk="1" hangingPunct="1">
              <a:buNone/>
            </a:pPr>
            <a:r>
              <a:rPr lang="en-GB" sz="2000" dirty="0" smtClean="0"/>
              <a:t>Yorke, M. (1999) </a:t>
            </a:r>
            <a:r>
              <a:rPr lang="en-GB" sz="2000" i="1" dirty="0" smtClean="0"/>
              <a:t>Leaving Early: Undergraduate Non-completion in Higher Education,</a:t>
            </a:r>
            <a:r>
              <a:rPr lang="en-GB" sz="2000" dirty="0" smtClean="0"/>
              <a:t> London: Routledge.</a:t>
            </a:r>
          </a:p>
          <a:p>
            <a:pPr eaLnBrk="1" hangingPunct="1">
              <a:buFont typeface="Wingdings" pitchFamily="2" charset="2"/>
              <a:buNone/>
            </a:pPr>
            <a:endParaRPr lang="en-GB" sz="2000" dirty="0" smtClean="0"/>
          </a:p>
          <a:p>
            <a:endParaRPr lang="en-GB" sz="2000" dirty="0" smtClean="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It’s worth noting that</a:t>
            </a:r>
            <a:endParaRPr lang="en-GB" dirty="0"/>
          </a:p>
        </p:txBody>
      </p:sp>
      <p:sp>
        <p:nvSpPr>
          <p:cNvPr id="3" name="Content Placeholder 2"/>
          <p:cNvSpPr>
            <a:spLocks noGrp="1"/>
          </p:cNvSpPr>
          <p:nvPr>
            <p:ph idx="1"/>
          </p:nvPr>
        </p:nvSpPr>
        <p:spPr/>
        <p:txBody>
          <a:bodyPr/>
          <a:lstStyle/>
          <a:p>
            <a:r>
              <a:rPr lang="en-GB" dirty="0" smtClean="0"/>
              <a:t>Effective curriculum design which is constructively aligned is the key means by which we can offer excellent and supported student experiences;</a:t>
            </a:r>
          </a:p>
          <a:p>
            <a:pPr lvl="0"/>
            <a:r>
              <a:rPr lang="en-US" kern="1200" dirty="0" smtClean="0">
                <a:latin typeface="Arial Narrow" panose="020B0606020202030204" pitchFamily="34" charset="0"/>
                <a:ea typeface="ＭＳ Ｐゴシック" panose="020B0600070205080204" pitchFamily="34" charset="-128"/>
              </a:rPr>
              <a:t>Research indicates that students are more liable to stress and poor academic conduct (e.g. plagiarism and cheating) when subject to badly designed curricula;</a:t>
            </a:r>
          </a:p>
          <a:p>
            <a:r>
              <a:rPr lang="en-US" kern="1200" dirty="0" smtClean="0">
                <a:latin typeface="Arial Narrow" panose="020B0606020202030204" pitchFamily="34" charset="0"/>
                <a:ea typeface="ＭＳ Ｐゴシック" panose="020B0600070205080204" pitchFamily="34" charset="-128"/>
              </a:rPr>
              <a:t>The UK HEFCE-funded Programme Level Assessment project provides useful background information here see </a:t>
            </a:r>
            <a:r>
              <a:rPr lang="en-GB" dirty="0" smtClean="0"/>
              <a:t>PASS project Bradford </a:t>
            </a:r>
            <a:r>
              <a:rPr lang="en-GB" dirty="0" smtClean="0">
                <a:hlinkClick r:id="rId2"/>
              </a:rPr>
              <a:t>http://www.pass.brad.ac.uk/</a:t>
            </a:r>
            <a:r>
              <a:rPr lang="en-GB" dirty="0" smtClean="0"/>
              <a:t> as does the HEA Marked Improvement project discussed earlier today</a:t>
            </a:r>
            <a:r>
              <a:rPr lang="en-US" kern="1200" dirty="0" smtClean="0">
                <a:latin typeface="Arial Narrow" panose="020B0606020202030204" pitchFamily="34" charset="0"/>
                <a:ea typeface="ＭＳ Ｐゴシック" panose="020B0600070205080204" pitchFamily="34" charset="-128"/>
              </a:rPr>
              <a:t>.</a:t>
            </a:r>
          </a:p>
          <a:p>
            <a:endParaRPr lang="en-GB"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val 1"/>
          <p:cNvSpPr/>
          <p:nvPr/>
        </p:nvSpPr>
        <p:spPr>
          <a:xfrm>
            <a:off x="683568" y="548680"/>
            <a:ext cx="7776864" cy="5832648"/>
          </a:xfrm>
          <a:prstGeom prst="ellipse">
            <a:avLst/>
          </a:prstGeom>
          <a:solidFill>
            <a:schemeClr val="bg1"/>
          </a:solidFill>
          <a:ln w="762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endParaRPr lang="en-GB" sz="1800" b="1">
              <a:solidFill>
                <a:prstClr val="white"/>
              </a:solidFill>
            </a:endParaRPr>
          </a:p>
        </p:txBody>
      </p:sp>
      <p:sp>
        <p:nvSpPr>
          <p:cNvPr id="5" name="Rectangle 4"/>
          <p:cNvSpPr/>
          <p:nvPr/>
        </p:nvSpPr>
        <p:spPr>
          <a:xfrm>
            <a:off x="251520" y="2708920"/>
            <a:ext cx="2160240" cy="1440160"/>
          </a:xfrm>
          <a:prstGeom prst="rect">
            <a:avLst/>
          </a:prstGeom>
          <a:solidFill>
            <a:schemeClr val="bg1"/>
          </a:solid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r>
              <a:rPr lang="en-GB" sz="1800" b="1" dirty="0" smtClean="0">
                <a:solidFill>
                  <a:prstClr val="black"/>
                </a:solidFill>
              </a:rPr>
              <a:t>Evaluating programmes, strengths and areas for improvement</a:t>
            </a:r>
            <a:endParaRPr lang="en-GB" sz="1800" b="1" dirty="0">
              <a:solidFill>
                <a:prstClr val="black"/>
              </a:solidFill>
            </a:endParaRPr>
          </a:p>
        </p:txBody>
      </p:sp>
      <p:sp>
        <p:nvSpPr>
          <p:cNvPr id="6" name="Rectangle 5"/>
          <p:cNvSpPr/>
          <p:nvPr/>
        </p:nvSpPr>
        <p:spPr>
          <a:xfrm>
            <a:off x="6732240" y="2708920"/>
            <a:ext cx="2160240" cy="1440160"/>
          </a:xfrm>
          <a:prstGeom prst="rect">
            <a:avLst/>
          </a:prstGeom>
          <a:solidFill>
            <a:schemeClr val="bg1"/>
          </a:solid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r>
              <a:rPr lang="en-GB" sz="1800" b="1" dirty="0" smtClean="0">
                <a:solidFill>
                  <a:prstClr val="black"/>
                </a:solidFill>
              </a:rPr>
              <a:t>Considering delivery modes: face-to-face, </a:t>
            </a:r>
            <a:r>
              <a:rPr lang="en-GB" sz="1800" b="1" dirty="0">
                <a:solidFill>
                  <a:prstClr val="black"/>
                </a:solidFill>
              </a:rPr>
              <a:t>o</a:t>
            </a:r>
            <a:r>
              <a:rPr lang="en-GB" sz="1800" b="1" dirty="0" smtClean="0">
                <a:solidFill>
                  <a:prstClr val="black"/>
                </a:solidFill>
              </a:rPr>
              <a:t>nline, PBL, blended…</a:t>
            </a:r>
            <a:endParaRPr lang="en-GB" sz="1800" b="1" dirty="0">
              <a:solidFill>
                <a:prstClr val="black"/>
              </a:solidFill>
            </a:endParaRPr>
          </a:p>
        </p:txBody>
      </p:sp>
      <p:sp>
        <p:nvSpPr>
          <p:cNvPr id="7" name="Rectangle 6"/>
          <p:cNvSpPr/>
          <p:nvPr/>
        </p:nvSpPr>
        <p:spPr>
          <a:xfrm>
            <a:off x="3347864" y="188640"/>
            <a:ext cx="2160240" cy="1440160"/>
          </a:xfrm>
          <a:prstGeom prst="rect">
            <a:avLst/>
          </a:prstGeom>
          <a:solidFill>
            <a:schemeClr val="bg1"/>
          </a:solid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r>
              <a:rPr lang="en-GB" sz="1800" b="1" dirty="0" smtClean="0">
                <a:solidFill>
                  <a:prstClr val="black"/>
                </a:solidFill>
              </a:rPr>
              <a:t>Determining and reviewing subject material: currency, relevance, level</a:t>
            </a:r>
            <a:endParaRPr lang="en-GB" sz="1800" b="1" dirty="0">
              <a:solidFill>
                <a:prstClr val="black"/>
              </a:solidFill>
            </a:endParaRPr>
          </a:p>
        </p:txBody>
      </p:sp>
      <p:sp>
        <p:nvSpPr>
          <p:cNvPr id="8" name="Rectangle 7"/>
          <p:cNvSpPr/>
          <p:nvPr/>
        </p:nvSpPr>
        <p:spPr>
          <a:xfrm>
            <a:off x="3347864" y="5301208"/>
            <a:ext cx="2160240" cy="1440160"/>
          </a:xfrm>
          <a:prstGeom prst="rect">
            <a:avLst/>
          </a:prstGeom>
          <a:solidFill>
            <a:schemeClr val="bg1"/>
          </a:solid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r>
              <a:rPr lang="en-GB" sz="1800" b="1" dirty="0" smtClean="0">
                <a:solidFill>
                  <a:prstClr val="black"/>
                </a:solidFill>
              </a:rPr>
              <a:t>Designing fit for purpose assessment methods and approaches</a:t>
            </a:r>
            <a:endParaRPr lang="en-GB" sz="1800" b="1" dirty="0">
              <a:solidFill>
                <a:prstClr val="black"/>
              </a:solidFill>
            </a:endParaRPr>
          </a:p>
        </p:txBody>
      </p:sp>
      <p:sp>
        <p:nvSpPr>
          <p:cNvPr id="9" name="Rectangle 8"/>
          <p:cNvSpPr/>
          <p:nvPr/>
        </p:nvSpPr>
        <p:spPr>
          <a:xfrm>
            <a:off x="611560" y="764704"/>
            <a:ext cx="2160240" cy="1440160"/>
          </a:xfrm>
          <a:prstGeom prst="rect">
            <a:avLst/>
          </a:prstGeom>
          <a:solidFill>
            <a:schemeClr val="bg1"/>
          </a:solid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r>
              <a:rPr lang="en-GB" sz="1800" b="1" dirty="0" smtClean="0">
                <a:solidFill>
                  <a:prstClr val="black"/>
                </a:solidFill>
              </a:rPr>
              <a:t>Enhancing quality, seeking continuous improvement</a:t>
            </a:r>
            <a:endParaRPr lang="en-GB" sz="1800" b="1" dirty="0">
              <a:solidFill>
                <a:prstClr val="black"/>
              </a:solidFill>
            </a:endParaRPr>
          </a:p>
        </p:txBody>
      </p:sp>
      <p:sp>
        <p:nvSpPr>
          <p:cNvPr id="10" name="Rectangle 9"/>
          <p:cNvSpPr/>
          <p:nvPr/>
        </p:nvSpPr>
        <p:spPr>
          <a:xfrm>
            <a:off x="6300192" y="692696"/>
            <a:ext cx="2160240" cy="1440160"/>
          </a:xfrm>
          <a:prstGeom prst="rect">
            <a:avLst/>
          </a:prstGeom>
          <a:solidFill>
            <a:schemeClr val="bg1"/>
          </a:solid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r>
              <a:rPr lang="en-GB" sz="1800" b="1" dirty="0" smtClean="0">
                <a:solidFill>
                  <a:prstClr val="black"/>
                </a:solidFill>
              </a:rPr>
              <a:t>Designing and refining learning outcomes</a:t>
            </a:r>
            <a:endParaRPr lang="en-GB" sz="1800" b="1" dirty="0">
              <a:solidFill>
                <a:prstClr val="black"/>
              </a:solidFill>
            </a:endParaRPr>
          </a:p>
        </p:txBody>
      </p:sp>
      <p:sp>
        <p:nvSpPr>
          <p:cNvPr id="11" name="Rectangle 10"/>
          <p:cNvSpPr/>
          <p:nvPr/>
        </p:nvSpPr>
        <p:spPr>
          <a:xfrm>
            <a:off x="611560" y="4725144"/>
            <a:ext cx="2160240" cy="1440160"/>
          </a:xfrm>
          <a:prstGeom prst="rect">
            <a:avLst/>
          </a:prstGeom>
          <a:solidFill>
            <a:schemeClr val="bg1"/>
          </a:solid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r>
              <a:rPr lang="en-GB" sz="1800" b="1" dirty="0" smtClean="0">
                <a:solidFill>
                  <a:prstClr val="black"/>
                </a:solidFill>
              </a:rPr>
              <a:t>Assuring quality, matching HEI, national and PRSB requirements</a:t>
            </a:r>
            <a:endParaRPr lang="en-GB" sz="1800" b="1" dirty="0">
              <a:solidFill>
                <a:prstClr val="black"/>
              </a:solidFill>
            </a:endParaRPr>
          </a:p>
        </p:txBody>
      </p:sp>
      <p:sp>
        <p:nvSpPr>
          <p:cNvPr id="12" name="Rectangle 11"/>
          <p:cNvSpPr/>
          <p:nvPr/>
        </p:nvSpPr>
        <p:spPr>
          <a:xfrm>
            <a:off x="6300192" y="4725144"/>
            <a:ext cx="2160240" cy="1440160"/>
          </a:xfrm>
          <a:prstGeom prst="rect">
            <a:avLst/>
          </a:prstGeom>
          <a:solidFill>
            <a:schemeClr val="bg1"/>
          </a:solid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r>
              <a:rPr lang="en-GB" sz="1800" b="1" dirty="0" smtClean="0">
                <a:solidFill>
                  <a:prstClr val="black"/>
                </a:solidFill>
              </a:rPr>
              <a:t>Thinking through student support</a:t>
            </a:r>
            <a:endParaRPr lang="en-GB" sz="1800" b="1" dirty="0">
              <a:solidFill>
                <a:prstClr val="black"/>
              </a:solidFill>
            </a:endParaRPr>
          </a:p>
        </p:txBody>
      </p:sp>
      <p:sp>
        <p:nvSpPr>
          <p:cNvPr id="24" name="Rectangle 23"/>
          <p:cNvSpPr/>
          <p:nvPr/>
        </p:nvSpPr>
        <p:spPr>
          <a:xfrm>
            <a:off x="3347864" y="2708920"/>
            <a:ext cx="2160240" cy="1440160"/>
          </a:xfrm>
          <a:prstGeom prst="rect">
            <a:avLst/>
          </a:prstGeom>
          <a:solidFill>
            <a:schemeClr val="bg1"/>
          </a:solidFill>
          <a:ln w="571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r>
              <a:rPr lang="en-GB" sz="3200" b="1" dirty="0" smtClean="0">
                <a:solidFill>
                  <a:prstClr val="black"/>
                </a:solidFill>
              </a:rPr>
              <a:t>Curriculum</a:t>
            </a:r>
          </a:p>
          <a:p>
            <a:pPr algn="ctr" fontAlgn="auto">
              <a:spcBef>
                <a:spcPts val="0"/>
              </a:spcBef>
              <a:spcAft>
                <a:spcPts val="0"/>
              </a:spcAft>
            </a:pPr>
            <a:r>
              <a:rPr lang="en-GB" sz="3200" b="1" dirty="0" smtClean="0">
                <a:solidFill>
                  <a:prstClr val="black"/>
                </a:solidFill>
              </a:rPr>
              <a:t>Design</a:t>
            </a:r>
          </a:p>
          <a:p>
            <a:pPr algn="ctr" fontAlgn="auto">
              <a:spcBef>
                <a:spcPts val="0"/>
              </a:spcBef>
              <a:spcAft>
                <a:spcPts val="0"/>
              </a:spcAft>
            </a:pPr>
            <a:r>
              <a:rPr lang="en-GB" sz="3200" b="1" dirty="0" smtClean="0">
                <a:solidFill>
                  <a:prstClr val="black"/>
                </a:solidFill>
              </a:rPr>
              <a:t>Essentials</a:t>
            </a:r>
            <a:endParaRPr lang="en-GB" sz="3200" b="1" dirty="0">
              <a:solidFill>
                <a:prstClr val="black"/>
              </a:solidFill>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Designing a curriculum: useful questions</a:t>
            </a:r>
            <a:endParaRPr lang="en-GB" dirty="0"/>
          </a:p>
        </p:txBody>
      </p:sp>
      <p:sp>
        <p:nvSpPr>
          <p:cNvPr id="3" name="Content Placeholder 2"/>
          <p:cNvSpPr>
            <a:spLocks noGrp="1"/>
          </p:cNvSpPr>
          <p:nvPr>
            <p:ph idx="1"/>
          </p:nvPr>
        </p:nvSpPr>
        <p:spPr>
          <a:xfrm>
            <a:off x="357158" y="1285860"/>
            <a:ext cx="8643998" cy="4916503"/>
          </a:xfrm>
        </p:spPr>
        <p:txBody>
          <a:bodyPr/>
          <a:lstStyle/>
          <a:p>
            <a:r>
              <a:rPr lang="en-GB" dirty="0" smtClean="0"/>
              <a:t>What are the overall aims of your programme?</a:t>
            </a:r>
          </a:p>
          <a:p>
            <a:r>
              <a:rPr lang="en-GB" dirty="0" smtClean="0"/>
              <a:t>What will the students be expected to achieve in terms of academic, content disciplinary skills and attributes?</a:t>
            </a:r>
          </a:p>
          <a:p>
            <a:r>
              <a:rPr lang="en-GB" dirty="0" smtClean="0"/>
              <a:t>How will students learn?</a:t>
            </a:r>
          </a:p>
          <a:p>
            <a:r>
              <a:rPr lang="en-GB" dirty="0" smtClean="0"/>
              <a:t>How will you assess students?</a:t>
            </a:r>
          </a:p>
          <a:p>
            <a:r>
              <a:rPr lang="en-GB" dirty="0" smtClean="0"/>
              <a:t>How is the programme structured?</a:t>
            </a:r>
          </a:p>
          <a:p>
            <a:r>
              <a:rPr lang="en-GB" dirty="0" smtClean="0"/>
              <a:t>Do you have specific requirements for students at entry?</a:t>
            </a:r>
          </a:p>
          <a:p>
            <a:r>
              <a:rPr lang="en-GB" dirty="0" smtClean="0"/>
              <a:t>How do the course team listen to and act on student feedback?</a:t>
            </a:r>
          </a:p>
          <a:p>
            <a:r>
              <a:rPr lang="en-GB" dirty="0" smtClean="0"/>
              <a:t>What kinds of help can you offer students in terms of academic support and support for disabled students?</a:t>
            </a:r>
          </a:p>
          <a:p>
            <a:r>
              <a:rPr lang="en-GB" dirty="0" smtClean="0"/>
              <a:t>What links do you have with employers? Do you offer placements? How do you develop transferable skills?</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42" name="Picture 3" descr="Laurentius_de_Voltolina_001.jpg"/>
          <p:cNvPicPr>
            <a:picLocks noChangeAspect="1"/>
          </p:cNvPicPr>
          <p:nvPr/>
        </p:nvPicPr>
        <p:blipFill>
          <a:blip r:embed="rId3" cstate="email"/>
          <a:srcRect/>
          <a:stretch>
            <a:fillRect/>
          </a:stretch>
        </p:blipFill>
        <p:spPr bwMode="auto">
          <a:xfrm>
            <a:off x="323850" y="0"/>
            <a:ext cx="8496300" cy="6858000"/>
          </a:xfrm>
          <a:prstGeom prst="rect">
            <a:avLst/>
          </a:prstGeom>
          <a:noFill/>
          <a:ln w="9525">
            <a:noFill/>
            <a:miter lim="800000"/>
            <a:headEnd/>
            <a:tailEnd/>
          </a:ln>
        </p:spPr>
      </p:pic>
      <p:sp>
        <p:nvSpPr>
          <p:cNvPr id="10243" name="TextBox 2"/>
          <p:cNvSpPr txBox="1">
            <a:spLocks noChangeArrowheads="1"/>
          </p:cNvSpPr>
          <p:nvPr/>
        </p:nvSpPr>
        <p:spPr bwMode="auto">
          <a:xfrm>
            <a:off x="6424613" y="5931374"/>
            <a:ext cx="2395537" cy="923925"/>
          </a:xfrm>
          <a:prstGeom prst="rect">
            <a:avLst/>
          </a:prstGeom>
          <a:solidFill>
            <a:schemeClr val="accent2"/>
          </a:solidFill>
          <a:ln w="9525">
            <a:noFill/>
            <a:miter lim="800000"/>
            <a:headEnd/>
            <a:tailEnd/>
          </a:ln>
        </p:spPr>
        <p:txBody>
          <a:bodyPr wrap="none">
            <a:spAutoFit/>
          </a:bodyPr>
          <a:lstStyle/>
          <a:p>
            <a:r>
              <a:rPr lang="en-GB" sz="1800" dirty="0" err="1">
                <a:solidFill>
                  <a:srgbClr val="FFFFFF"/>
                </a:solidFill>
                <a:latin typeface="Calibri" pitchFamily="34" charset="0"/>
              </a:rPr>
              <a:t>Laurentius</a:t>
            </a:r>
            <a:r>
              <a:rPr lang="en-GB" sz="1800" dirty="0">
                <a:solidFill>
                  <a:srgbClr val="FFFFFF"/>
                </a:solidFill>
                <a:latin typeface="Calibri" pitchFamily="34" charset="0"/>
              </a:rPr>
              <a:t> de </a:t>
            </a:r>
            <a:r>
              <a:rPr lang="en-GB" sz="1800" dirty="0" err="1">
                <a:solidFill>
                  <a:srgbClr val="FFFFFF"/>
                </a:solidFill>
                <a:latin typeface="Calibri" pitchFamily="34" charset="0"/>
              </a:rPr>
              <a:t>Voltolina</a:t>
            </a:r>
            <a:r>
              <a:rPr lang="en-GB" sz="1800" dirty="0">
                <a:solidFill>
                  <a:srgbClr val="FFFFFF"/>
                </a:solidFill>
                <a:latin typeface="Calibri" pitchFamily="34" charset="0"/>
              </a:rPr>
              <a:t> </a:t>
            </a:r>
          </a:p>
          <a:p>
            <a:r>
              <a:rPr lang="en-GB" sz="1800" dirty="0">
                <a:solidFill>
                  <a:srgbClr val="FFFFFF"/>
                </a:solidFill>
                <a:latin typeface="Calibri" pitchFamily="34" charset="0"/>
              </a:rPr>
              <a:t>2</a:t>
            </a:r>
            <a:r>
              <a:rPr lang="en-GB" sz="1800" baseline="30000" dirty="0">
                <a:solidFill>
                  <a:srgbClr val="FFFFFF"/>
                </a:solidFill>
                <a:latin typeface="Calibri" pitchFamily="34" charset="0"/>
              </a:rPr>
              <a:t>nd</a:t>
            </a:r>
            <a:r>
              <a:rPr lang="en-GB" sz="1800" dirty="0">
                <a:solidFill>
                  <a:srgbClr val="FFFFFF"/>
                </a:solidFill>
                <a:latin typeface="Calibri" pitchFamily="34" charset="0"/>
              </a:rPr>
              <a:t> half of 14</a:t>
            </a:r>
            <a:r>
              <a:rPr lang="en-GB" sz="1800" baseline="30000" dirty="0">
                <a:solidFill>
                  <a:srgbClr val="FFFFFF"/>
                </a:solidFill>
                <a:latin typeface="Calibri" pitchFamily="34" charset="0"/>
              </a:rPr>
              <a:t>th</a:t>
            </a:r>
            <a:r>
              <a:rPr lang="en-GB" sz="1800" dirty="0">
                <a:solidFill>
                  <a:srgbClr val="FFFFFF"/>
                </a:solidFill>
                <a:latin typeface="Calibri" pitchFamily="34" charset="0"/>
              </a:rPr>
              <a:t> Century</a:t>
            </a:r>
          </a:p>
          <a:p>
            <a:r>
              <a:rPr lang="en-GB" sz="1800" dirty="0">
                <a:solidFill>
                  <a:srgbClr val="FFFFFF"/>
                </a:solidFill>
                <a:latin typeface="Calibri" pitchFamily="34" charset="0"/>
              </a:rPr>
              <a:t>Italian Painter</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smtClean="0"/>
              <a:t>To what extent, &amp; how do you evidence good assessment practice here?</a:t>
            </a:r>
            <a:endParaRPr lang="en-GB" sz="3200" dirty="0"/>
          </a:p>
        </p:txBody>
      </p:sp>
      <p:sp>
        <p:nvSpPr>
          <p:cNvPr id="3" name="Content Placeholder 2"/>
          <p:cNvSpPr>
            <a:spLocks noGrp="1"/>
          </p:cNvSpPr>
          <p:nvPr>
            <p:ph idx="1"/>
          </p:nvPr>
        </p:nvSpPr>
        <p:spPr/>
        <p:txBody>
          <a:bodyPr/>
          <a:lstStyle/>
          <a:p>
            <a:r>
              <a:rPr lang="en-GB" sz="2600" dirty="0" smtClean="0"/>
              <a:t>Is there an emphasis on assessment for learning over systems focused on marks, grades and reliability?</a:t>
            </a:r>
          </a:p>
          <a:p>
            <a:r>
              <a:rPr lang="en-GB" sz="2600" dirty="0" smtClean="0"/>
              <a:t>Does the assessment design process ensure valid assessment of the intended learning outcomes?</a:t>
            </a:r>
          </a:p>
          <a:p>
            <a:r>
              <a:rPr lang="en-GB" sz="2600" dirty="0" smtClean="0"/>
              <a:t>Is there a trade-off between reliability and validity of assessment?</a:t>
            </a:r>
          </a:p>
          <a:p>
            <a:r>
              <a:rPr lang="en-GB" sz="2600" dirty="0" smtClean="0"/>
              <a:t>Are assessment decisions in relation to design, development and variety made within a programme context and focused on learning outcomes?</a:t>
            </a:r>
          </a:p>
          <a:p>
            <a:pPr>
              <a:buNone/>
            </a:pPr>
            <a:r>
              <a:rPr lang="en-GB" sz="2600" i="1" dirty="0" smtClean="0"/>
              <a:t>(From ‘A marked improvement’)</a:t>
            </a:r>
          </a:p>
          <a:p>
            <a:endParaRPr lang="en-GB" sz="26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cstate="print">
            <a:extLst>
              <a:ext uri="{28A0092B-C50C-407E-A947-70E740481C1C}">
                <a14:useLocalDpi xmlns="" xmlns:a14="http://schemas.microsoft.com/office/drawing/2010/main" val="0"/>
              </a:ext>
            </a:extLst>
          </a:blip>
          <a:stretch>
            <a:fillRect/>
          </a:stretch>
        </p:blipFill>
        <p:spPr>
          <a:xfrm>
            <a:off x="0" y="0"/>
            <a:ext cx="8572500" cy="6858000"/>
          </a:xfrm>
          <a:prstGeom prst="rect">
            <a:avLst/>
          </a:prstGeom>
        </p:spPr>
      </p:pic>
    </p:spTree>
    <p:extLst>
      <p:ext uri="{BB962C8B-B14F-4D97-AF65-F5344CB8AC3E}">
        <p14:creationId xmlns="" xmlns:p14="http://schemas.microsoft.com/office/powerpoint/2010/main" val="83076875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smtClean="0"/>
              <a:t>Programme level approaches to assessment: why do we need them?</a:t>
            </a:r>
            <a:endParaRPr lang="en-GB" sz="3200" dirty="0"/>
          </a:p>
        </p:txBody>
      </p:sp>
      <p:sp>
        <p:nvSpPr>
          <p:cNvPr id="3"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a:buNone/>
            </a:pPr>
            <a:r>
              <a:rPr lang="en-GB" sz="2800" dirty="0" smtClean="0"/>
              <a:t>In programmes where course teams know one another and their students, it is relatively straightforward to help students believe they are studying on coherent programmes with clear pathways through the curriculum. However, the larger the institution and the cohort, the more likely it is that modules and other curriculum delivery components are designed and delivered in isolation, without clear thinking going into what the overall programme experience is like for the students undertaking them. </a:t>
            </a:r>
          </a:p>
          <a:p>
            <a:pPr>
              <a:buNone/>
            </a:pPr>
            <a:endParaRPr lang="en-GB" sz="2800" dirty="0" smtClean="0"/>
          </a:p>
        </p:txBody>
      </p:sp>
    </p:spTree>
  </p:cSld>
  <p:clrMapOvr>
    <a:masterClrMapping/>
  </p:clrMapOvr>
</p:sld>
</file>

<file path=ppt/theme/theme1.xml><?xml version="1.0" encoding="utf-8"?>
<a:theme xmlns:a="http://schemas.openxmlformats.org/drawingml/2006/main" name="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01_Custom Design">
  <a:themeElements>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1_Custom Design">
      <a:majorFont>
        <a:latin typeface="Arial Rounded MT Bold"/>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spDef>
    <a:ln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lnDef>
  </a:objectDefaults>
  <a:extraClrSchemeLst>
    <a:extraClrScheme>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1_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6.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2417</Words>
  <Application>Microsoft Office PowerPoint</Application>
  <PresentationFormat>On-screen Show (4:3)</PresentationFormat>
  <Paragraphs>180</Paragraphs>
  <Slides>28</Slides>
  <Notes>17</Notes>
  <HiddenSlides>0</HiddenSlides>
  <MMClips>0</MMClips>
  <ScaleCrop>false</ScaleCrop>
  <HeadingPairs>
    <vt:vector size="4" baseType="variant">
      <vt:variant>
        <vt:lpstr>Theme</vt:lpstr>
      </vt:variant>
      <vt:variant>
        <vt:i4>4</vt:i4>
      </vt:variant>
      <vt:variant>
        <vt:lpstr>Slide Titles</vt:lpstr>
      </vt:variant>
      <vt:variant>
        <vt:i4>28</vt:i4>
      </vt:variant>
    </vt:vector>
  </HeadingPairs>
  <TitlesOfParts>
    <vt:vector size="32" baseType="lpstr">
      <vt:lpstr>LeedsMet template</vt:lpstr>
      <vt:lpstr>101_Custom Design</vt:lpstr>
      <vt:lpstr>Office Theme</vt:lpstr>
      <vt:lpstr>1_Office Theme</vt:lpstr>
      <vt:lpstr>Getting to grips with 21st century assessment</vt:lpstr>
      <vt:lpstr>Rationale</vt:lpstr>
      <vt:lpstr>It’s worth noting that</vt:lpstr>
      <vt:lpstr>Slide 4</vt:lpstr>
      <vt:lpstr>Designing a curriculum: useful questions</vt:lpstr>
      <vt:lpstr>Slide 6</vt:lpstr>
      <vt:lpstr>To what extent, &amp; how do you evidence good assessment practice here?</vt:lpstr>
      <vt:lpstr>Slide 8</vt:lpstr>
      <vt:lpstr>Programme level approaches to assessment: why do we need them?</vt:lpstr>
      <vt:lpstr>What do we mean by Programme Focused Assessment? </vt:lpstr>
      <vt:lpstr>Peter Hartley’s NTFS Bradford-led project on Programme Level Assessment</vt:lpstr>
      <vt:lpstr>Programme Focused Assessment:  potential benefits 1</vt:lpstr>
      <vt:lpstr>Programme Focused Assessment:  potential benefits 2</vt:lpstr>
      <vt:lpstr>Designing fit for purpose assessment methods &amp; approaches: 10 questions </vt:lpstr>
      <vt:lpstr>And the next five:</vt:lpstr>
      <vt:lpstr>How can we get students to fully engage? Some suggestions</vt:lpstr>
      <vt:lpstr>Mapping progression</vt:lpstr>
      <vt:lpstr>Mapping out the programme as a whole:</vt:lpstr>
      <vt:lpstr>What can we do in the first six weeks?</vt:lpstr>
      <vt:lpstr>Programme Learning outcomes should reflect what students should achieve </vt:lpstr>
      <vt:lpstr>Checklist: to what extent does your assessment strategy: </vt:lpstr>
      <vt:lpstr>And…</vt:lpstr>
      <vt:lpstr>Conclusions</vt:lpstr>
      <vt:lpstr>These and other slides will be available on my website at http://sally-brown.net</vt:lpstr>
      <vt:lpstr>Useful references: 1</vt:lpstr>
      <vt:lpstr>Useful references 2</vt:lpstr>
      <vt:lpstr>Useful references 3</vt:lpstr>
      <vt:lpstr>Useful references 4</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Disability Research Conference</dc:title>
  <dc:creator/>
  <cp:lastModifiedBy/>
  <cp:revision>106</cp:revision>
  <dcterms:created xsi:type="dcterms:W3CDTF">2007-03-06T12:05:28Z</dcterms:created>
  <dcterms:modified xsi:type="dcterms:W3CDTF">2016-01-19T08:56:05Z</dcterms:modified>
</cp:coreProperties>
</file>