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47"/>
  </p:notesMasterIdLst>
  <p:handoutMasterIdLst>
    <p:handoutMasterId r:id="rId48"/>
  </p:handoutMasterIdLst>
  <p:sldIdLst>
    <p:sldId id="420" r:id="rId3"/>
    <p:sldId id="529" r:id="rId4"/>
    <p:sldId id="530" r:id="rId5"/>
    <p:sldId id="546" r:id="rId6"/>
    <p:sldId id="540" r:id="rId7"/>
    <p:sldId id="541" r:id="rId8"/>
    <p:sldId id="542" r:id="rId9"/>
    <p:sldId id="543" r:id="rId10"/>
    <p:sldId id="544" r:id="rId11"/>
    <p:sldId id="545" r:id="rId12"/>
    <p:sldId id="533" r:id="rId13"/>
    <p:sldId id="534" r:id="rId14"/>
    <p:sldId id="538" r:id="rId15"/>
    <p:sldId id="539" r:id="rId16"/>
    <p:sldId id="535" r:id="rId17"/>
    <p:sldId id="430" r:id="rId18"/>
    <p:sldId id="536" r:id="rId19"/>
    <p:sldId id="537" r:id="rId20"/>
    <p:sldId id="500" r:id="rId21"/>
    <p:sldId id="441" r:id="rId22"/>
    <p:sldId id="501" r:id="rId23"/>
    <p:sldId id="511" r:id="rId24"/>
    <p:sldId id="512" r:id="rId25"/>
    <p:sldId id="509" r:id="rId26"/>
    <p:sldId id="510" r:id="rId27"/>
    <p:sldId id="505" r:id="rId28"/>
    <p:sldId id="506" r:id="rId29"/>
    <p:sldId id="507" r:id="rId30"/>
    <p:sldId id="508" r:id="rId31"/>
    <p:sldId id="447" r:id="rId32"/>
    <p:sldId id="513" r:id="rId33"/>
    <p:sldId id="514" r:id="rId34"/>
    <p:sldId id="515" r:id="rId35"/>
    <p:sldId id="528" r:id="rId36"/>
    <p:sldId id="517" r:id="rId37"/>
    <p:sldId id="504" r:id="rId38"/>
    <p:sldId id="531" r:id="rId39"/>
    <p:sldId id="532" r:id="rId40"/>
    <p:sldId id="443" r:id="rId41"/>
    <p:sldId id="382" r:id="rId42"/>
    <p:sldId id="270" r:id="rId43"/>
    <p:sldId id="271" r:id="rId44"/>
    <p:sldId id="272" r:id="rId45"/>
    <p:sldId id="317" r:id="rId46"/>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7458" autoAdjust="0"/>
  </p:normalViewPr>
  <p:slideViewPr>
    <p:cSldViewPr>
      <p:cViewPr varScale="1">
        <p:scale>
          <a:sx n="71" d="100"/>
          <a:sy n="71" d="100"/>
        </p:scale>
        <p:origin x="1266" y="66"/>
      </p:cViewPr>
      <p:guideLst>
        <p:guide orient="horz" pos="2160"/>
        <p:guide pos="2880"/>
      </p:guideLst>
    </p:cSldViewPr>
  </p:slideViewPr>
  <p:outlineViewPr>
    <p:cViewPr>
      <p:scale>
        <a:sx n="33" d="100"/>
        <a:sy n="33" d="100"/>
      </p:scale>
      <p:origin x="48" y="12630"/>
    </p:cViewPr>
  </p:outlineViewPr>
  <p:notesTextViewPr>
    <p:cViewPr>
      <p:scale>
        <a:sx n="100" d="100"/>
        <a:sy n="100" d="100"/>
      </p:scale>
      <p:origin x="0" y="0"/>
    </p:cViewPr>
  </p:notesTextViewPr>
  <p:sorterViewPr>
    <p:cViewPr>
      <p:scale>
        <a:sx n="140" d="100"/>
        <a:sy n="140" d="100"/>
      </p:scale>
      <p:origin x="0" y="3024"/>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741593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86329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21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22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23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24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25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26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27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28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29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5</a:t>
            </a:fld>
            <a:endParaRPr lang="en-GB"/>
          </a:p>
        </p:txBody>
      </p:sp>
    </p:spTree>
    <p:extLst>
      <p:ext uri="{BB962C8B-B14F-4D97-AF65-F5344CB8AC3E}">
        <p14:creationId xmlns:p14="http://schemas.microsoft.com/office/powerpoint/2010/main" val="33947463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31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32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33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34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35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36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39</a:t>
            </a:fld>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40</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7</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extLst>
      <p:ext uri="{BB962C8B-B14F-4D97-AF65-F5344CB8AC3E}">
        <p14:creationId xmlns:p14="http://schemas.microsoft.com/office/powerpoint/2010/main" val="9318178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10</a:t>
            </a:fld>
            <a:endParaRPr lang="en-GB"/>
          </a:p>
        </p:txBody>
      </p:sp>
    </p:spTree>
    <p:extLst>
      <p:ext uri="{BB962C8B-B14F-4D97-AF65-F5344CB8AC3E}">
        <p14:creationId xmlns:p14="http://schemas.microsoft.com/office/powerpoint/2010/main" val="3509695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15</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19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19/01/2016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19/01/2016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19/01/2016</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19/01/2016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19/01/2016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19/01/2016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19/01/2016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19/01/2016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19/01/2016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19/01/2016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19/01/2016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19/01/2016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smtClean="0"/>
              <a:t>Improving Assessment: the value of giving feedback effectively and efficiently</a:t>
            </a:r>
            <a:endParaRPr lang="en-GB" sz="4000" b="0" dirty="0" smtClean="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Plymouth University</a:t>
            </a:r>
          </a:p>
          <a:p>
            <a:pPr algn="ctr" eaLnBrk="1" hangingPunct="1">
              <a:defRPr/>
            </a:pPr>
            <a:r>
              <a:rPr lang="en-GB" sz="2400" dirty="0" smtClean="0"/>
              <a:t>January 2016</a:t>
            </a:r>
            <a:endParaRPr lang="en-GB" sz="1400" dirty="0" smtClean="0"/>
          </a:p>
          <a:p>
            <a:pPr algn="ctr" eaLnBrk="1" hangingPunct="1">
              <a:defRPr/>
            </a:pPr>
            <a:r>
              <a:rPr lang="en-GB" sz="2800" b="1" dirty="0" smtClean="0"/>
              <a:t>Sally Brown</a:t>
            </a:r>
          </a:p>
          <a:p>
            <a:pPr algn="ctr" eaLnBrk="1" hangingPunct="1">
              <a:defRPr/>
            </a:pPr>
            <a:r>
              <a:rPr lang="en-GB" sz="2400" dirty="0" smtClean="0"/>
              <a:t>PFHEA, SFSEDA, NTF</a:t>
            </a:r>
            <a:endParaRPr lang="en-GB" sz="2400" b="1" dirty="0" smtClean="0"/>
          </a:p>
          <a:p>
            <a:pPr algn="ctr" eaLnBrk="1" hangingPunct="1">
              <a:defRPr/>
            </a:pPr>
            <a:r>
              <a:rPr lang="en-GB" sz="2000" dirty="0" smtClean="0"/>
              <a:t>Emerita Professor, Leeds Beckett University</a:t>
            </a:r>
          </a:p>
          <a:p>
            <a:pPr algn="ctr" eaLnBrk="1" hangingPunct="1">
              <a:defRPr/>
            </a:pPr>
            <a:r>
              <a:rPr lang="en-GB" sz="2000" dirty="0" smtClean="0"/>
              <a:t>Visiting Professor: University of Plymouth, Liverpool John Moores University and University of South Wales.</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xfrm>
            <a:off x="457200" y="0"/>
            <a:ext cx="8229600"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And the next five:</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indent="-457200" fontAlgn="base">
              <a:spcBef>
                <a:spcPts val="600"/>
              </a:spcBef>
              <a:spcAft>
                <a:spcPct val="0"/>
              </a:spcAft>
              <a:buClr>
                <a:schemeClr val="tx2"/>
              </a:buClr>
              <a:buSzPct val="70000"/>
              <a:buNone/>
            </a:pPr>
            <a:r>
              <a:rPr lang="en-GB" sz="2400" b="1" dirty="0" smtClean="0"/>
              <a:t>6. Are </a:t>
            </a:r>
            <a:r>
              <a:rPr lang="en-GB" sz="2400" b="1" dirty="0"/>
              <a:t>students </a:t>
            </a:r>
            <a:r>
              <a:rPr lang="en-GB" sz="2400" b="1" dirty="0" smtClean="0"/>
              <a:t>over-assessed? </a:t>
            </a:r>
          </a:p>
          <a:p>
            <a:pPr marL="457200" indent="-457200" fontAlgn="base">
              <a:spcBef>
                <a:spcPts val="600"/>
              </a:spcBef>
              <a:spcAft>
                <a:spcPct val="0"/>
              </a:spcAft>
              <a:buClr>
                <a:schemeClr val="tx2"/>
              </a:buClr>
              <a:buSzPct val="70000"/>
              <a:buNone/>
            </a:pPr>
            <a:r>
              <a:rPr lang="en-GB" sz="2400" b="1" dirty="0" smtClean="0"/>
              <a:t>7. Do staff have time to mark the assessments in time for exam boards etc?</a:t>
            </a:r>
            <a:endParaRPr lang="en-GB" sz="2400" b="1" dirty="0"/>
          </a:p>
          <a:p>
            <a:pPr marL="457200" indent="-457200" fontAlgn="base">
              <a:spcBef>
                <a:spcPts val="600"/>
              </a:spcBef>
              <a:spcAft>
                <a:spcPct val="0"/>
              </a:spcAft>
              <a:buClr>
                <a:schemeClr val="tx2"/>
              </a:buClr>
              <a:buSzPct val="70000"/>
              <a:buNone/>
            </a:pPr>
            <a:r>
              <a:rPr lang="en-GB" sz="2400" b="1" dirty="0" smtClean="0"/>
              <a:t>8. When </a:t>
            </a:r>
            <a:r>
              <a:rPr lang="en-GB" sz="2400" b="1" dirty="0"/>
              <a:t>you have introduced innovative assignments, have they been introduced instead of existing ones or simply added to the assessment diet?</a:t>
            </a:r>
          </a:p>
          <a:p>
            <a:pPr marL="457200" indent="-457200" fontAlgn="base">
              <a:spcBef>
                <a:spcPts val="600"/>
              </a:spcBef>
              <a:spcAft>
                <a:spcPct val="0"/>
              </a:spcAft>
              <a:buClr>
                <a:schemeClr val="tx2"/>
              </a:buClr>
              <a:buSzPct val="70000"/>
              <a:buNone/>
            </a:pPr>
            <a:r>
              <a:rPr lang="en-GB" sz="2400" b="1" dirty="0" smtClean="0"/>
              <a:t>9. Are </a:t>
            </a:r>
            <a:r>
              <a:rPr lang="en-GB" sz="2400" b="1" dirty="0"/>
              <a:t>students encouraged to make good use of the feedback they receive</a:t>
            </a:r>
            <a:r>
              <a:rPr lang="en-GB" sz="2400" b="1" dirty="0" smtClean="0"/>
              <a:t>?</a:t>
            </a:r>
          </a:p>
          <a:p>
            <a:pPr marL="457200" indent="-457200" fontAlgn="base">
              <a:spcBef>
                <a:spcPts val="600"/>
              </a:spcBef>
              <a:spcAft>
                <a:spcPct val="0"/>
              </a:spcAft>
              <a:buClr>
                <a:schemeClr val="tx2"/>
              </a:buClr>
              <a:buSzPct val="70000"/>
              <a:buNone/>
            </a:pPr>
            <a:r>
              <a:rPr lang="en-GB" sz="2400" b="1" dirty="0" smtClean="0"/>
              <a:t>10. Do the students perceive your assessment diet to be fair and providing meaningful recognition of their achievements?</a:t>
            </a:r>
            <a:endParaRPr lang="en-GB"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smtClean="0"/>
              <a:t>Good feedback: </a:t>
            </a:r>
            <a:br>
              <a:rPr lang="en-GB" sz="3200" dirty="0" smtClean="0"/>
            </a:br>
            <a:r>
              <a:rPr lang="en-GB" sz="1800" dirty="0" smtClean="0">
                <a:solidFill>
                  <a:schemeClr val="tx1"/>
                </a:solidFill>
              </a:rPr>
              <a:t>(after </a:t>
            </a:r>
            <a:r>
              <a:rPr lang="en-GB" sz="1800" dirty="0">
                <a:solidFill>
                  <a:schemeClr val="tx1"/>
                </a:solidFill>
              </a:rPr>
              <a:t>Brown, S. (2015), </a:t>
            </a:r>
            <a:r>
              <a:rPr lang="en-GB" sz="1800" i="1" dirty="0">
                <a:solidFill>
                  <a:schemeClr val="tx1"/>
                </a:solidFill>
              </a:rPr>
              <a:t>Assessment, learning and teaching in higher education: global perspectives</a:t>
            </a:r>
            <a:r>
              <a:rPr lang="en-GB" sz="1800" dirty="0">
                <a:solidFill>
                  <a:schemeClr val="tx1"/>
                </a:solidFill>
              </a:rPr>
              <a:t>, </a:t>
            </a:r>
            <a:r>
              <a:rPr lang="en-GB" sz="1800" dirty="0" smtClean="0">
                <a:solidFill>
                  <a:schemeClr val="tx1"/>
                </a:solidFill>
              </a:rPr>
              <a:t>London: Palgrave-MacMillan)</a:t>
            </a:r>
            <a:endParaRPr lang="en-GB" sz="1800" dirty="0">
              <a:solidFill>
                <a:schemeClr val="tx1"/>
              </a:solidFill>
            </a:endParaRPr>
          </a:p>
        </p:txBody>
      </p:sp>
      <p:sp>
        <p:nvSpPr>
          <p:cNvPr id="3" name="Content Placeholder 2"/>
          <p:cNvSpPr>
            <a:spLocks noGrp="1"/>
          </p:cNvSpPr>
          <p:nvPr>
            <p:ph idx="1"/>
          </p:nvPr>
        </p:nvSpPr>
        <p:spPr/>
        <p:txBody>
          <a:bodyPr/>
          <a:lstStyle/>
          <a:p>
            <a:pPr lvl="0">
              <a:buSzPct val="100000"/>
              <a:buFont typeface="+mj-lt"/>
              <a:buAutoNum type="arabicPeriod"/>
            </a:pPr>
            <a:r>
              <a:rPr lang="en-GB" sz="2800" dirty="0" smtClean="0"/>
              <a:t>Is dialogic, rather than mono-directional, giving students chances to respond to comments from their markers and seek clarification where necessary. </a:t>
            </a:r>
          </a:p>
          <a:p>
            <a:pPr lvl="0">
              <a:buSzPct val="100000"/>
              <a:buFont typeface="+mj-lt"/>
              <a:buAutoNum type="arabicPeriod"/>
            </a:pPr>
            <a:r>
              <a:rPr lang="en-GB" sz="2800" dirty="0" smtClean="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133709147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smtClean="0"/>
              <a:t> </a:t>
            </a:r>
            <a:r>
              <a:rPr lang="en-GB" sz="3200" dirty="0"/>
              <a:t>feedback</a:t>
            </a:r>
            <a:r>
              <a:rPr lang="en-GB" dirty="0" smtClean="0"/>
              <a:t>:</a:t>
            </a:r>
            <a:endParaRPr lang="en-GB" dirty="0"/>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smtClean="0"/>
              <a:t>Actively facilitates students reviewing their own work and reflecting on it, so that they become good judges of the quality of their own work. </a:t>
            </a:r>
          </a:p>
          <a:p>
            <a:pPr>
              <a:buSzPct val="100000"/>
              <a:buFont typeface="+mj-lt"/>
              <a:buAutoNum type="arabicPeriod" startAt="3"/>
            </a:pPr>
            <a:r>
              <a:rPr lang="en-GB" sz="2800" dirty="0" smtClean="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309806842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smtClean="0"/>
              <a:t> </a:t>
            </a:r>
            <a:r>
              <a:rPr lang="en-GB" sz="3200" dirty="0"/>
              <a:t>feedback</a:t>
            </a:r>
            <a:r>
              <a:rPr lang="en-GB" dirty="0" smtClean="0"/>
              <a:t>:</a:t>
            </a:r>
            <a:endParaRPr lang="en-GB" dirty="0"/>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smtClean="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05962758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smtClean="0"/>
              <a:t> </a:t>
            </a:r>
            <a:r>
              <a:rPr lang="en-GB" sz="3200" dirty="0"/>
              <a:t>feedback</a:t>
            </a:r>
            <a:r>
              <a:rPr lang="en-GB" dirty="0" smtClean="0"/>
              <a:t>:</a:t>
            </a:r>
            <a:endParaRPr lang="en-GB" dirty="0"/>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smtClean="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smtClean="0"/>
              <a:t>Hounsell</a:t>
            </a:r>
            <a:r>
              <a:rPr lang="en-GB" sz="2800" dirty="0" smtClean="0"/>
              <a:t>, 2008, p.5).</a:t>
            </a:r>
          </a:p>
          <a:p>
            <a:pPr lvl="0">
              <a:buSzPct val="100000"/>
              <a:buFont typeface="+mj-lt"/>
              <a:buAutoNum type="arabicPeriod" startAt="6"/>
            </a:pPr>
            <a:r>
              <a:rPr lang="en-GB" sz="2800" dirty="0" smtClean="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429060714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smtClean="0"/>
              <a:t>Formative assessment is primarily concerned with feedback aimed at prompting improvement, is often continuous and usually involves words.</a:t>
            </a:r>
          </a:p>
          <a:p>
            <a:r>
              <a:rPr lang="en-US" sz="2800" dirty="0" smtClean="0"/>
              <a:t>Summative assessment is concerned with making evaluative judgments, is often end point and involves numbers.</a:t>
            </a:r>
          </a:p>
          <a:p>
            <a:endParaRPr lang="en-GB" sz="2800" dirty="0" smtClean="0"/>
          </a:p>
        </p:txBody>
      </p:sp>
    </p:spTree>
    <p:extLst>
      <p:ext uri="{BB962C8B-B14F-4D97-AF65-F5344CB8AC3E}">
        <p14:creationId xmlns:p14="http://schemas.microsoft.com/office/powerpoint/2010/main" val="2319677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What really impacts on learning?</a:t>
            </a:r>
            <a:endParaRPr lang="en-US" sz="3200" dirty="0" smtClean="0"/>
          </a:p>
        </p:txBody>
      </p:sp>
      <p:sp>
        <p:nvSpPr>
          <p:cNvPr id="18435" name="Rectangle 3"/>
          <p:cNvSpPr>
            <a:spLocks noGrp="1" noChangeArrowheads="1"/>
          </p:cNvSpPr>
          <p:nvPr>
            <p:ph type="body" idx="1"/>
          </p:nvPr>
        </p:nvSpPr>
        <p:spPr>
          <a:xfrm>
            <a:off x="468313" y="980728"/>
            <a:ext cx="8229600" cy="522163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Concentrating on giving students detailed and developmental formative feedback is the single most useful thing we can do for our students, particularly those from disadvantaged backgrounds. </a:t>
            </a:r>
          </a:p>
          <a:p>
            <a:r>
              <a:rPr lang="en-GB" sz="2600" dirty="0"/>
              <a:t>Summative assessment may have to be rethought to make it fit for purpose;</a:t>
            </a:r>
          </a:p>
          <a:p>
            <a:r>
              <a:rPr lang="en-GB" sz="2600" dirty="0"/>
              <a:t>To do these things may require considerable imagination and re-engineering, not just of our assessment processes but also of curriculum design as a whole if we are to move from considering delivering content the most important thing we do.</a:t>
            </a:r>
          </a:p>
          <a:p>
            <a:endParaRPr lang="en-US"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Sadler, the most cited author on formative assessment argues: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800" dirty="0" smtClean="0"/>
              <a:t>“Students need to be exposed to, and gain experience in making judgements about, a variety of works of different quality... They need planned rather than random exposure to exemplars, and experience in making judgements about quality. They need to create verbalised rationales and accounts of how various works could have been done better. Finally, they need to engage in evaluative conversations with teachers and other students.” </a:t>
            </a:r>
          </a:p>
          <a:p>
            <a:pPr eaLnBrk="1" hangingPunct="1">
              <a:lnSpc>
                <a:spcPct val="100000"/>
              </a:lnSpc>
              <a:buNone/>
            </a:pPr>
            <a:endParaRPr lang="en-GB" sz="2800" dirty="0"/>
          </a:p>
        </p:txBody>
      </p:sp>
    </p:spTree>
    <p:extLst>
      <p:ext uri="{BB962C8B-B14F-4D97-AF65-F5344CB8AC3E}">
        <p14:creationId xmlns:p14="http://schemas.microsoft.com/office/powerpoint/2010/main" val="1675092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Sadler continues…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eaLnBrk="1" hangingPunct="1">
              <a:buNone/>
            </a:pPr>
            <a:r>
              <a:rPr lang="en-GB" sz="2800" dirty="0" smtClean="0"/>
              <a:t>“Together, these provide the means by which students can develop a concept of quality that is similar in essence to that which the teacher possesses, and in particular to understand what makes for high quality. Although providing these experiences for students may appear to add more layers to the task of teaching, it is possible to organise this approach to peer assessment so that it becomes a powerful strategy for higher education teaching”.</a:t>
            </a:r>
          </a:p>
          <a:p>
            <a:pPr eaLnBrk="1" hangingPunct="1">
              <a:buNone/>
            </a:pPr>
            <a:r>
              <a:rPr lang="en-GB" sz="2800" dirty="0" smtClean="0"/>
              <a:t>Sadler, (2010)</a:t>
            </a:r>
            <a:endParaRPr lang="en-GB" sz="2800" dirty="0"/>
          </a:p>
        </p:txBody>
      </p:sp>
    </p:spTree>
    <p:extLst>
      <p:ext uri="{BB962C8B-B14F-4D97-AF65-F5344CB8AC3E}">
        <p14:creationId xmlns:p14="http://schemas.microsoft.com/office/powerpoint/2010/main" val="757691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Streamlining assessment:</a:t>
            </a:r>
            <a:br>
              <a:rPr lang="en-GB" sz="3200" dirty="0"/>
            </a:br>
            <a:r>
              <a:rPr lang="en-GB" sz="3200" dirty="0"/>
              <a:t>why would we wish to do it?</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Huge pressure on resources in higher education;</a:t>
            </a:r>
          </a:p>
          <a:p>
            <a:r>
              <a:rPr lang="en-GB" sz="2600" dirty="0"/>
              <a:t>Larger numbers of students in cohorts;</a:t>
            </a:r>
          </a:p>
          <a:p>
            <a:r>
              <a:rPr lang="en-GB" sz="2600" dirty="0"/>
              <a:t>Ever-increasing demands on staff time;</a:t>
            </a:r>
          </a:p>
          <a:p>
            <a:r>
              <a:rPr lang="en-GB" sz="2600" dirty="0"/>
              <a:t>Staff indicate they spend a disproportionate time on assessment drudgery;</a:t>
            </a:r>
          </a:p>
          <a:p>
            <a:r>
              <a:rPr lang="en-GB" sz="2600" dirty="0"/>
              <a:t>The means exist nowadays to undertake some aspects of assessment more effectively and efficiently.</a:t>
            </a:r>
          </a:p>
          <a:p>
            <a:endParaRPr lang="en-GB" sz="2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Rationale for the workshop</a:t>
            </a:r>
            <a:endParaRPr lang="en-GB" sz="3600" dirty="0"/>
          </a:p>
        </p:txBody>
      </p:sp>
      <p:sp>
        <p:nvSpPr>
          <p:cNvPr id="3" name="Content Placeholder 2"/>
          <p:cNvSpPr>
            <a:spLocks noGrp="1"/>
          </p:cNvSpPr>
          <p:nvPr>
            <p:ph idx="1"/>
          </p:nvPr>
        </p:nvSpPr>
        <p:spPr/>
        <p:txBody>
          <a:bodyPr/>
          <a:lstStyle/>
          <a:p>
            <a:pPr>
              <a:buNone/>
            </a:pPr>
            <a:r>
              <a:rPr lang="en-GB" sz="2800" dirty="0" smtClean="0"/>
              <a:t>	Assessment impacts highly on student learning, and good assessment and feedback are considered by many to be significant agents in fostering student learning. In NSS, internal surveys, via the NUS and in conversations with staff, students are less happy with the assessment elements of programmes than any other area. However, giving prompt and plentiful developmental feedback as many students expect, can be time consuming for staff, and it can be disheartening when students don’t seem to make good use of the feedback given.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Efficient assessment: we need to:</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Stop marking, start assessing! </a:t>
            </a:r>
          </a:p>
          <a:p>
            <a:r>
              <a:rPr lang="en-GB" sz="2600" dirty="0"/>
              <a:t>Explore ways to maximise student ‘time on task’ (Gibbs) and minimise staff drudgery;</a:t>
            </a:r>
          </a:p>
          <a:p>
            <a:r>
              <a:rPr lang="en-GB" sz="2600" dirty="0"/>
              <a:t>Remember that feedback is crucial to student learning but the most time-consuming aspect of assessment: we need to explore ways of giving feedback effectively and efficiently.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To give feedback more effectively </a:t>
            </a:r>
            <a:br>
              <a:rPr lang="en-GB" sz="3200"/>
            </a:br>
            <a:r>
              <a:rPr lang="en-GB" sz="320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dirty="0"/>
              <a:t>Use assignment return sheets;</a:t>
            </a:r>
          </a:p>
          <a:p>
            <a:r>
              <a:rPr lang="en-GB" sz="2600" dirty="0"/>
              <a:t>Use statement banks;</a:t>
            </a:r>
          </a:p>
          <a:p>
            <a:r>
              <a:rPr lang="en-GB" sz="2600" dirty="0"/>
              <a:t>Involve students in their own assessment;</a:t>
            </a:r>
          </a:p>
          <a:p>
            <a:r>
              <a:rPr lang="en-GB" sz="2600" dirty="0"/>
              <a:t>Use technologies for delivering and managing assessment.</a:t>
            </a:r>
          </a:p>
          <a:p>
            <a:endParaRPr lang="en-GB" sz="2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Face-to-face feedback uses tone of voice, emphasis, body language;</a:t>
            </a:r>
          </a:p>
          <a:p>
            <a:r>
              <a:rPr lang="en-GB" sz="2600"/>
              <a:t>Students learn from feedback to each others’ work;</a:t>
            </a:r>
          </a:p>
          <a:p>
            <a:r>
              <a:rPr lang="en-GB" sz="2600"/>
              <a:t>Students can ask questions;</a:t>
            </a:r>
          </a:p>
          <a:p>
            <a:r>
              <a:rPr lang="en-GB" sz="2600"/>
              <a:t>Makes feedback a shared experience.</a:t>
            </a:r>
          </a:p>
          <a:p>
            <a:endParaRPr lang="en-GB" sz="26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mark assignments with minimal in-text comment and provide grades/marks as normal;</a:t>
            </a:r>
          </a:p>
          <a:p>
            <a:r>
              <a:rPr lang="en-GB" sz="2600" dirty="0"/>
              <a:t>At the start of a lecture or seminar, the tutor provides an overview of class performance and orally remediates errors, clarifies; misunderstandings, and praises good practice;</a:t>
            </a:r>
          </a:p>
          <a:p>
            <a:r>
              <a:rPr lang="en-GB" sz="2600" dirty="0"/>
              <a:t>Students have a chance to ask and answer questions;</a:t>
            </a:r>
          </a:p>
          <a:p>
            <a:r>
              <a:rPr lang="en-GB" sz="2600" dirty="0"/>
              <a:t>An audio file can be made available on the VLE.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Provides feedback to a group as a whole;</a:t>
            </a:r>
          </a:p>
          <a:p>
            <a:r>
              <a:rPr lang="en-GB" sz="2600" dirty="0"/>
              <a:t>Allows students to know how they are doing by comparison with the rest of the course;</a:t>
            </a:r>
          </a:p>
          <a:p>
            <a:r>
              <a:rPr lang="en-GB" sz="2600" dirty="0"/>
              <a:t>Offers a chance to illustrate good practice;</a:t>
            </a:r>
          </a:p>
          <a:p>
            <a:r>
              <a:rPr lang="en-GB" sz="2600" dirty="0"/>
              <a:t>Minimal comments can be put on scripts;</a:t>
            </a:r>
          </a:p>
          <a:p>
            <a:r>
              <a:rPr lang="en-GB" sz="2600" dirty="0"/>
              <a:t>Generic reports can be delivered quickly electronically before moderation.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mark assignments with minimal in-text comment and provide grades/marks as normal;</a:t>
            </a:r>
          </a:p>
          <a:p>
            <a:r>
              <a:rPr lang="en-GB" sz="2600"/>
              <a:t>Notes are made of similar points from several students’ work;</a:t>
            </a:r>
          </a:p>
          <a:p>
            <a:r>
              <a:rPr lang="en-GB" sz="2600"/>
              <a:t>A report is compiled which identifies examples of good practice, areas where a number of students made similar errors and additional reading suggestions.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They give students a good idea of what can be expected of them;</a:t>
            </a:r>
          </a:p>
          <a:p>
            <a:r>
              <a:rPr lang="en-GB" sz="2600" dirty="0"/>
              <a:t>It is sometimes easier to show students than tell them what we are after;</a:t>
            </a:r>
          </a:p>
          <a:p>
            <a:r>
              <a:rPr lang="en-GB" sz="2600" dirty="0"/>
              <a:t>They can be time efficient; </a:t>
            </a:r>
          </a:p>
          <a:p>
            <a:r>
              <a:rPr lang="en-GB" sz="2600" dirty="0"/>
              <a:t>They show how solutions have been reached;</a:t>
            </a:r>
          </a:p>
          <a:p>
            <a:r>
              <a:rPr lang="en-GB" sz="2600" dirty="0"/>
              <a:t>They demonstrate good practice;</a:t>
            </a:r>
          </a:p>
          <a:p>
            <a:r>
              <a:rPr lang="en-GB" sz="2600" dirty="0"/>
              <a:t>The commentary can indicate why an answer is good.</a:t>
            </a:r>
          </a:p>
          <a:p>
            <a:endParaRPr lang="en-GB" sz="2600" dirty="0"/>
          </a:p>
          <a:p>
            <a:endParaRPr lang="en-GB" sz="2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preparing an assignment can draft a model answer;</a:t>
            </a:r>
          </a:p>
          <a:p>
            <a:r>
              <a:rPr lang="en-GB" sz="2600"/>
              <a:t>Student work (or extracts from several student’s answers) can be anonymised and (with permission) used as a model;</a:t>
            </a:r>
          </a:p>
          <a:p>
            <a:r>
              <a:rPr lang="en-GB" sz="2600"/>
              <a:t>Text can be placed on page with explanatory comments appended (‘exploded text’);</a:t>
            </a:r>
          </a:p>
          <a:p>
            <a:r>
              <a:rPr lang="en-GB" sz="2600"/>
              <a:t>However, caution should be exercised in order to lead students to think only one approach is acceptable.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Assignment return sheets: why?</a:t>
            </a:r>
          </a:p>
        </p:txBody>
      </p:sp>
      <p:sp>
        <p:nvSpPr>
          <p:cNvPr id="21507" name="Rectangle 3"/>
          <p:cNvSpPr>
            <a:spLocks noGrp="1" noChangeArrowheads="1"/>
          </p:cNvSpPr>
          <p:nvPr>
            <p:ph type="body" idx="1"/>
          </p:nvPr>
        </p:nvSpPr>
        <p:spPr>
          <a:xfrm>
            <a:off x="250825" y="1268761"/>
            <a:ext cx="8281615"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err="1"/>
              <a:t>Proformas</a:t>
            </a:r>
            <a:r>
              <a:rPr lang="en-GB" sz="2600" dirty="0"/>
              <a:t> save assessors writing the same thing repeatedly;</a:t>
            </a:r>
          </a:p>
          <a:p>
            <a:r>
              <a:rPr lang="en-GB" sz="2600" dirty="0"/>
              <a:t>Helps to keep assessors’ comments on track;</a:t>
            </a:r>
          </a:p>
          <a:p>
            <a:r>
              <a:rPr lang="en-GB" sz="2600" dirty="0"/>
              <a:t>Shows how criteria match up to performance and how marks are derived;</a:t>
            </a:r>
          </a:p>
          <a:p>
            <a:r>
              <a:rPr lang="en-GB" sz="2600" dirty="0"/>
              <a:t>Helps students to see what is valued;</a:t>
            </a:r>
          </a:p>
          <a:p>
            <a:r>
              <a:rPr lang="en-GB" sz="2600" dirty="0"/>
              <a:t>Provides a useful written record.</a:t>
            </a:r>
          </a:p>
          <a:p>
            <a:endParaRPr lang="en-GB" sz="2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Criteria presented in assignment brief can be utilised in a proforma;</a:t>
            </a:r>
          </a:p>
          <a:p>
            <a:r>
              <a:rPr lang="en-GB" sz="2600"/>
              <a:t>Variations in weighting can be clearly identified;</a:t>
            </a:r>
          </a:p>
          <a:p>
            <a:r>
              <a:rPr lang="en-GB" sz="2600"/>
              <a:t>A Likert scale or boxes can be used to speed tutor’s responses;</a:t>
            </a:r>
          </a:p>
          <a:p>
            <a:r>
              <a:rPr lang="en-GB" sz="2600"/>
              <a:t>Space can be provided for individual comments.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7858156" cy="1074514"/>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smtClean="0"/>
              <a:t>This workshop will focus on what kinds of feedback work best for students, enabling participants to:</a:t>
            </a:r>
            <a:endParaRPr lang="en-GB" dirty="0"/>
          </a:p>
        </p:txBody>
      </p:sp>
      <p:sp>
        <p:nvSpPr>
          <p:cNvPr id="3" name="Content Placeholder 2"/>
          <p:cNvSpPr>
            <a:spLocks noGrp="1"/>
          </p:cNvSpPr>
          <p:nvPr>
            <p:ph idx="1"/>
          </p:nvPr>
        </p:nvSpPr>
        <p:spPr>
          <a:xfrm>
            <a:off x="468313" y="1268761"/>
            <a:ext cx="8229600" cy="4933602"/>
          </a:xfrm>
        </p:spPr>
        <p:txBody>
          <a:bodyPr/>
          <a:lstStyle/>
          <a:p>
            <a:pPr lvl="0"/>
            <a:r>
              <a:rPr lang="en-GB" sz="2600" dirty="0" smtClean="0"/>
              <a:t>Reflect on the importance of assessment, and particularly feedback as integral to learning and in helping students take assessment seriously;</a:t>
            </a:r>
          </a:p>
          <a:p>
            <a:pPr lvl="0"/>
            <a:r>
              <a:rPr lang="en-GB" sz="2600" dirty="0" smtClean="0"/>
              <a:t>Consider a range of methods to give students feedback effectively and efficiently which are time efficient for staff and useful to students;</a:t>
            </a:r>
          </a:p>
          <a:p>
            <a:pPr lvl="0"/>
            <a:r>
              <a:rPr lang="en-GB" sz="2600" dirty="0" smtClean="0"/>
              <a:t>Explore approaches that maximise the chances of students actually reading and using the feedback they are given;</a:t>
            </a:r>
          </a:p>
          <a:p>
            <a:pPr lvl="0"/>
            <a:r>
              <a:rPr lang="en-GB" sz="2600" dirty="0" smtClean="0"/>
              <a:t>Plan a series of enhancements at a local level to improve assessment and feedback in the Faculty.</a:t>
            </a:r>
          </a:p>
          <a:p>
            <a:endParaRPr lang="en-GB" sz="2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846710">
                  <a:extLst>
                    <a:ext uri="{9D8B030D-6E8A-4147-A177-3AD203B41FA5}">
                      <a16:colId xmlns:a16="http://schemas.microsoft.com/office/drawing/2014/main" val="20002"/>
                    </a:ext>
                  </a:extLst>
                </a:gridCol>
                <a:gridCol w="3518936">
                  <a:extLst>
                    <a:ext uri="{9D8B030D-6E8A-4147-A177-3AD203B41FA5}">
                      <a16:colId xmlns:a16="http://schemas.microsoft.com/office/drawing/2014/main" val="20003"/>
                    </a:ext>
                  </a:extLst>
                </a:gridCol>
                <a:gridCol w="1539874">
                  <a:extLst>
                    <a:ext uri="{9D8B030D-6E8A-4147-A177-3AD203B41FA5}">
                      <a16:colId xmlns:a16="http://schemas.microsoft.com/office/drawing/2014/main" val="20004"/>
                    </a:ext>
                  </a:extLst>
                </a:gridCol>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Sample assignment return proforma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Harnesses a resource of comments you already use;</a:t>
            </a:r>
          </a:p>
          <a:p>
            <a:r>
              <a:rPr lang="en-GB" sz="2600"/>
              <a:t>Avoids writing same comments repeatedly;</a:t>
            </a:r>
          </a:p>
          <a:p>
            <a:r>
              <a:rPr lang="en-GB" sz="2600"/>
              <a:t>Allows you to give individual comments additionally to the students who really need them;</a:t>
            </a:r>
          </a:p>
          <a:p>
            <a:r>
              <a:rPr lang="en-GB" sz="2600"/>
              <a:t>Can be automated with use of technology.</a:t>
            </a:r>
          </a:p>
          <a:p>
            <a:endParaRPr lang="en-GB" sz="26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Tutor identifies a range of regularly used comments written on students’ work;</a:t>
            </a:r>
          </a:p>
          <a:p>
            <a:r>
              <a:rPr lang="en-GB" sz="2600" dirty="0"/>
              <a:t>These are collated and numbered;</a:t>
            </a:r>
          </a:p>
          <a:p>
            <a:r>
              <a:rPr lang="en-GB" sz="2600" dirty="0"/>
              <a:t>Tutor marks work and writes numbers on text of assignment where specific comments apply, or provides a written (or emailed) detailed commentary which pulls together the appropriate items into continuous prose;</a:t>
            </a:r>
          </a:p>
          <a:p>
            <a:r>
              <a:rPr lang="en-GB" sz="2600" dirty="0"/>
              <a:t>Moodle and other platforms can do much of the drudgery in terms of collating marks, returning work etc. Assignment handler can return comments and only release marks when students have commented.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Enables feedback to be given regularly and incrementally;</a:t>
            </a:r>
          </a:p>
          <a:p>
            <a:r>
              <a:rPr lang="en-GB" sz="2600" dirty="0"/>
              <a:t>Saves tutor time for large cohorts and repeated classes;</a:t>
            </a:r>
          </a:p>
          <a:p>
            <a:r>
              <a:rPr lang="en-GB" sz="2600" dirty="0"/>
              <a:t>Can allow instant (or rapid) on screen feedback to e.g. MCQ options;</a:t>
            </a:r>
          </a:p>
          <a:p>
            <a:r>
              <a:rPr lang="en-GB" sz="2600" dirty="0"/>
              <a:t>Saves drudgery, (but not a quick fix);</a:t>
            </a:r>
          </a:p>
          <a:p>
            <a:r>
              <a:rPr lang="en-GB" sz="2600" dirty="0"/>
              <a:t>Is really worth while for large cohorts and where content doesn’t alter fast.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Computer-assisted assignments: how?</a:t>
            </a:r>
          </a:p>
        </p:txBody>
      </p:sp>
      <p:sp>
        <p:nvSpPr>
          <p:cNvPr id="30723" name="Rectangle 3"/>
          <p:cNvSpPr>
            <a:spLocks noGrp="1" noChangeArrowheads="1"/>
          </p:cNvSpPr>
          <p:nvPr>
            <p:ph type="body" idx="1"/>
          </p:nvPr>
        </p:nvSpPr>
        <p:spPr>
          <a:xfrm>
            <a:off x="179388" y="1268761"/>
            <a:ext cx="8785225" cy="489709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Designing them should not be a cottage industry!</a:t>
            </a:r>
          </a:p>
          <a:p>
            <a:r>
              <a:rPr lang="en-GB" sz="2600" dirty="0"/>
              <a:t>Training and support both in designing questions and applying the relevant technology are essential;</a:t>
            </a:r>
          </a:p>
          <a:p>
            <a:r>
              <a:rPr lang="en-GB" sz="2600" dirty="0"/>
              <a:t>Testing and piloting of CAA items is also imperative;</a:t>
            </a:r>
          </a:p>
          <a:p>
            <a:r>
              <a:rPr lang="en-GB" sz="2600" dirty="0"/>
              <a:t>We can make use of existing test packages (e.g. from publishers), colleagues with expertise and advice from software companies (e.g. Moodle, </a:t>
            </a:r>
            <a:r>
              <a:rPr lang="en-GB" sz="2600" dirty="0" err="1"/>
              <a:t>Turnitin</a:t>
            </a:r>
            <a:r>
              <a:rPr lang="en-GB" sz="2600" dirty="0"/>
              <a:t>, </a:t>
            </a:r>
            <a:r>
              <a:rPr lang="en-GB" sz="2600" dirty="0" err="1"/>
              <a:t>QuestionMark</a:t>
            </a:r>
            <a:r>
              <a:rPr lang="en-GB" sz="2600" dirty="0"/>
              <a:t>). </a:t>
            </a:r>
          </a:p>
          <a:p>
            <a:endParaRPr lang="en-GB" sz="2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200" dirty="0" smtClean="0"/>
              <a:t>Use CAA </a:t>
            </a:r>
            <a:r>
              <a:rPr lang="en-GB" sz="3200" i="1" dirty="0" smtClean="0"/>
              <a:t>for</a:t>
            </a:r>
            <a:r>
              <a:rPr lang="en-GB" sz="3200" dirty="0" smtClean="0"/>
              <a:t> rather than </a:t>
            </a:r>
            <a:r>
              <a:rPr lang="en-GB" sz="3200" i="1" dirty="0" smtClean="0"/>
              <a:t>of</a:t>
            </a:r>
            <a:r>
              <a:rPr lang="en-GB" sz="3200" dirty="0" smtClean="0"/>
              <a:t> learning</a:t>
            </a:r>
          </a:p>
        </p:txBody>
      </p:sp>
      <p:sp>
        <p:nvSpPr>
          <p:cNvPr id="3174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We can employ computer-assisted formative assessment with responses to student work automatically generated by email; </a:t>
            </a:r>
          </a:p>
          <a:p>
            <a:r>
              <a:rPr lang="en-GB" dirty="0"/>
              <a:t>Students seem to really like having the chance to find out how they are doing, and attempt tests several times in an environment where no one else is watching how they do; </a:t>
            </a:r>
          </a:p>
          <a:p>
            <a:r>
              <a:rPr lang="en-GB" dirty="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Making assessment work well</a:t>
            </a:r>
          </a:p>
        </p:txBody>
      </p:sp>
      <p:sp>
        <p:nvSpPr>
          <p:cNvPr id="43011" name="Rectangle 3"/>
          <p:cNvSpPr>
            <a:spLocks noGrp="1" noChangeArrowheads="1"/>
          </p:cNvSpPr>
          <p:nvPr>
            <p:ph type="body" idx="1"/>
          </p:nvPr>
        </p:nvSpPr>
        <p:spPr>
          <a:xfrm>
            <a:off x="228600" y="928688"/>
            <a:ext cx="8686800" cy="51974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Intra-tutor and Inter-tutor reliability need to be assured;</a:t>
            </a:r>
          </a:p>
          <a:p>
            <a:r>
              <a:rPr lang="en-GB" sz="2600" dirty="0"/>
              <a:t>Practices and processes need to be transparently fair to all students;</a:t>
            </a:r>
          </a:p>
          <a:p>
            <a:r>
              <a:rPr lang="en-GB" sz="2600" dirty="0"/>
              <a:t>Cheat and plagiarisers need to be deterred/punished;</a:t>
            </a:r>
          </a:p>
          <a:p>
            <a:r>
              <a:rPr lang="en-GB" sz="2600" dirty="0"/>
              <a:t>Assessment needs to be manageable for both staff and students;</a:t>
            </a:r>
          </a:p>
          <a:p>
            <a:r>
              <a:rPr lang="en-GB" sz="2600" dirty="0"/>
              <a:t>Assignments should assess what has been taught/learned not what it is easy to assess.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0621546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05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Planning to strategically enhance your assessment and feedback: </a:t>
            </a:r>
            <a:br>
              <a:rPr lang="en-GB" sz="3200" dirty="0"/>
            </a:br>
            <a:r>
              <a:rPr lang="en-GB" sz="3200" dirty="0"/>
              <a:t>please identify some goals and specify: </a:t>
            </a:r>
          </a:p>
        </p:txBody>
      </p:sp>
      <p:sp>
        <p:nvSpPr>
          <p:cNvPr id="3" name="Content Placeholder 2"/>
          <p:cNvSpPr>
            <a:spLocks noGrp="1"/>
          </p:cNvSpPr>
          <p:nvPr>
            <p:ph idx="1"/>
          </p:nvPr>
        </p:nvSpPr>
        <p:spPr>
          <a:xfrm>
            <a:off x="468313" y="1628799"/>
            <a:ext cx="8229600" cy="4573563"/>
          </a:xfrm>
        </p:spPr>
        <p:txBody>
          <a:bodyPr/>
          <a:lstStyle/>
          <a:p>
            <a:r>
              <a:rPr lang="en-GB" dirty="0"/>
              <a:t>Whether these are short medium or long term?</a:t>
            </a:r>
          </a:p>
          <a:p>
            <a:r>
              <a:rPr lang="en-GB" dirty="0"/>
              <a:t>What your timescale/milestones might be?</a:t>
            </a:r>
          </a:p>
          <a:p>
            <a:r>
              <a:rPr lang="en-GB" dirty="0"/>
              <a:t>Who will take a lead on making them happen?</a:t>
            </a:r>
          </a:p>
          <a:p>
            <a:r>
              <a:rPr lang="en-GB" dirty="0"/>
              <a:t>How you might involve students in making these changes?</a:t>
            </a:r>
          </a:p>
          <a:p>
            <a:r>
              <a:rPr lang="en-GB" dirty="0"/>
              <a:t>What resources and support you need to make them happen?</a:t>
            </a:r>
          </a:p>
          <a:p>
            <a:r>
              <a:rPr lang="en-GB" dirty="0"/>
              <a:t>What might get in the way of you achieving this, and what you can do to mitigate these problems?</a:t>
            </a:r>
          </a:p>
          <a:p>
            <a:r>
              <a:rPr lang="en-GB" dirty="0"/>
              <a:t>How you will know when you have achieved them successfully?</a:t>
            </a:r>
          </a:p>
          <a:p>
            <a:endParaRPr lang="en-GB" dirty="0"/>
          </a:p>
        </p:txBody>
      </p:sp>
    </p:spTree>
    <p:extLst>
      <p:ext uri="{BB962C8B-B14F-4D97-AF65-F5344CB8AC3E}">
        <p14:creationId xmlns:p14="http://schemas.microsoft.com/office/powerpoint/2010/main" val="1690374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Conclusions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dirty="0" smtClean="0"/>
              <a:t>Assessment needs to be manageable for staff and students if it is going to engage students in learning activities;</a:t>
            </a:r>
          </a:p>
          <a:p>
            <a:pPr eaLnBrk="1" hangingPunct="1"/>
            <a:r>
              <a:rPr lang="en-US" dirty="0" smtClean="0"/>
              <a:t>No single method of giving feedback is likely to be ubiquitously successful, so it’s worth ringing the changes;</a:t>
            </a:r>
          </a:p>
          <a:p>
            <a:pPr eaLnBrk="1" hangingPunct="1"/>
            <a:r>
              <a:rPr lang="en-US" dirty="0" smtClean="0"/>
              <a:t>Students in the early stages of their learning journey are likely to need more support and positive feedback than later, when they are more robust and confident;</a:t>
            </a:r>
          </a:p>
          <a:p>
            <a:pPr eaLnBrk="1" hangingPunct="1"/>
            <a:r>
              <a:rPr lang="en-US" dirty="0" smtClean="0"/>
              <a:t>The first six weeks of the first semester are crucial in helping students understand how assessment works;</a:t>
            </a:r>
          </a:p>
          <a:p>
            <a:pPr eaLnBrk="1" hangingPunct="1"/>
            <a:r>
              <a:rPr lang="en-US" dirty="0" smtClean="0"/>
              <a:t>Where new routes are taken, it helps to provide a rationale via an assessment strategy or other course documentation, for example explaining that you give extensive generic formative feedback early and idiosyncratic feedback later.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4213" y="549275"/>
            <a:ext cx="7775575" cy="5832475"/>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800" b="1">
              <a:solidFill>
                <a:prstClr val="white"/>
              </a:solidFill>
            </a:endParaRPr>
          </a:p>
        </p:txBody>
      </p:sp>
      <p:sp>
        <p:nvSpPr>
          <p:cNvPr id="5" name="Rectangle 4"/>
          <p:cNvSpPr/>
          <p:nvPr/>
        </p:nvSpPr>
        <p:spPr>
          <a:xfrm>
            <a:off x="250825" y="2708275"/>
            <a:ext cx="2160588" cy="144145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800" b="1" dirty="0">
                <a:solidFill>
                  <a:prstClr val="black"/>
                </a:solidFill>
              </a:rPr>
              <a:t>Evaluating programmes, strengths and areas for improvement</a:t>
            </a:r>
          </a:p>
        </p:txBody>
      </p:sp>
      <p:sp>
        <p:nvSpPr>
          <p:cNvPr id="6" name="Rectangle 5"/>
          <p:cNvSpPr/>
          <p:nvPr/>
        </p:nvSpPr>
        <p:spPr>
          <a:xfrm>
            <a:off x="6732588" y="2708275"/>
            <a:ext cx="2160587" cy="144145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800" b="1" dirty="0">
                <a:solidFill>
                  <a:prstClr val="black"/>
                </a:solidFill>
              </a:rPr>
              <a:t>Considering delivery modes: face-to-face, online, PBL, blended…</a:t>
            </a:r>
          </a:p>
        </p:txBody>
      </p:sp>
      <p:sp>
        <p:nvSpPr>
          <p:cNvPr id="7" name="Rectangle 6"/>
          <p:cNvSpPr/>
          <p:nvPr/>
        </p:nvSpPr>
        <p:spPr>
          <a:xfrm>
            <a:off x="3348038" y="188913"/>
            <a:ext cx="2160587" cy="1439862"/>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800" b="1" dirty="0">
                <a:solidFill>
                  <a:prstClr val="black"/>
                </a:solidFill>
              </a:rPr>
              <a:t>Determining and reviewing subject material: currency, relevance, level</a:t>
            </a:r>
          </a:p>
        </p:txBody>
      </p:sp>
      <p:sp>
        <p:nvSpPr>
          <p:cNvPr id="8" name="Rectangle 7"/>
          <p:cNvSpPr/>
          <p:nvPr/>
        </p:nvSpPr>
        <p:spPr>
          <a:xfrm>
            <a:off x="3348038" y="5300663"/>
            <a:ext cx="2160587" cy="144145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800" b="1" dirty="0">
                <a:solidFill>
                  <a:prstClr val="black"/>
                </a:solidFill>
              </a:rPr>
              <a:t>Designing fit for purpose assessment methods and approaches</a:t>
            </a:r>
          </a:p>
        </p:txBody>
      </p:sp>
      <p:sp>
        <p:nvSpPr>
          <p:cNvPr id="9" name="Rectangle 8"/>
          <p:cNvSpPr/>
          <p:nvPr/>
        </p:nvSpPr>
        <p:spPr>
          <a:xfrm>
            <a:off x="611188" y="765175"/>
            <a:ext cx="2160587" cy="1439863"/>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800" b="1" dirty="0">
                <a:solidFill>
                  <a:prstClr val="black"/>
                </a:solidFill>
              </a:rPr>
              <a:t>Enhancing quality, seeking continuous improvement</a:t>
            </a:r>
          </a:p>
        </p:txBody>
      </p:sp>
      <p:sp>
        <p:nvSpPr>
          <p:cNvPr id="10" name="Rectangle 9"/>
          <p:cNvSpPr/>
          <p:nvPr/>
        </p:nvSpPr>
        <p:spPr>
          <a:xfrm>
            <a:off x="6300788" y="692150"/>
            <a:ext cx="2159000" cy="144145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800" b="1" dirty="0">
                <a:solidFill>
                  <a:prstClr val="black"/>
                </a:solidFill>
              </a:rPr>
              <a:t>Designing and refining learning outcomes</a:t>
            </a:r>
          </a:p>
        </p:txBody>
      </p:sp>
      <p:sp>
        <p:nvSpPr>
          <p:cNvPr id="11" name="Rectangle 10"/>
          <p:cNvSpPr/>
          <p:nvPr/>
        </p:nvSpPr>
        <p:spPr>
          <a:xfrm>
            <a:off x="611188" y="4724400"/>
            <a:ext cx="2160587" cy="144145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800" b="1" dirty="0">
                <a:solidFill>
                  <a:prstClr val="black"/>
                </a:solidFill>
              </a:rPr>
              <a:t>Assuring quality, matching HEI, national and PSRB requirements</a:t>
            </a:r>
          </a:p>
        </p:txBody>
      </p:sp>
      <p:sp>
        <p:nvSpPr>
          <p:cNvPr id="12" name="Rectangle 11"/>
          <p:cNvSpPr/>
          <p:nvPr/>
        </p:nvSpPr>
        <p:spPr>
          <a:xfrm>
            <a:off x="6300788" y="4724400"/>
            <a:ext cx="2159000" cy="144145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800" b="1" dirty="0">
                <a:solidFill>
                  <a:prstClr val="black"/>
                </a:solidFill>
              </a:rPr>
              <a:t>Thinking through student support</a:t>
            </a:r>
          </a:p>
        </p:txBody>
      </p:sp>
      <p:sp>
        <p:nvSpPr>
          <p:cNvPr id="24" name="Rectangle 23"/>
          <p:cNvSpPr/>
          <p:nvPr/>
        </p:nvSpPr>
        <p:spPr>
          <a:xfrm>
            <a:off x="2928938" y="2708275"/>
            <a:ext cx="2579687" cy="144145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3600" b="1" dirty="0" smtClean="0">
                <a:solidFill>
                  <a:prstClr val="black"/>
                </a:solidFill>
              </a:rPr>
              <a:t>Curriculum design essentials</a:t>
            </a:r>
            <a:endParaRPr lang="en-GB" sz="3600" b="1" dirty="0">
              <a:solidFill>
                <a:prstClr val="black"/>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smtClean="0"/>
              <a:t>Assessment Reform Group (1999) </a:t>
            </a:r>
            <a:r>
              <a:rPr lang="en-GB" sz="2000" i="1" dirty="0" smtClean="0"/>
              <a:t>Assessment for Learning : Beyond the black box, </a:t>
            </a:r>
            <a:r>
              <a:rPr lang="en-GB" sz="2000" dirty="0" smtClean="0"/>
              <a:t>Cambridge UK, University of Cambridge School of Education.</a:t>
            </a:r>
            <a:r>
              <a:rPr lang="en-GB" sz="2000" dirty="0" smtClean="0">
                <a:cs typeface="Times New Roman" pitchFamily="18" charset="0"/>
              </a:rPr>
              <a:t>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Oxford Centre for Staff Development. </a:t>
            </a:r>
          </a:p>
          <a:p>
            <a:pPr marL="609600" indent="-609600" eaLnBrk="1" hangingPunct="1">
              <a:buFont typeface="Wingdings" pitchFamily="2" charset="2"/>
              <a:buNone/>
              <a:defRPr/>
            </a:pPr>
            <a:r>
              <a:rPr lang="en-GB" sz="2000" dirty="0" smtClean="0"/>
              <a:t>Boud, D. (1995) </a:t>
            </a:r>
            <a:r>
              <a:rPr lang="en-GB" sz="2000" i="1" dirty="0" smtClean="0"/>
              <a:t>Enhancing learning through self-assessment,</a:t>
            </a:r>
            <a:r>
              <a:rPr lang="en-GB" sz="2000" dirty="0" smtClean="0"/>
              <a:t> London: Routledge.</a:t>
            </a:r>
          </a:p>
          <a:p>
            <a:pPr marL="609600" indent="-609600" eaLnBrk="1" hangingPunct="1">
              <a:buNone/>
              <a:defRPr/>
            </a:pPr>
            <a:r>
              <a:rPr lang="en-GB" sz="2000" dirty="0"/>
              <a:t>Brown, S. (2015) </a:t>
            </a:r>
            <a:r>
              <a:rPr lang="en-GB" sz="2000" i="1" dirty="0"/>
              <a:t>Learning, teaching and assessment in higher education: global perspectives, </a:t>
            </a:r>
            <a:r>
              <a:rPr lang="en-GB" sz="2000" dirty="0"/>
              <a:t>London: Palgrave-MacMillan.</a:t>
            </a:r>
            <a:endParaRPr lang="en-GB" sz="2000" dirty="0" smtClean="0"/>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Font typeface="Wingdings" pitchFamily="2" charset="2"/>
              <a:buNone/>
              <a:defRPr/>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r>
              <a:rPr lang="en-GB" sz="2000" dirty="0"/>
              <a:t>Brown, S. and Race, P. (2012) </a:t>
            </a:r>
            <a:r>
              <a:rPr lang="en-GB" sz="2000" i="1" dirty="0"/>
              <a:t>Using effective assessment to promote learning,</a:t>
            </a:r>
            <a:r>
              <a:rPr lang="en-GB" sz="2000" dirty="0"/>
              <a:t> in Hunt, L and Chalmers, D. </a:t>
            </a:r>
            <a:r>
              <a:rPr lang="en-GB" sz="2000" i="1" dirty="0"/>
              <a:t>University Teaching in Focus: a learning-centred approach</a:t>
            </a:r>
            <a:r>
              <a:rPr lang="en-GB" sz="2000" dirty="0"/>
              <a:t>, Victoria, Australia, Acer Press, and Abingdon: Routledge.</a:t>
            </a:r>
          </a:p>
          <a:p>
            <a:pPr eaLnBrk="1" hangingPunct="1">
              <a:buFont typeface="Wingdings" pitchFamily="2" charset="2"/>
              <a:buNone/>
              <a:defRPr/>
            </a:pPr>
            <a:r>
              <a:rPr lang="en-US" sz="2000" dirty="0" smtClean="0"/>
              <a:t>Carless, D., Joughin,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1"/>
            <a:ext cx="7543800" cy="504354"/>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3</a:t>
            </a:r>
          </a:p>
        </p:txBody>
      </p:sp>
      <p:sp>
        <p:nvSpPr>
          <p:cNvPr id="43011" name="Rectangle 3"/>
          <p:cNvSpPr>
            <a:spLocks noGrp="1" noChangeArrowheads="1"/>
          </p:cNvSpPr>
          <p:nvPr>
            <p:ph type="body" idx="1"/>
          </p:nvPr>
        </p:nvSpPr>
        <p:spPr>
          <a:xfrm>
            <a:off x="142844" y="764704"/>
            <a:ext cx="8750331" cy="5617047"/>
          </a:xfrm>
        </p:spPr>
        <p:txBody>
          <a:bodyPr/>
          <a:lstStyle/>
          <a:p>
            <a:pPr marL="609600" indent="-609600" eaLnBrk="1" hangingPunct="1">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None/>
              <a:defRPr/>
            </a:pPr>
            <a:r>
              <a:rPr lang="en-GB" sz="2000" dirty="0"/>
              <a:t>Higher Education Academy (2012) </a:t>
            </a:r>
            <a:r>
              <a:rPr lang="en-GB" sz="2000" i="1" dirty="0"/>
              <a:t>A marked improvement; transforming assessment in higher education</a:t>
            </a:r>
            <a:r>
              <a:rPr lang="en-GB" sz="2000" dirty="0"/>
              <a:t>, York: HEA.</a:t>
            </a:r>
          </a:p>
          <a:p>
            <a:pPr marL="609600" indent="-609600" eaLnBrk="1" hangingPunct="1">
              <a:buFont typeface="Wingdings" pitchFamily="2" charset="2"/>
              <a:buNone/>
              <a:defRPr/>
            </a:pPr>
            <a:r>
              <a:rPr lang="en-GB" sz="2000" dirty="0" smtClean="0"/>
              <a:t>Knight, P. and </a:t>
            </a:r>
            <a:r>
              <a:rPr lang="en-GB" sz="2000" dirty="0" err="1" smtClean="0"/>
              <a:t>Yorke</a:t>
            </a:r>
            <a:r>
              <a:rPr lang="en-GB" sz="2000" dirty="0" smtClean="0"/>
              <a:t>, M. (2003) </a:t>
            </a:r>
            <a:r>
              <a:rPr lang="en-GB" sz="2000" i="1" dirty="0" smtClean="0"/>
              <a:t>Assessment, learning and employability</a:t>
            </a:r>
            <a:r>
              <a:rPr lang="en-GB" sz="2000" dirty="0" smtClean="0"/>
              <a:t> Maidenhead, UK: SRHE/Open University Press.</a:t>
            </a:r>
          </a:p>
          <a:p>
            <a:pPr eaLnBrk="1" hangingPunct="1">
              <a:buFont typeface="Wingdings" pitchFamily="2" charset="2"/>
              <a:buNone/>
              <a:defRPr/>
            </a:pPr>
            <a:r>
              <a:rPr lang="en-GB" sz="2000" dirty="0" err="1" smtClean="0"/>
              <a:t>Mentkowski</a:t>
            </a:r>
            <a:r>
              <a:rPr lang="en-GB" sz="2000" dirty="0" smtClean="0"/>
              <a:t>, M. and associates (2000) p.82 </a:t>
            </a:r>
            <a:r>
              <a:rPr lang="en-GB" sz="2000" i="1" dirty="0" smtClean="0"/>
              <a:t>Learning that lasts: integrating learning development and performance in college and beyond,</a:t>
            </a:r>
            <a:r>
              <a:rPr lang="en-GB" sz="2000" dirty="0" smtClean="0"/>
              <a:t> San Francisco: </a:t>
            </a:r>
            <a:r>
              <a:rPr lang="en-GB" sz="2000" dirty="0" err="1" smtClean="0"/>
              <a:t>Jossey</a:t>
            </a:r>
            <a:r>
              <a:rPr lang="en-GB" sz="2000" dirty="0" smtClean="0"/>
              <a:t>-Bass.</a:t>
            </a:r>
          </a:p>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Font typeface="Wingdings" pitchFamily="2" charset="2"/>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3"/>
              </a:rPr>
              <a:t>http://www.pass.brad.ac.uk/</a:t>
            </a:r>
            <a:r>
              <a:rPr lang="en-GB" sz="2000" dirty="0" smtClean="0"/>
              <a:t> Accessed November 2013.</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498449"/>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Useful references 4</a:t>
            </a:r>
          </a:p>
        </p:txBody>
      </p:sp>
      <p:sp>
        <p:nvSpPr>
          <p:cNvPr id="48131" name="Content Placeholder 2"/>
          <p:cNvSpPr>
            <a:spLocks noGrp="1"/>
          </p:cNvSpPr>
          <p:nvPr>
            <p:ph idx="1"/>
          </p:nvPr>
        </p:nvSpPr>
        <p:spPr>
          <a:xfrm>
            <a:off x="468313" y="692696"/>
            <a:ext cx="8229600" cy="5509667"/>
          </a:xfrm>
        </p:spPr>
        <p:txBody>
          <a:bodyPr/>
          <a:lstStyle/>
          <a:p>
            <a:pPr eaLnBrk="1" hangingPunct="1">
              <a:buNone/>
            </a:pPr>
            <a:r>
              <a:rPr lang="en-GB" sz="2000" dirty="0"/>
              <a:t>Pickford, R. and Brown, S. (2006) </a:t>
            </a:r>
            <a:r>
              <a:rPr lang="en-GB" sz="2000" i="1" dirty="0"/>
              <a:t>Assessing skills and practice,</a:t>
            </a:r>
            <a:r>
              <a:rPr lang="en-GB" sz="2000" dirty="0"/>
              <a:t> London: Routledge. </a:t>
            </a:r>
          </a:p>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r>
              <a:rPr lang="en-GB" sz="2000" dirty="0" smtClean="0"/>
              <a:t>Stefani, L. and Carroll, J. (2001) </a:t>
            </a:r>
            <a:r>
              <a:rPr lang="en-GB" sz="2000" i="1" dirty="0" smtClean="0"/>
              <a:t>A Briefing on Plagiarism </a:t>
            </a:r>
            <a:r>
              <a:rPr lang="en-GB" sz="2000" dirty="0" smtClean="0"/>
              <a:t>http://www.ltsn.ac.uk/application.asp?app=resources.asp&amp;process=full_record&amp;section=generic&amp;id=10</a:t>
            </a:r>
          </a:p>
          <a:p>
            <a:pPr eaLnBrk="1" hangingPunct="1">
              <a:buNone/>
            </a:pPr>
            <a:r>
              <a:rPr lang="en-GB" sz="2000" dirty="0" smtClean="0"/>
              <a:t>Sadler, D. Royce (2010) Beyond feedback: developing student capability in complex appraisal, </a:t>
            </a:r>
            <a:r>
              <a:rPr lang="en-GB" sz="2000" i="1" dirty="0" smtClean="0"/>
              <a:t>Assessment &amp; Evaluation in Higher Education, 35: 5, 535-550</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Using assessment for </a:t>
            </a:r>
            <a:r>
              <a:rPr lang="en-GB" sz="3200" kern="1200" dirty="0" smtClean="0">
                <a:solidFill>
                  <a:srgbClr val="002060"/>
                </a:solidFill>
              </a:rPr>
              <a:t>learning</a:t>
            </a:r>
            <a:endParaRPr lang="en-GB" sz="3200" kern="1200" dirty="0">
              <a:solidFill>
                <a:srgbClr val="002060"/>
              </a:solidFill>
            </a:endParaRPr>
          </a:p>
        </p:txBody>
      </p:sp>
      <p:sp>
        <p:nvSpPr>
          <p:cNvPr id="22531" name="Content Placeholder 2"/>
          <p:cNvSpPr>
            <a:spLocks noGrp="1"/>
          </p:cNvSpPr>
          <p:nvPr>
            <p:ph idx="1"/>
          </p:nvPr>
        </p:nvSpPr>
        <p:spPr/>
        <p:txBody>
          <a:bodyPr/>
          <a:lstStyle/>
          <a:p>
            <a:pPr eaLnBrk="1" hangingPunct="1"/>
            <a:r>
              <a:rPr lang="en-US" sz="2400" b="1" dirty="0" smtClean="0"/>
              <a:t>Assessment that is meaningful to students can provide them with a framework for activity;</a:t>
            </a:r>
          </a:p>
          <a:p>
            <a:pPr eaLnBrk="1" hangingPunct="1"/>
            <a:r>
              <a:rPr lang="en-US" sz="2400" b="1" dirty="0" smtClean="0"/>
              <a:t>“Students can escape bad teaching but they can’t escape bad assessment” (</a:t>
            </a:r>
            <a:r>
              <a:rPr lang="en-US" sz="2400" b="1" dirty="0" err="1" smtClean="0"/>
              <a:t>Boud</a:t>
            </a:r>
            <a:r>
              <a:rPr lang="en-US" sz="2400" b="1" dirty="0" smtClean="0"/>
              <a:t>, 1995);</a:t>
            </a:r>
          </a:p>
          <a:p>
            <a:pPr eaLnBrk="1" hangingPunct="1"/>
            <a:r>
              <a:rPr lang="en-US" sz="2400" b="1" dirty="0" smtClean="0"/>
              <a:t>Where assessment is fully part of the learning process and integrated within it, the act of being assessed can help students make sense of their learning;</a:t>
            </a:r>
          </a:p>
          <a:p>
            <a:pPr eaLnBrk="1" hangingPunct="1"/>
            <a:r>
              <a:rPr lang="en-GB" sz="2400" b="1" dirty="0" smtClean="0"/>
              <a:t>Assessment should be formative, informative, developmental and remediable.</a:t>
            </a:r>
          </a:p>
          <a:p>
            <a:pPr eaLnBrk="1" hangingPunct="1"/>
            <a:endParaRPr lang="en-US"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Why is assessment such a big issue?</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Good feedback and assessment practices are essential to student learning;</a:t>
            </a:r>
          </a:p>
          <a:p>
            <a:pPr fontAlgn="base">
              <a:spcBef>
                <a:spcPts val="600"/>
              </a:spcBef>
              <a:spcAft>
                <a:spcPct val="0"/>
              </a:spcAft>
              <a:buClr>
                <a:schemeClr val="tx2"/>
              </a:buClr>
              <a:buSzPct val="70000"/>
              <a:buFont typeface="Wingdings" pitchFamily="2" charset="2"/>
              <a:buChar char="l"/>
            </a:pPr>
            <a:r>
              <a:rPr lang="en-GB" sz="2400" b="1" dirty="0"/>
              <a:t>Student satisfaction surveys frequently highlight significant dissatisfaction around these issues;</a:t>
            </a:r>
          </a:p>
          <a:p>
            <a:pPr fontAlgn="base">
              <a:spcBef>
                <a:spcPts val="600"/>
              </a:spcBef>
              <a:spcAft>
                <a:spcPct val="0"/>
              </a:spcAft>
              <a:buClr>
                <a:schemeClr val="tx2"/>
              </a:buClr>
              <a:buSzPct val="70000"/>
              <a:buFont typeface="Wingdings" pitchFamily="2" charset="2"/>
              <a:buChar char="l"/>
            </a:pPr>
            <a:r>
              <a:rPr lang="en-GB" sz="2400" b="1" dirty="0"/>
              <a:t>In tough times, staff often find the pressure of achieving fast and formative feedback a heavy chore, especially when cohorts are large.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Why does assessment matter so much?</a:t>
            </a:r>
          </a:p>
        </p:txBody>
      </p:sp>
      <p:sp>
        <p:nvSpPr>
          <p:cNvPr id="1331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fontAlgn="base">
              <a:spcBef>
                <a:spcPts val="600"/>
              </a:spcBef>
              <a:spcAft>
                <a:spcPct val="0"/>
              </a:spcAft>
              <a:buClr>
                <a:schemeClr val="tx2"/>
              </a:buClr>
              <a:buSzPct val="70000"/>
              <a:buNone/>
            </a:pPr>
            <a:r>
              <a:rPr lang="en-US" sz="2400" b="1" dirty="0"/>
              <a:t>“Assessment methods and requirements probably have a greater influence on how and what students learn than any other single factor. This influence may well be of greater importance than the impact of teaching materials” (</a:t>
            </a:r>
            <a:r>
              <a:rPr lang="en-US" sz="2400" b="1" dirty="0" err="1"/>
              <a:t>Boud</a:t>
            </a:r>
            <a:r>
              <a:rPr lang="en-US" sz="2400" b="1" dirty="0"/>
              <a:t> 1988)</a:t>
            </a:r>
            <a:endParaRPr lang="en-GB" sz="2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Two major UK and one Australian initiatives inform my work:</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The HEA ‘A marked improvement’;</a:t>
            </a:r>
          </a:p>
          <a:p>
            <a:pPr fontAlgn="base">
              <a:spcBef>
                <a:spcPts val="600"/>
              </a:spcBef>
              <a:spcAft>
                <a:spcPct val="0"/>
              </a:spcAft>
              <a:buClr>
                <a:schemeClr val="tx2"/>
              </a:buClr>
              <a:buSzPct val="70000"/>
              <a:buFont typeface="Wingdings" pitchFamily="2" charset="2"/>
              <a:buChar char="l"/>
            </a:pPr>
            <a:r>
              <a:rPr lang="en-GB" sz="2400" b="1" dirty="0"/>
              <a:t>The QAA code of practice B6;</a:t>
            </a:r>
          </a:p>
          <a:p>
            <a:pPr fontAlgn="base">
              <a:spcBef>
                <a:spcPts val="600"/>
              </a:spcBef>
              <a:spcAft>
                <a:spcPct val="0"/>
              </a:spcAft>
              <a:buClr>
                <a:schemeClr val="tx2"/>
              </a:buClr>
              <a:buSzPct val="70000"/>
              <a:buFont typeface="Wingdings" pitchFamily="2" charset="2"/>
              <a:buChar char="l"/>
            </a:pPr>
            <a:r>
              <a:rPr lang="en-GB" sz="2400" b="1" dirty="0" err="1"/>
              <a:t>Boud</a:t>
            </a:r>
            <a:r>
              <a:rPr lang="en-GB" sz="2400" b="1" dirty="0"/>
              <a:t> et al (2010) ‘Assessment 2020’.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6047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l" eaLnBrk="0" fontAlgn="base" hangingPunct="0">
              <a:spcAft>
                <a:spcPct val="0"/>
              </a:spcAft>
            </a:pPr>
            <a:r>
              <a:rPr lang="en-GB" sz="3200" b="1" dirty="0">
                <a:solidFill>
                  <a:srgbClr val="002060"/>
                </a:solidFill>
              </a:rPr>
              <a:t>Designing fit-for-purpose assessment methods &amp; approaches: 10 questions </a:t>
            </a:r>
            <a:br>
              <a:rPr lang="en-GB" sz="3200" b="1" dirty="0">
                <a:solidFill>
                  <a:srgbClr val="002060"/>
                </a:solidFill>
              </a:rPr>
            </a:br>
            <a:endParaRPr lang="en-GB" sz="3200" b="1" dirty="0">
              <a:solidFill>
                <a:srgbClr val="002060"/>
              </a:solidFill>
            </a:endParaRPr>
          </a:p>
        </p:txBody>
      </p:sp>
      <p:sp>
        <p:nvSpPr>
          <p:cNvPr id="3" name="Content Placeholder 2"/>
          <p:cNvSpPr>
            <a:spLocks noGrp="1"/>
          </p:cNvSpPr>
          <p:nvPr>
            <p:ph idx="1"/>
          </p:nvPr>
        </p:nvSpPr>
        <p:spPr>
          <a:xfrm>
            <a:off x="457200" y="1196752"/>
            <a:ext cx="8229600" cy="4929411"/>
          </a:xfrm>
        </p:spPr>
        <p:txBody>
          <a:bodyPr>
            <a:normAutofit/>
          </a:bodyPr>
          <a:lstStyle/>
          <a:p>
            <a:pPr marL="514350" indent="-514350">
              <a:buFont typeface="+mj-lt"/>
              <a:buAutoNum type="arabicPeriod"/>
            </a:pPr>
            <a:r>
              <a:rPr lang="en-GB" sz="2400" b="1" dirty="0" smtClean="0"/>
              <a:t>Are your assignments fully and constructively aligned with your learning outcomes?</a:t>
            </a:r>
          </a:p>
          <a:p>
            <a:pPr marL="514350" indent="-514350">
              <a:buFont typeface="+mj-lt"/>
              <a:buAutoNum type="arabicPeriod"/>
            </a:pPr>
            <a:r>
              <a:rPr lang="en-GB" sz="2400" b="1" dirty="0" smtClean="0"/>
              <a:t>Do they comply with </a:t>
            </a:r>
            <a:r>
              <a:rPr lang="en-GB" sz="2400" b="1" dirty="0" err="1" smtClean="0"/>
              <a:t>Plymouthrequirements</a:t>
            </a:r>
            <a:r>
              <a:rPr lang="en-GB" sz="2400" b="1" dirty="0" smtClean="0"/>
              <a:t> in terms of number, word limits etc?</a:t>
            </a:r>
          </a:p>
          <a:p>
            <a:pPr marL="514350" indent="-514350">
              <a:buFont typeface="+mj-lt"/>
              <a:buAutoNum type="arabicPeriod"/>
            </a:pPr>
            <a:r>
              <a:rPr lang="en-GB" sz="2400" b="1" dirty="0" smtClean="0"/>
              <a:t>Are summative assessments undertaken throughout the course, or is everything ‘sudden death’ end-point? </a:t>
            </a:r>
          </a:p>
          <a:p>
            <a:pPr marL="514350" indent="-514350">
              <a:buFont typeface="+mj-lt"/>
              <a:buAutoNum type="arabicPeriod"/>
            </a:pPr>
            <a:r>
              <a:rPr lang="en-GB" sz="2400" b="1" dirty="0" smtClean="0"/>
              <a:t>Is there excessive bunching of assignments in different modules that is highly stressful for students and unmanageable staff?</a:t>
            </a:r>
          </a:p>
          <a:p>
            <a:pPr marL="514350" indent="-514350">
              <a:buFont typeface="+mj-lt"/>
              <a:buAutoNum type="arabicPeriod"/>
            </a:pPr>
            <a:r>
              <a:rPr lang="en-GB" sz="2400" b="1" dirty="0" smtClean="0"/>
              <a:t>Are there plenty of opportunities for formative assessment, especially early on?</a:t>
            </a:r>
            <a:endParaRPr lang="en-GB" sz="2400" b="1"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3653</Words>
  <Application>Microsoft Office PowerPoint</Application>
  <PresentationFormat>On-screen Show (4:3)</PresentationFormat>
  <Paragraphs>275</Paragraphs>
  <Slides>44</Slides>
  <Notes>32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44</vt:i4>
      </vt:variant>
    </vt:vector>
  </HeadingPairs>
  <TitlesOfParts>
    <vt:vector size="54" baseType="lpstr">
      <vt:lpstr>Arial</vt:lpstr>
      <vt:lpstr>Arial Rounded MT Bold</vt:lpstr>
      <vt:lpstr>Batang</vt:lpstr>
      <vt:lpstr>Blackadder ITC</vt:lpstr>
      <vt:lpstr>Calibri</vt:lpstr>
      <vt:lpstr>Comic Sans MS</vt:lpstr>
      <vt:lpstr>Times New Roman</vt:lpstr>
      <vt:lpstr>Wingdings</vt:lpstr>
      <vt:lpstr>LeedsMet template</vt:lpstr>
      <vt:lpstr>101_Custom Design</vt:lpstr>
      <vt:lpstr>Improving Assessment: the value of giving feedback effectively and efficiently</vt:lpstr>
      <vt:lpstr>Rationale for the workshop</vt:lpstr>
      <vt:lpstr>This workshop will focus on what kinds of feedback work best for students, enabling participants to:</vt:lpstr>
      <vt:lpstr>PowerPoint Presentation</vt:lpstr>
      <vt:lpstr>Using assessment for learning</vt:lpstr>
      <vt:lpstr>Why is assessment such a big issue?</vt:lpstr>
      <vt:lpstr>Why does assessment matter so much?</vt:lpstr>
      <vt:lpstr>Two major UK and one Australian initiatives inform my work:</vt:lpstr>
      <vt:lpstr>Designing fit-for-purpose assessment methods &amp; approaches: 10 questions  </vt:lpstr>
      <vt:lpstr>And the next five:</vt:lpstr>
      <vt:lpstr>Good feedback:  (after Brown, S. (2015), Assessment, learning and teaching in higher education: global perspectives, London: Palgrave-MacMillan)</vt:lpstr>
      <vt:lpstr>Good feedback:</vt:lpstr>
      <vt:lpstr>Good feedback:</vt:lpstr>
      <vt:lpstr>Good feedback:</vt:lpstr>
      <vt:lpstr>Formative and summative assessment</vt:lpstr>
      <vt:lpstr>What really impacts on learning?</vt:lpstr>
      <vt:lpstr>Sadler, the most cited author on formative assessment argues:</vt:lpstr>
      <vt:lpstr>Sadler continues…</vt:lpstr>
      <vt:lpstr>Streamlining assessment: why would we wish to do it?</vt:lpstr>
      <vt:lpstr>Efficient assessment: we need to:</vt:lpstr>
      <vt:lpstr>To give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Assignment return sheets: why?</vt:lpstr>
      <vt:lpstr>Assignment return sheets: how?</vt:lpstr>
      <vt:lpstr>Sample assignment return proforma</vt:lpstr>
      <vt:lpstr>Statement banks: why?</vt:lpstr>
      <vt:lpstr>Statement banks: how?</vt:lpstr>
      <vt:lpstr>Computer-assisted assessment: why?</vt:lpstr>
      <vt:lpstr>Computer-assisted assignments: how?</vt:lpstr>
      <vt:lpstr>Use CAA for rather than of learning</vt:lpstr>
      <vt:lpstr>Making assessment work well</vt:lpstr>
      <vt:lpstr>Encouraging students to use the feedback we provide for them</vt:lpstr>
      <vt:lpstr>Planning to strategically enhance your assessment and feedback:  please identify some goals and specify: </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2016-01-19T08:49:21Z</dcterms:modified>
</cp:coreProperties>
</file>