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7"/>
  </p:notesMasterIdLst>
  <p:handoutMasterIdLst>
    <p:handoutMasterId r:id="rId48"/>
  </p:handoutMasterIdLst>
  <p:sldIdLst>
    <p:sldId id="420" r:id="rId3"/>
    <p:sldId id="529" r:id="rId4"/>
    <p:sldId id="530" r:id="rId5"/>
    <p:sldId id="546" r:id="rId6"/>
    <p:sldId id="540" r:id="rId7"/>
    <p:sldId id="541" r:id="rId8"/>
    <p:sldId id="542" r:id="rId9"/>
    <p:sldId id="543" r:id="rId10"/>
    <p:sldId id="544" r:id="rId11"/>
    <p:sldId id="545" r:id="rId12"/>
    <p:sldId id="533" r:id="rId13"/>
    <p:sldId id="534" r:id="rId14"/>
    <p:sldId id="538" r:id="rId15"/>
    <p:sldId id="539" r:id="rId16"/>
    <p:sldId id="535" r:id="rId17"/>
    <p:sldId id="430" r:id="rId18"/>
    <p:sldId id="536" r:id="rId19"/>
    <p:sldId id="537" r:id="rId20"/>
    <p:sldId id="500" r:id="rId21"/>
    <p:sldId id="441" r:id="rId22"/>
    <p:sldId id="501" r:id="rId23"/>
    <p:sldId id="511" r:id="rId24"/>
    <p:sldId id="512" r:id="rId25"/>
    <p:sldId id="509" r:id="rId26"/>
    <p:sldId id="510" r:id="rId27"/>
    <p:sldId id="505" r:id="rId28"/>
    <p:sldId id="506" r:id="rId29"/>
    <p:sldId id="507" r:id="rId30"/>
    <p:sldId id="508" r:id="rId31"/>
    <p:sldId id="447" r:id="rId32"/>
    <p:sldId id="513" r:id="rId33"/>
    <p:sldId id="514" r:id="rId34"/>
    <p:sldId id="515" r:id="rId35"/>
    <p:sldId id="528" r:id="rId36"/>
    <p:sldId id="517" r:id="rId37"/>
    <p:sldId id="504" r:id="rId38"/>
    <p:sldId id="531" r:id="rId39"/>
    <p:sldId id="532" r:id="rId40"/>
    <p:sldId id="443" r:id="rId41"/>
    <p:sldId id="382" r:id="rId42"/>
    <p:sldId id="270" r:id="rId43"/>
    <p:sldId id="271" r:id="rId44"/>
    <p:sldId id="272" r:id="rId45"/>
    <p:sldId id="317" r:id="rId4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1" d="100"/>
          <a:sy n="71" d="100"/>
        </p:scale>
        <p:origin x="1266"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p:scale>
        <a:sx n="140" d="100"/>
        <a:sy n="140" d="100"/>
      </p:scale>
      <p:origin x="0" y="302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21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22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23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24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25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26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27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28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29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5</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31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32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33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34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35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39</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7</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extLst>
      <p:ext uri="{BB962C8B-B14F-4D97-AF65-F5344CB8AC3E}">
        <p14:creationId xmlns:p14="http://schemas.microsoft.com/office/powerpoint/2010/main" val="931817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10</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15</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19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19/01/2016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19/01/2016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19/01/2016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19/01/2016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19/01/2016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19/01/2016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19/01/2016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19/01/2016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19/01/2016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19/01/2016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19/01/2016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19/01/2016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Improving Assessment: the value of giving feedback effectively and efficiently</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Plymouth University</a:t>
            </a:r>
          </a:p>
          <a:p>
            <a:pPr algn="ctr" eaLnBrk="1" hangingPunct="1">
              <a:defRPr/>
            </a:pPr>
            <a:r>
              <a:rPr lang="en-GB" sz="2400" dirty="0" smtClean="0"/>
              <a:t>January 2016</a:t>
            </a:r>
            <a:endParaRPr lang="en-GB" sz="1400" dirty="0" smtClean="0"/>
          </a:p>
          <a:p>
            <a:pPr algn="ctr" eaLnBrk="1" hangingPunct="1">
              <a:defRPr/>
            </a:pPr>
            <a:r>
              <a:rPr lang="en-GB" sz="2800" b="1" dirty="0" smtClean="0"/>
              <a:t>Sally Brown</a:t>
            </a:r>
          </a:p>
          <a:p>
            <a:pPr algn="ctr" eaLnBrk="1" hangingPunct="1">
              <a:defRPr/>
            </a:pPr>
            <a:r>
              <a:rPr lang="en-GB" sz="2400" dirty="0" smtClean="0"/>
              <a:t>PFHEA, SFSEDA, NTF</a:t>
            </a:r>
            <a:endParaRPr lang="en-GB" sz="2400" b="1" dirty="0" smtClean="0"/>
          </a:p>
          <a:p>
            <a:pPr algn="ctr" eaLnBrk="1" hangingPunct="1">
              <a:defRPr/>
            </a:pPr>
            <a:r>
              <a:rPr lang="en-GB" sz="2000" dirty="0" smtClean="0"/>
              <a:t>Emerita Professor, Leeds Beckett University</a:t>
            </a:r>
          </a:p>
          <a:p>
            <a:pPr algn="ctr" eaLnBrk="1" hangingPunct="1">
              <a:defRPr/>
            </a:pPr>
            <a:r>
              <a:rPr lang="en-GB" sz="2000" dirty="0" smtClean="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70000"/>
              <a:buNone/>
            </a:pPr>
            <a:r>
              <a:rPr lang="en-GB" sz="2400" b="1" dirty="0" smtClean="0"/>
              <a:t>6. Are </a:t>
            </a:r>
            <a:r>
              <a:rPr lang="en-GB" sz="2400" b="1" dirty="0"/>
              <a:t>students </a:t>
            </a:r>
            <a:r>
              <a:rPr lang="en-GB" sz="2400" b="1" dirty="0" smtClean="0"/>
              <a:t>over-assessed? </a:t>
            </a:r>
          </a:p>
          <a:p>
            <a:pPr marL="457200" indent="-457200" fontAlgn="base">
              <a:spcBef>
                <a:spcPts val="600"/>
              </a:spcBef>
              <a:spcAft>
                <a:spcPct val="0"/>
              </a:spcAft>
              <a:buClr>
                <a:schemeClr val="tx2"/>
              </a:buClr>
              <a:buSzPct val="70000"/>
              <a:buNone/>
            </a:pPr>
            <a:r>
              <a:rPr lang="en-GB" sz="2400" b="1" dirty="0" smtClean="0"/>
              <a:t>7. Do staff have time to mark the assessments in time for exam boards etc?</a:t>
            </a:r>
            <a:endParaRPr lang="en-GB" sz="2400" b="1" dirty="0"/>
          </a:p>
          <a:p>
            <a:pPr marL="457200" indent="-457200" fontAlgn="base">
              <a:spcBef>
                <a:spcPts val="600"/>
              </a:spcBef>
              <a:spcAft>
                <a:spcPct val="0"/>
              </a:spcAft>
              <a:buClr>
                <a:schemeClr val="tx2"/>
              </a:buClr>
              <a:buSzPct val="70000"/>
              <a:buNone/>
            </a:pPr>
            <a:r>
              <a:rPr lang="en-GB" sz="2400" b="1" dirty="0" smtClean="0"/>
              <a:t>8. When </a:t>
            </a:r>
            <a:r>
              <a:rPr lang="en-GB" sz="2400" b="1" dirty="0"/>
              <a:t>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70000"/>
              <a:buNone/>
            </a:pPr>
            <a:r>
              <a:rPr lang="en-GB" sz="2400" b="1" dirty="0" smtClean="0"/>
              <a:t>9. Are </a:t>
            </a:r>
            <a:r>
              <a:rPr lang="en-GB" sz="2400" b="1" dirty="0"/>
              <a:t>students encouraged to make good use of the feedback they receive</a:t>
            </a:r>
            <a:r>
              <a:rPr lang="en-GB" sz="2400" b="1" dirty="0" smtClean="0"/>
              <a:t>?</a:t>
            </a:r>
          </a:p>
          <a:p>
            <a:pPr marL="457200" indent="-457200" fontAlgn="base">
              <a:spcBef>
                <a:spcPts val="600"/>
              </a:spcBef>
              <a:spcAft>
                <a:spcPct val="0"/>
              </a:spcAft>
              <a:buClr>
                <a:schemeClr val="tx2"/>
              </a:buClr>
              <a:buSzPct val="70000"/>
              <a:buNone/>
            </a:pPr>
            <a:r>
              <a:rPr lang="en-GB" sz="2400" b="1" dirty="0" smtClean="0"/>
              <a:t>10. Do the students perceive your assessment diet to be fair and providing meaningful recognition of their achievements?</a:t>
            </a:r>
            <a:endParaRPr lang="en-GB"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smtClean="0"/>
              <a:t>Good feedback: </a:t>
            </a:r>
            <a:br>
              <a:rPr lang="en-GB" sz="3200" dirty="0" smtClean="0"/>
            </a:br>
            <a:r>
              <a:rPr lang="en-GB" sz="1800" dirty="0" smtClean="0">
                <a:solidFill>
                  <a:schemeClr val="tx1"/>
                </a:solidFill>
              </a:rPr>
              <a:t>(after </a:t>
            </a:r>
            <a:r>
              <a:rPr lang="en-GB" sz="1800" dirty="0">
                <a:solidFill>
                  <a:schemeClr val="tx1"/>
                </a:solidFill>
              </a:rPr>
              <a:t>Brown, S. (2015), </a:t>
            </a:r>
            <a:r>
              <a:rPr lang="en-GB" sz="1800" i="1" dirty="0">
                <a:solidFill>
                  <a:schemeClr val="tx1"/>
                </a:solidFill>
              </a:rPr>
              <a:t>Assessment, learning and teaching in higher education: global perspectives</a:t>
            </a:r>
            <a:r>
              <a:rPr lang="en-GB" sz="1800" dirty="0">
                <a:solidFill>
                  <a:schemeClr val="tx1"/>
                </a:solidFill>
              </a:rPr>
              <a:t>, </a:t>
            </a:r>
            <a:r>
              <a:rPr lang="en-GB" sz="1800" dirty="0" smtClean="0">
                <a:solidFill>
                  <a:schemeClr val="tx1"/>
                </a:solidFill>
              </a:rPr>
              <a:t>London: Palgrave-MacMillan)</a:t>
            </a:r>
            <a:endParaRPr lang="en-GB" sz="1800" dirty="0">
              <a:solidFill>
                <a:schemeClr val="tx1"/>
              </a:solidFill>
            </a:endParaRPr>
          </a:p>
        </p:txBody>
      </p:sp>
      <p:sp>
        <p:nvSpPr>
          <p:cNvPr id="3" name="Content Placeholder 2"/>
          <p:cNvSpPr>
            <a:spLocks noGrp="1"/>
          </p:cNvSpPr>
          <p:nvPr>
            <p:ph idx="1"/>
          </p:nvPr>
        </p:nvSpPr>
        <p:spPr/>
        <p:txBody>
          <a:bodyPr/>
          <a:lstStyle/>
          <a:p>
            <a:pPr lvl="0">
              <a:buSzPct val="100000"/>
              <a:buFont typeface="+mj-lt"/>
              <a:buAutoNum type="arabicPeriod"/>
            </a:pPr>
            <a:r>
              <a:rPr lang="en-GB" sz="28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800" dirty="0" smtClean="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133709147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smtClean="0"/>
              <a:t> </a:t>
            </a:r>
            <a:r>
              <a:rPr lang="en-GB" sz="3200" dirty="0"/>
              <a:t>feedback</a:t>
            </a:r>
            <a:r>
              <a:rPr lang="en-GB" dirty="0" smtClean="0"/>
              <a:t>:</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8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309806842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smtClean="0"/>
              <a:t> </a:t>
            </a:r>
            <a:r>
              <a:rPr lang="en-GB" sz="3200" dirty="0"/>
              <a:t>feedback</a:t>
            </a:r>
            <a:r>
              <a:rPr lang="en-GB" dirty="0" smtClean="0"/>
              <a:t>:</a:t>
            </a:r>
            <a:endParaRPr lang="en-GB" dirty="0"/>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05962758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smtClean="0"/>
              <a:t> </a:t>
            </a:r>
            <a:r>
              <a:rPr lang="en-GB" sz="3200" dirty="0"/>
              <a:t>feedback</a:t>
            </a:r>
            <a:r>
              <a:rPr lang="en-GB" dirty="0" smtClean="0"/>
              <a:t>:</a:t>
            </a:r>
            <a:endParaRPr lang="en-GB" dirty="0"/>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smtClean="0"/>
              <a:t>Hounsell</a:t>
            </a:r>
            <a:r>
              <a:rPr lang="en-GB" sz="2800" dirty="0" smtClean="0"/>
              <a:t>, 2008, p.5).</a:t>
            </a:r>
          </a:p>
          <a:p>
            <a:pPr lvl="0">
              <a:buSzPct val="100000"/>
              <a:buFont typeface="+mj-lt"/>
              <a:buAutoNum type="arabicPeriod" startAt="6"/>
            </a:pPr>
            <a:r>
              <a:rPr lang="en-GB" sz="2800" dirty="0" smtClean="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429060714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smtClean="0"/>
              <a:t>Formative assessment is primarily concerned with feedback aimed at prompting improvement, is often continuous and usually involves words.</a:t>
            </a:r>
          </a:p>
          <a:p>
            <a:r>
              <a:rPr lang="en-US" sz="2800" dirty="0" smtClean="0"/>
              <a:t>Summative assessment is concerned with making evaluative judgments, is often end point and involves numbers.</a:t>
            </a:r>
          </a:p>
          <a:p>
            <a:endParaRPr lang="en-GB" sz="2800" dirty="0" smtClean="0"/>
          </a:p>
        </p:txBody>
      </p:sp>
    </p:spTree>
    <p:extLst>
      <p:ext uri="{BB962C8B-B14F-4D97-AF65-F5344CB8AC3E}">
        <p14:creationId xmlns:p14="http://schemas.microsoft.com/office/powerpoint/2010/main" val="2319677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What really impacts on learning?</a:t>
            </a:r>
            <a:endParaRPr lang="en-US" sz="3200" dirty="0" smtClean="0"/>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Concentrating on giving students detailed and developmental formative feedback is the single most useful thing we can do for our students, particularly those from disadvantaged backgrounds. </a:t>
            </a:r>
          </a:p>
          <a:p>
            <a:r>
              <a:rPr lang="en-GB" sz="2600" dirty="0"/>
              <a:t>Summative assessment may have to be rethought to make it fit for purpose;</a:t>
            </a:r>
          </a:p>
          <a:p>
            <a:r>
              <a:rPr lang="en-GB" sz="2600" dirty="0"/>
              <a:t>To do these things may require considerable imagination and re-engineering, not just of our assessment processes but also of curriculum design as a whole if we are to move from considering delivering content the most important thing we do.</a:t>
            </a:r>
          </a:p>
          <a:p>
            <a:endParaRPr lang="en-US"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8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800" dirty="0"/>
          </a:p>
        </p:txBody>
      </p:sp>
    </p:spTree>
    <p:extLst>
      <p:ext uri="{BB962C8B-B14F-4D97-AF65-F5344CB8AC3E}">
        <p14:creationId xmlns:p14="http://schemas.microsoft.com/office/powerpoint/2010/main" val="1675092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Sadler continues…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buNone/>
            </a:pPr>
            <a:r>
              <a:rPr lang="en-GB" sz="28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800" dirty="0" smtClean="0"/>
              <a:t>Sadler, (2010)</a:t>
            </a:r>
            <a:endParaRPr lang="en-GB" sz="2800" dirty="0"/>
          </a:p>
        </p:txBody>
      </p:sp>
    </p:spTree>
    <p:extLst>
      <p:ext uri="{BB962C8B-B14F-4D97-AF65-F5344CB8AC3E}">
        <p14:creationId xmlns:p14="http://schemas.microsoft.com/office/powerpoint/2010/main" val="757691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Rationale for the workshop</a:t>
            </a:r>
            <a:endParaRPr lang="en-GB" sz="3600" dirty="0"/>
          </a:p>
        </p:txBody>
      </p:sp>
      <p:sp>
        <p:nvSpPr>
          <p:cNvPr id="3" name="Content Placeholder 2"/>
          <p:cNvSpPr>
            <a:spLocks noGrp="1"/>
          </p:cNvSpPr>
          <p:nvPr>
            <p:ph idx="1"/>
          </p:nvPr>
        </p:nvSpPr>
        <p:spPr/>
        <p:txBody>
          <a:bodyPr/>
          <a:lstStyle/>
          <a:p>
            <a:pPr>
              <a:buNone/>
            </a:pPr>
            <a:r>
              <a:rPr lang="en-GB" sz="2800" dirty="0" smtClean="0"/>
              <a:t>	Assessment impacts highly on student learning, and good assessment and feedback are considered by many to be significant agents in fostering student learning. In NSS, internal surveys, via the NUS and in conversations with staff, students are less happy with the assessment elements of programmes than any other area. However, giving prompt and plentiful developmental feedback as many students expect, can be time consuming for staff, and it can be disheartening when students don’t seem to make good use of the feedback given.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51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smtClean="0"/>
              <a:t>This workshop will focus on what kinds of feedback work best for students, enabling participants to:</a:t>
            </a:r>
            <a:endParaRPr lang="en-GB" dirty="0"/>
          </a:p>
        </p:txBody>
      </p:sp>
      <p:sp>
        <p:nvSpPr>
          <p:cNvPr id="3" name="Content Placeholder 2"/>
          <p:cNvSpPr>
            <a:spLocks noGrp="1"/>
          </p:cNvSpPr>
          <p:nvPr>
            <p:ph idx="1"/>
          </p:nvPr>
        </p:nvSpPr>
        <p:spPr>
          <a:xfrm>
            <a:off x="468313" y="1268761"/>
            <a:ext cx="8229600" cy="4933602"/>
          </a:xfrm>
        </p:spPr>
        <p:txBody>
          <a:bodyPr/>
          <a:lstStyle/>
          <a:p>
            <a:pPr lvl="0"/>
            <a:r>
              <a:rPr lang="en-GB" sz="2600" dirty="0" smtClean="0"/>
              <a:t>Reflect on the importance of assessment, and particularly feedback as integral to learning and in helping students take assessment seriously;</a:t>
            </a:r>
          </a:p>
          <a:p>
            <a:pPr lvl="0"/>
            <a:r>
              <a:rPr lang="en-GB" sz="2600" dirty="0" smtClean="0"/>
              <a:t>Consider a range of methods to give students feedback effectively and efficiently which are time efficient for staff and useful to students;</a:t>
            </a:r>
          </a:p>
          <a:p>
            <a:pPr lvl="0"/>
            <a:r>
              <a:rPr lang="en-GB" sz="2600" dirty="0" smtClean="0"/>
              <a:t>Explore approaches that maximise the chances of students actually reading and using the feedback they are given;</a:t>
            </a:r>
          </a:p>
          <a:p>
            <a:pPr lvl="0"/>
            <a:r>
              <a:rPr lang="en-GB" sz="2600" dirty="0" smtClean="0"/>
              <a:t>Plan a series of enhancements at a local level to improve assessment and feedback in the Faculty.</a:t>
            </a:r>
          </a:p>
          <a:p>
            <a:endParaRPr lang="en-GB"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smtClean="0"/>
              <a:t>Use CAA </a:t>
            </a:r>
            <a:r>
              <a:rPr lang="en-GB" sz="3200" i="1" dirty="0" smtClean="0"/>
              <a:t>for</a:t>
            </a:r>
            <a:r>
              <a:rPr lang="en-GB" sz="3200" dirty="0" smtClean="0"/>
              <a:t> rather than </a:t>
            </a:r>
            <a:r>
              <a:rPr lang="en-GB" sz="3200" i="1" dirty="0" smtClean="0"/>
              <a:t>of</a:t>
            </a:r>
            <a:r>
              <a:rPr lang="en-GB" sz="3200" dirty="0" smtClean="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Making assessment work well</a:t>
            </a:r>
          </a:p>
        </p:txBody>
      </p:sp>
      <p:sp>
        <p:nvSpPr>
          <p:cNvPr id="43011"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062154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5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Planning to strategically enhance your assessment and feedback: </a:t>
            </a:r>
            <a:br>
              <a:rPr lang="en-GB" sz="3200" dirty="0"/>
            </a:br>
            <a:r>
              <a:rPr lang="en-GB" sz="3200" dirty="0"/>
              <a:t>please identify some goals and specify: </a:t>
            </a:r>
          </a:p>
        </p:txBody>
      </p:sp>
      <p:sp>
        <p:nvSpPr>
          <p:cNvPr id="3" name="Content Placeholder 2"/>
          <p:cNvSpPr>
            <a:spLocks noGrp="1"/>
          </p:cNvSpPr>
          <p:nvPr>
            <p:ph idx="1"/>
          </p:nvPr>
        </p:nvSpPr>
        <p:spPr>
          <a:xfrm>
            <a:off x="468313" y="1628799"/>
            <a:ext cx="8229600" cy="4573563"/>
          </a:xfrm>
        </p:spPr>
        <p:txBody>
          <a:bodyPr/>
          <a:lstStyle/>
          <a:p>
            <a:r>
              <a:rPr lang="en-GB" dirty="0"/>
              <a:t>Whether these are short medium or long term?</a:t>
            </a:r>
          </a:p>
          <a:p>
            <a:r>
              <a:rPr lang="en-GB" dirty="0"/>
              <a:t>What your timescale/milestones might be?</a:t>
            </a:r>
          </a:p>
          <a:p>
            <a:r>
              <a:rPr lang="en-GB" dirty="0"/>
              <a:t>Who will take a lead on making them happen?</a:t>
            </a:r>
          </a:p>
          <a:p>
            <a:r>
              <a:rPr lang="en-GB" dirty="0"/>
              <a:t>How you might involve students in making these changes?</a:t>
            </a:r>
          </a:p>
          <a:p>
            <a:r>
              <a:rPr lang="en-GB" dirty="0"/>
              <a:t>What resources and support you need to make them happen?</a:t>
            </a:r>
          </a:p>
          <a:p>
            <a:r>
              <a:rPr lang="en-GB" dirty="0"/>
              <a:t>What might get in the way of you achieving this, and what you can do to mitigate these problems?</a:t>
            </a:r>
          </a:p>
          <a:p>
            <a:r>
              <a:rPr lang="en-GB" dirty="0"/>
              <a:t>How you will know when you have achieved them successfully?</a:t>
            </a:r>
          </a:p>
          <a:p>
            <a:endParaRPr lang="en-GB" dirty="0"/>
          </a:p>
        </p:txBody>
      </p:sp>
    </p:spTree>
    <p:extLst>
      <p:ext uri="{BB962C8B-B14F-4D97-AF65-F5344CB8AC3E}">
        <p14:creationId xmlns:p14="http://schemas.microsoft.com/office/powerpoint/2010/main" val="1690374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smtClean="0"/>
              <a:t>Assessment needs to be manageable for staff and students if it is going to engage students in learning activities;</a:t>
            </a:r>
          </a:p>
          <a:p>
            <a:pPr eaLnBrk="1" hangingPunct="1"/>
            <a:r>
              <a:rPr lang="en-US" dirty="0" smtClean="0"/>
              <a:t>No single method of giving feedback is likely to be ubiquitously successful, so it’s worth ringing the changes;</a:t>
            </a:r>
          </a:p>
          <a:p>
            <a:pPr eaLnBrk="1" hangingPunct="1"/>
            <a:r>
              <a:rPr lang="en-US" dirty="0" smtClean="0"/>
              <a:t>Students in the early stages of their learning journey are likely to need more support and positive feedback than later, when they are more robust and confident;</a:t>
            </a:r>
          </a:p>
          <a:p>
            <a:pPr eaLnBrk="1" hangingPunct="1"/>
            <a:r>
              <a:rPr lang="en-US" dirty="0" smtClean="0"/>
              <a:t>The first six weeks of the first semester are crucial in helping students understand how assessment works;</a:t>
            </a:r>
          </a:p>
          <a:p>
            <a:pPr eaLnBrk="1" hangingPunct="1"/>
            <a:r>
              <a:rPr lang="en-US" dirty="0" smtClean="0"/>
              <a:t>Where new routes are taken, it helps to provide a rationale via an assessment strategy or other course documentation, for example explaining that you give extensive generic formative feedback early and idiosyncratic feedback later.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4213" y="549275"/>
            <a:ext cx="7775575" cy="5832475"/>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1800" b="1">
              <a:solidFill>
                <a:prstClr val="white"/>
              </a:solidFill>
            </a:endParaRPr>
          </a:p>
        </p:txBody>
      </p:sp>
      <p:sp>
        <p:nvSpPr>
          <p:cNvPr id="5" name="Rectangle 4"/>
          <p:cNvSpPr/>
          <p:nvPr/>
        </p:nvSpPr>
        <p:spPr>
          <a:xfrm>
            <a:off x="250825" y="2708275"/>
            <a:ext cx="2160588"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Evaluating programmes, strengths and areas for improvement</a:t>
            </a:r>
          </a:p>
        </p:txBody>
      </p:sp>
      <p:sp>
        <p:nvSpPr>
          <p:cNvPr id="6" name="Rectangle 5"/>
          <p:cNvSpPr/>
          <p:nvPr/>
        </p:nvSpPr>
        <p:spPr>
          <a:xfrm>
            <a:off x="6732588" y="2708275"/>
            <a:ext cx="2160587"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Considering delivery modes: face-to-face, online, PBL, blended…</a:t>
            </a:r>
          </a:p>
        </p:txBody>
      </p:sp>
      <p:sp>
        <p:nvSpPr>
          <p:cNvPr id="7" name="Rectangle 6"/>
          <p:cNvSpPr/>
          <p:nvPr/>
        </p:nvSpPr>
        <p:spPr>
          <a:xfrm>
            <a:off x="3348038" y="188913"/>
            <a:ext cx="2160587" cy="1439862"/>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Determining and reviewing subject material: currency, relevance, level</a:t>
            </a:r>
          </a:p>
        </p:txBody>
      </p:sp>
      <p:sp>
        <p:nvSpPr>
          <p:cNvPr id="8" name="Rectangle 7"/>
          <p:cNvSpPr/>
          <p:nvPr/>
        </p:nvSpPr>
        <p:spPr>
          <a:xfrm>
            <a:off x="3348038" y="5300663"/>
            <a:ext cx="2160587"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Designing fit for purpose assessment methods and approaches</a:t>
            </a:r>
          </a:p>
        </p:txBody>
      </p:sp>
      <p:sp>
        <p:nvSpPr>
          <p:cNvPr id="9" name="Rectangle 8"/>
          <p:cNvSpPr/>
          <p:nvPr/>
        </p:nvSpPr>
        <p:spPr>
          <a:xfrm>
            <a:off x="611188" y="765175"/>
            <a:ext cx="2160587" cy="1439863"/>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Enhancing quality, seeking continuous improvement</a:t>
            </a:r>
          </a:p>
        </p:txBody>
      </p:sp>
      <p:sp>
        <p:nvSpPr>
          <p:cNvPr id="10" name="Rectangle 9"/>
          <p:cNvSpPr/>
          <p:nvPr/>
        </p:nvSpPr>
        <p:spPr>
          <a:xfrm>
            <a:off x="6300788" y="692150"/>
            <a:ext cx="2159000"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Designing and refining learning outcomes</a:t>
            </a:r>
          </a:p>
        </p:txBody>
      </p:sp>
      <p:sp>
        <p:nvSpPr>
          <p:cNvPr id="11" name="Rectangle 10"/>
          <p:cNvSpPr/>
          <p:nvPr/>
        </p:nvSpPr>
        <p:spPr>
          <a:xfrm>
            <a:off x="611188" y="4724400"/>
            <a:ext cx="2160587"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Assuring quality, matching HEI, national and PSRB requirements</a:t>
            </a:r>
          </a:p>
        </p:txBody>
      </p:sp>
      <p:sp>
        <p:nvSpPr>
          <p:cNvPr id="12" name="Rectangle 11"/>
          <p:cNvSpPr/>
          <p:nvPr/>
        </p:nvSpPr>
        <p:spPr>
          <a:xfrm>
            <a:off x="6300788" y="4724400"/>
            <a:ext cx="2159000" cy="144145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800" b="1" dirty="0">
                <a:solidFill>
                  <a:prstClr val="black"/>
                </a:solidFill>
              </a:rPr>
              <a:t>Thinking through student support</a:t>
            </a:r>
          </a:p>
        </p:txBody>
      </p:sp>
      <p:sp>
        <p:nvSpPr>
          <p:cNvPr id="24" name="Rectangle 23"/>
          <p:cNvSpPr/>
          <p:nvPr/>
        </p:nvSpPr>
        <p:spPr>
          <a:xfrm>
            <a:off x="2928938" y="2708275"/>
            <a:ext cx="2579687" cy="144145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600" b="1" dirty="0" smtClean="0">
                <a:solidFill>
                  <a:prstClr val="black"/>
                </a:solidFill>
              </a:rPr>
              <a:t>Curriculum design essentials</a:t>
            </a:r>
            <a:endParaRPr lang="en-GB" sz="3600" b="1" dirty="0">
              <a:solidFill>
                <a:prstClr val="black"/>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None/>
              <a:defRPr/>
            </a:pPr>
            <a:r>
              <a:rPr lang="en-GB" sz="2000" dirty="0"/>
              <a:t>Brown, S. (2015) </a:t>
            </a:r>
            <a:r>
              <a:rPr lang="en-GB" sz="2000" i="1" dirty="0"/>
              <a:t>Learning, teaching and assessment in higher education: global perspectives, </a:t>
            </a:r>
            <a:r>
              <a:rPr lang="en-GB" sz="2000" dirty="0"/>
              <a:t>London: Palgrave-MacMillan.</a:t>
            </a:r>
            <a:endParaRPr lang="en-GB" sz="2000" dirty="0" smtClean="0"/>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2000" dirty="0"/>
              <a:t>Brown, S. and Race, P. (2012) </a:t>
            </a:r>
            <a:r>
              <a:rPr lang="en-GB" sz="2000" i="1" dirty="0"/>
              <a:t>Using effective assessment to promote learning,</a:t>
            </a:r>
            <a:r>
              <a:rPr lang="en-GB" sz="2000" dirty="0"/>
              <a:t> in Hunt, L and Chalmers, D. </a:t>
            </a:r>
            <a:r>
              <a:rPr lang="en-GB" sz="2000" i="1" dirty="0"/>
              <a:t>University Teaching in Focus: a learning-centred approach</a:t>
            </a:r>
            <a:r>
              <a:rPr lang="en-GB" sz="2000" dirty="0"/>
              <a:t>, Victoria, Australia, Acer Press, and Abingdon: Routledge.</a:t>
            </a:r>
          </a:p>
          <a:p>
            <a:pPr eaLnBrk="1" hangingPunct="1">
              <a:buFont typeface="Wingdings" pitchFamily="2" charset="2"/>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764704"/>
            <a:ext cx="8750331" cy="5617047"/>
          </a:xfrm>
        </p:spPr>
        <p:txBody>
          <a:bodyPr/>
          <a:lstStyle/>
          <a:p>
            <a:pPr marL="609600" indent="-609600" eaLnBrk="1" hangingPunct="1">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err="1" smtClean="0"/>
              <a:t>Mentkowski</a:t>
            </a:r>
            <a:r>
              <a:rPr lang="en-GB" sz="2000" dirty="0" smtClean="0"/>
              <a:t>,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692696"/>
            <a:ext cx="8229600" cy="5509667"/>
          </a:xfrm>
        </p:spPr>
        <p:txBody>
          <a:bodyPr/>
          <a:lstStyle/>
          <a:p>
            <a:pPr eaLnBrk="1" hangingPunct="1">
              <a:buNone/>
            </a:pPr>
            <a:r>
              <a:rPr lang="en-GB" sz="2000" dirty="0"/>
              <a:t>Pickford, R. and Brown, S. (2006) </a:t>
            </a:r>
            <a:r>
              <a:rPr lang="en-GB" sz="2000" i="1" dirty="0"/>
              <a:t>Assessing skills and practice,</a:t>
            </a:r>
            <a:r>
              <a:rPr lang="en-GB" sz="2000" dirty="0"/>
              <a:t> London: Routledge. </a:t>
            </a:r>
          </a:p>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 </a:t>
            </a: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a:t>
            </a:r>
            <a:r>
              <a:rPr lang="en-GB" sz="3200" kern="1200" dirty="0" smtClean="0">
                <a:solidFill>
                  <a:srgbClr val="002060"/>
                </a:solidFill>
              </a:rPr>
              <a:t>learning</a:t>
            </a:r>
            <a:endParaRPr lang="en-GB" sz="3200" kern="1200" dirty="0">
              <a:solidFill>
                <a:srgbClr val="002060"/>
              </a:solidFill>
            </a:endParaRP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Good feedback and assessment practices are essential to student learning;</a:t>
            </a:r>
          </a:p>
          <a:p>
            <a:pPr fontAlgn="base">
              <a:spcBef>
                <a:spcPts val="600"/>
              </a:spcBef>
              <a:spcAft>
                <a:spcPct val="0"/>
              </a:spcAft>
              <a:buClr>
                <a:schemeClr val="tx2"/>
              </a:buClr>
              <a:buSzPct val="70000"/>
              <a:buFont typeface="Wingdings" pitchFamily="2" charset="2"/>
              <a:buChar char="l"/>
            </a:pPr>
            <a:r>
              <a:rPr lang="en-GB" sz="2400" b="1" dirty="0"/>
              <a:t>Student satisfaction surveys frequently highlight significant dissatisfaction around these issues;</a:t>
            </a:r>
          </a:p>
          <a:p>
            <a:pPr fontAlgn="base">
              <a:spcBef>
                <a:spcPts val="600"/>
              </a:spcBef>
              <a:spcAft>
                <a:spcPct val="0"/>
              </a:spcAft>
              <a:buClr>
                <a:schemeClr val="tx2"/>
              </a:buClr>
              <a:buSzPct val="70000"/>
              <a:buFont typeface="Wingdings" pitchFamily="2" charset="2"/>
              <a:buChar char="l"/>
            </a:pPr>
            <a:r>
              <a:rPr lang="en-GB" sz="2400" b="1" dirty="0"/>
              <a:t>In tough times, staff often find the pressure of achieving fast and formative feedback a heavy chore, especially when cohorts are large.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Why does assessment matter so much?</a:t>
            </a:r>
          </a:p>
        </p:txBody>
      </p:sp>
      <p:sp>
        <p:nvSpPr>
          <p:cNvPr id="1331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fontAlgn="base">
              <a:spcBef>
                <a:spcPts val="600"/>
              </a:spcBef>
              <a:spcAft>
                <a:spcPct val="0"/>
              </a:spcAft>
              <a:buClr>
                <a:schemeClr val="tx2"/>
              </a:buClr>
              <a:buSzPct val="70000"/>
              <a:buNone/>
            </a:pPr>
            <a:r>
              <a:rPr lang="en-US" sz="2400" b="1" dirty="0"/>
              <a:t>“Assessment methods and requirements probably have a greater influence on how and what students learn than any other single factor. This influence may well be of greater importance than the impact of teaching materials” (</a:t>
            </a:r>
            <a:r>
              <a:rPr lang="en-US" sz="2400" b="1" dirty="0" err="1"/>
              <a:t>Boud</a:t>
            </a:r>
            <a:r>
              <a:rPr lang="en-US" sz="2400" b="1" dirty="0"/>
              <a:t> 1988)</a:t>
            </a:r>
            <a:endParaRPr lang="en-GB"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The HEA ‘A marked improvement’;</a:t>
            </a:r>
          </a:p>
          <a:p>
            <a:pPr fontAlgn="base">
              <a:spcBef>
                <a:spcPts val="600"/>
              </a:spcBef>
              <a:spcAft>
                <a:spcPct val="0"/>
              </a:spcAft>
              <a:buClr>
                <a:schemeClr val="tx2"/>
              </a:buClr>
              <a:buSzPct val="70000"/>
              <a:buFont typeface="Wingdings" pitchFamily="2" charset="2"/>
              <a:buChar char="l"/>
            </a:pPr>
            <a:r>
              <a:rPr lang="en-GB" sz="2400" b="1" dirty="0"/>
              <a:t>The QAA code of practice B6;</a:t>
            </a:r>
          </a:p>
          <a:p>
            <a:pPr fontAlgn="base">
              <a:spcBef>
                <a:spcPts val="600"/>
              </a:spcBef>
              <a:spcAft>
                <a:spcPct val="0"/>
              </a:spcAft>
              <a:buClr>
                <a:schemeClr val="tx2"/>
              </a:buClr>
              <a:buSzPct val="70000"/>
              <a:buFont typeface="Wingdings" pitchFamily="2" charset="2"/>
              <a:buChar char="l"/>
            </a:pPr>
            <a:r>
              <a:rPr lang="en-GB" sz="2400" b="1" dirty="0" err="1"/>
              <a:t>Boud</a:t>
            </a:r>
            <a:r>
              <a:rPr lang="en-GB" sz="2400" b="1" dirty="0"/>
              <a:t> et al (2010) ‘Assessment 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 </a:t>
            </a:r>
            <a:br>
              <a:rPr lang="en-GB" sz="3200" b="1" dirty="0">
                <a:solidFill>
                  <a:srgbClr val="002060"/>
                </a:solidFill>
              </a:rPr>
            </a:b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514350" indent="-514350">
              <a:buFont typeface="+mj-lt"/>
              <a:buAutoNum type="arabicPeriod"/>
            </a:pPr>
            <a:r>
              <a:rPr lang="en-GB" sz="2400" b="1" dirty="0" smtClean="0"/>
              <a:t>Are your assignments fully and constructively aligned with your learning outcomes?</a:t>
            </a:r>
          </a:p>
          <a:p>
            <a:pPr marL="514350" indent="-514350">
              <a:buFont typeface="+mj-lt"/>
              <a:buAutoNum type="arabicPeriod"/>
            </a:pPr>
            <a:r>
              <a:rPr lang="en-GB" sz="2400" b="1" dirty="0" smtClean="0"/>
              <a:t>Do they comply with </a:t>
            </a:r>
            <a:r>
              <a:rPr lang="en-GB" sz="2400" b="1" dirty="0" err="1" smtClean="0"/>
              <a:t>Plymouthrequirements</a:t>
            </a:r>
            <a:r>
              <a:rPr lang="en-GB" sz="2400" b="1" dirty="0" smtClean="0"/>
              <a:t> in terms of number, word limits etc?</a:t>
            </a:r>
          </a:p>
          <a:p>
            <a:pPr marL="514350" indent="-514350">
              <a:buFont typeface="+mj-lt"/>
              <a:buAutoNum type="arabicPeriod"/>
            </a:pPr>
            <a:r>
              <a:rPr lang="en-GB" sz="2400" b="1" dirty="0" smtClean="0"/>
              <a:t>Are summative assessments undertaken throughout the course, or is everything ‘sudden death’ end-point? </a:t>
            </a:r>
          </a:p>
          <a:p>
            <a:pPr marL="514350" indent="-514350">
              <a:buFont typeface="+mj-lt"/>
              <a:buAutoNum type="arabicPeriod"/>
            </a:pPr>
            <a:r>
              <a:rPr lang="en-GB" sz="2400" b="1" dirty="0" smtClean="0"/>
              <a:t>Is there excessive bunching of assignments in different modules that is highly stressful for students and unmanageable staff?</a:t>
            </a:r>
          </a:p>
          <a:p>
            <a:pPr marL="514350" indent="-514350">
              <a:buFont typeface="+mj-lt"/>
              <a:buAutoNum type="arabicPeriod"/>
            </a:pPr>
            <a:r>
              <a:rPr lang="en-GB" sz="2400" b="1" dirty="0" smtClean="0"/>
              <a:t>Are there plenty of opportunities for formative assessment, especially early on?</a:t>
            </a:r>
            <a:endParaRPr lang="en-GB" sz="2400" b="1"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3653</Words>
  <Application>Microsoft Office PowerPoint</Application>
  <PresentationFormat>On-screen Show (4:3)</PresentationFormat>
  <Paragraphs>275</Paragraphs>
  <Slides>44</Slides>
  <Notes>32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44</vt:i4>
      </vt:variant>
    </vt:vector>
  </HeadingPairs>
  <TitlesOfParts>
    <vt:vector size="54"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Improving Assessment: the value of giving feedback effectively and efficiently</vt:lpstr>
      <vt:lpstr>Rationale for the workshop</vt:lpstr>
      <vt:lpstr>This workshop will focus on what kinds of feedback work best for students, enabling participants to:</vt:lpstr>
      <vt:lpstr>PowerPoint Presentation</vt:lpstr>
      <vt:lpstr>Using assessment for learning</vt:lpstr>
      <vt:lpstr>Why is assessment such a big issue?</vt:lpstr>
      <vt:lpstr>Why does assessment matter so much?</vt:lpstr>
      <vt:lpstr>Two major UK and one Australian initiatives inform my work:</vt:lpstr>
      <vt:lpstr>Designing fit-for-purpose assessment methods &amp; approaches: 10 questions  </vt:lpstr>
      <vt:lpstr>And the next five:</vt:lpstr>
      <vt:lpstr>Good feedback:  (after Brown, S. (2015), Assessment, learning and teaching in higher education: global perspectives, London: Palgrave-MacMillan)</vt:lpstr>
      <vt:lpstr>Good feedback:</vt:lpstr>
      <vt:lpstr>Good feedback:</vt:lpstr>
      <vt:lpstr>Good feedback:</vt:lpstr>
      <vt:lpstr>Formative and summative assessment</vt:lpstr>
      <vt:lpstr>What really impacts on learning?</vt:lpstr>
      <vt:lpstr>Sadler, the most cited author on formative assessment argues:</vt:lpstr>
      <vt:lpstr>Sadler continues…</vt:lpstr>
      <vt:lpstr>Streamlining assessment: why would we wish to do it?</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2016-01-19T08:49:21Z</dcterms:modified>
</cp:coreProperties>
</file>