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49"/>
  </p:notesMasterIdLst>
  <p:handoutMasterIdLst>
    <p:handoutMasterId r:id="rId50"/>
  </p:handoutMasterIdLst>
  <p:sldIdLst>
    <p:sldId id="600" r:id="rId3"/>
    <p:sldId id="596" r:id="rId4"/>
    <p:sldId id="597" r:id="rId5"/>
    <p:sldId id="598" r:id="rId6"/>
    <p:sldId id="599" r:id="rId7"/>
    <p:sldId id="558" r:id="rId8"/>
    <p:sldId id="556" r:id="rId9"/>
    <p:sldId id="560" r:id="rId10"/>
    <p:sldId id="562" r:id="rId11"/>
    <p:sldId id="582" r:id="rId12"/>
    <p:sldId id="601" r:id="rId13"/>
    <p:sldId id="566" r:id="rId14"/>
    <p:sldId id="567" r:id="rId15"/>
    <p:sldId id="568" r:id="rId16"/>
    <p:sldId id="569" r:id="rId17"/>
    <p:sldId id="570" r:id="rId18"/>
    <p:sldId id="571" r:id="rId19"/>
    <p:sldId id="572" r:id="rId20"/>
    <p:sldId id="573" r:id="rId21"/>
    <p:sldId id="574" r:id="rId22"/>
    <p:sldId id="575" r:id="rId23"/>
    <p:sldId id="576" r:id="rId24"/>
    <p:sldId id="577" r:id="rId25"/>
    <p:sldId id="578" r:id="rId26"/>
    <p:sldId id="579" r:id="rId27"/>
    <p:sldId id="565" r:id="rId28"/>
    <p:sldId id="563" r:id="rId29"/>
    <p:sldId id="564" r:id="rId30"/>
    <p:sldId id="583" r:id="rId31"/>
    <p:sldId id="584" r:id="rId32"/>
    <p:sldId id="585" r:id="rId33"/>
    <p:sldId id="586" r:id="rId34"/>
    <p:sldId id="590" r:id="rId35"/>
    <p:sldId id="591" r:id="rId36"/>
    <p:sldId id="589" r:id="rId37"/>
    <p:sldId id="592" r:id="rId38"/>
    <p:sldId id="593" r:id="rId39"/>
    <p:sldId id="587" r:id="rId40"/>
    <p:sldId id="588" r:id="rId41"/>
    <p:sldId id="594" r:id="rId42"/>
    <p:sldId id="602" r:id="rId43"/>
    <p:sldId id="382" r:id="rId44"/>
    <p:sldId id="270" r:id="rId45"/>
    <p:sldId id="271" r:id="rId46"/>
    <p:sldId id="272" r:id="rId47"/>
    <p:sldId id="317" r:id="rId48"/>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0" autoAdjust="0"/>
    <p:restoredTop sz="97458" autoAdjust="0"/>
  </p:normalViewPr>
  <p:slideViewPr>
    <p:cSldViewPr>
      <p:cViewPr varScale="1">
        <p:scale>
          <a:sx n="68" d="100"/>
          <a:sy n="68" d="100"/>
        </p:scale>
        <p:origin x="1356" y="66"/>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804"/>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commentAuthors" Target="commentAuthors.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821023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9522727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24519828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2D71623-7F2A-438A-8E66-50BAF9256315}" type="slidenum">
              <a:rPr lang="en-GB" smtClean="0"/>
              <a:pPr>
                <a:defRPr/>
              </a:pPr>
              <a:t>28</a:t>
            </a:fld>
            <a:endParaRPr lang="en-GB"/>
          </a:p>
        </p:txBody>
      </p:sp>
    </p:spTree>
    <p:extLst>
      <p:ext uri="{BB962C8B-B14F-4D97-AF65-F5344CB8AC3E}">
        <p14:creationId xmlns:p14="http://schemas.microsoft.com/office/powerpoint/2010/main" val="31191644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extLst>
      <p:ext uri="{BB962C8B-B14F-4D97-AF65-F5344CB8AC3E}">
        <p14:creationId xmlns:p14="http://schemas.microsoft.com/office/powerpoint/2010/main" val="15077454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B9441881-9B32-4ED1-8DFD-889F7FC1DD4D}" type="slidenum">
              <a:rPr lang="en-US" smtClean="0">
                <a:latin typeface="Arial" charset="0"/>
                <a:ea typeface="MS PGothic"/>
                <a:cs typeface="MS PGothic"/>
              </a:rPr>
              <a:pPr/>
              <a:t>36</a:t>
            </a:fld>
            <a:endParaRPr lang="en-US" smtClean="0">
              <a:latin typeface="Arial" charset="0"/>
              <a:ea typeface="MS PGothic"/>
              <a:cs typeface="MS PGothic"/>
            </a:endParaRPr>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endParaRPr lang="en-US" smtClean="0">
              <a:ea typeface="MS PGothic"/>
            </a:endParaRPr>
          </a:p>
        </p:txBody>
      </p:sp>
    </p:spTree>
    <p:extLst>
      <p:ext uri="{BB962C8B-B14F-4D97-AF65-F5344CB8AC3E}">
        <p14:creationId xmlns:p14="http://schemas.microsoft.com/office/powerpoint/2010/main" val="17754423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p:spPr>
        <p:txBody>
          <a:bodyPr/>
          <a:lstStyle/>
          <a:p>
            <a:fld id="{DFE6288C-88CA-4F8F-B316-9F47A23434FA}" type="slidenum">
              <a:rPr lang="en-US" smtClean="0">
                <a:latin typeface="Arial" charset="0"/>
                <a:ea typeface="MS PGothic"/>
                <a:cs typeface="MS PGothic"/>
              </a:rPr>
              <a:pPr/>
              <a:t>37</a:t>
            </a:fld>
            <a:endParaRPr lang="en-US" smtClean="0">
              <a:latin typeface="Arial" charset="0"/>
              <a:ea typeface="MS PGothic"/>
              <a:cs typeface="MS PGothic"/>
            </a:endParaRPr>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endParaRPr lang="en-US" smtClean="0">
              <a:ea typeface="MS PGothic"/>
            </a:endParaRPr>
          </a:p>
        </p:txBody>
      </p:sp>
    </p:spTree>
    <p:extLst>
      <p:ext uri="{BB962C8B-B14F-4D97-AF65-F5344CB8AC3E}">
        <p14:creationId xmlns:p14="http://schemas.microsoft.com/office/powerpoint/2010/main" val="23545257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38</a:t>
            </a:fld>
            <a:endParaRPr lang="en-US"/>
          </a:p>
        </p:txBody>
      </p:sp>
    </p:spTree>
    <p:extLst>
      <p:ext uri="{BB962C8B-B14F-4D97-AF65-F5344CB8AC3E}">
        <p14:creationId xmlns:p14="http://schemas.microsoft.com/office/powerpoint/2010/main" val="42136033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39</a:t>
            </a:fld>
            <a:endParaRPr lang="en-US"/>
          </a:p>
        </p:txBody>
      </p:sp>
    </p:spTree>
    <p:extLst>
      <p:ext uri="{BB962C8B-B14F-4D97-AF65-F5344CB8AC3E}">
        <p14:creationId xmlns:p14="http://schemas.microsoft.com/office/powerpoint/2010/main" val="39803219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40</a:t>
            </a:fld>
            <a:endParaRPr lang="en-US"/>
          </a:p>
        </p:txBody>
      </p:sp>
    </p:spTree>
    <p:extLst>
      <p:ext uri="{BB962C8B-B14F-4D97-AF65-F5344CB8AC3E}">
        <p14:creationId xmlns:p14="http://schemas.microsoft.com/office/powerpoint/2010/main" val="31391454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42</a:t>
            </a:fld>
            <a:endParaRPr lang="en-US" dirty="0"/>
          </a:p>
        </p:txBody>
      </p:sp>
    </p:spTree>
    <p:extLst>
      <p:ext uri="{BB962C8B-B14F-4D97-AF65-F5344CB8AC3E}">
        <p14:creationId xmlns:p14="http://schemas.microsoft.com/office/powerpoint/2010/main" val="2809733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43</a:t>
            </a:fld>
            <a:endParaRPr lang="en-US"/>
          </a:p>
        </p:txBody>
      </p:sp>
    </p:spTree>
    <p:extLst>
      <p:ext uri="{BB962C8B-B14F-4D97-AF65-F5344CB8AC3E}">
        <p14:creationId xmlns:p14="http://schemas.microsoft.com/office/powerpoint/2010/main" val="12553396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44</a:t>
            </a:fld>
            <a:endParaRPr lang="en-US"/>
          </a:p>
        </p:txBody>
      </p:sp>
    </p:spTree>
    <p:extLst>
      <p:ext uri="{BB962C8B-B14F-4D97-AF65-F5344CB8AC3E}">
        <p14:creationId xmlns:p14="http://schemas.microsoft.com/office/powerpoint/2010/main" val="1298839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260E4AE-2753-4525-8D75-5D3E95EA4BD4}" type="slidenum">
              <a:rPr lang="en-GB" smtClean="0"/>
              <a:pPr>
                <a:defRPr/>
              </a:pPr>
              <a:t>9</a:t>
            </a:fld>
            <a:endParaRPr lang="en-GB"/>
          </a:p>
        </p:txBody>
      </p:sp>
    </p:spTree>
    <p:extLst>
      <p:ext uri="{BB962C8B-B14F-4D97-AF65-F5344CB8AC3E}">
        <p14:creationId xmlns:p14="http://schemas.microsoft.com/office/powerpoint/2010/main" val="38891025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45</a:t>
            </a:fld>
            <a:endParaRPr lang="en-US"/>
          </a:p>
        </p:txBody>
      </p:sp>
    </p:spTree>
    <p:extLst>
      <p:ext uri="{BB962C8B-B14F-4D97-AF65-F5344CB8AC3E}">
        <p14:creationId xmlns:p14="http://schemas.microsoft.com/office/powerpoint/2010/main" val="30310192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46</a:t>
            </a:fld>
            <a:endParaRPr lang="en-US"/>
          </a:p>
        </p:txBody>
      </p:sp>
    </p:spTree>
    <p:extLst>
      <p:ext uri="{BB962C8B-B14F-4D97-AF65-F5344CB8AC3E}">
        <p14:creationId xmlns:p14="http://schemas.microsoft.com/office/powerpoint/2010/main" val="1982317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14</a:t>
            </a:fld>
            <a:endParaRPr lang="en-GB" smtClean="0">
              <a:solidFill>
                <a:srgbClr val="000000"/>
              </a:solidFill>
            </a:endParaRPr>
          </a:p>
        </p:txBody>
      </p:sp>
    </p:spTree>
    <p:extLst>
      <p:ext uri="{BB962C8B-B14F-4D97-AF65-F5344CB8AC3E}">
        <p14:creationId xmlns:p14="http://schemas.microsoft.com/office/powerpoint/2010/main" val="869900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48303D8A-DAAE-4BE3-8623-703CB7C316FA}" type="slidenum">
              <a:rPr lang="en-US" smtClean="0"/>
              <a:pPr/>
              <a:t>15</a:t>
            </a:fld>
            <a:endParaRPr lang="en-US" smtClean="0"/>
          </a:p>
        </p:txBody>
      </p:sp>
    </p:spTree>
    <p:extLst>
      <p:ext uri="{BB962C8B-B14F-4D97-AF65-F5344CB8AC3E}">
        <p14:creationId xmlns:p14="http://schemas.microsoft.com/office/powerpoint/2010/main" val="3442600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5938D67-7E18-48FB-A84E-D60A1D3609DB}" type="slidenum">
              <a:rPr lang="en-GB" smtClean="0"/>
              <a:pPr>
                <a:defRPr/>
              </a:pPr>
              <a:t>18</a:t>
            </a:fld>
            <a:endParaRPr lang="en-GB"/>
          </a:p>
        </p:txBody>
      </p:sp>
    </p:spTree>
    <p:extLst>
      <p:ext uri="{BB962C8B-B14F-4D97-AF65-F5344CB8AC3E}">
        <p14:creationId xmlns:p14="http://schemas.microsoft.com/office/powerpoint/2010/main" val="3989002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19</a:t>
            </a:fld>
            <a:endParaRPr lang="en-GB"/>
          </a:p>
        </p:txBody>
      </p:sp>
    </p:spTree>
    <p:extLst>
      <p:ext uri="{BB962C8B-B14F-4D97-AF65-F5344CB8AC3E}">
        <p14:creationId xmlns:p14="http://schemas.microsoft.com/office/powerpoint/2010/main" val="22703315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21</a:t>
            </a:fld>
            <a:endParaRPr lang="en-GB"/>
          </a:p>
        </p:txBody>
      </p:sp>
    </p:spTree>
    <p:extLst>
      <p:ext uri="{BB962C8B-B14F-4D97-AF65-F5344CB8AC3E}">
        <p14:creationId xmlns:p14="http://schemas.microsoft.com/office/powerpoint/2010/main" val="3509695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5E4C8F2-14B1-46DB-B2A6-2B26EA4B6D5C}" type="slidenum">
              <a:rPr lang="en-GB" smtClean="0"/>
              <a:pPr>
                <a:defRPr/>
              </a:pPr>
              <a:t>26</a:t>
            </a:fld>
            <a:endParaRPr lang="en-GB"/>
          </a:p>
        </p:txBody>
      </p:sp>
    </p:spTree>
    <p:extLst>
      <p:ext uri="{BB962C8B-B14F-4D97-AF65-F5344CB8AC3E}">
        <p14:creationId xmlns:p14="http://schemas.microsoft.com/office/powerpoint/2010/main" val="6655076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7C6B1B7-B06F-454A-94FC-AB72A83E8E52}" type="slidenum">
              <a:rPr lang="en-GB" smtClean="0"/>
              <a:pPr>
                <a:defRPr/>
              </a:pPr>
              <a:t>27</a:t>
            </a:fld>
            <a:endParaRPr lang="en-GB"/>
          </a:p>
        </p:txBody>
      </p:sp>
    </p:spTree>
    <p:extLst>
      <p:ext uri="{BB962C8B-B14F-4D97-AF65-F5344CB8AC3E}">
        <p14:creationId xmlns:p14="http://schemas.microsoft.com/office/powerpoint/2010/main" val="2336403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30/11/2015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30/11/2015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30/11/2015</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30/11/2015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30/11/2015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30/11/2015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30/11/2015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30/11/2015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30/11/2015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30/11/2015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30/11/2015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30/11/2015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pass.brad.ac.uk/position-paper.pdf"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ltsn.ac.uk/application.asp?app=resources.asp&amp;process=full_record&amp;section=generic&amp;id=10"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pass.brad.ac.u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000" dirty="0" smtClean="0"/>
              <a:t>Programme level curriculum design</a:t>
            </a:r>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University of Luxembourg </a:t>
            </a:r>
          </a:p>
          <a:p>
            <a:pPr algn="ctr" eaLnBrk="1" hangingPunct="1">
              <a:defRPr/>
            </a:pPr>
            <a:r>
              <a:rPr lang="en-GB" dirty="0" smtClean="0">
                <a:solidFill>
                  <a:schemeClr val="tx2">
                    <a:lumMod val="60000"/>
                    <a:lumOff val="40000"/>
                  </a:schemeClr>
                </a:solidFill>
              </a:rPr>
              <a:t>December 2015</a:t>
            </a:r>
            <a:endParaRPr lang="en-GB" sz="2000" dirty="0" smtClean="0">
              <a:solidFill>
                <a:srgbClr val="0070C0"/>
              </a:solidFill>
            </a:endParaRPr>
          </a:p>
          <a:p>
            <a:pPr algn="ctr" eaLnBrk="1" hangingPunct="1">
              <a:defRPr/>
            </a:pPr>
            <a:r>
              <a:rPr lang="en-GB" sz="2400" b="1" dirty="0" smtClean="0"/>
              <a:t>Sally Brown</a:t>
            </a:r>
          </a:p>
          <a:p>
            <a:pPr algn="ctr" eaLnBrk="1" hangingPunct="1">
              <a:defRPr/>
            </a:pPr>
            <a:r>
              <a:rPr lang="en-GB" sz="1800" dirty="0" smtClean="0"/>
              <a:t>NTF, PFHEA, SFSEDA, PhD</a:t>
            </a:r>
            <a:endParaRPr lang="en-GB" sz="1800" b="1" dirty="0" smtClean="0"/>
          </a:p>
          <a:p>
            <a:pPr algn="ctr" eaLnBrk="1" hangingPunct="1">
              <a:defRPr/>
            </a:pPr>
            <a:r>
              <a:rPr lang="en-GB" sz="1800" dirty="0" smtClean="0"/>
              <a:t>Emerita Professor, Leeds Beckett University</a:t>
            </a:r>
          </a:p>
          <a:p>
            <a:pPr algn="ctr" eaLnBrk="1" hangingPunct="1">
              <a:defRPr/>
            </a:pPr>
            <a:r>
              <a:rPr lang="en-GB" sz="1800" dirty="0" smtClean="0"/>
              <a:t>Visiting Professor: University of Plymouth, University of South Wales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HEIs and nations must recognise we work in a global environment</a:t>
            </a:r>
            <a:endParaRPr lang="en-GB" sz="2800" dirty="0"/>
          </a:p>
        </p:txBody>
      </p:sp>
      <p:sp>
        <p:nvSpPr>
          <p:cNvPr id="3" name="Content Placeholder 2"/>
          <p:cNvSpPr>
            <a:spLocks noGrp="1"/>
          </p:cNvSpPr>
          <p:nvPr>
            <p:ph idx="1"/>
          </p:nvPr>
        </p:nvSpPr>
        <p:spPr/>
        <p:txBody>
          <a:bodyPr/>
          <a:lstStyle/>
          <a:p>
            <a:r>
              <a:rPr lang="en-GB" dirty="0" smtClean="0"/>
              <a:t>We have to behave inter-culturally and cross-culturally to survive, and dominant cultures must be sensitive about not imposing their cultural, pedagogic and academic expectations on other parts of the world.</a:t>
            </a:r>
          </a:p>
          <a:p>
            <a:r>
              <a:rPr lang="en-GB" dirty="0" smtClean="0"/>
              <a:t>Student and staff mobility, the impact of transnational education, a readiness by some nations to teach undergraduates as well as postgraduates in a language other than their own to protect and enhance recruitment, and the ubiquity of international software and platform providers all mitigate against drawing up the barricades around our own national university systems. </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Bef>
                <a:spcPts val="0"/>
              </a:spcBef>
              <a:spcAft>
                <a:spcPts val="0"/>
              </a:spcAft>
            </a:pPr>
            <a:r>
              <a:rPr lang="en-GB" dirty="0" smtClean="0">
                <a:solidFill>
                  <a:prstClr val="black"/>
                </a:solidFill>
              </a:rPr>
              <a:t>Determining and reviewing subject material to consider currency, relevance &amp; level. 6 questions</a:t>
            </a:r>
            <a:endParaRPr lang="en-GB" dirty="0">
              <a:solidFill>
                <a:prstClr val="black"/>
              </a:solidFill>
            </a:endParaRPr>
          </a:p>
        </p:txBody>
      </p:sp>
      <p:sp>
        <p:nvSpPr>
          <p:cNvPr id="3" name="Content Placeholder 2"/>
          <p:cNvSpPr>
            <a:spLocks noGrp="1"/>
          </p:cNvSpPr>
          <p:nvPr>
            <p:ph idx="1"/>
          </p:nvPr>
        </p:nvSpPr>
        <p:spPr/>
        <p:txBody>
          <a:bodyPr/>
          <a:lstStyle/>
          <a:p>
            <a:r>
              <a:rPr lang="en-GB" dirty="0" smtClean="0"/>
              <a:t>What are the core areas of subject content that must be central to a degree with this title?</a:t>
            </a:r>
          </a:p>
          <a:p>
            <a:r>
              <a:rPr lang="en-GB" dirty="0" smtClean="0"/>
              <a:t>What national or professional body expectations are there of such a degree?</a:t>
            </a:r>
          </a:p>
          <a:p>
            <a:r>
              <a:rPr lang="en-GB" dirty="0" smtClean="0"/>
              <a:t>If an internal external expert came to review your programme, what would they expect to see in it, and what would they be shocked to find missing?</a:t>
            </a:r>
          </a:p>
          <a:p>
            <a:r>
              <a:rPr lang="en-GB" dirty="0" smtClean="0"/>
              <a:t>Are there new and emerging areas that you need to ensure are included?</a:t>
            </a:r>
          </a:p>
          <a:p>
            <a:r>
              <a:rPr lang="en-GB" dirty="0" smtClean="0"/>
              <a:t>How can you ensure that subject material is relevant to the current context?</a:t>
            </a:r>
          </a:p>
          <a:p>
            <a:r>
              <a:rPr lang="en-GB" dirty="0" smtClean="0"/>
              <a:t>Is your subject material presented at the right level for students on this programme?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Designing and refining learning outcomes: </a:t>
            </a:r>
            <a:r>
              <a:rPr lang="en-GB" sz="3200" b="1" dirty="0" smtClean="0">
                <a:solidFill>
                  <a:srgbClr val="002060"/>
                </a:solidFill>
              </a:rPr>
              <a:t/>
            </a:r>
            <a:br>
              <a:rPr lang="en-GB" sz="3200" b="1" dirty="0" smtClean="0">
                <a:solidFill>
                  <a:srgbClr val="002060"/>
                </a:solidFill>
              </a:rPr>
            </a:br>
            <a:r>
              <a:rPr lang="en-GB" sz="3200" b="1" dirty="0" smtClean="0">
                <a:solidFill>
                  <a:srgbClr val="002060"/>
                </a:solidFill>
              </a:rPr>
              <a:t>6 </a:t>
            </a:r>
            <a:r>
              <a:rPr lang="en-GB" sz="3200" b="1" dirty="0">
                <a:solidFill>
                  <a:srgbClr val="002060"/>
                </a:solidFill>
              </a:rPr>
              <a:t>questions </a:t>
            </a:r>
          </a:p>
        </p:txBody>
      </p:sp>
      <p:sp>
        <p:nvSpPr>
          <p:cNvPr id="3" name="Content Placeholder 2"/>
          <p:cNvSpPr>
            <a:spLocks noGrp="1"/>
          </p:cNvSpPr>
          <p:nvPr>
            <p:ph idx="1"/>
          </p:nvPr>
        </p:nvSpPr>
        <p:spPr>
          <a:xfrm>
            <a:off x="457200" y="1417638"/>
            <a:ext cx="8229600" cy="4708525"/>
          </a:xfrm>
        </p:spPr>
        <p:txBody>
          <a:bodyPr>
            <a:noAutofit/>
          </a:bodyPr>
          <a:lstStyle/>
          <a:p>
            <a:pPr marL="514350" indent="-514350">
              <a:buClr>
                <a:srgbClr val="002060"/>
              </a:buClr>
              <a:buSzPct val="100000"/>
              <a:buFont typeface="+mj-lt"/>
              <a:buAutoNum type="arabicPeriod"/>
            </a:pPr>
            <a:r>
              <a:rPr lang="en-GB" sz="2200" b="1" dirty="0" smtClean="0"/>
              <a:t>How well are you ensuring that your learning outcomes accurately reflect what your students know and are able to do at each level?</a:t>
            </a:r>
          </a:p>
          <a:p>
            <a:pPr marL="514350" indent="-514350">
              <a:buClr>
                <a:srgbClr val="002060"/>
              </a:buClr>
              <a:buSzPct val="100000"/>
              <a:buFont typeface="+mj-lt"/>
              <a:buAutoNum type="arabicPeriod"/>
            </a:pPr>
            <a:r>
              <a:rPr lang="en-GB" sz="2200" b="1" dirty="0" smtClean="0"/>
              <a:t>Are your learning outcomes sufficiently specific to guide progress but not over constraining of creativity and independence?</a:t>
            </a:r>
          </a:p>
          <a:p>
            <a:pPr marL="514350" indent="-514350">
              <a:buClr>
                <a:srgbClr val="002060"/>
              </a:buClr>
              <a:buSzPct val="100000"/>
              <a:buFont typeface="+mj-lt"/>
              <a:buAutoNum type="arabicPeriod"/>
            </a:pPr>
            <a:r>
              <a:rPr lang="en-GB" sz="2200" b="1" dirty="0" smtClean="0"/>
              <a:t>Within each programme do you have the right number of learning outcomes for the LJMU system (and have you avoided complex multiple learning outcomes)?</a:t>
            </a:r>
          </a:p>
          <a:p>
            <a:pPr marL="514350" indent="-514350">
              <a:buClr>
                <a:srgbClr val="002060"/>
              </a:buClr>
              <a:buSzPct val="100000"/>
              <a:buFont typeface="+mj-lt"/>
              <a:buAutoNum type="arabicPeriod"/>
            </a:pPr>
            <a:r>
              <a:rPr lang="en-GB" sz="2200" b="1" dirty="0" smtClean="0"/>
              <a:t>Have you built in some flexibility in learning outcomes to allow for some unexpected outcomes?</a:t>
            </a:r>
          </a:p>
          <a:p>
            <a:pPr marL="514350" indent="-514350">
              <a:buClr>
                <a:srgbClr val="002060"/>
              </a:buClr>
              <a:buSzPct val="100000"/>
              <a:buFont typeface="+mj-lt"/>
              <a:buAutoNum type="arabicPeriod"/>
            </a:pPr>
            <a:r>
              <a:rPr lang="en-GB" sz="2200" b="1" dirty="0" smtClean="0"/>
              <a:t>Have you a balance of subject-specific learning outcomes and ones that relate to skills development?</a:t>
            </a:r>
          </a:p>
          <a:p>
            <a:pPr marL="514350" indent="-514350">
              <a:buClr>
                <a:srgbClr val="002060"/>
              </a:buClr>
              <a:buSzPct val="100000"/>
              <a:buFont typeface="+mj-lt"/>
              <a:buAutoNum type="arabicPeriod"/>
            </a:pPr>
            <a:r>
              <a:rPr lang="en-GB" sz="2200" b="1" dirty="0" smtClean="0"/>
              <a:t>Is the language used appropriate for student use and validation purposes?</a:t>
            </a:r>
            <a:endParaRPr lang="en-GB" sz="22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Considering delivery modes: 4 </a:t>
            </a:r>
            <a:r>
              <a:rPr lang="en-GB" sz="3200" b="1" dirty="0" smtClean="0">
                <a:solidFill>
                  <a:srgbClr val="002060"/>
                </a:solidFill>
              </a:rPr>
              <a:t>questions</a:t>
            </a:r>
            <a:endParaRPr lang="en-GB" sz="3200" b="1" dirty="0">
              <a:solidFill>
                <a:srgbClr val="002060"/>
              </a:solidFill>
            </a:endParaRPr>
          </a:p>
        </p:txBody>
      </p:sp>
      <p:sp>
        <p:nvSpPr>
          <p:cNvPr id="3" name="Content Placeholder 2"/>
          <p:cNvSpPr>
            <a:spLocks noGrp="1"/>
          </p:cNvSpPr>
          <p:nvPr>
            <p:ph idx="1"/>
          </p:nvPr>
        </p:nvSpPr>
        <p:spPr>
          <a:xfrm>
            <a:off x="457200" y="1196752"/>
            <a:ext cx="8229600" cy="4929411"/>
          </a:xfrm>
        </p:spPr>
        <p:txBody>
          <a:bodyPr>
            <a:noAutofit/>
          </a:bodyPr>
          <a:lstStyle/>
          <a:p>
            <a:pPr marL="514350" indent="-514350">
              <a:buClr>
                <a:srgbClr val="002060"/>
              </a:buClr>
              <a:buSzPct val="100000"/>
              <a:buFont typeface="+mj-lt"/>
              <a:buAutoNum type="arabicPeriod"/>
            </a:pPr>
            <a:r>
              <a:rPr lang="en-GB" sz="2400" b="1" dirty="0" smtClean="0"/>
              <a:t>Whenever you specify a particular delivery mode (</a:t>
            </a:r>
            <a:r>
              <a:rPr lang="en-GB" sz="2400" b="1" dirty="0" smtClean="0">
                <a:solidFill>
                  <a:prstClr val="black"/>
                </a:solidFill>
              </a:rPr>
              <a:t>face-to-face, online, PBL, blended…)</a:t>
            </a:r>
            <a:r>
              <a:rPr lang="en-GB" sz="2400" b="1" dirty="0" smtClean="0"/>
              <a:t>, do you have a clear rationale for your choice?</a:t>
            </a:r>
          </a:p>
          <a:p>
            <a:pPr marL="514350" indent="-514350">
              <a:buClr>
                <a:srgbClr val="002060"/>
              </a:buClr>
              <a:buSzPct val="100000"/>
              <a:buFont typeface="+mj-lt"/>
              <a:buAutoNum type="arabicPeriod"/>
            </a:pPr>
            <a:r>
              <a:rPr lang="en-GB" sz="2400" b="1" dirty="0" smtClean="0"/>
              <a:t>Are these choices aligned with the context in which you are working (for example in terms of teaching spaces available, technological support, staffing allocations, time for development etc.);</a:t>
            </a:r>
          </a:p>
          <a:p>
            <a:pPr marL="514350" indent="-514350">
              <a:buClr>
                <a:srgbClr val="002060"/>
              </a:buClr>
              <a:buSzPct val="100000"/>
              <a:buFont typeface="+mj-lt"/>
              <a:buAutoNum type="arabicPeriod"/>
            </a:pPr>
            <a:r>
              <a:rPr lang="en-GB" sz="2400" b="1" dirty="0" smtClean="0"/>
              <a:t>Where you are running, for example, f2f and online learning in parallel, are you confident that the student experience in each case is equivalent? </a:t>
            </a:r>
          </a:p>
          <a:p>
            <a:pPr marL="514350" indent="-514350">
              <a:buClr>
                <a:srgbClr val="002060"/>
              </a:buClr>
              <a:buSzPct val="100000"/>
              <a:buFont typeface="+mj-lt"/>
              <a:buAutoNum type="arabicPeriod"/>
            </a:pPr>
            <a:r>
              <a:rPr lang="en-GB" sz="2400" b="1" dirty="0" smtClean="0"/>
              <a:t>How do you ensure that the team delivering the programme work together in partnership, rather than just doing their own thing?</a:t>
            </a:r>
            <a:endParaRPr lang="en-GB" sz="24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Delivering content…..</a:t>
            </a:r>
          </a:p>
        </p:txBody>
      </p:sp>
      <p:sp>
        <p:nvSpPr>
          <p:cNvPr id="18435" name="Rectangle 3"/>
          <p:cNvSpPr>
            <a:spLocks noGrp="1" noChangeArrowheads="1"/>
          </p:cNvSpPr>
          <p:nvPr>
            <p:ph type="body" idx="1"/>
          </p:nvPr>
        </p:nvSpPr>
        <p:spPr/>
        <p:txBody>
          <a:bodyPr/>
          <a:lstStyle/>
          <a:p>
            <a:pPr>
              <a:lnSpc>
                <a:spcPct val="100000"/>
              </a:lnSpc>
            </a:pPr>
            <a:r>
              <a:rPr lang="en-GB" sz="2400" smtClean="0"/>
              <a:t>is less like delivering a parcel (the postman model) and more like delivering a baby (the midwife model). </a:t>
            </a:r>
          </a:p>
          <a:p>
            <a:pPr>
              <a:lnSpc>
                <a:spcPct val="100000"/>
              </a:lnSpc>
            </a:pPr>
            <a:r>
              <a:rPr lang="en-GB" sz="2400" smtClean="0"/>
              <a:t>University staff can advise, guide, intervene when things so wrong, but in the end only the student can bring learning into life!!</a:t>
            </a:r>
          </a:p>
          <a:p>
            <a:pPr>
              <a:lnSpc>
                <a:spcPct val="100000"/>
              </a:lnSpc>
            </a:pPr>
            <a:r>
              <a:rPr lang="en-GB" sz="2400" smtClean="0"/>
              <a:t>Content can be gleaned from many sources (e.g. MIT and our UK Open University are putting more and more content into open access areas).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The </a:t>
            </a:r>
            <a:r>
              <a:rPr lang="en-US" sz="3200" kern="1200">
                <a:solidFill>
                  <a:srgbClr val="002060"/>
                </a:solidFill>
              </a:rPr>
              <a:t>Maieutic model</a:t>
            </a:r>
            <a:endParaRPr lang="en-GB" sz="3200" kern="1200">
              <a:solidFill>
                <a:srgbClr val="002060"/>
              </a:solidFill>
            </a:endParaRPr>
          </a:p>
        </p:txBody>
      </p:sp>
      <p:sp>
        <p:nvSpPr>
          <p:cNvPr id="16387" name="Content Placeholder 2"/>
          <p:cNvSpPr>
            <a:spLocks noGrp="1"/>
          </p:cNvSpPr>
          <p:nvPr>
            <p:ph idx="1"/>
          </p:nvPr>
        </p:nvSpPr>
        <p:spPr/>
        <p:txBody>
          <a:bodyPr/>
          <a:lstStyle/>
          <a:p>
            <a:pPr>
              <a:lnSpc>
                <a:spcPct val="100000"/>
              </a:lnSpc>
              <a:buFont typeface="Wingdings" pitchFamily="2" charset="2"/>
              <a:buNone/>
            </a:pPr>
            <a:r>
              <a:rPr lang="en-US" sz="2400" dirty="0" err="1" smtClean="0"/>
              <a:t>Maieutics</a:t>
            </a:r>
            <a:r>
              <a:rPr lang="en-US" sz="2400" dirty="0" smtClean="0"/>
              <a:t> is a complex procedure of research introduced by Socrates, embracing the Socratic method in its widest sense. It is based on the idea that the truth is latent in the mind of every human being due to her/his innate reason but has to be “given birth” by answering questions (or problems) intelligently proposed. The word is derived from the Greek “μα</a:t>
            </a:r>
            <a:r>
              <a:rPr lang="en-US" sz="2400" dirty="0" err="1" smtClean="0"/>
              <a:t>ιευτικός</a:t>
            </a:r>
            <a:r>
              <a:rPr lang="en-US" sz="2400" dirty="0" smtClean="0"/>
              <a:t>,” pertaining to midwifery.</a:t>
            </a:r>
            <a:r>
              <a:rPr lang="en-GB" sz="2400" dirty="0" smtClean="0"/>
              <a:t> </a:t>
            </a:r>
          </a:p>
          <a:p>
            <a:pPr>
              <a:lnSpc>
                <a:spcPct val="100000"/>
              </a:lnSpc>
              <a:buFont typeface="Wingdings" pitchFamily="2" charset="2"/>
              <a:buNone/>
            </a:pPr>
            <a:endParaRPr lang="en-GB" sz="24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89034"/>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pPr algn="l" eaLnBrk="0" fontAlgn="base" hangingPunct="0">
              <a:spcAft>
                <a:spcPct val="0"/>
              </a:spcAft>
            </a:pPr>
            <a:r>
              <a:rPr lang="en-GB" sz="3200" b="1" dirty="0">
                <a:solidFill>
                  <a:srgbClr val="002060"/>
                </a:solidFill>
              </a:rPr>
              <a:t>Thinking through student support and engagement: 5 </a:t>
            </a:r>
            <a:r>
              <a:rPr lang="en-GB" sz="3200" b="1" dirty="0" smtClean="0">
                <a:solidFill>
                  <a:srgbClr val="002060"/>
                </a:solidFill>
              </a:rPr>
              <a:t>questions</a:t>
            </a:r>
            <a:endParaRPr lang="en-GB" sz="3200" b="1" dirty="0">
              <a:solidFill>
                <a:srgbClr val="002060"/>
              </a:solidFill>
            </a:endParaRPr>
          </a:p>
        </p:txBody>
      </p:sp>
      <p:sp>
        <p:nvSpPr>
          <p:cNvPr id="3" name="Content Placeholder 2"/>
          <p:cNvSpPr>
            <a:spLocks noGrp="1"/>
          </p:cNvSpPr>
          <p:nvPr>
            <p:ph idx="1"/>
          </p:nvPr>
        </p:nvSpPr>
        <p:spPr/>
        <p:txBody>
          <a:bodyPr>
            <a:normAutofit lnSpcReduction="10000"/>
          </a:bodyPr>
          <a:lstStyle/>
          <a:p>
            <a:pPr marL="514350" indent="-514350">
              <a:buClr>
                <a:srgbClr val="002060"/>
              </a:buClr>
              <a:buSzPct val="100000"/>
              <a:buFont typeface="+mj-lt"/>
              <a:buAutoNum type="arabicPeriod"/>
            </a:pPr>
            <a:r>
              <a:rPr lang="en-GB" sz="2600" b="1" dirty="0" smtClean="0"/>
              <a:t>Are the staff involved in supporting students sufficiently trained and supported to do the job well?</a:t>
            </a:r>
          </a:p>
          <a:p>
            <a:pPr marL="514350" indent="-514350">
              <a:buClr>
                <a:srgbClr val="002060"/>
              </a:buClr>
              <a:buSzPct val="100000"/>
              <a:buFont typeface="+mj-lt"/>
              <a:buAutoNum type="arabicPeriod"/>
            </a:pPr>
            <a:r>
              <a:rPr lang="en-GB" sz="2600" b="1" dirty="0" smtClean="0"/>
              <a:t>Are there clearly accessible and waymarked routes for students to get specialist support (e.g. counselling, disability support, crisis support)? </a:t>
            </a:r>
          </a:p>
          <a:p>
            <a:pPr marL="514350" indent="-514350">
              <a:buClr>
                <a:srgbClr val="002060"/>
              </a:buClr>
              <a:buSzPct val="100000"/>
              <a:buFont typeface="+mj-lt"/>
              <a:buAutoNum type="arabicPeriod"/>
            </a:pPr>
            <a:r>
              <a:rPr lang="en-GB" sz="2600" b="1" dirty="0" smtClean="0"/>
              <a:t>Are you able to use data analytics to identify which students are likely to need most support?</a:t>
            </a:r>
          </a:p>
          <a:p>
            <a:pPr marL="514350" indent="-514350">
              <a:buClr>
                <a:srgbClr val="002060"/>
              </a:buClr>
              <a:buSzPct val="100000"/>
              <a:buFont typeface="+mj-lt"/>
              <a:buAutoNum type="arabicPeriod"/>
            </a:pPr>
            <a:r>
              <a:rPr lang="en-GB" sz="2600" b="1" dirty="0" smtClean="0"/>
              <a:t>Where you have identified skills gaps, have you built into curriculum design opportunities for students’ development and enhancement? </a:t>
            </a:r>
          </a:p>
          <a:p>
            <a:pPr marL="514350" indent="-514350">
              <a:buClr>
                <a:srgbClr val="002060"/>
              </a:buClr>
              <a:buSzPct val="100000"/>
              <a:buFont typeface="+mj-lt"/>
              <a:buAutoNum type="arabicPeriod"/>
            </a:pPr>
            <a:r>
              <a:rPr lang="en-GB" sz="2600" b="1" dirty="0" smtClean="0"/>
              <a:t>What virtual and hard copy resources for learning are you mandating/providing for students?</a:t>
            </a:r>
          </a:p>
          <a:p>
            <a:pPr>
              <a:buClr>
                <a:srgbClr val="002060"/>
              </a:buClr>
            </a:pP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Supportiveness: </a:t>
            </a:r>
            <a:r>
              <a:rPr lang="en-GB" sz="3200" kern="1200" dirty="0" smtClean="0">
                <a:solidFill>
                  <a:srgbClr val="002060"/>
                </a:solidFill>
              </a:rPr>
              <a:t>I argue we </a:t>
            </a:r>
            <a:r>
              <a:rPr lang="en-GB" sz="3200" kern="1200" dirty="0">
                <a:solidFill>
                  <a:srgbClr val="002060"/>
                </a:solidFill>
              </a:rPr>
              <a:t>must</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a:t>Adopt a holistic approach to the development of skills, particularly information literacy, so that this is fully integrated into the learning programme;</a:t>
            </a:r>
            <a:r>
              <a:rPr lang="en-US"/>
              <a:t> </a:t>
            </a:r>
          </a:p>
          <a:p>
            <a:pPr eaLnBrk="1" hangingPunct="1"/>
            <a:r>
              <a:rPr lang="en-US"/>
              <a:t>Enable students to become self-aware and reflexive learners who become robust in the face of problems;</a:t>
            </a:r>
          </a:p>
          <a:p>
            <a:pPr eaLnBrk="1" hangingPunct="1"/>
            <a:r>
              <a:rPr lang="en-US"/>
              <a:t>Help students build resilience through ‘a diet of early successes’ and positive reinforcement.</a:t>
            </a:r>
            <a:endParaRPr lang="en-GB"/>
          </a:p>
          <a:p>
            <a:pPr eaLnBrk="1" hangingPunct="1"/>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smtClean="0">
                <a:solidFill>
                  <a:srgbClr val="002060"/>
                </a:solidFill>
              </a:rPr>
              <a:t>Engagement </a:t>
            </a:r>
            <a:r>
              <a:rPr lang="en-GB" sz="3200" b="1" dirty="0">
                <a:solidFill>
                  <a:srgbClr val="002060"/>
                </a:solidFill>
              </a:rPr>
              <a:t>of international students: some important considerations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Is recruitment undertaken to ensure students have the potential to succeed?</a:t>
            </a:r>
          </a:p>
          <a:p>
            <a:pPr fontAlgn="base">
              <a:spcBef>
                <a:spcPts val="600"/>
              </a:spcBef>
              <a:spcAft>
                <a:spcPct val="0"/>
              </a:spcAft>
              <a:buClr>
                <a:schemeClr val="tx2"/>
              </a:buClr>
              <a:buSzPct val="70000"/>
              <a:buFont typeface="Wingdings" pitchFamily="2" charset="2"/>
              <a:buChar char="l"/>
            </a:pPr>
            <a:r>
              <a:rPr lang="en-GB" sz="2400" b="1" dirty="0"/>
              <a:t>Is induction framed appropriately to welcome international students?</a:t>
            </a:r>
          </a:p>
          <a:p>
            <a:pPr fontAlgn="base">
              <a:spcBef>
                <a:spcPts val="600"/>
              </a:spcBef>
              <a:spcAft>
                <a:spcPct val="0"/>
              </a:spcAft>
              <a:buClr>
                <a:schemeClr val="tx2"/>
              </a:buClr>
              <a:buSzPct val="70000"/>
              <a:buFont typeface="Wingdings" pitchFamily="2" charset="2"/>
              <a:buChar char="l"/>
            </a:pPr>
            <a:r>
              <a:rPr lang="en-GB" sz="2400" b="1" dirty="0"/>
              <a:t>Are steps taken proactively to ensure international students have a good chance of integrating with their study cohorts</a:t>
            </a:r>
            <a:r>
              <a:rPr lang="en-GB" sz="2400" b="1" dirty="0" smtClean="0"/>
              <a:t>?</a:t>
            </a:r>
          </a:p>
          <a:p>
            <a:pPr fontAlgn="base">
              <a:spcBef>
                <a:spcPts val="600"/>
              </a:spcBef>
              <a:spcAft>
                <a:spcPct val="0"/>
              </a:spcAft>
              <a:buClr>
                <a:schemeClr val="tx2"/>
              </a:buClr>
              <a:buSzPct val="70000"/>
              <a:buFont typeface="Wingdings" pitchFamily="2" charset="2"/>
              <a:buChar char="l"/>
            </a:pPr>
            <a:r>
              <a:rPr lang="en-GB" sz="2400" b="1" dirty="0"/>
              <a:t>Is the curriculum international is scope and content? Are examples and case studies global</a:t>
            </a:r>
            <a:r>
              <a:rPr lang="en-GB" sz="2400" b="1" dirty="0" smtClean="0"/>
              <a:t>?</a:t>
            </a:r>
            <a:endParaRPr lang="en-GB" sz="2400" b="1" dirty="0"/>
          </a:p>
          <a:p>
            <a:pPr fontAlgn="base">
              <a:spcBef>
                <a:spcPts val="600"/>
              </a:spcBef>
              <a:spcAft>
                <a:spcPct val="0"/>
              </a:spcAft>
              <a:buClr>
                <a:schemeClr val="tx2"/>
              </a:buClr>
              <a:buSzPct val="70000"/>
              <a:buFont typeface="Wingdings" pitchFamily="2" charset="2"/>
              <a:buChar char="l"/>
            </a:pPr>
            <a:r>
              <a:rPr lang="en-GB" sz="2400" b="1" dirty="0"/>
              <a:t>Is the right kind of support offered (language, crisis support, befriending </a:t>
            </a:r>
            <a:r>
              <a:rPr lang="en-GB" sz="2400" b="1" dirty="0" smtClean="0"/>
              <a:t>etc.)?</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Rationale</a:t>
            </a:r>
            <a:endParaRPr lang="en-GB" dirty="0"/>
          </a:p>
        </p:txBody>
      </p:sp>
      <p:sp>
        <p:nvSpPr>
          <p:cNvPr id="3" name="Content Placeholder 2"/>
          <p:cNvSpPr>
            <a:spLocks noGrp="1"/>
          </p:cNvSpPr>
          <p:nvPr>
            <p:ph idx="1"/>
          </p:nvPr>
        </p:nvSpPr>
        <p:spPr/>
        <p:txBody>
          <a:bodyPr/>
          <a:lstStyle/>
          <a:p>
            <a:pPr>
              <a:buNone/>
            </a:pPr>
            <a:r>
              <a:rPr lang="en-GB" dirty="0" smtClean="0"/>
              <a:t>Curriculum design is necessarily a team process, but on occasions resultant outcomes can lack clarity and coherence if component elements are designed in isolation. Using the experiences of Programme Level Design internationally, this workshop will enable consideration of a model of systematic curriculum building aimed at producing well-articulated programmes that promote student engagement and success.</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06047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pPr algn="l" eaLnBrk="0" fontAlgn="base" hangingPunct="0">
              <a:spcAft>
                <a:spcPct val="0"/>
              </a:spcAft>
            </a:pPr>
            <a:r>
              <a:rPr lang="en-GB" sz="3200" b="1" dirty="0">
                <a:solidFill>
                  <a:srgbClr val="002060"/>
                </a:solidFill>
              </a:rPr>
              <a:t>Designing fit for purpose assessment methods &amp; approaches: 10 questions </a:t>
            </a:r>
          </a:p>
        </p:txBody>
      </p:sp>
      <p:sp>
        <p:nvSpPr>
          <p:cNvPr id="3" name="Content Placeholder 2"/>
          <p:cNvSpPr>
            <a:spLocks noGrp="1"/>
          </p:cNvSpPr>
          <p:nvPr>
            <p:ph idx="1"/>
          </p:nvPr>
        </p:nvSpPr>
        <p:spPr/>
        <p:txBody>
          <a:bodyPr>
            <a:normAutofit/>
          </a:bodyPr>
          <a:lstStyle/>
          <a:p>
            <a:pPr marL="457200" indent="-457200">
              <a:buClr>
                <a:schemeClr val="tx2">
                  <a:lumMod val="75000"/>
                </a:schemeClr>
              </a:buClr>
              <a:buSzPct val="100000"/>
              <a:buFont typeface="+mj-lt"/>
              <a:buAutoNum type="arabicPeriod"/>
            </a:pPr>
            <a:r>
              <a:rPr lang="en-GB" sz="2400" b="1" dirty="0" smtClean="0"/>
              <a:t>Are your assignments fully and constructively aligned with your learning outcomes?</a:t>
            </a:r>
          </a:p>
          <a:p>
            <a:pPr marL="457200" indent="-457200">
              <a:buClr>
                <a:schemeClr val="tx2">
                  <a:lumMod val="75000"/>
                </a:schemeClr>
              </a:buClr>
              <a:buSzPct val="100000"/>
              <a:buFont typeface="+mj-lt"/>
              <a:buAutoNum type="arabicPeriod"/>
            </a:pPr>
            <a:r>
              <a:rPr lang="en-GB" sz="2400" b="1" dirty="0" smtClean="0"/>
              <a:t>Do they comply with LJMU requirements in terms of number, word limits etc?</a:t>
            </a:r>
          </a:p>
          <a:p>
            <a:pPr marL="457200" indent="-457200">
              <a:buClr>
                <a:schemeClr val="tx2">
                  <a:lumMod val="75000"/>
                </a:schemeClr>
              </a:buClr>
              <a:buSzPct val="100000"/>
              <a:buFont typeface="+mj-lt"/>
              <a:buAutoNum type="arabicPeriod"/>
            </a:pPr>
            <a:r>
              <a:rPr lang="en-GB" sz="2400" b="1" dirty="0" smtClean="0"/>
              <a:t>Are summative assessments undertaken throughout the course, or is everything ‘sudden death’ end-point? </a:t>
            </a:r>
          </a:p>
          <a:p>
            <a:pPr marL="457200" indent="-457200">
              <a:buClr>
                <a:schemeClr val="tx2">
                  <a:lumMod val="75000"/>
                </a:schemeClr>
              </a:buClr>
              <a:buSzPct val="100000"/>
              <a:buFont typeface="+mj-lt"/>
              <a:buAutoNum type="arabicPeriod"/>
            </a:pPr>
            <a:r>
              <a:rPr lang="en-GB" sz="2400" b="1" dirty="0" smtClean="0"/>
              <a:t>Is there excessive bunching of assignments in different modules that is highly stressful for students and unmanageable staff?</a:t>
            </a:r>
          </a:p>
          <a:p>
            <a:pPr marL="457200" indent="-457200">
              <a:buClr>
                <a:schemeClr val="tx2">
                  <a:lumMod val="75000"/>
                </a:schemeClr>
              </a:buClr>
              <a:buSzPct val="100000"/>
              <a:buFont typeface="+mj-lt"/>
              <a:buAutoNum type="arabicPeriod"/>
            </a:pPr>
            <a:r>
              <a:rPr lang="en-GB" sz="2400" b="1" dirty="0" smtClean="0"/>
              <a:t>Are there plenty of opportunities for formative assessment, especially early on?</a:t>
            </a:r>
            <a:endParaRPr lang="en-GB" sz="24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smtClean="0">
                <a:solidFill>
                  <a:srgbClr val="002060"/>
                </a:solidFill>
              </a:rPr>
              <a:t>And the next five:</a:t>
            </a:r>
            <a:endParaRPr lang="en-GB" sz="3200" b="1" dirty="0">
              <a:solidFill>
                <a:srgbClr val="002060"/>
              </a:solidFill>
            </a:endParaRP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a:bodyPr>
          <a:lstStyle/>
          <a:p>
            <a:pPr marL="457200" indent="-457200" fontAlgn="base">
              <a:spcBef>
                <a:spcPts val="600"/>
              </a:spcBef>
              <a:spcAft>
                <a:spcPct val="0"/>
              </a:spcAft>
              <a:buClr>
                <a:schemeClr val="tx2"/>
              </a:buClr>
              <a:buSzPct val="100000"/>
              <a:buFont typeface="+mj-lt"/>
              <a:buAutoNum type="arabicPeriod" startAt="6"/>
            </a:pPr>
            <a:r>
              <a:rPr lang="en-GB" sz="2400" b="1" dirty="0" smtClean="0"/>
              <a:t>Are </a:t>
            </a:r>
            <a:r>
              <a:rPr lang="en-GB" sz="2400" b="1" dirty="0"/>
              <a:t>students </a:t>
            </a:r>
            <a:r>
              <a:rPr lang="en-GB" sz="2400" b="1" dirty="0" smtClean="0"/>
              <a:t>over-assessed? </a:t>
            </a:r>
          </a:p>
          <a:p>
            <a:pPr marL="457200" indent="-457200" fontAlgn="base">
              <a:spcBef>
                <a:spcPts val="600"/>
              </a:spcBef>
              <a:spcAft>
                <a:spcPct val="0"/>
              </a:spcAft>
              <a:buClr>
                <a:schemeClr val="tx2"/>
              </a:buClr>
              <a:buSzPct val="100000"/>
              <a:buFont typeface="+mj-lt"/>
              <a:buAutoNum type="arabicPeriod" startAt="6"/>
            </a:pPr>
            <a:r>
              <a:rPr lang="en-GB" sz="2400" b="1" dirty="0" smtClean="0"/>
              <a:t>Do staff have time to mark the assessments in time for exam boards etc?</a:t>
            </a:r>
            <a:endParaRPr lang="en-GB" sz="2400" b="1" dirty="0"/>
          </a:p>
          <a:p>
            <a:pPr marL="457200" indent="-457200" fontAlgn="base">
              <a:spcBef>
                <a:spcPts val="600"/>
              </a:spcBef>
              <a:spcAft>
                <a:spcPct val="0"/>
              </a:spcAft>
              <a:buClr>
                <a:schemeClr val="tx2"/>
              </a:buClr>
              <a:buSzPct val="100000"/>
              <a:buFont typeface="+mj-lt"/>
              <a:buAutoNum type="arabicPeriod" startAt="6"/>
            </a:pPr>
            <a:r>
              <a:rPr lang="en-GB" sz="2400" b="1" dirty="0" smtClean="0"/>
              <a:t>When </a:t>
            </a:r>
            <a:r>
              <a:rPr lang="en-GB" sz="2400" b="1" dirty="0"/>
              <a:t>you have introduced innovative assignments, have they been introduced instead of existing ones or simply added to the assessment diet?</a:t>
            </a:r>
          </a:p>
          <a:p>
            <a:pPr marL="457200" indent="-457200" fontAlgn="base">
              <a:spcBef>
                <a:spcPts val="600"/>
              </a:spcBef>
              <a:spcAft>
                <a:spcPct val="0"/>
              </a:spcAft>
              <a:buClr>
                <a:schemeClr val="tx2"/>
              </a:buClr>
              <a:buSzPct val="100000"/>
              <a:buFont typeface="+mj-lt"/>
              <a:buAutoNum type="arabicPeriod" startAt="6"/>
            </a:pPr>
            <a:r>
              <a:rPr lang="en-GB" sz="2400" b="1" dirty="0" smtClean="0"/>
              <a:t>Are </a:t>
            </a:r>
            <a:r>
              <a:rPr lang="en-GB" sz="2400" b="1" dirty="0"/>
              <a:t>students encouraged to make good use of the feedback they receive</a:t>
            </a:r>
            <a:r>
              <a:rPr lang="en-GB" sz="2400" b="1" dirty="0" smtClean="0"/>
              <a:t>?</a:t>
            </a:r>
          </a:p>
          <a:p>
            <a:pPr marL="457200" indent="-457200" fontAlgn="base">
              <a:spcBef>
                <a:spcPts val="600"/>
              </a:spcBef>
              <a:spcAft>
                <a:spcPct val="0"/>
              </a:spcAft>
              <a:buClr>
                <a:schemeClr val="tx2"/>
              </a:buClr>
              <a:buSzPct val="100000"/>
              <a:buFont typeface="+mj-lt"/>
              <a:buAutoNum type="arabicPeriod" startAt="6"/>
            </a:pPr>
            <a:r>
              <a:rPr lang="en-GB" sz="2400" b="1" dirty="0" smtClean="0"/>
              <a:t>Do the students perceive your assessment diet to be fair and providing meaningful recognition of their achievements?</a:t>
            </a:r>
            <a:endParaRPr lang="en-GB" sz="24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8143932"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can we get students to fully engage? Some suggestions</a:t>
            </a:r>
          </a:p>
        </p:txBody>
      </p:sp>
      <p:sp>
        <p:nvSpPr>
          <p:cNvPr id="3" name="Content Placeholder 2"/>
          <p:cNvSpPr>
            <a:spLocks noGrp="1"/>
          </p:cNvSpPr>
          <p:nvPr>
            <p:ph idx="1"/>
          </p:nvPr>
        </p:nvSpPr>
        <p:spPr/>
        <p:txBody>
          <a:bodyPr/>
          <a:lstStyle/>
          <a:p>
            <a:r>
              <a:rPr lang="en-GB" dirty="0" smtClean="0"/>
              <a:t>Provide opportunities for students to get involved in authentic learning environments on campus or off;</a:t>
            </a:r>
          </a:p>
          <a:p>
            <a:r>
              <a:rPr lang="en-GB" dirty="0" smtClean="0"/>
              <a:t>Keep the curriculum current and life-relevant, without losing historical perspectives;</a:t>
            </a:r>
          </a:p>
          <a:p>
            <a:r>
              <a:rPr lang="en-GB" dirty="0" smtClean="0"/>
              <a:t>Give them real problems to solve and issues with which to engage;</a:t>
            </a:r>
          </a:p>
          <a:p>
            <a:r>
              <a:rPr lang="en-GB" dirty="0" smtClean="0"/>
              <a:t>Identify the skills they need to succeed and provide opportunities to rehearse and develop them;</a:t>
            </a:r>
          </a:p>
          <a:p>
            <a:r>
              <a:rPr lang="en-GB" dirty="0" smtClean="0"/>
              <a:t>Never compromise on the quality of the demands we make of them.</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Enhancing quality, seeking continuous improvement: 3 </a:t>
            </a:r>
            <a:r>
              <a:rPr lang="en-GB" sz="3200" b="1" dirty="0" smtClean="0">
                <a:solidFill>
                  <a:srgbClr val="002060"/>
                </a:solidFill>
              </a:rPr>
              <a:t>questions</a:t>
            </a:r>
            <a:endParaRPr lang="en-GB" sz="3200" b="1" dirty="0">
              <a:solidFill>
                <a:srgbClr val="002060"/>
              </a:solidFill>
            </a:endParaRPr>
          </a:p>
        </p:txBody>
      </p:sp>
      <p:sp>
        <p:nvSpPr>
          <p:cNvPr id="3" name="Content Placeholder 2"/>
          <p:cNvSpPr>
            <a:spLocks noGrp="1"/>
          </p:cNvSpPr>
          <p:nvPr>
            <p:ph idx="1"/>
          </p:nvPr>
        </p:nvSpPr>
        <p:spPr/>
        <p:txBody>
          <a:bodyPr/>
          <a:lstStyle/>
          <a:p>
            <a:pPr marL="457200" indent="-457200">
              <a:buClr>
                <a:srgbClr val="002060"/>
              </a:buClr>
              <a:buSzPct val="100000"/>
              <a:buFont typeface="+mj-lt"/>
              <a:buAutoNum type="arabicPeriod"/>
            </a:pPr>
            <a:r>
              <a:rPr lang="en-GB" sz="2400" b="1" dirty="0" smtClean="0"/>
              <a:t>How do you celebrate and share the positive elements of what you learn? </a:t>
            </a:r>
          </a:p>
          <a:p>
            <a:pPr marL="457200" indent="-457200">
              <a:buClr>
                <a:srgbClr val="002060"/>
              </a:buClr>
              <a:buSzPct val="100000"/>
              <a:buFont typeface="+mj-lt"/>
              <a:buAutoNum type="arabicPeriod"/>
            </a:pPr>
            <a:r>
              <a:rPr lang="en-GB" sz="2400" b="1" dirty="0" smtClean="0"/>
              <a:t>How (and with whom) do you plan enhancements for those areas that require improvements?</a:t>
            </a:r>
          </a:p>
          <a:p>
            <a:pPr marL="457200" indent="-457200">
              <a:buClr>
                <a:srgbClr val="002060"/>
              </a:buClr>
              <a:buSzPct val="100000"/>
              <a:buFont typeface="+mj-lt"/>
              <a:buAutoNum type="arabicPeriod"/>
            </a:pPr>
            <a:r>
              <a:rPr lang="en-GB" sz="2400" b="1" dirty="0" smtClean="0"/>
              <a:t>What milestones, check points, performance indicators and other measures do you use to gauge whether your have been successful in enhancing and refreshing the curriculum? </a:t>
            </a:r>
          </a:p>
          <a:p>
            <a:pPr>
              <a:buClr>
                <a:srgbClr val="002060"/>
              </a:buClr>
            </a:pP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Evaluating programmes, strengths &amp; areas for improvement: 4 </a:t>
            </a:r>
            <a:r>
              <a:rPr lang="en-GB" sz="3200" b="1" dirty="0" smtClean="0">
                <a:solidFill>
                  <a:srgbClr val="002060"/>
                </a:solidFill>
              </a:rPr>
              <a:t>questions</a:t>
            </a:r>
            <a:endParaRPr lang="en-GB" sz="3200" b="1" dirty="0">
              <a:solidFill>
                <a:srgbClr val="002060"/>
              </a:solidFill>
            </a:endParaRPr>
          </a:p>
        </p:txBody>
      </p:sp>
      <p:sp>
        <p:nvSpPr>
          <p:cNvPr id="3" name="Content Placeholder 2"/>
          <p:cNvSpPr>
            <a:spLocks noGrp="1"/>
          </p:cNvSpPr>
          <p:nvPr>
            <p:ph idx="1"/>
          </p:nvPr>
        </p:nvSpPr>
        <p:spPr/>
        <p:txBody>
          <a:bodyPr>
            <a:normAutofit lnSpcReduction="10000"/>
          </a:bodyPr>
          <a:lstStyle/>
          <a:p>
            <a:pPr marL="457200" indent="-457200">
              <a:buClr>
                <a:srgbClr val="002060"/>
              </a:buClr>
              <a:buSzPct val="100000"/>
              <a:buFont typeface="+mj-lt"/>
              <a:buAutoNum type="arabicPeriod"/>
            </a:pPr>
            <a:r>
              <a:rPr lang="en-GB" sz="2400" b="1" dirty="0" smtClean="0"/>
              <a:t>Do you make good use of the full range of data sources to evaluate your programmes (e.g. student forums, informal feedback, module review, course review, external examiners’ comments, NSS/PGTES outcomes, including the free text comments)?</a:t>
            </a:r>
          </a:p>
          <a:p>
            <a:pPr marL="457200" indent="-457200">
              <a:buClr>
                <a:srgbClr val="002060"/>
              </a:buClr>
              <a:buSzPct val="100000"/>
              <a:buFont typeface="+mj-lt"/>
              <a:buAutoNum type="arabicPeriod"/>
            </a:pPr>
            <a:r>
              <a:rPr lang="en-GB" sz="2400" b="1" dirty="0" smtClean="0"/>
              <a:t>Is your working relationship with your external examiner a successful partnership? Did you choose a good one? Did you induct your EE well? Do you have a positive ongoing dialogue with your EE? </a:t>
            </a:r>
          </a:p>
          <a:p>
            <a:pPr marL="457200" indent="-457200">
              <a:buClr>
                <a:srgbClr val="002060"/>
              </a:buClr>
              <a:buSzPct val="100000"/>
              <a:buFont typeface="+mj-lt"/>
              <a:buAutoNum type="arabicPeriod"/>
            </a:pPr>
            <a:r>
              <a:rPr lang="en-GB" sz="2400" b="1" dirty="0" smtClean="0"/>
              <a:t>To what extent do you use students reps and other student groups to help you evaluate programmes?</a:t>
            </a:r>
          </a:p>
          <a:p>
            <a:pPr marL="457200" indent="-457200">
              <a:buClr>
                <a:srgbClr val="002060"/>
              </a:buClr>
              <a:buSzPct val="100000"/>
              <a:buFont typeface="+mj-lt"/>
              <a:buAutoNum type="arabicPeriod"/>
            </a:pPr>
            <a:r>
              <a:rPr lang="en-GB" sz="2400" b="1" dirty="0" smtClean="0"/>
              <a:t>What role do employers, placement partners and other stakeholders play in programme evaluation?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Some </a:t>
            </a:r>
            <a:r>
              <a:rPr lang="en-GB" sz="3200" b="1" dirty="0" smtClean="0">
                <a:solidFill>
                  <a:srgbClr val="002060"/>
                </a:solidFill>
              </a:rPr>
              <a:t>further questions</a:t>
            </a:r>
            <a:endParaRPr lang="en-GB" sz="3200" b="1" dirty="0">
              <a:solidFill>
                <a:srgbClr val="002060"/>
              </a:solidFill>
            </a:endParaRPr>
          </a:p>
        </p:txBody>
      </p:sp>
      <p:sp>
        <p:nvSpPr>
          <p:cNvPr id="3" name="Content Placeholder 2"/>
          <p:cNvSpPr>
            <a:spLocks noGrp="1"/>
          </p:cNvSpPr>
          <p:nvPr>
            <p:ph idx="1"/>
          </p:nvPr>
        </p:nvSpPr>
        <p:spPr/>
        <p:txBody>
          <a:bodyPr>
            <a:normAutofit/>
          </a:bodyPr>
          <a:lstStyle/>
          <a:p>
            <a:pPr marL="457200" indent="-457200">
              <a:buClr>
                <a:srgbClr val="002060"/>
              </a:buClr>
              <a:buSzPct val="100000"/>
              <a:buFont typeface="+mj-lt"/>
              <a:buAutoNum type="arabicPeriod"/>
            </a:pPr>
            <a:r>
              <a:rPr lang="en-GB" sz="2400" b="1" dirty="0" smtClean="0"/>
              <a:t>Are you broadly happy with your programme, and in particular, with the overall student experience? What features deserve sharing with others? Who can help you make the changes you want to make? What barriers are there stopping you achieving this? </a:t>
            </a:r>
          </a:p>
          <a:p>
            <a:pPr marL="457200" indent="-457200">
              <a:buClr>
                <a:srgbClr val="002060"/>
              </a:buClr>
              <a:buSzPct val="100000"/>
              <a:buFont typeface="+mj-lt"/>
              <a:buAutoNum type="arabicPeriod"/>
            </a:pPr>
            <a:r>
              <a:rPr lang="en-GB" sz="2400" b="1" dirty="0" smtClean="0"/>
              <a:t>Does your programme attract students in sufficient numbers to make your course viable and sustainable? If not, what can you do about it?</a:t>
            </a:r>
          </a:p>
          <a:p>
            <a:pPr marL="457200" indent="-457200">
              <a:buClr>
                <a:srgbClr val="002060"/>
              </a:buClr>
              <a:buSzPct val="100000"/>
              <a:buFont typeface="+mj-lt"/>
              <a:buAutoNum type="arabicPeriod"/>
            </a:pPr>
            <a:r>
              <a:rPr lang="en-GB" sz="2400" b="1" dirty="0" smtClean="0"/>
              <a:t>Are your students the right kind, that is, are they engaged and proactive, resilient and committed, hard-working and well-disposed? If not, is there anything you can do about it?</a:t>
            </a:r>
          </a:p>
          <a:p>
            <a:pPr marL="457200" indent="-457200">
              <a:buClr>
                <a:srgbClr val="002060"/>
              </a:buClr>
              <a:buFont typeface="+mj-lt"/>
              <a:buAutoNum type="arabicPeriod"/>
            </a:pPr>
            <a:endParaRPr lang="en-GB" sz="2400"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Mapping progression</a:t>
            </a:r>
          </a:p>
        </p:txBody>
      </p:sp>
      <p:sp>
        <p:nvSpPr>
          <p:cNvPr id="20483"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Is there a coherent model of progression across the student life-cycle from induction to ‘</a:t>
            </a:r>
            <a:r>
              <a:rPr lang="en-GB" sz="2400" b="1" dirty="0" err="1"/>
              <a:t>outduction</a:t>
            </a:r>
            <a:r>
              <a:rPr lang="en-GB" sz="2400" b="1" dirty="0"/>
              <a:t>’? </a:t>
            </a:r>
          </a:p>
          <a:p>
            <a:pPr fontAlgn="base">
              <a:spcBef>
                <a:spcPts val="600"/>
              </a:spcBef>
              <a:spcAft>
                <a:spcPct val="0"/>
              </a:spcAft>
              <a:buClr>
                <a:schemeClr val="tx2"/>
              </a:buClr>
              <a:buSzPct val="70000"/>
              <a:buFont typeface="Wingdings" pitchFamily="2" charset="2"/>
              <a:buChar char="l"/>
            </a:pPr>
            <a:r>
              <a:rPr lang="en-GB" sz="2400" b="1" dirty="0"/>
              <a:t>Do you manage transitions from year one to year two and year two to year three to ensure students remain committed and engaged?</a:t>
            </a:r>
          </a:p>
          <a:p>
            <a:pPr fontAlgn="base">
              <a:spcBef>
                <a:spcPts val="600"/>
              </a:spcBef>
              <a:spcAft>
                <a:spcPct val="0"/>
              </a:spcAft>
              <a:buClr>
                <a:schemeClr val="tx2"/>
              </a:buClr>
              <a:buSzPct val="70000"/>
              <a:buFont typeface="Wingdings" pitchFamily="2" charset="2"/>
              <a:buChar char="l"/>
            </a:pPr>
            <a:r>
              <a:rPr lang="en-GB" sz="2400" b="1" dirty="0"/>
              <a:t>Is there some continuity in the sources of student support throughout the course (e.g. personal tutors)?</a:t>
            </a:r>
          </a:p>
          <a:p>
            <a:pPr fontAlgn="base">
              <a:spcBef>
                <a:spcPts val="600"/>
              </a:spcBef>
              <a:spcAft>
                <a:spcPct val="0"/>
              </a:spcAft>
              <a:buClr>
                <a:schemeClr val="tx2"/>
              </a:buClr>
              <a:buSzPct val="70000"/>
              <a:buFont typeface="Wingdings" pitchFamily="2" charset="2"/>
              <a:buChar char="l"/>
            </a:pPr>
            <a:r>
              <a:rPr lang="en-GB" sz="2400" b="1" dirty="0"/>
              <a:t>Are students offered support and guidance in relation to personal development and employability?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Mapping out the programme as a whole: </a:t>
            </a:r>
            <a:r>
              <a:rPr lang="en-GB" sz="3200" b="1" dirty="0" smtClean="0">
                <a:solidFill>
                  <a:srgbClr val="002060"/>
                </a:solidFill>
              </a:rPr>
              <a:t>four </a:t>
            </a:r>
            <a:r>
              <a:rPr lang="en-GB" sz="3200" b="1" dirty="0">
                <a:solidFill>
                  <a:srgbClr val="002060"/>
                </a:solidFill>
              </a:rPr>
              <a:t>questions</a:t>
            </a:r>
          </a:p>
        </p:txBody>
      </p:sp>
      <p:sp>
        <p:nvSpPr>
          <p:cNvPr id="18435"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Are you ensuring that students are immersed in the subject they have come to study from the outset?</a:t>
            </a:r>
          </a:p>
          <a:p>
            <a:pPr fontAlgn="base">
              <a:spcBef>
                <a:spcPts val="600"/>
              </a:spcBef>
              <a:spcAft>
                <a:spcPct val="0"/>
              </a:spcAft>
              <a:buClr>
                <a:schemeClr val="tx2"/>
              </a:buClr>
              <a:buSzPct val="70000"/>
              <a:buFont typeface="Wingdings" pitchFamily="2" charset="2"/>
              <a:buChar char="l"/>
            </a:pPr>
            <a:r>
              <a:rPr lang="en-GB" sz="2400" b="1"/>
              <a:t>Is induction a valuable and productive introduction to the course?</a:t>
            </a:r>
          </a:p>
          <a:p>
            <a:pPr fontAlgn="base">
              <a:spcBef>
                <a:spcPts val="600"/>
              </a:spcBef>
              <a:spcAft>
                <a:spcPct val="0"/>
              </a:spcAft>
              <a:buClr>
                <a:schemeClr val="tx2"/>
              </a:buClr>
              <a:buSzPct val="70000"/>
              <a:buFont typeface="Wingdings" pitchFamily="2" charset="2"/>
              <a:buChar char="l"/>
            </a:pPr>
            <a:r>
              <a:rPr lang="en-GB" sz="2400" b="1"/>
              <a:t>Do students have a positive and balanced experience across the programme?</a:t>
            </a:r>
          </a:p>
          <a:p>
            <a:pPr fontAlgn="base">
              <a:spcBef>
                <a:spcPts val="600"/>
              </a:spcBef>
              <a:spcAft>
                <a:spcPct val="0"/>
              </a:spcAft>
              <a:buClr>
                <a:schemeClr val="tx2"/>
              </a:buClr>
              <a:buSzPct val="70000"/>
              <a:buFont typeface="Wingdings" pitchFamily="2" charset="2"/>
              <a:buChar char="l"/>
            </a:pPr>
            <a:r>
              <a:rPr lang="en-GB" sz="2400" b="1"/>
              <a:t>Are there points in the academic year when there doesn’t seem to be much going on (e.g. an extended Christmas break) when going home (and not coming back) seems like a good option?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What can we do in the first six weeks?</a:t>
            </a:r>
          </a:p>
        </p:txBody>
      </p:sp>
      <p:sp>
        <p:nvSpPr>
          <p:cNvPr id="17411"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Enable students to feel part of a cohort rather than a number of a list;</a:t>
            </a:r>
          </a:p>
          <a:p>
            <a:pPr fontAlgn="base">
              <a:spcBef>
                <a:spcPts val="600"/>
              </a:spcBef>
              <a:spcAft>
                <a:spcPct val="0"/>
              </a:spcAft>
              <a:buClr>
                <a:schemeClr val="tx2"/>
              </a:buClr>
              <a:buSzPct val="70000"/>
              <a:buFont typeface="Wingdings" pitchFamily="2" charset="2"/>
              <a:buChar char="l"/>
            </a:pPr>
            <a:r>
              <a:rPr lang="en-GB" sz="2400" b="1" dirty="0"/>
              <a:t>Help students acclimatise to the new learning context in which they find themselves;</a:t>
            </a:r>
          </a:p>
          <a:p>
            <a:pPr fontAlgn="base">
              <a:spcBef>
                <a:spcPts val="600"/>
              </a:spcBef>
              <a:spcAft>
                <a:spcPct val="0"/>
              </a:spcAft>
              <a:buClr>
                <a:schemeClr val="tx2"/>
              </a:buClr>
              <a:buSzPct val="70000"/>
              <a:buFont typeface="Wingdings" pitchFamily="2" charset="2"/>
              <a:buChar char="l"/>
            </a:pPr>
            <a:r>
              <a:rPr lang="en-GB" sz="2400" b="1" dirty="0"/>
              <a:t>Familiarise them with the language and culture of the subject area they are studying (</a:t>
            </a:r>
            <a:r>
              <a:rPr lang="en-GB" sz="2400" b="1" dirty="0" err="1"/>
              <a:t>Northedge</a:t>
            </a:r>
            <a:r>
              <a:rPr lang="en-GB" sz="2400" b="1" dirty="0"/>
              <a:t>, 2003);</a:t>
            </a:r>
          </a:p>
          <a:p>
            <a:pPr fontAlgn="base">
              <a:spcBef>
                <a:spcPts val="600"/>
              </a:spcBef>
              <a:spcAft>
                <a:spcPct val="0"/>
              </a:spcAft>
              <a:buClr>
                <a:schemeClr val="tx2"/>
              </a:buClr>
              <a:buSzPct val="70000"/>
              <a:buFont typeface="Wingdings" pitchFamily="2" charset="2"/>
              <a:buChar char="l"/>
            </a:pPr>
            <a:r>
              <a:rPr lang="en-GB" sz="2400" b="1" dirty="0"/>
              <a:t>Foster the information literacy and other skills that students will need to succeed;</a:t>
            </a:r>
          </a:p>
          <a:p>
            <a:pPr fontAlgn="base">
              <a:spcBef>
                <a:spcPts val="600"/>
              </a:spcBef>
              <a:spcAft>
                <a:spcPct val="0"/>
              </a:spcAft>
              <a:buClr>
                <a:schemeClr val="tx2"/>
              </a:buClr>
              <a:buSzPct val="70000"/>
              <a:buFont typeface="Wingdings" pitchFamily="2" charset="2"/>
              <a:buChar char="l"/>
            </a:pPr>
            <a:r>
              <a:rPr lang="en-GB" sz="2400" b="1" dirty="0"/>
              <a:t>Guide them on where to go for help as </a:t>
            </a:r>
            <a:r>
              <a:rPr lang="en-GB" sz="2400" b="1" dirty="0" smtClean="0"/>
              <a:t>necessary;</a:t>
            </a:r>
          </a:p>
          <a:p>
            <a:pPr fontAlgn="base">
              <a:spcBef>
                <a:spcPts val="600"/>
              </a:spcBef>
              <a:spcAft>
                <a:spcPct val="0"/>
              </a:spcAft>
              <a:buClr>
                <a:schemeClr val="tx2"/>
              </a:buClr>
              <a:buSzPct val="70000"/>
              <a:buFont typeface="Wingdings" pitchFamily="2" charset="2"/>
              <a:buChar char="l"/>
            </a:pPr>
            <a:r>
              <a:rPr lang="en-GB" sz="2400" b="1" dirty="0" smtClean="0"/>
              <a:t>Offer them immersive experiences.</a:t>
            </a:r>
            <a:endParaRPr lang="en-GB" sz="2400" b="1" dirty="0"/>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306498"/>
          </a:xfrm>
        </p:spPr>
        <p:txBody>
          <a:bodyPr/>
          <a:lstStyle/>
          <a:p>
            <a:r>
              <a:rPr lang="en-GB" sz="2800" dirty="0" smtClean="0"/>
              <a:t>Education in HEIs needs to be a joint endeavour in which learners &amp; teachers work in partnership.</a:t>
            </a:r>
            <a:endParaRPr lang="en-GB" sz="2800" dirty="0"/>
          </a:p>
        </p:txBody>
      </p:sp>
      <p:sp>
        <p:nvSpPr>
          <p:cNvPr id="3" name="Content Placeholder 2"/>
          <p:cNvSpPr>
            <a:spLocks noGrp="1"/>
          </p:cNvSpPr>
          <p:nvPr>
            <p:ph idx="1"/>
          </p:nvPr>
        </p:nvSpPr>
        <p:spPr/>
        <p:txBody>
          <a:bodyPr/>
          <a:lstStyle/>
          <a:p>
            <a:r>
              <a:rPr lang="en-GB" dirty="0" smtClean="0"/>
              <a:t>This can never be an equal partnership, as the requirement for academics to make professional judgments on the achievements of students means there will always be a power imbalance between the two groups. </a:t>
            </a:r>
          </a:p>
          <a:p>
            <a:r>
              <a:rPr lang="en-GB" dirty="0" smtClean="0"/>
              <a:t>Nevertheless, the balance of power is shifting, and a recognition of the importance of co-working, communicating effectively, and recognising the drivers that prompt the actions of both is essential.</a:t>
            </a:r>
          </a:p>
          <a:p>
            <a:r>
              <a:rPr lang="en-GB" dirty="0" smtClean="0"/>
              <a:t>Students in many nations take important roles within quality assurance activities and contribute actively to curriculum design.</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GB" dirty="0" smtClean="0">
                <a:latin typeface="+mn-lt"/>
              </a:rPr>
              <a:t>By the end of this workshop, participants will be better able to:</a:t>
            </a:r>
          </a:p>
        </p:txBody>
      </p:sp>
      <p:sp>
        <p:nvSpPr>
          <p:cNvPr id="3" name="Content Placeholder 2"/>
          <p:cNvSpPr>
            <a:spLocks noGrp="1"/>
          </p:cNvSpPr>
          <p:nvPr>
            <p:ph idx="1"/>
          </p:nvPr>
        </p:nvSpPr>
        <p:spPr/>
        <p:txBody>
          <a:bodyPr/>
          <a:lstStyle/>
          <a:p>
            <a:pPr eaLnBrk="1" hangingPunct="1">
              <a:buNone/>
            </a:pPr>
            <a:endParaRPr lang="en-GB" b="0" dirty="0" smtClean="0"/>
          </a:p>
          <a:p>
            <a:pPr eaLnBrk="1" hangingPunct="1"/>
            <a:r>
              <a:rPr lang="en-US" dirty="0" smtClean="0"/>
              <a:t>Develop systematic </a:t>
            </a:r>
            <a:r>
              <a:rPr lang="en-GB" dirty="0" smtClean="0"/>
              <a:t>approaches to curriculum design which consider the student experience as a whole, using examples from scientific/engineering disciplines.</a:t>
            </a:r>
          </a:p>
          <a:p>
            <a:pPr eaLnBrk="1" hangingPunct="1"/>
            <a:r>
              <a:rPr lang="en-US" kern="1200" dirty="0" smtClean="0">
                <a:ea typeface="ＭＳ Ｐゴシック" panose="020B0600070205080204" pitchFamily="34" charset="-128"/>
              </a:rPr>
              <a:t>Consider ways in which assessment across a programme can usefully help improve coherence and students’ perceptions of a joined-up approach.</a:t>
            </a:r>
          </a:p>
          <a:p>
            <a:pPr eaLnBrk="1" hangingPunct="1"/>
            <a:r>
              <a:rPr lang="en-US" kern="1200" dirty="0" smtClean="0">
                <a:ea typeface="ＭＳ Ｐゴシック" panose="020B0600070205080204" pitchFamily="34" charset="-128"/>
              </a:rPr>
              <a:t>Map out the student experience across a programme, identifying excessively demanding and ‘flat’ time periods, seeking to provide a more even pattern of study.</a:t>
            </a:r>
          </a:p>
          <a:p>
            <a:pPr eaLnBrk="1" hangingPunct="1"/>
            <a:endParaRPr lang="en-US" b="0" dirty="0" smtClean="0"/>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7543800" cy="1500198"/>
          </a:xfrm>
        </p:spPr>
        <p:txBody>
          <a:bodyPr/>
          <a:lstStyle/>
          <a:p>
            <a:r>
              <a:rPr lang="en-GB" sz="2800" dirty="0" smtClean="0"/>
              <a:t>We need to balance tensions between cost effectiveness of teaching and assessment approaches with pedagogic effectiveness</a:t>
            </a:r>
            <a:endParaRPr lang="en-GB" sz="2800" dirty="0"/>
          </a:p>
        </p:txBody>
      </p:sp>
      <p:sp>
        <p:nvSpPr>
          <p:cNvPr id="3" name="Content Placeholder 2"/>
          <p:cNvSpPr>
            <a:spLocks noGrp="1"/>
          </p:cNvSpPr>
          <p:nvPr>
            <p:ph idx="1"/>
          </p:nvPr>
        </p:nvSpPr>
        <p:spPr>
          <a:xfrm>
            <a:off x="468313" y="1785925"/>
            <a:ext cx="8229600" cy="4543437"/>
          </a:xfrm>
        </p:spPr>
        <p:txBody>
          <a:bodyPr/>
          <a:lstStyle/>
          <a:p>
            <a:r>
              <a:rPr lang="en-GB" dirty="0" smtClean="0"/>
              <a:t>Mass delivery of content e.g. by </a:t>
            </a:r>
            <a:r>
              <a:rPr lang="en-GB" dirty="0" err="1" smtClean="0"/>
              <a:t>MOOCs</a:t>
            </a:r>
            <a:r>
              <a:rPr lang="en-GB" dirty="0" smtClean="0"/>
              <a:t> is cheap but will not be cost effective, if the paradigm in use neglects the importance of student engagement.</a:t>
            </a:r>
          </a:p>
          <a:p>
            <a:r>
              <a:rPr lang="en-GB" dirty="0" smtClean="0"/>
              <a:t>Poor quality computer-based assessment is also cheap, but good CBA requires teamwork, by technically competent systems designers, advanced subject experts and knowledgeable educational developers who understand how question design works well. </a:t>
            </a:r>
          </a:p>
          <a:p>
            <a:r>
              <a:rPr lang="en-GB" dirty="0" smtClean="0"/>
              <a:t>We ignore at our peril five decades of research into what works well in university teaching if we go for quick fixes.</a:t>
            </a:r>
          </a:p>
          <a:p>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Programme level approaches: why do we need them?</a:t>
            </a:r>
            <a:endParaRPr lang="en-GB" sz="32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sz="2800" dirty="0" smtClean="0"/>
              <a:t>In programmes where course teams know one another and their students, it is relatively straightforward to help students believe they are studying on coherent programmes with clear pathways through the curriculum. However, the larger the institution and the cohort, the more likely it is that modules and other curriculum delivery components are designed and delivered in isolation, without clear thinking going into what the overall programme experience is like for the students undertaking them. </a:t>
            </a:r>
          </a:p>
          <a:p>
            <a:pPr>
              <a:buNone/>
            </a:pPr>
            <a:endParaRPr lang="en-GB" sz="28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7787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Adopting holistic design implies </a:t>
            </a:r>
            <a:r>
              <a:rPr lang="en-GB" sz="3200" i="1" dirty="0" smtClean="0"/>
              <a:t>inter </a:t>
            </a:r>
            <a:r>
              <a:rPr lang="en-GB" sz="3200" i="1" dirty="0" err="1" smtClean="0"/>
              <a:t>alia</a:t>
            </a:r>
            <a:r>
              <a:rPr lang="en-GB" sz="3200" i="1" dirty="0" smtClean="0"/>
              <a:t>:</a:t>
            </a:r>
            <a:endParaRPr lang="en-GB" sz="3200" i="1" dirty="0"/>
          </a:p>
        </p:txBody>
      </p:sp>
      <p:sp>
        <p:nvSpPr>
          <p:cNvPr id="3" name="Content Placeholder 2"/>
          <p:cNvSpPr>
            <a:spLocks noGrp="1"/>
          </p:cNvSpPr>
          <p:nvPr>
            <p:ph idx="1"/>
          </p:nvPr>
        </p:nvSpPr>
        <p:spPr>
          <a:xfrm>
            <a:off x="468313" y="1124744"/>
            <a:ext cx="8229600" cy="5077619"/>
          </a:xfrm>
        </p:spPr>
        <p:txBody>
          <a:bodyPr/>
          <a:lstStyle/>
          <a:p>
            <a:pPr lvl="0"/>
            <a:r>
              <a:rPr lang="en-GB" sz="2300" dirty="0" smtClean="0"/>
              <a:t>having strong programme leadership, with a clear vision of how the curriculum will be delivered and assessed;</a:t>
            </a:r>
          </a:p>
          <a:p>
            <a:pPr lvl="0"/>
            <a:r>
              <a:rPr lang="en-GB" sz="2300" dirty="0" smtClean="0"/>
              <a:t>balancing the autonomy of individuals to design, deliver and assess elements of the curriculum autonomously, with a need to foreground the lived student experience, ensuring it makes sense to them and encourages them to engage;</a:t>
            </a:r>
          </a:p>
          <a:p>
            <a:pPr lvl="0"/>
            <a:r>
              <a:rPr lang="en-GB" sz="2300" dirty="0" smtClean="0"/>
              <a:t>involving, inevitably, external review of all kinds to focus scrutiny on coherence. This is likely to involve internal and external peers, potentially employers but also, and most importantly, student representatives;</a:t>
            </a:r>
          </a:p>
          <a:p>
            <a:r>
              <a:rPr lang="en-GB" sz="2300" dirty="0" smtClean="0"/>
              <a:t>having some level of stability where it is possible to plan ahead for the full duration of the programme (often three years for a full-time undergraduate degree) without significant disruption to staffing and student numbers, which is often the case nowadays. </a:t>
            </a:r>
            <a:endParaRPr lang="en-GB" sz="23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US" sz="3200" dirty="0" smtClean="0"/>
              <a:t>Programme Learning outcomes should reflect what students should achieve </a:t>
            </a:r>
            <a:endParaRPr lang="en-GB" sz="3200" dirty="0"/>
          </a:p>
        </p:txBody>
      </p:sp>
      <p:sp>
        <p:nvSpPr>
          <p:cNvPr id="3" name="Content Placeholder 2"/>
          <p:cNvSpPr>
            <a:spLocks noGrp="1"/>
          </p:cNvSpPr>
          <p:nvPr>
            <p:ph idx="1"/>
          </p:nvPr>
        </p:nvSpPr>
        <p:spPr>
          <a:xfrm>
            <a:off x="285720" y="1268760"/>
            <a:ext cx="8462744" cy="4949464"/>
          </a:xfr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z="2200" dirty="0" smtClean="0"/>
              <a:t>Making it clear to students what is expected of them;</a:t>
            </a:r>
            <a:endParaRPr lang="en-GB" sz="2200" dirty="0" smtClean="0"/>
          </a:p>
          <a:p>
            <a:pPr lvl="0"/>
            <a:r>
              <a:rPr lang="en-US" sz="2200" dirty="0" smtClean="0"/>
              <a:t>Making it clear to teachers what students are expected to learn in their own and other modules;</a:t>
            </a:r>
            <a:endParaRPr lang="en-GB" sz="2200" dirty="0" smtClean="0"/>
          </a:p>
          <a:p>
            <a:pPr lvl="0"/>
            <a:r>
              <a:rPr lang="en-US" sz="2200" dirty="0" smtClean="0"/>
              <a:t>Helping teachers to select the most appropriate teaching strategy for the intended learning outcomes e.g. lecture, seminar, tutorial, group work, discussion, student presentation, laboratory work;</a:t>
            </a:r>
            <a:endParaRPr lang="en-GB" sz="2200" dirty="0" smtClean="0"/>
          </a:p>
          <a:p>
            <a:pPr lvl="0"/>
            <a:r>
              <a:rPr lang="en-US" sz="2200" dirty="0" smtClean="0"/>
              <a:t>Helping teachers to select the most appropriate assessment style to assess the achievement of the learning outcomes, e.g. project, essay, performance assessment, multiple‐choice questions, exam;</a:t>
            </a:r>
            <a:endParaRPr lang="en-GB" sz="2200" dirty="0" smtClean="0"/>
          </a:p>
          <a:p>
            <a:pPr lvl="0"/>
            <a:r>
              <a:rPr lang="en-US" sz="2200" dirty="0" smtClean="0"/>
              <a:t>Having a focus on programme learning outcomes – staff therefore need time to collaborate;</a:t>
            </a:r>
            <a:endParaRPr lang="en-GB" sz="2200" dirty="0" smtClean="0"/>
          </a:p>
          <a:p>
            <a:pPr lvl="0"/>
            <a:r>
              <a:rPr lang="en-US" sz="2200" dirty="0" smtClean="0"/>
              <a:t>Are you confident that students being marked by different people or the same people at different times (inter &amp; intra-tutor reliability) will achieve equivalent marks?</a:t>
            </a:r>
          </a:p>
          <a:p>
            <a:pPr lvl="0"/>
            <a:endParaRPr lang="en-GB" sz="2200" dirty="0" smtClean="0"/>
          </a:p>
          <a:p>
            <a:endParaRPr lang="en-GB" sz="22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15900"/>
            <a:ext cx="8472518" cy="914400"/>
          </a:xfrm>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200" dirty="0" smtClean="0"/>
              <a:t>What do we mean by Programme Focused Assessment? </a:t>
            </a:r>
            <a:endParaRPr lang="en-GB" sz="3200" dirty="0"/>
          </a:p>
        </p:txBody>
      </p:sp>
      <p:sp>
        <p:nvSpPr>
          <p:cNvPr id="3" name="Content Placeholder 2"/>
          <p:cNvSpPr>
            <a:spLocks noGrp="1"/>
          </p:cNvSpPr>
          <p:nvPr>
            <p:ph idx="1"/>
          </p:nvPr>
        </p:nvSpPr>
        <p:spPr>
          <a:xfrm>
            <a:off x="500034" y="1428736"/>
            <a:ext cx="8229600" cy="4789488"/>
          </a:xfrm>
        </p:spPr>
        <p:txBody>
          <a:bodyPr>
            <a:noAutofit/>
          </a:bodyPr>
          <a:lstStyle/>
          <a:p>
            <a:pPr marL="92075" indent="-23813" fontAlgn="auto">
              <a:lnSpc>
                <a:spcPct val="120000"/>
              </a:lnSpc>
              <a:spcAft>
                <a:spcPts val="0"/>
              </a:spcAft>
              <a:buFontTx/>
              <a:buNone/>
              <a:defRPr/>
            </a:pPr>
            <a:r>
              <a:rPr lang="en-US" sz="2500" dirty="0" smtClean="0"/>
              <a:t>“The </a:t>
            </a:r>
            <a:r>
              <a:rPr lang="en-US" sz="2500" dirty="0"/>
              <a:t>first and most critical point is that the assessment is </a:t>
            </a:r>
            <a:r>
              <a:rPr lang="en-US" sz="2500" b="1" dirty="0"/>
              <a:t>specifically designed to address major </a:t>
            </a:r>
            <a:r>
              <a:rPr lang="en-GB" sz="2500" b="1" dirty="0" smtClean="0"/>
              <a:t>programme</a:t>
            </a:r>
            <a:r>
              <a:rPr lang="en-US" sz="2500" b="1" dirty="0" smtClean="0"/>
              <a:t> </a:t>
            </a:r>
            <a:r>
              <a:rPr lang="en-US" sz="2500" b="1" dirty="0"/>
              <a:t>outcomes </a:t>
            </a:r>
            <a:r>
              <a:rPr lang="en-US" sz="2500" dirty="0"/>
              <a:t>rather than very specific or isolated components of the course. It follows then that such assessment </a:t>
            </a:r>
            <a:r>
              <a:rPr lang="en-US" sz="2500" b="1" dirty="0"/>
              <a:t>is integrative in nature</a:t>
            </a:r>
            <a:r>
              <a:rPr lang="en-US" sz="2500" dirty="0"/>
              <a:t>, trying to bring together understanding and skills in ways which represent key programme aims. As a result, the assessment is likely to be more authentic and meaningful to students, staff and external stakeholders</a:t>
            </a:r>
            <a:r>
              <a:rPr lang="en-US" sz="2500" dirty="0" smtClean="0"/>
              <a:t>.”</a:t>
            </a:r>
          </a:p>
          <a:p>
            <a:pPr marL="1033272" lvl="3" algn="r" fontAlgn="auto">
              <a:spcAft>
                <a:spcPts val="0"/>
              </a:spcAft>
              <a:buClr>
                <a:schemeClr val="accent3"/>
              </a:buClr>
              <a:buFont typeface="Wingdings 3"/>
              <a:buNone/>
              <a:defRPr/>
            </a:pPr>
            <a:r>
              <a:rPr lang="en-US" sz="1800" dirty="0" smtClean="0">
                <a:latin typeface="Gill Sans MT" pitchFamily="34" charset="0"/>
              </a:rPr>
              <a:t>Thanks to Chris Rust for slides adapted here. See PASS project at </a:t>
            </a:r>
            <a:br>
              <a:rPr lang="en-US" sz="1800" dirty="0" smtClean="0">
                <a:latin typeface="Gill Sans MT" pitchFamily="34" charset="0"/>
              </a:rPr>
            </a:br>
            <a:r>
              <a:rPr lang="en-US" sz="1800" dirty="0" smtClean="0">
                <a:solidFill>
                  <a:schemeClr val="accent3">
                    <a:lumMod val="50000"/>
                  </a:schemeClr>
                </a:solidFill>
                <a:latin typeface="Gill Sans MT" pitchFamily="34" charset="0"/>
                <a:hlinkClick r:id="rId2"/>
              </a:rPr>
              <a:t>http://www.pass.brad.ac.uk/position-paper.pdf</a:t>
            </a:r>
            <a:r>
              <a:rPr lang="en-US" sz="1800" dirty="0" smtClean="0">
                <a:solidFill>
                  <a:schemeClr val="accent3">
                    <a:lumMod val="50000"/>
                  </a:schemeClr>
                </a:solidFill>
                <a:latin typeface="Gill Sans MT" pitchFamily="34" charset="0"/>
              </a:rPr>
              <a:t> </a:t>
            </a:r>
            <a:endParaRPr lang="en-US" sz="1800" dirty="0">
              <a:solidFill>
                <a:schemeClr val="accent3">
                  <a:lumMod val="50000"/>
                </a:schemeClr>
              </a:solidFill>
              <a:latin typeface="Gill Sans MT" pitchFamily="34" charset="0"/>
            </a:endParaRPr>
          </a:p>
        </p:txBody>
      </p:sp>
      <p:sp>
        <p:nvSpPr>
          <p:cNvPr id="4" name="Slide Number Placeholder 3"/>
          <p:cNvSpPr>
            <a:spLocks noGrp="1"/>
          </p:cNvSpPr>
          <p:nvPr>
            <p:ph type="sldNum" sz="quarter" idx="4294967295"/>
          </p:nvPr>
        </p:nvSpPr>
        <p:spPr>
          <a:xfrm>
            <a:off x="8610600" y="6416675"/>
            <a:ext cx="457200" cy="365125"/>
          </a:xfrm>
          <a:prstGeom prst="rect">
            <a:avLst/>
          </a:prstGeom>
        </p:spPr>
        <p:txBody>
          <a:bodyPr/>
          <a:lstStyle/>
          <a:p>
            <a:pPr>
              <a:defRPr/>
            </a:pP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Peter Hartley’s NTFS Bradford-led project on Programme Level Assessment</a:t>
            </a:r>
            <a:endParaRPr lang="en-GB" sz="3200" dirty="0"/>
          </a:p>
        </p:txBody>
      </p:sp>
      <p:sp>
        <p:nvSpPr>
          <p:cNvPr id="3" name="Content Placeholder 2"/>
          <p:cNvSpPr>
            <a:spLocks noGrp="1"/>
          </p:cNvSpPr>
          <p:nvPr>
            <p:ph idx="1"/>
          </p:nvPr>
        </p:nvSpPr>
        <p:spPr/>
        <p:txBody>
          <a:bodyPr/>
          <a:lstStyle/>
          <a:p>
            <a:pPr>
              <a:buNone/>
            </a:pPr>
            <a:r>
              <a:rPr lang="en-GB" dirty="0" smtClean="0"/>
              <a:t>It set out to focus on redressing problems including:</a:t>
            </a:r>
          </a:p>
          <a:p>
            <a:r>
              <a:rPr lang="en-GB" dirty="0" smtClean="0"/>
              <a:t> not </a:t>
            </a:r>
            <a:r>
              <a:rPr lang="en-US" dirty="0" smtClean="0"/>
              <a:t>assessing learning outcomes holistically at a programme level;</a:t>
            </a:r>
          </a:p>
          <a:p>
            <a:r>
              <a:rPr lang="en-US" dirty="0" smtClean="0"/>
              <a:t>the </a:t>
            </a:r>
            <a:r>
              <a:rPr lang="en-US" dirty="0" err="1" smtClean="0"/>
              <a:t>atomisation</a:t>
            </a:r>
            <a:r>
              <a:rPr lang="en-US" dirty="0" smtClean="0"/>
              <a:t> of assessment, often resulting in too much summative and not enough formative feedback and over-standardisation in regulations.</a:t>
            </a:r>
          </a:p>
          <a:p>
            <a:pPr>
              <a:buNone/>
            </a:pPr>
            <a:r>
              <a:rPr lang="en-US" dirty="0" smtClean="0"/>
              <a:t>This results in students and staff failing to see the links between disparate elements of the programme, over-assessment and multiple assignments using repetitive formats. </a:t>
            </a:r>
          </a:p>
          <a:p>
            <a:pPr>
              <a:buNone/>
            </a:pPr>
            <a:r>
              <a:rPr lang="en-US" dirty="0" smtClean="0"/>
              <a:t>Modules were often too short for complex learning and this tended to lead to surface learning and </a:t>
            </a:r>
            <a:r>
              <a:rPr lang="en-GB" dirty="0" smtClean="0"/>
              <a:t>‘</a:t>
            </a:r>
            <a:r>
              <a:rPr lang="en-US" dirty="0" smtClean="0"/>
              <a:t>tick-box mentality.</a:t>
            </a:r>
            <a:endParaRPr lang="en-GB" dirty="0" smtClean="0"/>
          </a:p>
          <a:p>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914400" y="215900"/>
            <a:ext cx="7772400" cy="914400"/>
          </a:xfrm>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200" dirty="0" smtClean="0"/>
              <a:t>Programme </a:t>
            </a:r>
            <a:r>
              <a:rPr lang="en-GB" sz="3200" smtClean="0"/>
              <a:t>Focused Assessment: </a:t>
            </a:r>
            <a:br>
              <a:rPr lang="en-GB" sz="3200" smtClean="0"/>
            </a:br>
            <a:r>
              <a:rPr lang="en-GB" sz="3200" smtClean="0"/>
              <a:t>potential benefits 1</a:t>
            </a:r>
            <a:endParaRPr lang="en-GB" sz="3200" dirty="0"/>
          </a:p>
        </p:txBody>
      </p:sp>
      <p:sp>
        <p:nvSpPr>
          <p:cNvPr id="45059" name="Rectangle 3"/>
          <p:cNvSpPr>
            <a:spLocks noGrp="1" noChangeArrowheads="1"/>
          </p:cNvSpPr>
          <p:nvPr>
            <p:ph idx="1"/>
          </p:nvPr>
        </p:nvSpPr>
        <p:spPr/>
        <p:txBody>
          <a:bodyPr>
            <a:normAutofit/>
          </a:bodyPr>
          <a:lstStyle/>
          <a:p>
            <a:pPr marL="411480" fontAlgn="auto">
              <a:spcAft>
                <a:spcPts val="600"/>
              </a:spcAft>
              <a:defRPr/>
            </a:pPr>
            <a:r>
              <a:rPr lang="en-US" sz="2800" dirty="0" smtClean="0"/>
              <a:t>Integrated learning and assessment at the meta-level, ensuring assessment of programme outcomes.</a:t>
            </a:r>
          </a:p>
          <a:p>
            <a:pPr marL="411480" fontAlgn="auto">
              <a:spcAft>
                <a:spcPts val="600"/>
              </a:spcAft>
              <a:defRPr/>
            </a:pPr>
            <a:r>
              <a:rPr lang="en-US" sz="2800" dirty="0" smtClean="0"/>
              <a:t>Students </a:t>
            </a:r>
            <a:r>
              <a:rPr lang="en-US" sz="2800" dirty="0"/>
              <a:t>taking a deep approach to their </a:t>
            </a:r>
            <a:r>
              <a:rPr lang="en-US" sz="2800" dirty="0" smtClean="0"/>
              <a:t>learning.</a:t>
            </a:r>
            <a:endParaRPr lang="en-US" sz="2800" dirty="0"/>
          </a:p>
          <a:p>
            <a:pPr marL="411480" fontAlgn="auto">
              <a:spcAft>
                <a:spcPts val="600"/>
              </a:spcAft>
              <a:defRPr/>
            </a:pPr>
            <a:r>
              <a:rPr lang="en-US" sz="2800" dirty="0"/>
              <a:t>Increased self and peer-assessment, developing assessment </a:t>
            </a:r>
            <a:r>
              <a:rPr lang="en-US" sz="2800" dirty="0" smtClean="0"/>
              <a:t>literacy.</a:t>
            </a:r>
            <a:endParaRPr lang="en-US" sz="2800" dirty="0"/>
          </a:p>
          <a:p>
            <a:pPr marL="411480" fontAlgn="auto">
              <a:spcAft>
                <a:spcPts val="600"/>
              </a:spcAft>
              <a:defRPr/>
            </a:pPr>
            <a:r>
              <a:rPr lang="en-US" sz="2800" dirty="0"/>
              <a:t>Greater responsibility of the student for their learning and assessment, developing self-regulated </a:t>
            </a:r>
            <a:r>
              <a:rPr lang="en-US" sz="2800" dirty="0" smtClean="0"/>
              <a:t>learners.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50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914400" y="215900"/>
            <a:ext cx="7772400" cy="914400"/>
          </a:xfrm>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200" dirty="0" smtClean="0"/>
              <a:t>Programme </a:t>
            </a:r>
            <a:r>
              <a:rPr lang="en-GB" sz="3200" smtClean="0"/>
              <a:t>Focused Assessment: </a:t>
            </a:r>
            <a:br>
              <a:rPr lang="en-GB" sz="3200" smtClean="0"/>
            </a:br>
            <a:r>
              <a:rPr lang="en-GB" sz="3200" smtClean="0"/>
              <a:t>potential benefits 2</a:t>
            </a:r>
            <a:endParaRPr lang="en-GB" sz="3200" dirty="0"/>
          </a:p>
        </p:txBody>
      </p:sp>
      <p:sp>
        <p:nvSpPr>
          <p:cNvPr id="45059" name="Rectangle 3"/>
          <p:cNvSpPr>
            <a:spLocks noGrp="1" noChangeArrowheads="1"/>
          </p:cNvSpPr>
          <p:nvPr>
            <p:ph idx="1"/>
          </p:nvPr>
        </p:nvSpPr>
        <p:spPr/>
        <p:txBody>
          <a:bodyPr>
            <a:normAutofit/>
          </a:bodyPr>
          <a:lstStyle/>
          <a:p>
            <a:pPr marL="411480" fontAlgn="auto">
              <a:spcAft>
                <a:spcPts val="600"/>
              </a:spcAft>
              <a:defRPr/>
            </a:pPr>
            <a:r>
              <a:rPr lang="en-US" sz="2800" dirty="0" smtClean="0"/>
              <a:t>Reduced </a:t>
            </a:r>
            <a:r>
              <a:rPr lang="en-US" sz="2800" dirty="0"/>
              <a:t>summative assessment workload for staff (especially connected with QA</a:t>
            </a:r>
            <a:r>
              <a:rPr lang="en-US" sz="2800" dirty="0" smtClean="0"/>
              <a:t>). </a:t>
            </a:r>
            <a:endParaRPr lang="en-US" sz="2800" dirty="0"/>
          </a:p>
          <a:p>
            <a:pPr marL="411480" fontAlgn="auto">
              <a:spcAft>
                <a:spcPts val="600"/>
              </a:spcAft>
              <a:defRPr/>
            </a:pPr>
            <a:r>
              <a:rPr lang="en-US" sz="2800" dirty="0"/>
              <a:t>Possibly smaller number of </a:t>
            </a:r>
            <a:r>
              <a:rPr lang="ja-JP" altLang="en-US" sz="2800" dirty="0"/>
              <a:t>‘</a:t>
            </a:r>
            <a:r>
              <a:rPr lang="en-US" sz="2800" dirty="0"/>
              <a:t>specialist</a:t>
            </a:r>
            <a:r>
              <a:rPr lang="ja-JP" altLang="en-US" sz="2800" dirty="0"/>
              <a:t>’</a:t>
            </a:r>
            <a:r>
              <a:rPr lang="en-US" sz="2800" dirty="0"/>
              <a:t> assessors leading to greater </a:t>
            </a:r>
            <a:r>
              <a:rPr lang="en-US" sz="2800" dirty="0" smtClean="0"/>
              <a:t>reliability. </a:t>
            </a:r>
            <a:endParaRPr lang="en-US" sz="2800" dirty="0"/>
          </a:p>
          <a:p>
            <a:pPr marL="411480" fontAlgn="auto">
              <a:spcAft>
                <a:spcPts val="600"/>
              </a:spcAft>
              <a:defRPr/>
            </a:pPr>
            <a:r>
              <a:rPr lang="en-US" sz="2800" dirty="0"/>
              <a:t>Possible greater opportunity to allow for </a:t>
            </a:r>
            <a:r>
              <a:rPr lang="ja-JP" altLang="en-US" sz="2800" dirty="0"/>
              <a:t>‘</a:t>
            </a:r>
            <a:r>
              <a:rPr lang="en-US" sz="2800" dirty="0"/>
              <a:t>slow-learning</a:t>
            </a:r>
            <a:r>
              <a:rPr lang="ja-JP" altLang="en-US" sz="2800" smtClean="0"/>
              <a:t>’</a:t>
            </a:r>
            <a:r>
              <a:rPr lang="en-GB" altLang="ja-JP" sz="2800" dirty="0" smtClean="0"/>
              <a:t>.</a:t>
            </a:r>
            <a:r>
              <a:rPr lang="en-US" sz="2800" dirty="0" smtClean="0"/>
              <a:t> </a:t>
            </a:r>
            <a:endParaRPr lang="en-US" sz="2800" dirty="0"/>
          </a:p>
          <a:p>
            <a:pPr marL="411480" fontAlgn="auto">
              <a:spcAft>
                <a:spcPts val="600"/>
              </a:spcAft>
              <a:defRPr/>
            </a:pPr>
            <a:r>
              <a:rPr lang="en-US" sz="2800" dirty="0" smtClean="0"/>
              <a:t>Possible link to, and enhancement of, PDP, leading to greater preparedness for CPD processes after graduation.</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50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543800" cy="59211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Checklist: to what extent does your assessment strategy: </a:t>
            </a:r>
            <a:endParaRPr lang="en-GB" sz="3200" dirty="0"/>
          </a:p>
        </p:txBody>
      </p:sp>
      <p:sp>
        <p:nvSpPr>
          <p:cNvPr id="3" name="Content Placeholder 2"/>
          <p:cNvSpPr>
            <a:spLocks noGrp="1"/>
          </p:cNvSpPr>
          <p:nvPr>
            <p:ph idx="1"/>
          </p:nvPr>
        </p:nvSpPr>
        <p:spPr>
          <a:xfrm>
            <a:off x="468312" y="1214422"/>
            <a:ext cx="8318529" cy="4987941"/>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Work at a programme level, rather than having assessment occur in module-shaped silos?</a:t>
            </a:r>
          </a:p>
          <a:p>
            <a:r>
              <a:rPr lang="en-GB" sz="2800" dirty="0" smtClean="0"/>
              <a:t>Maximise fast, formative feedback opportunities without driving your markers into the ground?</a:t>
            </a:r>
          </a:p>
          <a:p>
            <a:r>
              <a:rPr lang="en-GB" sz="2800" dirty="0" smtClean="0"/>
              <a:t>Support student transition and retention by making assessment integral to learning? </a:t>
            </a:r>
          </a:p>
          <a:p>
            <a:r>
              <a:rPr lang="en-GB" sz="2800" dirty="0" smtClean="0"/>
              <a:t>Enable the development of digital literacy by providing tasks that use social and digital media?</a:t>
            </a:r>
          </a:p>
          <a:p>
            <a:r>
              <a:rPr lang="en-GB" sz="2800" dirty="0" smtClean="0"/>
              <a:t>Make the process of assessing and being assessed enjoyable for staff and students?</a:t>
            </a:r>
          </a:p>
          <a:p>
            <a:r>
              <a:rPr lang="en-GB" sz="2800" dirty="0" smtClean="0"/>
              <a:t>Assure the standards of assessment against national and PSRB benchmarks?</a:t>
            </a:r>
            <a:endParaRPr lang="en-GB" sz="2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And…</a:t>
            </a:r>
            <a:endParaRPr lang="en-GB" sz="3200" dirty="0"/>
          </a:p>
        </p:txBody>
      </p:sp>
      <p:sp>
        <p:nvSpPr>
          <p:cNvPr id="3" name="Content Placeholder 2"/>
          <p:cNvSpPr>
            <a:spLocks noGrp="1"/>
          </p:cNvSpPr>
          <p:nvPr>
            <p:ph idx="1"/>
          </p:nvPr>
        </p:nvSpPr>
        <p:spPr/>
        <p:txBody>
          <a:bodyPr/>
          <a:lstStyle/>
          <a:p>
            <a:r>
              <a:rPr lang="en-GB" sz="2800" dirty="0" smtClean="0"/>
              <a:t>Provide incremental assessment opportunities?</a:t>
            </a:r>
          </a:p>
          <a:p>
            <a:r>
              <a:rPr lang="en-GB" sz="2800" dirty="0" smtClean="0"/>
              <a:t>Use assessment activities that can engage students and be integral to learning?</a:t>
            </a:r>
          </a:p>
          <a:p>
            <a:r>
              <a:rPr lang="en-GB" sz="2800" dirty="0" smtClean="0"/>
              <a:t>Constructively align (Biggs 2003) assignments with planned learning outcomes and the curriculum taught?</a:t>
            </a:r>
          </a:p>
          <a:p>
            <a:r>
              <a:rPr lang="en-GB" sz="2800" dirty="0" smtClean="0"/>
              <a:t>Provide realistic tasks: students are likely to put more energy into assignments they see as authentic and worth bothering with?</a:t>
            </a:r>
          </a:p>
          <a:p>
            <a:r>
              <a:rPr lang="en-GB" sz="2800" dirty="0" smtClean="0"/>
              <a:t>Maximise the dialogic opportunities of student feedback?</a:t>
            </a:r>
          </a:p>
          <a:p>
            <a:endParaRPr lang="en-GB"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171450" lvl="0" indent="-171450" defTabSz="457200" eaLnBrk="1" hangingPunct="1">
              <a:defRPr/>
            </a:pPr>
            <a:r>
              <a:rPr lang="en-GB" dirty="0" smtClean="0">
                <a:solidFill>
                  <a:prstClr val="black"/>
                </a:solidFill>
              </a:rPr>
              <a:t>The workshop will consider these curriculum design essentials: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dirty="0"/>
              <a:t>Determining and reviewing subject material: currency, relevance, </a:t>
            </a:r>
            <a:r>
              <a:rPr lang="en-GB" dirty="0" smtClean="0"/>
              <a:t>level; </a:t>
            </a:r>
            <a:endParaRPr lang="en-GB" dirty="0"/>
          </a:p>
          <a:p>
            <a:pPr eaLnBrk="1" hangingPunct="1"/>
            <a:r>
              <a:rPr lang="en-GB" dirty="0"/>
              <a:t>Designing and refining learning outcomes and </a:t>
            </a:r>
            <a:r>
              <a:rPr lang="en-GB" dirty="0" smtClean="0"/>
              <a:t>delivery modes;</a:t>
            </a:r>
          </a:p>
          <a:p>
            <a:pPr eaLnBrk="1" hangingPunct="1"/>
            <a:r>
              <a:rPr lang="en-GB" dirty="0" smtClean="0"/>
              <a:t>Thinking </a:t>
            </a:r>
            <a:r>
              <a:rPr lang="en-GB" dirty="0"/>
              <a:t>through and implementing effective student support </a:t>
            </a:r>
          </a:p>
          <a:p>
            <a:pPr eaLnBrk="1" hangingPunct="1"/>
            <a:r>
              <a:rPr lang="en-GB" dirty="0"/>
              <a:t>Designing fit for purpose assessment methods and approaches</a:t>
            </a:r>
          </a:p>
          <a:p>
            <a:pPr eaLnBrk="1" hangingPunct="1"/>
            <a:r>
              <a:rPr lang="en-GB" dirty="0"/>
              <a:t>Evaluating programmes, strengths and areas for improvement</a:t>
            </a:r>
          </a:p>
          <a:p>
            <a:pPr eaLnBrk="1" hangingPunct="1"/>
            <a:r>
              <a:rPr lang="en-GB" dirty="0"/>
              <a:t>Assuring and enhancing quality, seeking continuous improvement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To what extent, &amp; how do you evidence good assessment practice here?</a:t>
            </a:r>
            <a:endParaRPr lang="en-GB" sz="3200" dirty="0"/>
          </a:p>
        </p:txBody>
      </p:sp>
      <p:sp>
        <p:nvSpPr>
          <p:cNvPr id="3" name="Content Placeholder 2"/>
          <p:cNvSpPr>
            <a:spLocks noGrp="1"/>
          </p:cNvSpPr>
          <p:nvPr>
            <p:ph idx="1"/>
          </p:nvPr>
        </p:nvSpPr>
        <p:spPr/>
        <p:txBody>
          <a:bodyPr/>
          <a:lstStyle/>
          <a:p>
            <a:r>
              <a:rPr lang="en-GB" sz="2600" dirty="0" smtClean="0"/>
              <a:t>Is there an emphasis on assessment for learning over systems focused on marks, grades and reliability?</a:t>
            </a:r>
          </a:p>
          <a:p>
            <a:r>
              <a:rPr lang="en-GB" sz="2600" dirty="0" smtClean="0"/>
              <a:t>Does the assessment design process ensure valid assessment of the intended learning outcomes?</a:t>
            </a:r>
          </a:p>
          <a:p>
            <a:r>
              <a:rPr lang="en-GB" sz="2600" dirty="0" smtClean="0"/>
              <a:t>Is there a trade-off between reliability and validity of assessment?</a:t>
            </a:r>
          </a:p>
          <a:p>
            <a:r>
              <a:rPr lang="en-GB" sz="2600" dirty="0" smtClean="0"/>
              <a:t>Are assessment decisions in relation to design, development and variety made within a programme context and focused on learning outcomes?</a:t>
            </a:r>
          </a:p>
          <a:p>
            <a:pPr>
              <a:buNone/>
            </a:pPr>
            <a:r>
              <a:rPr lang="en-GB" sz="2600" i="1" dirty="0" smtClean="0"/>
              <a:t>(From ‘A marked improvement’)</a:t>
            </a:r>
          </a:p>
          <a:p>
            <a:endParaRPr lang="en-GB" sz="26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p:txBody>
          <a:bodyPr/>
          <a:lstStyle/>
          <a:p>
            <a:r>
              <a:rPr lang="en-GB" dirty="0" smtClean="0"/>
              <a:t>The benefits of programme level curriculum design are substantial for students, for academics and for the university;</a:t>
            </a:r>
          </a:p>
          <a:p>
            <a:r>
              <a:rPr lang="en-GB" dirty="0" smtClean="0"/>
              <a:t>There is considerable experience in achieving this, which demonstrates its viability;</a:t>
            </a:r>
          </a:p>
          <a:p>
            <a:r>
              <a:rPr lang="en-GB" dirty="0" smtClean="0"/>
              <a:t>However, it is an approach that requires substantial systematic and strategic design, and can only be achieved as a collaborative and collegiate effort.</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http://sally-brown.net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smtClean="0"/>
              <a:t>Assessment Reform Group (1999) </a:t>
            </a:r>
            <a:r>
              <a:rPr lang="en-GB" sz="2000" i="1" dirty="0" smtClean="0"/>
              <a:t>Assessment for Learning : Beyond the black box, </a:t>
            </a:r>
            <a:r>
              <a:rPr lang="en-GB" sz="2000" dirty="0" smtClean="0"/>
              <a:t>Cambridge UK, University of Cambridge School of Education.</a:t>
            </a:r>
            <a:r>
              <a:rPr lang="en-GB" sz="2000" dirty="0" smtClean="0">
                <a:cs typeface="Times New Roman" pitchFamily="18" charset="0"/>
              </a:rPr>
              <a:t>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Oxford Centre for Staff Development. </a:t>
            </a:r>
          </a:p>
          <a:p>
            <a:pPr marL="609600" indent="-609600" eaLnBrk="1" hangingPunct="1">
              <a:buFont typeface="Wingdings" pitchFamily="2" charset="2"/>
              <a:buNone/>
              <a:defRPr/>
            </a:pPr>
            <a:r>
              <a:rPr lang="en-GB" sz="2000" dirty="0" smtClean="0"/>
              <a:t>Boud, D. (1995) </a:t>
            </a:r>
            <a:r>
              <a:rPr lang="en-GB" sz="2000" i="1" dirty="0" smtClean="0"/>
              <a:t>Enhancing learning through self-assessment,</a:t>
            </a:r>
            <a:r>
              <a:rPr lang="en-GB" sz="2000" dirty="0" smtClean="0"/>
              <a:t> London: Routledge.</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Font typeface="Wingdings" pitchFamily="2" charset="2"/>
              <a:buNone/>
              <a:defRPr/>
            </a:pPr>
            <a:r>
              <a:rPr lang="en-GB" sz="2000" dirty="0" smtClean="0"/>
              <a:t>Brown, S. and Knight, P. (1994) </a:t>
            </a:r>
            <a:r>
              <a:rPr lang="en-GB" sz="2000" i="1" dirty="0" smtClean="0"/>
              <a:t>Assessing Learners in Higher Education</a:t>
            </a:r>
            <a:r>
              <a:rPr lang="en-GB" sz="2000" dirty="0" smtClean="0"/>
              <a:t>, London: Kogan Page.</a:t>
            </a:r>
            <a:endParaRPr lang="en-US" sz="2000" dirty="0" smtClean="0"/>
          </a:p>
          <a:p>
            <a:pPr marL="609600" indent="-609600"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endParaRPr lang="en-GB" sz="2000" dirty="0" smtClean="0"/>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Useful references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smtClean="0"/>
              <a:t>Carless, D., </a:t>
            </a:r>
            <a:r>
              <a:rPr lang="en-US" sz="2000" dirty="0" err="1" smtClean="0"/>
              <a:t>Joughin</a:t>
            </a:r>
            <a:r>
              <a:rPr lang="en-US" sz="2000" dirty="0" smtClean="0"/>
              <a:t>,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marL="609600" indent="-609600" eaLnBrk="1" hangingPunct="1">
              <a:buNone/>
              <a:defRPr/>
            </a:pPr>
            <a:r>
              <a:rPr lang="en-GB" sz="2000" dirty="0" err="1" smtClean="0"/>
              <a:t>Dochy</a:t>
            </a:r>
            <a:r>
              <a:rPr lang="en-GB" sz="2000" dirty="0" smtClean="0"/>
              <a:t>, F. J. R. C., </a:t>
            </a:r>
            <a:r>
              <a:rPr lang="en-GB" sz="2000" dirty="0" err="1" smtClean="0"/>
              <a:t>Segers</a:t>
            </a:r>
            <a:r>
              <a:rPr lang="en-GB" sz="2000" dirty="0" smtClean="0"/>
              <a:t>, M., &amp; </a:t>
            </a:r>
            <a:r>
              <a:rPr lang="en-GB" sz="2000" dirty="0" err="1" smtClean="0"/>
              <a:t>Sluijsmans</a:t>
            </a:r>
            <a:r>
              <a:rPr lang="en-GB" sz="2000" dirty="0" smtClean="0"/>
              <a:t>, D. (1999). The use of self-, peer and co-assessment in higher education: A review. </a:t>
            </a:r>
            <a:r>
              <a:rPr lang="en-GB" sz="2000" i="1" dirty="0" smtClean="0"/>
              <a:t>Studies in Higher education</a:t>
            </a:r>
            <a:r>
              <a:rPr lang="en-GB" sz="2000" dirty="0" smtClean="0"/>
              <a:t>, </a:t>
            </a:r>
            <a:r>
              <a:rPr lang="en-GB" sz="2000" i="1" dirty="0" smtClean="0"/>
              <a:t>24</a:t>
            </a:r>
            <a:r>
              <a:rPr lang="en-GB" sz="2000" dirty="0" smtClean="0"/>
              <a:t>(3), 331-350.</a:t>
            </a:r>
          </a:p>
          <a:p>
            <a:pPr marL="609600" indent="-609600" eaLnBrk="1" hangingPunct="1">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marL="609600" indent="-609600" eaLnBrk="1" hangingPunct="1">
              <a:buFont typeface="Wingdings" pitchFamily="2" charset="2"/>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Font typeface="Wingdings" pitchFamily="2" charset="2"/>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2000" dirty="0" smtClean="0"/>
              <a:t>Knight, P. and </a:t>
            </a:r>
            <a:r>
              <a:rPr lang="en-GB" sz="2000" dirty="0" err="1" smtClean="0"/>
              <a:t>Yorke</a:t>
            </a:r>
            <a:r>
              <a:rPr lang="en-GB" sz="2000" dirty="0" smtClean="0"/>
              <a:t>, M. (2003) </a:t>
            </a:r>
            <a:r>
              <a:rPr lang="en-GB" sz="2000" i="1" dirty="0" smtClean="0"/>
              <a:t>Assessment, learning and employability</a:t>
            </a:r>
            <a:r>
              <a:rPr lang="en-GB" sz="2000" dirty="0" smtClean="0"/>
              <a:t> Maidenhead, UK: SRHE/Open University Press.</a:t>
            </a:r>
          </a:p>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None/>
              <a:defRPr/>
            </a:pPr>
            <a:r>
              <a:rPr lang="en-GB" sz="2000" dirty="0" smtClean="0"/>
              <a:t>Meyer, J.H.F. and Land, R. (2003) </a:t>
            </a:r>
            <a:r>
              <a:rPr lang="en-GB" sz="2000" i="1" dirty="0" smtClean="0"/>
              <a:t>Threshold Concepts and Troublesome Knowledge 1 – Linkages to Ways of Thinking and Practising within the Disciplines</a:t>
            </a:r>
            <a:r>
              <a:rPr lang="en-GB" sz="2000" dirty="0"/>
              <a:t>,</a:t>
            </a:r>
            <a:r>
              <a:rPr lang="en-GB" sz="2000" dirty="0" smtClean="0"/>
              <a:t> in C. Rust (ed.) </a:t>
            </a:r>
            <a:r>
              <a:rPr lang="en-GB" sz="2000" i="1" dirty="0" smtClean="0"/>
              <a:t>Improving Student Learning </a:t>
            </a:r>
            <a:r>
              <a:rPr lang="en-GB" sz="2000" dirty="0" smtClean="0"/>
              <a:t>–</a:t>
            </a:r>
            <a:r>
              <a:rPr lang="en-GB" sz="2000" i="1" dirty="0" smtClean="0"/>
              <a:t> Ten years on</a:t>
            </a:r>
            <a:r>
              <a:rPr lang="en-GB" sz="2000" dirty="0"/>
              <a:t>. Oxford: OCSLD. </a:t>
            </a:r>
            <a:endParaRPr lang="en-GB" sz="2000" dirty="0" smtClean="0"/>
          </a:p>
          <a:p>
            <a:pPr eaLnBrk="1" hangingPunct="1">
              <a:buNone/>
              <a:defRPr/>
            </a:pPr>
            <a:r>
              <a:rPr lang="en-GB" sz="2000" dirty="0" smtClean="0"/>
              <a:t>Morgan</a:t>
            </a:r>
            <a:r>
              <a:rPr lang="en-GB" sz="2000" dirty="0"/>
              <a:t>, </a:t>
            </a:r>
            <a:r>
              <a:rPr lang="en-GB" sz="2000" dirty="0" smtClean="0"/>
              <a:t>M. (2013) (Ed.) ​</a:t>
            </a:r>
            <a:r>
              <a:rPr lang="en-GB" sz="2000" i="1" dirty="0" smtClean="0"/>
              <a:t>Supporting Student Diversity in Higher Education: A practical guide,</a:t>
            </a:r>
            <a:r>
              <a:rPr lang="en-GB" sz="2000" dirty="0" smtClean="0"/>
              <a:t> London: Routledge.</a:t>
            </a:r>
            <a:endParaRPr lang="en-GB" sz="2000" dirty="0"/>
          </a:p>
          <a:p>
            <a:pPr eaLnBrk="1" hangingPunct="1">
              <a:buFont typeface="Wingdings" pitchFamily="2" charset="2"/>
              <a:buNone/>
              <a:defRPr/>
            </a:pPr>
            <a:r>
              <a:rPr lang="en-GB" sz="2000" dirty="0" smtClean="0"/>
              <a:t>Nicol,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PASS project Bradford </a:t>
            </a:r>
            <a:r>
              <a:rPr lang="en-GB" sz="2000" dirty="0" smtClean="0">
                <a:hlinkClick r:id="rId3"/>
              </a:rPr>
              <a:t>http://www.pass.brad.ac.uk/</a:t>
            </a:r>
            <a:r>
              <a:rPr lang="en-GB" sz="2000" dirty="0" smtClean="0"/>
              <a:t> Accessed August 2015.</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(2015) </a:t>
            </a:r>
            <a:r>
              <a:rPr lang="en-GB" sz="2000" i="1" dirty="0" smtClean="0"/>
              <a:t>The lecturer’s toolkit (4</a:t>
            </a:r>
            <a:r>
              <a:rPr lang="en-GB" sz="2000" i="1" baseline="30000" dirty="0" smtClean="0"/>
              <a:t>th</a:t>
            </a:r>
            <a:r>
              <a:rPr lang="en-GB" sz="2000" i="1" dirty="0" smtClean="0"/>
              <a:t> edition),</a:t>
            </a:r>
            <a:r>
              <a:rPr lang="en-GB" sz="2000" dirty="0" smtClean="0"/>
              <a:t> London: Routledge.</a:t>
            </a:r>
          </a:p>
          <a:p>
            <a:pPr eaLnBrk="1" hangingPunct="1">
              <a:buFont typeface="Wingdings" pitchFamily="2" charset="2"/>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Font typeface="Wingdings" pitchFamily="2" charset="2"/>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r>
              <a:rPr lang="en-GB" sz="2000" dirty="0" smtClean="0"/>
              <a:t>Stefani, L. and Carroll, J. (2001) </a:t>
            </a:r>
            <a:r>
              <a:rPr lang="en-GB" sz="2000" i="1" dirty="0" smtClean="0"/>
              <a:t>A Briefing on Plagiarism </a:t>
            </a:r>
            <a:r>
              <a:rPr lang="en-GB" sz="2000" dirty="0" smtClean="0">
                <a:hlinkClick r:id="rId3"/>
              </a:rPr>
              <a:t>http://www.ltsn.ac.uk/application.asp?app=resources.asp&amp;process=full_record&amp;section=generic&amp;id=10</a:t>
            </a:r>
            <a:r>
              <a:rPr lang="en-GB" sz="2000" dirty="0" smtClean="0"/>
              <a:t> </a:t>
            </a:r>
          </a:p>
          <a:p>
            <a:pPr eaLnBrk="1" hangingPunct="1">
              <a:buNone/>
            </a:pPr>
            <a:r>
              <a:rPr lang="en-GB" sz="2000" dirty="0" smtClean="0"/>
              <a:t>Sadler, D. Royce (2010) Beyond feedback: developing student capability in complex appraisal, </a:t>
            </a:r>
            <a:r>
              <a:rPr lang="en-GB" sz="2000" i="1" dirty="0" smtClean="0"/>
              <a:t>Assessment &amp; Evaluation in Higher Education, 35: 5, 535-550.</a:t>
            </a:r>
          </a:p>
          <a:p>
            <a:pPr eaLnBrk="1" hangingPunct="1">
              <a:buNone/>
            </a:pPr>
            <a:r>
              <a:rPr lang="en-GB" sz="2000" dirty="0" smtClean="0"/>
              <a:t>Wiggins, G. (1990) The Case for Authentic Assessment, ERIC Digest</a:t>
            </a:r>
            <a:r>
              <a:rPr lang="en-GB" sz="2000" b="0" dirty="0" smtClean="0"/>
              <a:t>.</a:t>
            </a:r>
          </a:p>
          <a:p>
            <a:pPr eaLnBrk="1" hangingPunct="1">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It’s worth noting that</a:t>
            </a:r>
            <a:endParaRPr lang="en-GB" dirty="0"/>
          </a:p>
        </p:txBody>
      </p:sp>
      <p:sp>
        <p:nvSpPr>
          <p:cNvPr id="3" name="Content Placeholder 2"/>
          <p:cNvSpPr>
            <a:spLocks noGrp="1"/>
          </p:cNvSpPr>
          <p:nvPr>
            <p:ph idx="1"/>
          </p:nvPr>
        </p:nvSpPr>
        <p:spPr/>
        <p:txBody>
          <a:bodyPr/>
          <a:lstStyle/>
          <a:p>
            <a:r>
              <a:rPr lang="en-US" kern="1200" dirty="0" smtClean="0">
                <a:ea typeface="ＭＳ Ｐゴシック" panose="020B0600070205080204" pitchFamily="34" charset="-128"/>
              </a:rPr>
              <a:t>The UK HEFCE-funded Programme Level Assessment project provides useful background information here see </a:t>
            </a:r>
            <a:r>
              <a:rPr lang="en-GB" dirty="0" smtClean="0"/>
              <a:t>PASS project Bradford </a:t>
            </a:r>
            <a:r>
              <a:rPr lang="en-GB" dirty="0" smtClean="0">
                <a:hlinkClick r:id="rId2"/>
              </a:rPr>
              <a:t>http://www.pass.brad.ac.uk/</a:t>
            </a:r>
            <a:r>
              <a:rPr lang="en-GB" dirty="0" smtClean="0"/>
              <a:t> as will the HEA Marked Improvement project;</a:t>
            </a:r>
          </a:p>
          <a:p>
            <a:r>
              <a:rPr lang="en-GB" dirty="0" smtClean="0"/>
              <a:t>Good curriculum design is the key means by which we can offer excellent and well-aligned teaching;</a:t>
            </a:r>
          </a:p>
          <a:p>
            <a:pPr lvl="0"/>
            <a:r>
              <a:rPr lang="en-US" kern="1200" dirty="0" smtClean="0">
                <a:ea typeface="ＭＳ Ｐゴシック" panose="020B0600070205080204" pitchFamily="34" charset="-128"/>
              </a:rPr>
              <a:t>Research indicates that students are more liable to stress and poor academic conduct (e.g. plagiarism and cheating) when subject to badly designed curricula.</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kern="1200" dirty="0" smtClean="0">
                <a:solidFill>
                  <a:srgbClr val="002060"/>
                </a:solidFill>
              </a:rPr>
              <a:t>Curriculum renewal in challenging times: Why do it now? Because:</a:t>
            </a:r>
            <a:endParaRPr lang="en-GB" dirty="0"/>
          </a:p>
        </p:txBody>
      </p:sp>
      <p:sp>
        <p:nvSpPr>
          <p:cNvPr id="3" name="Content Placeholder 2"/>
          <p:cNvSpPr>
            <a:spLocks noGrp="1"/>
          </p:cNvSpPr>
          <p:nvPr>
            <p:ph idx="1"/>
          </p:nvPr>
        </p:nvSpPr>
        <p:spPr/>
        <p:txBody>
          <a:bodyPr/>
          <a:lstStyle/>
          <a:p>
            <a:r>
              <a:rPr lang="en-GB" dirty="0" smtClean="0"/>
              <a:t>Universities work in a competitive global environment, where students can make more choices than ever about where and how to study;</a:t>
            </a:r>
          </a:p>
          <a:p>
            <a:r>
              <a:rPr lang="en-GB" dirty="0" smtClean="0"/>
              <a:t>Metrics of various kinds are gaining in importance (not only in terms of senior managements’ positive feelings but also in relation to funding and external perceptions of the university);</a:t>
            </a:r>
          </a:p>
          <a:p>
            <a:r>
              <a:rPr lang="en-GB" dirty="0" smtClean="0"/>
              <a:t>We as university teachers want to do the best we can for job satisfaction and impact;</a:t>
            </a:r>
          </a:p>
          <a:p>
            <a:r>
              <a:rPr lang="en-GB" dirty="0" smtClean="0"/>
              <a:t>Actually, and most importantly, we owe it to the students. </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Designing a curriculum: useful questions</a:t>
            </a:r>
            <a:endParaRPr lang="en-GB" dirty="0"/>
          </a:p>
        </p:txBody>
      </p:sp>
      <p:sp>
        <p:nvSpPr>
          <p:cNvPr id="3" name="Content Placeholder 2"/>
          <p:cNvSpPr>
            <a:spLocks noGrp="1"/>
          </p:cNvSpPr>
          <p:nvPr>
            <p:ph idx="1"/>
          </p:nvPr>
        </p:nvSpPr>
        <p:spPr>
          <a:xfrm>
            <a:off x="357158" y="1285860"/>
            <a:ext cx="8643998" cy="4916503"/>
          </a:xfrm>
        </p:spPr>
        <p:txBody>
          <a:bodyPr/>
          <a:lstStyle/>
          <a:p>
            <a:r>
              <a:rPr lang="en-GB" dirty="0" smtClean="0"/>
              <a:t>What are the overall aims of your programme?</a:t>
            </a:r>
          </a:p>
          <a:p>
            <a:r>
              <a:rPr lang="en-GB" dirty="0" smtClean="0"/>
              <a:t>What will the students be expected to achieve in terms of academic, content disciplinary skills and attributes?</a:t>
            </a:r>
          </a:p>
          <a:p>
            <a:r>
              <a:rPr lang="en-GB" dirty="0" smtClean="0"/>
              <a:t>How will students learn?</a:t>
            </a:r>
          </a:p>
          <a:p>
            <a:r>
              <a:rPr lang="en-GB" dirty="0" smtClean="0"/>
              <a:t>How will you assess students?</a:t>
            </a:r>
          </a:p>
          <a:p>
            <a:r>
              <a:rPr lang="en-GB" dirty="0" smtClean="0"/>
              <a:t>How is the programme structured?</a:t>
            </a:r>
          </a:p>
          <a:p>
            <a:r>
              <a:rPr lang="en-GB" dirty="0" smtClean="0"/>
              <a:t>Do you have specific requirements for students at entry?</a:t>
            </a:r>
          </a:p>
          <a:p>
            <a:r>
              <a:rPr lang="en-GB" dirty="0" smtClean="0"/>
              <a:t>How do the course team listen to and act on student feedback?</a:t>
            </a:r>
          </a:p>
          <a:p>
            <a:r>
              <a:rPr lang="en-GB" dirty="0" smtClean="0"/>
              <a:t>What kinds of help can you offer students in terms of academic support and support for disabled students?</a:t>
            </a:r>
          </a:p>
          <a:p>
            <a:r>
              <a:rPr lang="en-GB" dirty="0" smtClean="0"/>
              <a:t>What links do you have with employers? Do you offer placements? How do you develop transferable skills?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does enhancing the student experience involve?</a:t>
            </a:r>
            <a:endParaRPr lang="en-GB" dirty="0"/>
          </a:p>
        </p:txBody>
      </p:sp>
      <p:sp>
        <p:nvSpPr>
          <p:cNvPr id="3" name="Content Placeholder 2"/>
          <p:cNvSpPr>
            <a:spLocks noGrp="1"/>
          </p:cNvSpPr>
          <p:nvPr>
            <p:ph idx="1"/>
          </p:nvPr>
        </p:nvSpPr>
        <p:spPr/>
        <p:txBody>
          <a:bodyPr/>
          <a:lstStyle/>
          <a:p>
            <a:r>
              <a:rPr lang="en-GB" dirty="0" smtClean="0"/>
              <a:t>Being smart and fleet of foot in discerning trends from data and responding appropriately;</a:t>
            </a:r>
          </a:p>
          <a:p>
            <a:r>
              <a:rPr lang="en-GB" dirty="0" smtClean="0"/>
              <a:t>Foregrounding the student experience;</a:t>
            </a:r>
          </a:p>
          <a:p>
            <a:r>
              <a:rPr lang="en-GB" dirty="0" smtClean="0"/>
              <a:t>Building upon existing partnerships with students around quality assurance and enhancement;</a:t>
            </a:r>
          </a:p>
          <a:p>
            <a:r>
              <a:rPr lang="en-GB" dirty="0" smtClean="0"/>
              <a:t>Learning from experience about what works and doesn’t work, and using a scholarly approach to disseminating what we’ve discovered;</a:t>
            </a:r>
          </a:p>
          <a:p>
            <a:r>
              <a:rPr lang="en-GB" dirty="0" smtClean="0"/>
              <a:t>Using systematic approaches to curriculum renewal.</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Enhancements to curriculum design and delivery: we can:</a:t>
            </a:r>
          </a:p>
        </p:txBody>
      </p:sp>
      <p:sp>
        <p:nvSpPr>
          <p:cNvPr id="16387"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Explore how we can best use the first half of the first semester to induct students into good study patterns and practices to enhance learning and improve retention (</a:t>
            </a:r>
            <a:r>
              <a:rPr lang="en-GB" sz="2400" b="1" dirty="0" err="1"/>
              <a:t>Yorke</a:t>
            </a:r>
            <a:r>
              <a:rPr lang="en-GB" sz="2400" b="1" dirty="0"/>
              <a:t> 2009);</a:t>
            </a:r>
          </a:p>
          <a:p>
            <a:pPr fontAlgn="base">
              <a:spcBef>
                <a:spcPts val="600"/>
              </a:spcBef>
              <a:spcAft>
                <a:spcPct val="0"/>
              </a:spcAft>
              <a:buClr>
                <a:schemeClr val="tx2"/>
              </a:buClr>
              <a:buSzPct val="70000"/>
              <a:buFont typeface="Wingdings" pitchFamily="2" charset="2"/>
              <a:buChar char="l"/>
            </a:pPr>
            <a:r>
              <a:rPr lang="en-GB" sz="2400" b="1" dirty="0"/>
              <a:t>Reconsider the kinds </a:t>
            </a:r>
            <a:r>
              <a:rPr lang="en-GB" sz="2400" b="1" dirty="0" smtClean="0"/>
              <a:t>of activities </a:t>
            </a:r>
            <a:r>
              <a:rPr lang="en-GB" sz="2400" b="1" dirty="0"/>
              <a:t>students engage with </a:t>
            </a:r>
            <a:r>
              <a:rPr lang="en-GB" sz="2400" b="1" dirty="0" smtClean="0"/>
              <a:t>to maximise </a:t>
            </a:r>
            <a:r>
              <a:rPr lang="en-GB" sz="2400" b="1" dirty="0"/>
              <a:t>‘learning by doing’;</a:t>
            </a:r>
          </a:p>
          <a:p>
            <a:pPr fontAlgn="base">
              <a:spcBef>
                <a:spcPts val="600"/>
              </a:spcBef>
              <a:spcAft>
                <a:spcPct val="0"/>
              </a:spcAft>
              <a:buClr>
                <a:schemeClr val="tx2"/>
              </a:buClr>
              <a:buSzPct val="70000"/>
              <a:buFont typeface="Wingdings" pitchFamily="2" charset="2"/>
              <a:buChar char="l"/>
            </a:pPr>
            <a:r>
              <a:rPr lang="en-GB" sz="2400" b="1" dirty="0"/>
              <a:t>Rethink the way in which we use lecture periods to include activity as well as delivery;</a:t>
            </a:r>
          </a:p>
          <a:p>
            <a:pPr fontAlgn="base">
              <a:spcBef>
                <a:spcPts val="600"/>
              </a:spcBef>
              <a:spcAft>
                <a:spcPct val="0"/>
              </a:spcAft>
              <a:buClr>
                <a:schemeClr val="tx2"/>
              </a:buClr>
              <a:buSzPct val="70000"/>
              <a:buFont typeface="Wingdings" pitchFamily="2" charset="2"/>
              <a:buChar char="l"/>
            </a:pPr>
            <a:r>
              <a:rPr lang="en-GB" sz="2400" b="1" dirty="0"/>
              <a:t>Consider how we can best make use of technologies to support learning and </a:t>
            </a:r>
            <a:r>
              <a:rPr lang="en-GB" sz="2400" b="1" dirty="0" smtClean="0"/>
              <a:t>engagement. </a:t>
            </a:r>
            <a:endParaRPr lang="en-GB" sz="2400" b="1" dirty="0"/>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4336</Words>
  <Application>Microsoft Office PowerPoint</Application>
  <PresentationFormat>On-screen Show (4:3)</PresentationFormat>
  <Paragraphs>267</Paragraphs>
  <Slides>46</Slides>
  <Notes>21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46</vt:i4>
      </vt:variant>
    </vt:vector>
  </HeadingPairs>
  <TitlesOfParts>
    <vt:vector size="58" baseType="lpstr">
      <vt:lpstr>Arial</vt:lpstr>
      <vt:lpstr>Arial Rounded MT Bold</vt:lpstr>
      <vt:lpstr>Calibri</vt:lpstr>
      <vt:lpstr>Comic Sans MS</vt:lpstr>
      <vt:lpstr>Gill Sans MT</vt:lpstr>
      <vt:lpstr>ＭＳ Ｐゴシック</vt:lpstr>
      <vt:lpstr>ＭＳ Ｐゴシック</vt:lpstr>
      <vt:lpstr>Times New Roman</vt:lpstr>
      <vt:lpstr>Wingdings</vt:lpstr>
      <vt:lpstr>Wingdings 3</vt:lpstr>
      <vt:lpstr>LeedsMet template</vt:lpstr>
      <vt:lpstr>101_Custom Design</vt:lpstr>
      <vt:lpstr>Programme level curriculum design</vt:lpstr>
      <vt:lpstr>Rationale</vt:lpstr>
      <vt:lpstr>By the end of this workshop, participants will be better able to:</vt:lpstr>
      <vt:lpstr>The workshop will consider these curriculum design essentials:</vt:lpstr>
      <vt:lpstr>It’s worth noting that</vt:lpstr>
      <vt:lpstr>Curriculum renewal in challenging times: Why do it now? Because:</vt:lpstr>
      <vt:lpstr>Designing a curriculum: useful questions</vt:lpstr>
      <vt:lpstr>What does enhancing the student experience involve?</vt:lpstr>
      <vt:lpstr>Enhancements to curriculum design and delivery: we can:</vt:lpstr>
      <vt:lpstr>HEIs and nations must recognise we work in a global environment</vt:lpstr>
      <vt:lpstr>Determining and reviewing subject material to consider currency, relevance &amp; level. 6 questions</vt:lpstr>
      <vt:lpstr>Designing and refining learning outcomes:  6 questions </vt:lpstr>
      <vt:lpstr>Considering delivery modes: 4 questions</vt:lpstr>
      <vt:lpstr>PowerPoint Presentation</vt:lpstr>
      <vt:lpstr>Delivering content…..</vt:lpstr>
      <vt:lpstr>The Maieutic model</vt:lpstr>
      <vt:lpstr>Thinking through student support and engagement: 5 questions</vt:lpstr>
      <vt:lpstr>Supportiveness: I argue we must</vt:lpstr>
      <vt:lpstr>Engagement of international students: some important considerations</vt:lpstr>
      <vt:lpstr>Designing fit for purpose assessment methods &amp; approaches: 10 questions </vt:lpstr>
      <vt:lpstr>And the next five:</vt:lpstr>
      <vt:lpstr>How can we get students to fully engage? Some suggestions</vt:lpstr>
      <vt:lpstr>Enhancing quality, seeking continuous improvement: 3 questions</vt:lpstr>
      <vt:lpstr>Evaluating programmes, strengths &amp; areas for improvement: 4 questions</vt:lpstr>
      <vt:lpstr>Some further questions</vt:lpstr>
      <vt:lpstr>Mapping progression</vt:lpstr>
      <vt:lpstr>Mapping out the programme as a whole: four questions</vt:lpstr>
      <vt:lpstr>What can we do in the first six weeks?</vt:lpstr>
      <vt:lpstr>Education in HEIs needs to be a joint endeavour in which learners &amp; teachers work in partnership.</vt:lpstr>
      <vt:lpstr>We need to balance tensions between cost effectiveness of teaching and assessment approaches with pedagogic effectiveness</vt:lpstr>
      <vt:lpstr>Programme level approaches: why do we need them?</vt:lpstr>
      <vt:lpstr>Adopting holistic design implies inter alia:</vt:lpstr>
      <vt:lpstr>Programme Learning outcomes should reflect what students should achieve </vt:lpstr>
      <vt:lpstr>What do we mean by Programme Focused Assessment? </vt:lpstr>
      <vt:lpstr>Peter Hartley’s NTFS Bradford-led project on Programme Level Assessment</vt:lpstr>
      <vt:lpstr>Programme Focused Assessment:  potential benefits 1</vt:lpstr>
      <vt:lpstr>Programme Focused Assessment:  potential benefits 2</vt:lpstr>
      <vt:lpstr>Checklist: to what extent does your assessment strategy: </vt:lpstr>
      <vt:lpstr>And…</vt:lpstr>
      <vt:lpstr>To what extent, &amp; how do you evidence good assessment practice here?</vt:lpstr>
      <vt:lpstr>Conclusions</vt:lpstr>
      <vt:lpstr>These and other slides will be available on my website at http://sally-brown.net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2015-11-30T21:13:09Z</dcterms:modified>
</cp:coreProperties>
</file>