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4"/>
  </p:notesMasterIdLst>
  <p:handoutMasterIdLst>
    <p:handoutMasterId r:id="rId35"/>
  </p:handoutMasterIdLst>
  <p:sldIdLst>
    <p:sldId id="425" r:id="rId3"/>
    <p:sldId id="422" r:id="rId4"/>
    <p:sldId id="423" r:id="rId5"/>
    <p:sldId id="447" r:id="rId6"/>
    <p:sldId id="446" r:id="rId7"/>
    <p:sldId id="424" r:id="rId8"/>
    <p:sldId id="426" r:id="rId9"/>
    <p:sldId id="429" r:id="rId10"/>
    <p:sldId id="430" r:id="rId11"/>
    <p:sldId id="431" r:id="rId12"/>
    <p:sldId id="432" r:id="rId13"/>
    <p:sldId id="433" r:id="rId14"/>
    <p:sldId id="434" r:id="rId15"/>
    <p:sldId id="435" r:id="rId16"/>
    <p:sldId id="436" r:id="rId17"/>
    <p:sldId id="437" r:id="rId18"/>
    <p:sldId id="438" r:id="rId19"/>
    <p:sldId id="439" r:id="rId20"/>
    <p:sldId id="440" r:id="rId21"/>
    <p:sldId id="441" r:id="rId22"/>
    <p:sldId id="442" r:id="rId23"/>
    <p:sldId id="443" r:id="rId24"/>
    <p:sldId id="444" r:id="rId25"/>
    <p:sldId id="445" r:id="rId26"/>
    <p:sldId id="449" r:id="rId27"/>
    <p:sldId id="448" r:id="rId28"/>
    <p:sldId id="382" r:id="rId29"/>
    <p:sldId id="270" r:id="rId30"/>
    <p:sldId id="271" r:id="rId31"/>
    <p:sldId id="272" r:id="rId32"/>
    <p:sldId id="317" r:id="rId3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700" autoAdjust="0"/>
    <p:restoredTop sz="97458" autoAdjust="0"/>
  </p:normalViewPr>
  <p:slideViewPr>
    <p:cSldViewPr>
      <p:cViewPr>
        <p:scale>
          <a:sx n="70" d="100"/>
          <a:sy n="70" d="100"/>
        </p:scale>
        <p:origin x="1296" y="114"/>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821023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9522727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451982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smtClean="0"/>
          </a:p>
        </p:txBody>
      </p:sp>
      <p:sp>
        <p:nvSpPr>
          <p:cNvPr id="26628" name="Slide Number Placeholder 3"/>
          <p:cNvSpPr>
            <a:spLocks noGrp="1"/>
          </p:cNvSpPr>
          <p:nvPr>
            <p:ph type="sldNum" sz="quarter" idx="5"/>
          </p:nvPr>
        </p:nvSpPr>
        <p:spPr>
          <a:noFill/>
        </p:spPr>
        <p:txBody>
          <a:bodyPr/>
          <a:lstStyle/>
          <a:p>
            <a:fld id="{9E63BAD7-F6F3-4B3E-9153-28F3D988784D}" type="slidenum">
              <a:rPr lang="en-US" smtClean="0"/>
              <a:pPr/>
              <a:t>16</a:t>
            </a:fld>
            <a:endParaRPr lang="en-US" smtClean="0"/>
          </a:p>
        </p:txBody>
      </p:sp>
    </p:spTree>
    <p:extLst>
      <p:ext uri="{BB962C8B-B14F-4D97-AF65-F5344CB8AC3E}">
        <p14:creationId xmlns:p14="http://schemas.microsoft.com/office/powerpoint/2010/main" val="2442587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extLst>
      <p:ext uri="{BB962C8B-B14F-4D97-AF65-F5344CB8AC3E}">
        <p14:creationId xmlns:p14="http://schemas.microsoft.com/office/powerpoint/2010/main" val="4021010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extLst>
      <p:ext uri="{BB962C8B-B14F-4D97-AF65-F5344CB8AC3E}">
        <p14:creationId xmlns:p14="http://schemas.microsoft.com/office/powerpoint/2010/main" val="6860899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a:p>
        </p:txBody>
      </p:sp>
    </p:spTree>
    <p:extLst>
      <p:ext uri="{BB962C8B-B14F-4D97-AF65-F5344CB8AC3E}">
        <p14:creationId xmlns:p14="http://schemas.microsoft.com/office/powerpoint/2010/main" val="27913931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20</a:t>
            </a:fld>
            <a:endParaRPr lang="en-US"/>
          </a:p>
        </p:txBody>
      </p:sp>
    </p:spTree>
    <p:extLst>
      <p:ext uri="{BB962C8B-B14F-4D97-AF65-F5344CB8AC3E}">
        <p14:creationId xmlns:p14="http://schemas.microsoft.com/office/powerpoint/2010/main" val="1203973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extLst>
      <p:ext uri="{BB962C8B-B14F-4D97-AF65-F5344CB8AC3E}">
        <p14:creationId xmlns:p14="http://schemas.microsoft.com/office/powerpoint/2010/main" val="10991398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dirty="0"/>
          </a:p>
        </p:txBody>
      </p:sp>
    </p:spTree>
    <p:extLst>
      <p:ext uri="{BB962C8B-B14F-4D97-AF65-F5344CB8AC3E}">
        <p14:creationId xmlns:p14="http://schemas.microsoft.com/office/powerpoint/2010/main" val="2809733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1255339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12988394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extLst>
      <p:ext uri="{BB962C8B-B14F-4D97-AF65-F5344CB8AC3E}">
        <p14:creationId xmlns:p14="http://schemas.microsoft.com/office/powerpoint/2010/main" val="3031019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4</a:t>
            </a:fld>
            <a:endParaRPr lang="en-GB" smtClean="0">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extLst>
      <p:ext uri="{BB962C8B-B14F-4D97-AF65-F5344CB8AC3E}">
        <p14:creationId xmlns:p14="http://schemas.microsoft.com/office/powerpoint/2010/main" val="1982317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a:p>
        </p:txBody>
      </p:sp>
    </p:spTree>
    <p:extLst>
      <p:ext uri="{BB962C8B-B14F-4D97-AF65-F5344CB8AC3E}">
        <p14:creationId xmlns:p14="http://schemas.microsoft.com/office/powerpoint/2010/main" val="2196596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a:p>
        </p:txBody>
      </p:sp>
    </p:spTree>
    <p:extLst>
      <p:ext uri="{BB962C8B-B14F-4D97-AF65-F5344CB8AC3E}">
        <p14:creationId xmlns:p14="http://schemas.microsoft.com/office/powerpoint/2010/main" val="1755834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extLst>
      <p:ext uri="{BB962C8B-B14F-4D97-AF65-F5344CB8AC3E}">
        <p14:creationId xmlns:p14="http://schemas.microsoft.com/office/powerpoint/2010/main" val="520078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12</a:t>
            </a:fld>
            <a:endParaRPr lang="en-US"/>
          </a:p>
        </p:txBody>
      </p:sp>
    </p:spTree>
    <p:extLst>
      <p:ext uri="{BB962C8B-B14F-4D97-AF65-F5344CB8AC3E}">
        <p14:creationId xmlns:p14="http://schemas.microsoft.com/office/powerpoint/2010/main" val="11781438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13</a:t>
            </a:fld>
            <a:endParaRPr lang="en-US"/>
          </a:p>
        </p:txBody>
      </p:sp>
    </p:spTree>
    <p:extLst>
      <p:ext uri="{BB962C8B-B14F-4D97-AF65-F5344CB8AC3E}">
        <p14:creationId xmlns:p14="http://schemas.microsoft.com/office/powerpoint/2010/main" val="1279670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a:noFill/>
        </p:spPr>
        <p:txBody>
          <a:bodyPr/>
          <a:lstStyle/>
          <a:p>
            <a:fld id="{7518800F-BF07-4F67-BE90-DF5EED242961}" type="slidenum">
              <a:rPr lang="en-US" smtClean="0"/>
              <a:pPr/>
              <a:t>14</a:t>
            </a:fld>
            <a:endParaRPr lang="en-US" smtClean="0"/>
          </a:p>
        </p:txBody>
      </p:sp>
    </p:spTree>
    <p:extLst>
      <p:ext uri="{BB962C8B-B14F-4D97-AF65-F5344CB8AC3E}">
        <p14:creationId xmlns:p14="http://schemas.microsoft.com/office/powerpoint/2010/main" val="767129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endParaRPr lang="en-US" smtClean="0"/>
          </a:p>
        </p:txBody>
      </p:sp>
      <p:sp>
        <p:nvSpPr>
          <p:cNvPr id="25604" name="Slide Number Placeholder 3"/>
          <p:cNvSpPr>
            <a:spLocks noGrp="1"/>
          </p:cNvSpPr>
          <p:nvPr>
            <p:ph type="sldNum" sz="quarter" idx="5"/>
          </p:nvPr>
        </p:nvSpPr>
        <p:spPr>
          <a:noFill/>
        </p:spPr>
        <p:txBody>
          <a:bodyPr/>
          <a:lstStyle/>
          <a:p>
            <a:fld id="{33BEB8B4-4173-4702-BD74-F5C1396EEC35}" type="slidenum">
              <a:rPr lang="en-US" smtClean="0"/>
              <a:pPr/>
              <a:t>15</a:t>
            </a:fld>
            <a:endParaRPr lang="en-US" smtClean="0"/>
          </a:p>
        </p:txBody>
      </p:sp>
    </p:spTree>
    <p:extLst>
      <p:ext uri="{BB962C8B-B14F-4D97-AF65-F5344CB8AC3E}">
        <p14:creationId xmlns:p14="http://schemas.microsoft.com/office/powerpoint/2010/main" val="43005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30/11/2015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30/11/2015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30/11/2015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30/11/2015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30/11/2015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30/11/2015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30/11/2015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30/11/2015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30/11/2015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30/11/2015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30/11/2015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30/11/2015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pass.brad.ac.uk/"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smtClean="0"/>
              <a:t>Using annual review for the enhancement of the student experience</a:t>
            </a:r>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Luxembourg </a:t>
            </a:r>
          </a:p>
          <a:p>
            <a:pPr algn="ctr" eaLnBrk="1" hangingPunct="1">
              <a:defRPr/>
            </a:pPr>
            <a:r>
              <a:rPr lang="en-GB" dirty="0" smtClean="0">
                <a:solidFill>
                  <a:schemeClr val="tx2">
                    <a:lumMod val="60000"/>
                    <a:lumOff val="40000"/>
                  </a:schemeClr>
                </a:solidFill>
              </a:rPr>
              <a:t>December 2015</a:t>
            </a:r>
            <a:endParaRPr lang="en-GB" sz="2000" dirty="0" smtClean="0">
              <a:solidFill>
                <a:srgbClr val="0070C0"/>
              </a:solidFill>
            </a:endParaRPr>
          </a:p>
          <a:p>
            <a:pPr algn="ctr" eaLnBrk="1" hangingPunct="1">
              <a:defRPr/>
            </a:pPr>
            <a:r>
              <a:rPr lang="en-GB" sz="2400" b="1" dirty="0" smtClean="0"/>
              <a:t>Sally Brown</a:t>
            </a:r>
          </a:p>
          <a:p>
            <a:pPr algn="ctr" eaLnBrk="1" hangingPunct="1">
              <a:defRPr/>
            </a:pPr>
            <a:r>
              <a:rPr lang="en-GB" sz="2400" dirty="0" smtClean="0"/>
              <a:t>NTF, PFHEA, SFSEDA, PhD</a:t>
            </a:r>
            <a:endParaRPr lang="en-GB" sz="2400" b="1" dirty="0" smtClean="0"/>
          </a:p>
          <a:p>
            <a:pPr algn="ctr" eaLnBrk="1" hangingPunct="1">
              <a:defRPr/>
            </a:pPr>
            <a:r>
              <a:rPr lang="en-GB" sz="1800" dirty="0" smtClean="0"/>
              <a:t>Emerita Professor, Leeds Beckett University</a:t>
            </a:r>
          </a:p>
          <a:p>
            <a:pPr algn="ctr" eaLnBrk="1" hangingPunct="1">
              <a:defRPr/>
            </a:pPr>
            <a:r>
              <a:rPr lang="en-GB" sz="1800" dirty="0" smtClean="0"/>
              <a:t>Visiting Professor: University of Plymouth, University of South Wales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The building blocks of curriculum refreshment: The curriculum </a:t>
            </a:r>
            <a:r>
              <a:rPr lang="en-GB" sz="2800" dirty="0" smtClean="0">
                <a:solidFill>
                  <a:schemeClr val="tx2">
                    <a:lumMod val="60000"/>
                    <a:lumOff val="40000"/>
                  </a:schemeClr>
                </a:solidFill>
              </a:rPr>
              <a:t>content,</a:t>
            </a:r>
            <a:r>
              <a:rPr lang="en-GB" sz="2800" dirty="0" smtClean="0"/>
              <a:t> consider:</a:t>
            </a:r>
            <a:endParaRPr lang="en-GB" sz="2800" dirty="0"/>
          </a:p>
        </p:txBody>
      </p:sp>
      <p:sp>
        <p:nvSpPr>
          <p:cNvPr id="3" name="Content Placeholder 2"/>
          <p:cNvSpPr>
            <a:spLocks noGrp="1"/>
          </p:cNvSpPr>
          <p:nvPr>
            <p:ph idx="1"/>
          </p:nvPr>
        </p:nvSpPr>
        <p:spPr>
          <a:xfrm>
            <a:off x="285720" y="1268760"/>
            <a:ext cx="8412193" cy="5060603"/>
          </a:xfrm>
        </p:spPr>
        <p:txBody>
          <a:bodyPr/>
          <a:lstStyle/>
          <a:p>
            <a:r>
              <a:rPr lang="en-GB" dirty="0" smtClean="0"/>
              <a:t>The</a:t>
            </a:r>
            <a:r>
              <a:rPr lang="en-GB" dirty="0" smtClean="0">
                <a:solidFill>
                  <a:schemeClr val="tx2">
                    <a:lumMod val="60000"/>
                    <a:lumOff val="40000"/>
                  </a:schemeClr>
                </a:solidFill>
              </a:rPr>
              <a:t> purposes </a:t>
            </a:r>
            <a:r>
              <a:rPr lang="en-GB" dirty="0" smtClean="0"/>
              <a:t>of the curriculum content you are ‘delivering’ (raising awareness, getting them excited, prompting engagement, giving students data they need to undertake a task, etc);</a:t>
            </a:r>
          </a:p>
          <a:p>
            <a:r>
              <a:rPr lang="en-GB" dirty="0" smtClean="0">
                <a:solidFill>
                  <a:schemeClr val="tx2">
                    <a:lumMod val="60000"/>
                    <a:lumOff val="40000"/>
                  </a:schemeClr>
                </a:solidFill>
              </a:rPr>
              <a:t>What </a:t>
            </a:r>
            <a:r>
              <a:rPr lang="en-GB" dirty="0" smtClean="0"/>
              <a:t>you are teaching (background information, rationale);</a:t>
            </a:r>
          </a:p>
          <a:p>
            <a:r>
              <a:rPr lang="en-GB" dirty="0" smtClean="0"/>
              <a:t>The </a:t>
            </a:r>
            <a:r>
              <a:rPr lang="en-GB" dirty="0" smtClean="0">
                <a:solidFill>
                  <a:schemeClr val="tx2">
                    <a:lumMod val="60000"/>
                    <a:lumOff val="40000"/>
                  </a:schemeClr>
                </a:solidFill>
              </a:rPr>
              <a:t>amount</a:t>
            </a:r>
            <a:r>
              <a:rPr lang="en-GB" dirty="0" smtClean="0"/>
              <a:t> of content you are delivering (certainly not too much, too early);</a:t>
            </a:r>
          </a:p>
          <a:p>
            <a:r>
              <a:rPr lang="en-GB" dirty="0" smtClean="0"/>
              <a:t>The </a:t>
            </a:r>
            <a:r>
              <a:rPr lang="en-GB" dirty="0" smtClean="0">
                <a:solidFill>
                  <a:schemeClr val="tx2">
                    <a:lumMod val="60000"/>
                    <a:lumOff val="40000"/>
                  </a:schemeClr>
                </a:solidFill>
              </a:rPr>
              <a:t>means</a:t>
            </a:r>
            <a:r>
              <a:rPr lang="en-GB" dirty="0" smtClean="0"/>
              <a:t> by which content is delivered: in high-powered mini-lectures given by your best staff, through seminar discussions, by getting groups to address problems independently, through directed reading, through reviewing of open content, and so on.</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Building blocks: </a:t>
            </a:r>
            <a:r>
              <a:rPr lang="en-GB" dirty="0" smtClean="0">
                <a:solidFill>
                  <a:schemeClr val="tx2">
                    <a:lumMod val="60000"/>
                    <a:lumOff val="40000"/>
                  </a:schemeClr>
                </a:solidFill>
              </a:rPr>
              <a:t>skills development</a:t>
            </a:r>
            <a:endParaRPr lang="en-GB" dirty="0">
              <a:solidFill>
                <a:schemeClr val="tx2">
                  <a:lumMod val="60000"/>
                  <a:lumOff val="40000"/>
                </a:schemeClr>
              </a:solidFill>
            </a:endParaRPr>
          </a:p>
        </p:txBody>
      </p:sp>
      <p:sp>
        <p:nvSpPr>
          <p:cNvPr id="3" name="Content Placeholder 2"/>
          <p:cNvSpPr>
            <a:spLocks noGrp="1"/>
          </p:cNvSpPr>
          <p:nvPr>
            <p:ph idx="1"/>
          </p:nvPr>
        </p:nvSpPr>
        <p:spPr/>
        <p:txBody>
          <a:bodyPr/>
          <a:lstStyle/>
          <a:p>
            <a:pPr>
              <a:buNone/>
            </a:pPr>
            <a:r>
              <a:rPr lang="en-GB" dirty="0" smtClean="0"/>
              <a:t>What skills do you need your students to master? </a:t>
            </a:r>
          </a:p>
          <a:p>
            <a:pPr>
              <a:buNone/>
            </a:pPr>
            <a:r>
              <a:rPr lang="en-GB" dirty="0" smtClean="0"/>
              <a:t>These might be </a:t>
            </a:r>
          </a:p>
          <a:p>
            <a:r>
              <a:rPr lang="en-GB" dirty="0" smtClean="0">
                <a:solidFill>
                  <a:schemeClr val="tx2">
                    <a:lumMod val="60000"/>
                    <a:lumOff val="40000"/>
                  </a:schemeClr>
                </a:solidFill>
              </a:rPr>
              <a:t>Practical</a:t>
            </a:r>
            <a:r>
              <a:rPr lang="en-GB" dirty="0" smtClean="0"/>
              <a:t> e.g. lab-based skills, drawing, performing, making 3-d models;</a:t>
            </a:r>
          </a:p>
          <a:p>
            <a:r>
              <a:rPr lang="en-GB" dirty="0" smtClean="0">
                <a:solidFill>
                  <a:schemeClr val="tx2">
                    <a:lumMod val="60000"/>
                    <a:lumOff val="40000"/>
                  </a:schemeClr>
                </a:solidFill>
              </a:rPr>
              <a:t>Critical </a:t>
            </a:r>
            <a:r>
              <a:rPr lang="en-GB" dirty="0" smtClean="0"/>
              <a:t>e.g. the ability to choose options and form judgments;</a:t>
            </a:r>
          </a:p>
          <a:p>
            <a:r>
              <a:rPr lang="en-GB" dirty="0" smtClean="0">
                <a:solidFill>
                  <a:schemeClr val="tx2">
                    <a:lumMod val="60000"/>
                    <a:lumOff val="40000"/>
                  </a:schemeClr>
                </a:solidFill>
              </a:rPr>
              <a:t>Academic</a:t>
            </a:r>
            <a:r>
              <a:rPr lang="en-GB" dirty="0" smtClean="0"/>
              <a:t> e.g. good writing, effective reading, understanding the ‘rules of the game’;</a:t>
            </a:r>
          </a:p>
          <a:p>
            <a:r>
              <a:rPr lang="en-GB" dirty="0" smtClean="0">
                <a:solidFill>
                  <a:schemeClr val="tx2">
                    <a:lumMod val="60000"/>
                    <a:lumOff val="40000"/>
                  </a:schemeClr>
                </a:solidFill>
              </a:rPr>
              <a:t>Numerical</a:t>
            </a:r>
            <a:r>
              <a:rPr lang="en-GB" dirty="0" smtClean="0"/>
              <a:t>: analysing, understanding and using data;</a:t>
            </a:r>
          </a:p>
          <a:p>
            <a:r>
              <a:rPr lang="en-GB" dirty="0" smtClean="0">
                <a:solidFill>
                  <a:schemeClr val="tx2">
                    <a:lumMod val="60000"/>
                    <a:lumOff val="40000"/>
                  </a:schemeClr>
                </a:solidFill>
              </a:rPr>
              <a:t>Information-related</a:t>
            </a:r>
            <a:r>
              <a:rPr lang="en-GB" dirty="0" smtClean="0"/>
              <a:t> e.g. sourcing and referencing information;</a:t>
            </a:r>
          </a:p>
          <a:p>
            <a:r>
              <a:rPr lang="en-GB" dirty="0" smtClean="0">
                <a:solidFill>
                  <a:schemeClr val="tx2">
                    <a:lumMod val="60000"/>
                    <a:lumOff val="40000"/>
                  </a:schemeClr>
                </a:solidFill>
              </a:rPr>
              <a:t>Social</a:t>
            </a:r>
            <a:r>
              <a:rPr lang="en-GB" dirty="0" smtClean="0"/>
              <a:t> e.g. working in groups, resolving conflict.</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Building blocks: </a:t>
            </a:r>
            <a:r>
              <a:rPr lang="en-GB" dirty="0" smtClean="0">
                <a:solidFill>
                  <a:schemeClr val="tx2">
                    <a:lumMod val="60000"/>
                    <a:lumOff val="40000"/>
                  </a:schemeClr>
                </a:solidFill>
              </a:rPr>
              <a:t>assessment</a:t>
            </a:r>
            <a:endParaRPr lang="en-GB" dirty="0">
              <a:solidFill>
                <a:schemeClr val="tx2">
                  <a:lumMod val="60000"/>
                  <a:lumOff val="40000"/>
                </a:schemeClr>
              </a:solidFill>
            </a:endParaRPr>
          </a:p>
        </p:txBody>
      </p:sp>
      <p:sp>
        <p:nvSpPr>
          <p:cNvPr id="3" name="Content Placeholder 2"/>
          <p:cNvSpPr>
            <a:spLocks noGrp="1"/>
          </p:cNvSpPr>
          <p:nvPr>
            <p:ph idx="1"/>
          </p:nvPr>
        </p:nvSpPr>
        <p:spPr>
          <a:xfrm>
            <a:off x="142844" y="1539875"/>
            <a:ext cx="8786874" cy="4789488"/>
          </a:xfrm>
        </p:spPr>
        <p:txBody>
          <a:bodyPr/>
          <a:lstStyle/>
          <a:p>
            <a:pPr>
              <a:buNone/>
            </a:pPr>
            <a:r>
              <a:rPr lang="en-GB" dirty="0" smtClean="0"/>
              <a:t>The key things that go wrong with assessment are:</a:t>
            </a:r>
          </a:p>
          <a:p>
            <a:r>
              <a:rPr lang="en-GB" dirty="0" smtClean="0"/>
              <a:t>A badly-paced diet of assessments so students (and staff) have patches of manic activity with long gaps between;</a:t>
            </a:r>
          </a:p>
          <a:p>
            <a:r>
              <a:rPr lang="en-GB" dirty="0" smtClean="0"/>
              <a:t>Lack of opportunities to learn from feedback from an assignment before tackling the next;</a:t>
            </a:r>
          </a:p>
          <a:p>
            <a:r>
              <a:rPr lang="en-GB" dirty="0" smtClean="0"/>
              <a:t>Lack of understanding of the assessment regime (e.g. does it matter if I am couple of days late handing-in? Why haven’t I got a chance to do it again better?)</a:t>
            </a:r>
          </a:p>
          <a:p>
            <a:r>
              <a:rPr lang="en-GB" dirty="0" smtClean="0"/>
              <a:t>Lack of understanding of the vocabulary of assessment (</a:t>
            </a:r>
            <a:r>
              <a:rPr lang="en-GB" dirty="0" err="1" smtClean="0"/>
              <a:t>Condonement</a:t>
            </a:r>
            <a:r>
              <a:rPr lang="en-GB" dirty="0" smtClean="0"/>
              <a:t>? Weighting? Compensation? Trailing modules? etc)</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sz="3200" smtClean="0"/>
              <a:t>What improvements can we make to assessment practices? We need to:</a:t>
            </a:r>
          </a:p>
        </p:txBody>
      </p:sp>
      <p:sp>
        <p:nvSpPr>
          <p:cNvPr id="12291" name="Content Placeholder 2"/>
          <p:cNvSpPr>
            <a:spLocks noGrp="1"/>
          </p:cNvSpPr>
          <p:nvPr>
            <p:ph idx="1"/>
          </p:nvPr>
        </p:nvSpPr>
        <p:spPr/>
        <p:txBody>
          <a:bodyPr/>
          <a:lstStyle/>
          <a:p>
            <a:r>
              <a:rPr lang="en-GB" sz="2400" dirty="0" smtClean="0"/>
              <a:t>Review our diet of assessment to ensure that we are not over-assessing, repeatedly assessing the same skills, and rewarding risky behaviour like guessing what will come up;</a:t>
            </a:r>
          </a:p>
          <a:p>
            <a:r>
              <a:rPr lang="en-GB" sz="2400" dirty="0" smtClean="0"/>
              <a:t>Review the programme as a whole to make sure assessments don’t bunch together, putting unnecessary pressure on students and the staff who are doing the marking;</a:t>
            </a:r>
          </a:p>
          <a:p>
            <a:r>
              <a:rPr lang="en-GB" sz="2400" dirty="0" smtClean="0"/>
              <a:t>Consider how assessment can prompt the kinds of learning behaviours we would wish to see (rather than reproduction, plagiarism, cutting and pasting etc).</a:t>
            </a:r>
          </a:p>
          <a:p>
            <a:r>
              <a:rPr lang="en-GB" sz="2400" dirty="0" smtClean="0"/>
              <a:t>Rethink what exams and essays actually achieve.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50825" y="122238"/>
            <a:ext cx="7750175" cy="1074737"/>
          </a:xfrm>
        </p:spPr>
        <p:txBody>
          <a:bodyPr/>
          <a:lstStyle/>
          <a:p>
            <a:pPr eaLnBrk="1" hangingPunct="1"/>
            <a:r>
              <a:rPr lang="en-GB" smtClean="0"/>
              <a:t>Learning from Terry Crooks</a:t>
            </a:r>
          </a:p>
        </p:txBody>
      </p:sp>
      <p:sp>
        <p:nvSpPr>
          <p:cNvPr id="13315" name="Rectangle 3"/>
          <p:cNvSpPr>
            <a:spLocks noGrp="1" noChangeArrowheads="1"/>
          </p:cNvSpPr>
          <p:nvPr>
            <p:ph type="body" idx="1"/>
          </p:nvPr>
        </p:nvSpPr>
        <p:spPr>
          <a:xfrm>
            <a:off x="468313" y="1268413"/>
            <a:ext cx="8229600" cy="4933950"/>
          </a:xfrm>
        </p:spPr>
        <p:txBody>
          <a:bodyPr/>
          <a:lstStyle/>
          <a:p>
            <a:pPr eaLnBrk="1" hangingPunct="1"/>
            <a:r>
              <a:rPr lang="en-GB" sz="2400" smtClean="0"/>
              <a:t>Try to ensure that assessment procedures promote and reward desired learning activities and outcomes;</a:t>
            </a:r>
          </a:p>
          <a:p>
            <a:pPr eaLnBrk="1" hangingPunct="1"/>
            <a:r>
              <a:rPr lang="en-GB" sz="2400" smtClean="0"/>
              <a:t>Distinguish between essentials and optional extras;</a:t>
            </a:r>
          </a:p>
          <a:p>
            <a:pPr eaLnBrk="1" hangingPunct="1"/>
            <a:r>
              <a:rPr lang="en-GB" sz="2400" smtClean="0"/>
              <a:t>Take account of probable workload implications;</a:t>
            </a:r>
          </a:p>
          <a:p>
            <a:pPr eaLnBrk="1" hangingPunct="1"/>
            <a:r>
              <a:rPr lang="en-GB" sz="2400" smtClean="0"/>
              <a:t>Plan for consistency of standards;</a:t>
            </a:r>
          </a:p>
          <a:p>
            <a:pPr eaLnBrk="1" hangingPunct="1"/>
            <a:r>
              <a:rPr lang="en-GB" sz="2400" smtClean="0"/>
              <a:t>Communicate assessment requirements clearly to students;</a:t>
            </a:r>
          </a:p>
          <a:p>
            <a:pPr eaLnBrk="1" hangingPunct="1"/>
            <a:r>
              <a:rPr lang="en-GB" sz="2400" smtClean="0"/>
              <a:t>Strive for effective feedback to students;</a:t>
            </a:r>
          </a:p>
          <a:p>
            <a:pPr eaLnBrk="1" hangingPunct="1"/>
            <a:r>
              <a:rPr lang="en-GB" sz="2400" smtClean="0"/>
              <a:t>Be careful when combining grades from different tasks;</a:t>
            </a:r>
          </a:p>
          <a:p>
            <a:pPr eaLnBrk="1" hangingPunct="1"/>
            <a:r>
              <a:rPr lang="en-GB" sz="2400" smtClean="0"/>
              <a:t>When awarding grades, give adequate weight to professional judgement.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smtClean="0"/>
              <a:t>Learning from Royce Sadler</a:t>
            </a:r>
          </a:p>
        </p:txBody>
      </p:sp>
      <p:sp>
        <p:nvSpPr>
          <p:cNvPr id="14339" name="Rectangle 3"/>
          <p:cNvSpPr>
            <a:spLocks noGrp="1" noChangeArrowheads="1"/>
          </p:cNvSpPr>
          <p:nvPr>
            <p:ph type="body" idx="1"/>
          </p:nvPr>
        </p:nvSpPr>
        <p:spPr>
          <a:xfrm>
            <a:off x="179388" y="1196975"/>
            <a:ext cx="8785225" cy="5400675"/>
          </a:xfrm>
        </p:spPr>
        <p:txBody>
          <a:bodyPr/>
          <a:lstStyle/>
          <a:p>
            <a:pPr eaLnBrk="1" hangingPunct="1">
              <a:buFont typeface="Wingdings" pitchFamily="2" charset="2"/>
              <a:buNone/>
            </a:pPr>
            <a:r>
              <a:rPr lang="en-AU" sz="2600" dirty="0" smtClean="0"/>
              <a:t>	“Assessment is a high‑stakes activity for students, and has a major impact on how they approach learning. Regardless of innovations in assessment techniques, developments in interpretive frameworks and increased adaptability made possible by new and forthcoming technologies, the core activities that cover the design and production of appropriate assessment tasks, the emphasis on higher‑order cognitive outcomes, the criteria for appraisal, the assignment and interpretation of marks and grades, and the overall maintenance of academic standards clearly remain ongoing responsibilities for the higher education enterprise as whole.”</a:t>
            </a:r>
            <a:endParaRPr lang="en-GB" sz="26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GB" smtClean="0"/>
              <a:t>Learning from Graham Gibbs</a:t>
            </a:r>
          </a:p>
        </p:txBody>
      </p:sp>
      <p:sp>
        <p:nvSpPr>
          <p:cNvPr id="15363" name="Rectangle 3"/>
          <p:cNvSpPr>
            <a:spLocks noGrp="1" noChangeArrowheads="1"/>
          </p:cNvSpPr>
          <p:nvPr>
            <p:ph type="body" idx="1"/>
          </p:nvPr>
        </p:nvSpPr>
        <p:spPr/>
        <p:txBody>
          <a:bodyPr/>
          <a:lstStyle/>
          <a:p>
            <a:pPr eaLnBrk="1" hangingPunct="1"/>
            <a:r>
              <a:rPr lang="en-GB" sz="2400" dirty="0" smtClean="0"/>
              <a:t>Increase the use of course requirements that capture and distribute student effort, without student work being marked.</a:t>
            </a:r>
          </a:p>
          <a:p>
            <a:pPr eaLnBrk="1" hangingPunct="1"/>
            <a:r>
              <a:rPr lang="en-GB" sz="2400" dirty="0" smtClean="0"/>
              <a:t>Sample these requirements for marking purposes, increasing the risk to students of not taking all of them seriously.</a:t>
            </a:r>
          </a:p>
          <a:p>
            <a:pPr eaLnBrk="1" hangingPunct="1"/>
            <a:r>
              <a:rPr lang="en-GB" sz="2400" dirty="0" smtClean="0"/>
              <a:t>Use frequent ‘quick and dirty’ feedback mechanisms with rapid ‘turn-round’ and discuss feedback and student work in class.</a:t>
            </a:r>
          </a:p>
          <a:p>
            <a:pPr eaLnBrk="1" hangingPunct="1"/>
            <a:endParaRPr lang="en-GB" sz="2400" dirty="0" smtClean="0"/>
          </a:p>
          <a:p>
            <a:pPr eaLnBrk="1" hangingPunct="1"/>
            <a:endParaRPr lang="en-GB" sz="24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49238"/>
            <a:ext cx="7858156" cy="1074737"/>
          </a:xfrm>
        </p:spPr>
        <p:txBody>
          <a:bodyPr/>
          <a:lstStyle/>
          <a:p>
            <a:r>
              <a:rPr lang="en-GB" sz="3200" dirty="0" smtClean="0"/>
              <a:t>Building blocks: mapping the student experience. We need to think about:</a:t>
            </a:r>
            <a:endParaRPr lang="en-GB" sz="3200" dirty="0"/>
          </a:p>
        </p:txBody>
      </p:sp>
      <p:sp>
        <p:nvSpPr>
          <p:cNvPr id="3" name="Content Placeholder 2"/>
          <p:cNvSpPr>
            <a:spLocks noGrp="1"/>
          </p:cNvSpPr>
          <p:nvPr>
            <p:ph idx="1"/>
          </p:nvPr>
        </p:nvSpPr>
        <p:spPr/>
        <p:txBody>
          <a:bodyPr/>
          <a:lstStyle/>
          <a:p>
            <a:r>
              <a:rPr lang="en-GB" dirty="0" smtClean="0"/>
              <a:t>The </a:t>
            </a:r>
            <a:r>
              <a:rPr lang="en-GB" dirty="0" smtClean="0">
                <a:solidFill>
                  <a:schemeClr val="tx2">
                    <a:lumMod val="60000"/>
                    <a:lumOff val="40000"/>
                  </a:schemeClr>
                </a:solidFill>
              </a:rPr>
              <a:t>pace</a:t>
            </a:r>
            <a:r>
              <a:rPr lang="en-GB" dirty="0" smtClean="0"/>
              <a:t> of activities students are experiencing: enough to keep students busy and engaged, not so much as to be overwhelming;</a:t>
            </a:r>
          </a:p>
          <a:p>
            <a:r>
              <a:rPr lang="en-GB" dirty="0" smtClean="0"/>
              <a:t>The </a:t>
            </a:r>
            <a:r>
              <a:rPr lang="en-GB" dirty="0" smtClean="0">
                <a:solidFill>
                  <a:schemeClr val="tx2">
                    <a:lumMod val="60000"/>
                    <a:lumOff val="40000"/>
                  </a:schemeClr>
                </a:solidFill>
              </a:rPr>
              <a:t>sequencing</a:t>
            </a:r>
            <a:r>
              <a:rPr lang="en-GB" dirty="0" smtClean="0"/>
              <a:t> of activities so that competence and knowledge are built cumulatively;</a:t>
            </a:r>
          </a:p>
          <a:p>
            <a:r>
              <a:rPr lang="en-GB" dirty="0" smtClean="0"/>
              <a:t>The </a:t>
            </a:r>
            <a:r>
              <a:rPr lang="en-GB" dirty="0" smtClean="0">
                <a:solidFill>
                  <a:schemeClr val="tx2">
                    <a:lumMod val="60000"/>
                    <a:lumOff val="40000"/>
                  </a:schemeClr>
                </a:solidFill>
              </a:rPr>
              <a:t>rationale</a:t>
            </a:r>
            <a:r>
              <a:rPr lang="en-GB" dirty="0" smtClean="0"/>
              <a:t> for activities: especially early on, so students can see the value of what they are being asked to do and can get practical pay-off in terms of learning gain;</a:t>
            </a:r>
          </a:p>
          <a:p>
            <a:r>
              <a:rPr lang="en-GB" dirty="0" smtClean="0"/>
              <a:t>The </a:t>
            </a:r>
            <a:r>
              <a:rPr lang="en-GB" dirty="0" smtClean="0">
                <a:solidFill>
                  <a:schemeClr val="tx2">
                    <a:lumMod val="60000"/>
                    <a:lumOff val="40000"/>
                  </a:schemeClr>
                </a:solidFill>
              </a:rPr>
              <a:t>coherence</a:t>
            </a:r>
            <a:r>
              <a:rPr lang="en-GB" dirty="0" smtClean="0"/>
              <a:t> of activities: with prescribed content linking to tasks and assignments.</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dirty="0" smtClean="0"/>
              <a:t>Technology-enhanced learning; we can:</a:t>
            </a:r>
          </a:p>
        </p:txBody>
      </p:sp>
      <p:sp>
        <p:nvSpPr>
          <p:cNvPr id="10243" name="Content Placeholder 2"/>
          <p:cNvSpPr>
            <a:spLocks noGrp="1"/>
          </p:cNvSpPr>
          <p:nvPr>
            <p:ph idx="1"/>
          </p:nvPr>
        </p:nvSpPr>
        <p:spPr>
          <a:xfrm>
            <a:off x="468313" y="1285875"/>
            <a:ext cx="8229600" cy="4916488"/>
          </a:xfrm>
        </p:spPr>
        <p:txBody>
          <a:bodyPr/>
          <a:lstStyle/>
          <a:p>
            <a:r>
              <a:rPr lang="en-GB" sz="2400" dirty="0" smtClean="0"/>
              <a:t>Use more Computer-Based Assessment (stop marking, start assessing!), </a:t>
            </a:r>
          </a:p>
          <a:p>
            <a:r>
              <a:rPr lang="en-GB" sz="2400" dirty="0" smtClean="0"/>
              <a:t>Encourage productive course-related discussion in formal and informal social learning spaces</a:t>
            </a:r>
            <a:r>
              <a:rPr lang="en-GB" dirty="0"/>
              <a:t>;</a:t>
            </a:r>
            <a:endParaRPr lang="en-GB" sz="2400" dirty="0" smtClean="0"/>
          </a:p>
          <a:p>
            <a:r>
              <a:rPr lang="en-GB" sz="2400" dirty="0" smtClean="0"/>
              <a:t>Provide links to electronic readings with guidance on what to do with them</a:t>
            </a:r>
            <a:r>
              <a:rPr lang="en-GB" dirty="0"/>
              <a:t>;</a:t>
            </a:r>
            <a:endParaRPr lang="en-GB" sz="2400" dirty="0" smtClean="0"/>
          </a:p>
          <a:p>
            <a:r>
              <a:rPr lang="en-GB" sz="2400" dirty="0" smtClean="0"/>
              <a:t>Make better use of Open Educational Resources and Re-usable Learning Objects;</a:t>
            </a:r>
          </a:p>
          <a:p>
            <a:r>
              <a:rPr lang="en-GB" sz="2400" dirty="0" smtClean="0"/>
              <a:t>Communicate with students via mobile phones, Podcasting, SMS </a:t>
            </a:r>
            <a:r>
              <a:rPr lang="en-GB" sz="2400" i="1" dirty="0" smtClean="0"/>
              <a:t>et al </a:t>
            </a:r>
            <a:r>
              <a:rPr lang="en-GB" sz="2400" dirty="0" smtClean="0"/>
              <a:t>rather than just letters, university email addresses and notice boards;</a:t>
            </a:r>
          </a:p>
          <a:p>
            <a:r>
              <a:rPr lang="en-GB" sz="2400" dirty="0" smtClean="0"/>
              <a:t>Offer some level of personalised approaches to learning and assessment.</a:t>
            </a:r>
          </a:p>
          <a:p>
            <a:endParaRPr lang="en-GB"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building blocks: fostering autonomous learning</a:t>
            </a:r>
            <a:endParaRPr lang="en-GB" dirty="0"/>
          </a:p>
        </p:txBody>
      </p:sp>
      <p:sp>
        <p:nvSpPr>
          <p:cNvPr id="3" name="Content Placeholder 2"/>
          <p:cNvSpPr>
            <a:spLocks noGrp="1"/>
          </p:cNvSpPr>
          <p:nvPr>
            <p:ph idx="1"/>
          </p:nvPr>
        </p:nvSpPr>
        <p:spPr/>
        <p:txBody>
          <a:bodyPr/>
          <a:lstStyle/>
          <a:p>
            <a:r>
              <a:rPr lang="en-GB" dirty="0" smtClean="0"/>
              <a:t>Curriculum enhancement implies reviewing student learning approaches and building in more independent approaches;</a:t>
            </a:r>
          </a:p>
          <a:p>
            <a:r>
              <a:rPr lang="en-GB" dirty="0" smtClean="0"/>
              <a:t>Autonomy doesn’t mean leaving students to their own devices: a steady progression from early support to later independence works well;</a:t>
            </a:r>
          </a:p>
          <a:p>
            <a:r>
              <a:rPr lang="en-GB" dirty="0" smtClean="0"/>
              <a:t>Problem-based learning places the onus on groups of students to identify what they need to know and then seek the support and resources to inform themselves.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Context</a:t>
            </a:r>
            <a:endParaRPr lang="en-GB" dirty="0"/>
          </a:p>
        </p:txBody>
      </p:sp>
      <p:sp>
        <p:nvSpPr>
          <p:cNvPr id="3" name="Content Placeholder 2"/>
          <p:cNvSpPr>
            <a:spLocks noGrp="1"/>
          </p:cNvSpPr>
          <p:nvPr>
            <p:ph idx="1"/>
          </p:nvPr>
        </p:nvSpPr>
        <p:spPr/>
        <p:txBody>
          <a:bodyPr/>
          <a:lstStyle/>
          <a:p>
            <a:pPr>
              <a:buNone/>
            </a:pPr>
            <a:r>
              <a:rPr lang="en-GB" dirty="0" smtClean="0">
                <a:solidFill>
                  <a:srgbClr val="000000"/>
                </a:solidFill>
              </a:rPr>
              <a:t>The University of Luxembourg is moving to a process of annual ‘stock taking’ as a means of quality enhancement, utilising course discussions to review practice to date, to recognise and share good practice and to identify potential for continuous improvement. This workshop is designed to engender productive annual review conversations focussed on enhancing the student experience.</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85720" y="249238"/>
            <a:ext cx="7715280" cy="1074737"/>
          </a:xfrm>
        </p:spPr>
        <p:txBody>
          <a:bodyPr/>
          <a:lstStyle/>
          <a:p>
            <a:r>
              <a:rPr lang="en-GB" sz="3200" dirty="0" smtClean="0"/>
              <a:t>Encourage autonomous, research-based and shared learning</a:t>
            </a:r>
          </a:p>
        </p:txBody>
      </p:sp>
      <p:sp>
        <p:nvSpPr>
          <p:cNvPr id="11267" name="Content Placeholder 2"/>
          <p:cNvSpPr>
            <a:spLocks noGrp="1"/>
          </p:cNvSpPr>
          <p:nvPr>
            <p:ph idx="1"/>
          </p:nvPr>
        </p:nvSpPr>
        <p:spPr/>
        <p:txBody>
          <a:bodyPr/>
          <a:lstStyle/>
          <a:p>
            <a:r>
              <a:rPr lang="en-GB" dirty="0" smtClean="0"/>
              <a:t>Let students loose on source material to find their own way around it;</a:t>
            </a:r>
          </a:p>
          <a:p>
            <a:r>
              <a:rPr lang="en-GB" dirty="0" smtClean="0"/>
              <a:t>Welcome their findings, while encouraging them appropriately to evaluate what they find;</a:t>
            </a:r>
          </a:p>
          <a:p>
            <a:r>
              <a:rPr lang="en-GB" dirty="0" smtClean="0"/>
              <a:t>Acknowledge what students bring to class from their prior formal and informal learning; </a:t>
            </a:r>
          </a:p>
          <a:p>
            <a:r>
              <a:rPr lang="en-GB" dirty="0" smtClean="0"/>
              <a:t>Encourage them to use their peers as valuable resources from whom they can learn much.</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Building blocks: continuous enhancement</a:t>
            </a:r>
            <a:endParaRPr lang="en-GB" dirty="0"/>
          </a:p>
        </p:txBody>
      </p:sp>
      <p:sp>
        <p:nvSpPr>
          <p:cNvPr id="3" name="Content Placeholder 2"/>
          <p:cNvSpPr>
            <a:spLocks noGrp="1"/>
          </p:cNvSpPr>
          <p:nvPr>
            <p:ph idx="1"/>
          </p:nvPr>
        </p:nvSpPr>
        <p:spPr/>
        <p:txBody>
          <a:bodyPr/>
          <a:lstStyle/>
          <a:p>
            <a:r>
              <a:rPr lang="en-GB" dirty="0" smtClean="0"/>
              <a:t>Learning and taking action following </a:t>
            </a:r>
            <a:r>
              <a:rPr lang="en-GB" dirty="0" smtClean="0">
                <a:solidFill>
                  <a:schemeClr val="tx2">
                    <a:lumMod val="60000"/>
                    <a:lumOff val="40000"/>
                  </a:schemeClr>
                </a:solidFill>
              </a:rPr>
              <a:t>student feedback </a:t>
            </a:r>
            <a:r>
              <a:rPr lang="en-GB" dirty="0" smtClean="0"/>
              <a:t>of various kinds;</a:t>
            </a:r>
          </a:p>
          <a:p>
            <a:r>
              <a:rPr lang="en-GB" dirty="0" smtClean="0">
                <a:solidFill>
                  <a:schemeClr val="tx2">
                    <a:lumMod val="60000"/>
                    <a:lumOff val="40000"/>
                  </a:schemeClr>
                </a:solidFill>
              </a:rPr>
              <a:t>Triangulating data </a:t>
            </a:r>
            <a:r>
              <a:rPr lang="en-GB" dirty="0" smtClean="0"/>
              <a:t>from diverse sources including peers teaching similar courses in other nations, international visiting colleagues and so on and using it to identify enhancement opportunities;</a:t>
            </a:r>
          </a:p>
          <a:p>
            <a:r>
              <a:rPr lang="en-GB" dirty="0" smtClean="0"/>
              <a:t>Using </a:t>
            </a:r>
            <a:r>
              <a:rPr lang="en-GB" dirty="0" smtClean="0">
                <a:solidFill>
                  <a:schemeClr val="tx2">
                    <a:lumMod val="60000"/>
                    <a:lumOff val="40000"/>
                  </a:schemeClr>
                </a:solidFill>
              </a:rPr>
              <a:t>data from student records </a:t>
            </a:r>
            <a:r>
              <a:rPr lang="en-GB" dirty="0" smtClean="0"/>
              <a:t>to track and improve retention, achievement, attendance/ engagement;</a:t>
            </a:r>
          </a:p>
          <a:p>
            <a:r>
              <a:rPr lang="en-GB" dirty="0" smtClean="0">
                <a:solidFill>
                  <a:schemeClr val="tx2">
                    <a:lumMod val="60000"/>
                    <a:lumOff val="40000"/>
                  </a:schemeClr>
                </a:solidFill>
              </a:rPr>
              <a:t>Working with colleagues </a:t>
            </a:r>
            <a:r>
              <a:rPr lang="en-GB" dirty="0" smtClean="0"/>
              <a:t>on parallel courses to build in an element of peer review.</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Twelve common problematic issues that annual review can positively address:</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dirty="0" smtClean="0"/>
              <a:t>Students feeling ‘out of their depth’ at the start of the programme and not really knowing what they are supposed to be doing;</a:t>
            </a:r>
          </a:p>
          <a:p>
            <a:pPr marL="457200" indent="-457200">
              <a:buSzPct val="100000"/>
              <a:buFont typeface="+mj-lt"/>
              <a:buAutoNum type="arabicPeriod"/>
            </a:pPr>
            <a:r>
              <a:rPr lang="en-GB" dirty="0" smtClean="0"/>
              <a:t>Students from very diverse cultural backgrounds finding it difficult to work together;</a:t>
            </a:r>
          </a:p>
          <a:p>
            <a:pPr marL="457200" indent="-457200">
              <a:buSzPct val="100000"/>
              <a:buFont typeface="+mj-lt"/>
              <a:buAutoNum type="arabicPeriod"/>
            </a:pPr>
            <a:r>
              <a:rPr lang="en-GB" dirty="0" smtClean="0"/>
              <a:t>Poorly aligned lectures and practical sessions, so that students don’t learn theory in advance of applying it in practical sessions;</a:t>
            </a:r>
          </a:p>
          <a:p>
            <a:pPr marL="457200" indent="-457200">
              <a:buSzPct val="100000"/>
              <a:buFont typeface="+mj-lt"/>
              <a:buAutoNum type="arabicPeriod"/>
            </a:pPr>
            <a:r>
              <a:rPr lang="en-GB" dirty="0" smtClean="0"/>
              <a:t>Lecturers from different modules working with high levels of commitment on their own sessions but with little understanding of what other colleagues are doing in other modules;</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Four more problematic issues worth addressing</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startAt="5"/>
            </a:pPr>
            <a:r>
              <a:rPr lang="en-GB" dirty="0" smtClean="0"/>
              <a:t>Fluctuating demands on student time caused by uneven pacing of workload;</a:t>
            </a:r>
          </a:p>
          <a:p>
            <a:pPr marL="457200" indent="-457200">
              <a:buSzPct val="100000"/>
              <a:buFont typeface="+mj-lt"/>
              <a:buAutoNum type="arabicPeriod" startAt="5"/>
            </a:pPr>
            <a:r>
              <a:rPr lang="en-GB" dirty="0" smtClean="0"/>
              <a:t>Curriculum materials focusing on a very narrow range of examples from a single nation or group of nations, which can make it difficult for all students to relate to them equally;</a:t>
            </a:r>
          </a:p>
          <a:p>
            <a:pPr marL="457200" indent="-457200">
              <a:buSzPct val="100000"/>
              <a:buFont typeface="+mj-lt"/>
              <a:buAutoNum type="arabicPeriod" startAt="5"/>
            </a:pPr>
            <a:r>
              <a:rPr lang="en-GB" dirty="0" smtClean="0"/>
              <a:t>Students experiencing difficulties accessing limited resources e.g. library books or electronic resources with limited numbers of site licenses;</a:t>
            </a:r>
          </a:p>
          <a:p>
            <a:pPr marL="457200" indent="-457200">
              <a:buSzPct val="100000"/>
              <a:buFont typeface="+mj-lt"/>
              <a:buAutoNum type="arabicPeriod" startAt="5"/>
            </a:pPr>
            <a:r>
              <a:rPr lang="en-GB" dirty="0" smtClean="0"/>
              <a:t>Assessments that don’t closely relate either the material that has been taught or the publicised and distributed course documentation;</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four more</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startAt="9"/>
            </a:pPr>
            <a:r>
              <a:rPr lang="en-GB" dirty="0" smtClean="0"/>
              <a:t>Students failing to engage as fully as possible with course materials and classroom activities;</a:t>
            </a:r>
          </a:p>
          <a:p>
            <a:pPr marL="457200" indent="-457200">
              <a:buSzPct val="100000"/>
              <a:buFont typeface="+mj-lt"/>
              <a:buAutoNum type="arabicPeriod" startAt="9"/>
            </a:pPr>
            <a:r>
              <a:rPr lang="en-GB" dirty="0" smtClean="0"/>
              <a:t>Poor attendance in class and failure to take up optional support opportunities even by students who need them most;</a:t>
            </a:r>
          </a:p>
          <a:p>
            <a:pPr marL="457200" indent="-457200">
              <a:buSzPct val="100000"/>
              <a:buFont typeface="+mj-lt"/>
              <a:buAutoNum type="arabicPeriod" startAt="9"/>
            </a:pPr>
            <a:r>
              <a:rPr lang="en-GB" dirty="0" smtClean="0"/>
              <a:t>Students struggling with particular areas of ‘troublesome knowledge’ and ‘threshold concepts’ (Meyer and Land , 2003);</a:t>
            </a:r>
          </a:p>
          <a:p>
            <a:pPr marL="457200" indent="-457200">
              <a:buSzPct val="100000"/>
              <a:buFont typeface="+mj-lt"/>
              <a:buAutoNum type="arabicPeriod" startAt="9"/>
            </a:pPr>
            <a:r>
              <a:rPr lang="en-GB" dirty="0" smtClean="0"/>
              <a:t>Insufficient take up and use (by both academics and students) of technologies to support learning.</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57298"/>
            <a:ext cx="7543800" cy="2571768"/>
          </a:xfrm>
        </p:spPr>
        <p:txBody>
          <a:bodyPr/>
          <a:lstStyle/>
          <a:p>
            <a:r>
              <a:rPr lang="en-GB" dirty="0" smtClean="0"/>
              <a:t>Which of these are causing you most concern at the moment, and how could you address them?</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 for action</a:t>
            </a:r>
            <a:endParaRPr lang="en-GB" dirty="0"/>
          </a:p>
        </p:txBody>
      </p:sp>
      <p:sp>
        <p:nvSpPr>
          <p:cNvPr id="3" name="Content Placeholder 2"/>
          <p:cNvSpPr>
            <a:spLocks noGrp="1"/>
          </p:cNvSpPr>
          <p:nvPr>
            <p:ph idx="1"/>
          </p:nvPr>
        </p:nvSpPr>
        <p:spPr/>
        <p:txBody>
          <a:bodyPr/>
          <a:lstStyle/>
          <a:p>
            <a:r>
              <a:rPr lang="en-GB" dirty="0" smtClean="0"/>
              <a:t>What information do you feel you need to gather to enable you more effectively to take stock of your programme(s)?</a:t>
            </a:r>
          </a:p>
          <a:p>
            <a:r>
              <a:rPr lang="en-GB" dirty="0" smtClean="0"/>
              <a:t>Thinking about your current programme, which areas do you feel are most successful?</a:t>
            </a:r>
          </a:p>
          <a:p>
            <a:r>
              <a:rPr lang="en-GB" dirty="0" smtClean="0"/>
              <a:t>Which good practices have led to these results, and how could you share these with other programme leaders? </a:t>
            </a:r>
          </a:p>
          <a:p>
            <a:r>
              <a:rPr lang="en-GB" dirty="0" smtClean="0"/>
              <a:t>What plans can you make to enhance your students’ experience this year, in two years time, in five years time?</a:t>
            </a:r>
          </a:p>
          <a:p>
            <a:r>
              <a:rPr lang="en-GB" dirty="0" smtClean="0"/>
              <a:t>What support do you need to enable you to achieve this?</a:t>
            </a:r>
          </a:p>
          <a:p>
            <a:r>
              <a:rPr lang="en-GB" dirty="0" smtClean="0"/>
              <a:t>How will you know if you have been effective?</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None/>
              <a:defRPr/>
            </a:pPr>
            <a:r>
              <a:rPr lang="en-GB" sz="2000" dirty="0" err="1" smtClean="0"/>
              <a:t>Dochy</a:t>
            </a:r>
            <a:r>
              <a:rPr lang="en-GB" sz="2000" dirty="0" smtClean="0"/>
              <a:t>, F. J. R. C., </a:t>
            </a:r>
            <a:r>
              <a:rPr lang="en-GB" sz="2000" dirty="0" err="1" smtClean="0"/>
              <a:t>Segers</a:t>
            </a:r>
            <a:r>
              <a:rPr lang="en-GB" sz="2000" dirty="0" smtClean="0"/>
              <a:t>, M., &amp; </a:t>
            </a:r>
            <a:r>
              <a:rPr lang="en-GB" sz="2000" dirty="0" err="1" smtClean="0"/>
              <a:t>Sluijsmans</a:t>
            </a:r>
            <a:r>
              <a:rPr lang="en-GB" sz="2000" dirty="0" smtClean="0"/>
              <a:t>, D. (1999). The use of self-, peer and co-assessment in higher education: A review. </a:t>
            </a:r>
            <a:r>
              <a:rPr lang="en-GB" sz="2000" i="1" dirty="0" smtClean="0"/>
              <a:t>Studies in Higher education</a:t>
            </a:r>
            <a:r>
              <a:rPr lang="en-GB" sz="2000" dirty="0" smtClean="0"/>
              <a:t>, </a:t>
            </a:r>
            <a:r>
              <a:rPr lang="en-GB" sz="2000" i="1" dirty="0" smtClean="0"/>
              <a:t>24</a:t>
            </a:r>
            <a:r>
              <a:rPr lang="en-GB" sz="2000" dirty="0" smtClean="0"/>
              <a:t>(3), 331-350.</a:t>
            </a:r>
          </a:p>
          <a:p>
            <a:pPr marL="609600" indent="-609600" eaLnBrk="1" hangingPunct="1">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By the end of this workshop, participants will be better able to:</a:t>
            </a:r>
            <a:endParaRPr lang="en-GB" dirty="0"/>
          </a:p>
        </p:txBody>
      </p:sp>
      <p:sp>
        <p:nvSpPr>
          <p:cNvPr id="3" name="Content Placeholder 2"/>
          <p:cNvSpPr>
            <a:spLocks noGrp="1"/>
          </p:cNvSpPr>
          <p:nvPr>
            <p:ph idx="1"/>
          </p:nvPr>
        </p:nvSpPr>
        <p:spPr/>
        <p:txBody>
          <a:bodyPr/>
          <a:lstStyle/>
          <a:p>
            <a:pPr eaLnBrk="1" hangingPunct="1"/>
            <a:r>
              <a:rPr lang="en-GB" dirty="0" smtClean="0"/>
              <a:t>Take stock of programme experiences in the previous year using all available information, including diverse forms of student feedback and course level information;</a:t>
            </a:r>
          </a:p>
          <a:p>
            <a:pPr eaLnBrk="1" fontAlgn="auto" hangingPunct="1"/>
            <a:r>
              <a:rPr lang="en-US" dirty="0" smtClean="0"/>
              <a:t>Use a scholarly approach to annual review processes to enable analysis of trends in practitioner and student experiences;</a:t>
            </a:r>
          </a:p>
          <a:p>
            <a:pPr lvl="0" eaLnBrk="1" fontAlgn="auto" hangingPunct="1"/>
            <a:r>
              <a:rPr lang="en-US" kern="1200" dirty="0" smtClean="0">
                <a:ea typeface="ＭＳ Ｐゴシック" panose="020B0600070205080204" pitchFamily="34" charset="-128"/>
              </a:rPr>
              <a:t>Develop action plans for future enhancements of the student experience, with the potential in future to review progress against anticipated outcomes.</a:t>
            </a:r>
          </a:p>
          <a:p>
            <a:pPr eaLnBrk="1" fontAlgn="auto" hangingPunct="1"/>
            <a:endParaRPr lang="en-GB" b="0" dirty="0" smtClean="0"/>
          </a:p>
          <a:p>
            <a:pPr eaLnBrk="1" hangingPunct="1"/>
            <a:endParaRPr lang="en-US" b="0"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3</a:t>
            </a:r>
          </a:p>
        </p:txBody>
      </p:sp>
      <p:sp>
        <p:nvSpPr>
          <p:cNvPr id="43011" name="Rectangle 3"/>
          <p:cNvSpPr>
            <a:spLocks noGrp="1" noChangeArrowheads="1"/>
          </p:cNvSpPr>
          <p:nvPr>
            <p:ph type="body" idx="1"/>
          </p:nvPr>
        </p:nvSpPr>
        <p:spPr>
          <a:xfrm>
            <a:off x="142844" y="836712"/>
            <a:ext cx="8750331" cy="5545039"/>
          </a:xfrm>
        </p:spPr>
        <p:txBody>
          <a:bodyPr/>
          <a:lstStyle/>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smtClean="0">
                <a:hlinkClick r:id="rId3"/>
              </a:rPr>
              <a:t>www.tla.ed.ac.uk/interchange</a:t>
            </a:r>
            <a:r>
              <a:rPr lang="en-GB" sz="2000" dirty="0" smtClean="0"/>
              <a:t>.</a:t>
            </a:r>
          </a:p>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a:t>
            </a:r>
            <a:r>
              <a:rPr lang="en-GB" sz="2000" i="1" dirty="0" smtClean="0"/>
              <a:t>Threshold Concepts and Troublesome Knowledge 1 – Linkages to Ways of Thinking and Practising within the Disciplines</a:t>
            </a:r>
            <a:r>
              <a:rPr lang="en-GB" sz="2000" dirty="0"/>
              <a:t>,</a:t>
            </a:r>
            <a:r>
              <a:rPr lang="en-GB" sz="2000" dirty="0" smtClean="0"/>
              <a:t> in C. Rust (ed.) </a:t>
            </a:r>
            <a:r>
              <a:rPr lang="en-GB" sz="2000" i="1" dirty="0" smtClean="0"/>
              <a:t>Improving Student Learning </a:t>
            </a:r>
            <a:r>
              <a:rPr lang="en-GB" sz="2000" dirty="0" smtClean="0"/>
              <a:t>–</a:t>
            </a:r>
            <a:r>
              <a:rPr lang="en-GB" sz="2000" i="1" dirty="0" smtClean="0"/>
              <a:t> Ten years on</a:t>
            </a:r>
            <a:r>
              <a:rPr lang="en-GB" sz="2000" dirty="0"/>
              <a:t>. Oxford: OCSLD. </a:t>
            </a:r>
            <a:endParaRPr lang="en-GB" sz="2000" dirty="0" smtClean="0"/>
          </a:p>
          <a:p>
            <a:pPr eaLnBrk="1" hangingPunct="1">
              <a:buNone/>
              <a:defRPr/>
            </a:pPr>
            <a:r>
              <a:rPr lang="en-GB" sz="2000" dirty="0" smtClean="0"/>
              <a:t>Morgan</a:t>
            </a:r>
            <a:r>
              <a:rPr lang="en-GB" sz="2000" dirty="0"/>
              <a:t>, </a:t>
            </a:r>
            <a:r>
              <a:rPr lang="en-GB" sz="2000" dirty="0" smtClean="0"/>
              <a:t>M. (2013) (Ed.) ​</a:t>
            </a:r>
            <a:r>
              <a:rPr lang="en-GB" sz="2000" i="1" dirty="0" smtClean="0"/>
              <a:t>Supporting Student Diversity in Higher Education: A practical guide,</a:t>
            </a:r>
            <a:r>
              <a:rPr lang="en-GB" sz="2000" dirty="0" smtClean="0"/>
              <a:t> London: Routledge.</a:t>
            </a:r>
            <a:endParaRPr lang="en-GB" sz="2000" dirty="0"/>
          </a:p>
          <a:p>
            <a:pPr eaLnBrk="1" hangingPunct="1">
              <a:buFont typeface="Wingdings" pitchFamily="2" charset="2"/>
              <a:buNone/>
              <a:defRPr/>
            </a:pPr>
            <a:r>
              <a:rPr lang="en-GB" sz="2000" dirty="0" smtClean="0"/>
              <a:t>Nicol,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4"/>
              </a:rPr>
              <a:t>http://www.pass.brad.ac.uk/</a:t>
            </a:r>
            <a:r>
              <a:rPr lang="en-GB" sz="2000" dirty="0" smtClean="0"/>
              <a:t> Accessed August 2015.</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None/>
            </a:pPr>
            <a:r>
              <a:rPr lang="en-GB" sz="2000" dirty="0" smtClean="0"/>
              <a:t>Sadler, D. Royce (2010) Beyond feedback: developing student capability in complex appraisal, </a:t>
            </a:r>
            <a:r>
              <a:rPr lang="en-GB" sz="2000" i="1" dirty="0" smtClean="0"/>
              <a:t>Assessment &amp; Evaluation in Higher Education, 35: 5, 535-550.</a:t>
            </a:r>
          </a:p>
          <a:p>
            <a:pPr eaLnBrk="1" hangingPunct="1">
              <a:buNone/>
            </a:pPr>
            <a:r>
              <a:rPr lang="en-GB" sz="2000" dirty="0" smtClean="0"/>
              <a:t>Wiggins, G. (1990) The Case for Authentic Assessment, ERIC Digest</a:t>
            </a:r>
            <a:r>
              <a:rPr lang="en-GB" sz="2000" b="0" dirty="0" smtClean="0"/>
              <a:t>.</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Annual review can be helpful because</a:t>
            </a:r>
            <a:endParaRPr lang="en-GB" dirty="0"/>
          </a:p>
        </p:txBody>
      </p:sp>
      <p:sp>
        <p:nvSpPr>
          <p:cNvPr id="3" name="Content Placeholder 2"/>
          <p:cNvSpPr>
            <a:spLocks noGrp="1"/>
          </p:cNvSpPr>
          <p:nvPr>
            <p:ph idx="1"/>
          </p:nvPr>
        </p:nvSpPr>
        <p:spPr/>
        <p:txBody>
          <a:bodyPr/>
          <a:lstStyle/>
          <a:p>
            <a:r>
              <a:rPr lang="en-US" kern="1200" dirty="0" smtClean="0">
                <a:ea typeface="ＭＳ Ｐゴシック" panose="020B0600070205080204" pitchFamily="34" charset="-128"/>
              </a:rPr>
              <a:t>Programme leaders and others can learn a lot from reviewing their own classroom achievements against previous years and benchmarking against peers in other HEIs and disciplines;</a:t>
            </a:r>
          </a:p>
          <a:p>
            <a:r>
              <a:rPr lang="en-US" kern="1200" dirty="0" smtClean="0">
                <a:ea typeface="ＭＳ Ｐゴシック" panose="020B0600070205080204" pitchFamily="34" charset="-128"/>
              </a:rPr>
              <a:t>Having </a:t>
            </a:r>
            <a:r>
              <a:rPr lang="en-US" kern="1200" dirty="0" err="1" smtClean="0">
                <a:ea typeface="ＭＳ Ｐゴシック" panose="020B0600070205080204" pitchFamily="34" charset="-128"/>
              </a:rPr>
              <a:t>analysed</a:t>
            </a:r>
            <a:r>
              <a:rPr lang="en-US" kern="1200" dirty="0" smtClean="0">
                <a:ea typeface="ＭＳ Ｐゴシック" panose="020B0600070205080204" pitchFamily="34" charset="-128"/>
              </a:rPr>
              <a:t> findings, colleagues can then seek patterns that can be helpful in identifying why and how good/ less than satisfactory outcomes have been achieved. This is common practice in many European and other nations;</a:t>
            </a:r>
          </a:p>
          <a:p>
            <a:pPr lvl="0"/>
            <a:r>
              <a:rPr lang="en-US" kern="1200" dirty="0" smtClean="0">
                <a:ea typeface="ＭＳ Ｐゴシック" panose="020B0600070205080204" pitchFamily="34" charset="-128"/>
              </a:rPr>
              <a:t>A key feature of annual review processes is the establishment of clear actions to remediate problems and build on/share good experiences.</a:t>
            </a:r>
          </a:p>
          <a:p>
            <a:endParaRPr lang="en-US" b="0" kern="1200" dirty="0" smtClean="0">
              <a:ea typeface="ＭＳ Ｐゴシック" panose="020B0600070205080204" pitchFamily="34" charset="-128"/>
            </a:endParaRPr>
          </a:p>
          <a:p>
            <a:endParaRPr lang="en-US" b="0" kern="1200" dirty="0" smtClean="0">
              <a:ea typeface="ＭＳ Ｐゴシック" panose="020B0600070205080204" pitchFamily="34" charset="-128"/>
            </a:endParaRP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‘spring clean’ for your programmes?</a:t>
            </a:r>
            <a:endParaRPr lang="en-GB" dirty="0"/>
          </a:p>
        </p:txBody>
      </p:sp>
      <p:sp>
        <p:nvSpPr>
          <p:cNvPr id="3" name="Content Placeholder 2"/>
          <p:cNvSpPr>
            <a:spLocks noGrp="1"/>
          </p:cNvSpPr>
          <p:nvPr>
            <p:ph idx="1"/>
          </p:nvPr>
        </p:nvSpPr>
        <p:spPr/>
        <p:txBody>
          <a:bodyPr/>
          <a:lstStyle/>
          <a:p>
            <a:r>
              <a:rPr lang="en-GB" dirty="0" smtClean="0"/>
              <a:t>It’s a valuable part of curriculum management to review at regular intervals a range of indicators about your course, with the aim of seeking continuous improvement;</a:t>
            </a:r>
          </a:p>
          <a:p>
            <a:r>
              <a:rPr lang="en-GB" dirty="0" smtClean="0"/>
              <a:t>It can be helpful to use colleagues beyond your course team to hold a mirror up to your achievements and provide external perspectives;</a:t>
            </a:r>
          </a:p>
          <a:p>
            <a:r>
              <a:rPr lang="en-GB" dirty="0" smtClean="0"/>
              <a:t>Asking the right questions is important, and so is having good baseline data against which future reviews can take place.</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Refreshing and revalidating programmes</a:t>
            </a:r>
            <a:endParaRPr lang="en-GB" dirty="0"/>
          </a:p>
        </p:txBody>
      </p:sp>
      <p:sp>
        <p:nvSpPr>
          <p:cNvPr id="3" name="Content Placeholder 2"/>
          <p:cNvSpPr>
            <a:spLocks noGrp="1"/>
          </p:cNvSpPr>
          <p:nvPr>
            <p:ph idx="1"/>
          </p:nvPr>
        </p:nvSpPr>
        <p:spPr/>
        <p:txBody>
          <a:bodyPr/>
          <a:lstStyle/>
          <a:p>
            <a:r>
              <a:rPr lang="en-GB" dirty="0" smtClean="0"/>
              <a:t>From experience, what has worked well and what has not?</a:t>
            </a:r>
          </a:p>
          <a:p>
            <a:r>
              <a:rPr lang="en-GB" dirty="0" smtClean="0"/>
              <a:t>Are there aspects of the student experience that have been unsatisfactory?</a:t>
            </a:r>
          </a:p>
          <a:p>
            <a:r>
              <a:rPr lang="en-GB" dirty="0" smtClean="0"/>
              <a:t>Are there contextual changes (e.g. the employment market) that you need to take into account?</a:t>
            </a:r>
          </a:p>
          <a:p>
            <a:r>
              <a:rPr lang="en-GB" dirty="0" smtClean="0"/>
              <a:t>Are there advances in knowledge in the field that need to be taken into account?</a:t>
            </a:r>
          </a:p>
          <a:p>
            <a:r>
              <a:rPr lang="en-GB" dirty="0" smtClean="0"/>
              <a:t>Are you happy that your content delivery approaches are fit for purpose? </a:t>
            </a:r>
          </a:p>
          <a:p>
            <a:r>
              <a:rPr lang="en-GB" dirty="0" smtClean="0"/>
              <a:t>Are the activities that students are being asked to undertake sufficient to engage them fully?</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Are existing programmes viable? </a:t>
            </a:r>
            <a:br>
              <a:rPr lang="en-GB" dirty="0" smtClean="0"/>
            </a:br>
            <a:r>
              <a:rPr lang="en-GB" dirty="0" smtClean="0"/>
              <a:t>Some questions</a:t>
            </a:r>
            <a:endParaRPr lang="en-GB" dirty="0"/>
          </a:p>
        </p:txBody>
      </p:sp>
      <p:sp>
        <p:nvSpPr>
          <p:cNvPr id="3" name="Content Placeholder 2"/>
          <p:cNvSpPr>
            <a:spLocks noGrp="1"/>
          </p:cNvSpPr>
          <p:nvPr>
            <p:ph idx="1"/>
          </p:nvPr>
        </p:nvSpPr>
        <p:spPr/>
        <p:txBody>
          <a:bodyPr/>
          <a:lstStyle/>
          <a:p>
            <a:r>
              <a:rPr lang="en-GB" dirty="0" smtClean="0"/>
              <a:t>Is there a continuing and buoyant market for the programme?</a:t>
            </a:r>
          </a:p>
          <a:p>
            <a:r>
              <a:rPr lang="en-GB" dirty="0" smtClean="0"/>
              <a:t>Does it recruit well?</a:t>
            </a:r>
          </a:p>
          <a:p>
            <a:r>
              <a:rPr lang="en-GB" dirty="0" smtClean="0"/>
              <a:t>Does it retain students?</a:t>
            </a:r>
          </a:p>
          <a:p>
            <a:r>
              <a:rPr lang="en-GB" dirty="0" smtClean="0"/>
              <a:t>Can you demonstrate that the students are satisfied?</a:t>
            </a:r>
          </a:p>
          <a:p>
            <a:r>
              <a:rPr lang="en-GB" dirty="0" smtClean="0"/>
              <a:t>Is it helping students gain graduate-level employment on graduation?</a:t>
            </a:r>
          </a:p>
          <a:p>
            <a:r>
              <a:rPr lang="en-GB" dirty="0" smtClean="0"/>
              <a:t>Do the sums add up? Do the costs exceed the income generated, and if so, is there a mitigating case to be made for keeping the programme?</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2764</Words>
  <Application>Microsoft Office PowerPoint</Application>
  <PresentationFormat>On-screen Show (4:3)</PresentationFormat>
  <Paragraphs>197</Paragraphs>
  <Slides>31</Slides>
  <Notes>20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31</vt:i4>
      </vt:variant>
    </vt:vector>
  </HeadingPairs>
  <TitlesOfParts>
    <vt:vector size="40" baseType="lpstr">
      <vt:lpstr>Arial</vt:lpstr>
      <vt:lpstr>Arial Rounded MT Bold</vt:lpstr>
      <vt:lpstr>Calibri</vt:lpstr>
      <vt:lpstr>Comic Sans MS</vt:lpstr>
      <vt:lpstr>ＭＳ Ｐゴシック</vt:lpstr>
      <vt:lpstr>Times New Roman</vt:lpstr>
      <vt:lpstr>Wingdings</vt:lpstr>
      <vt:lpstr>LeedsMet template</vt:lpstr>
      <vt:lpstr>101_Custom Design</vt:lpstr>
      <vt:lpstr>Using annual review for the enhancement of the student experience</vt:lpstr>
      <vt:lpstr>Context</vt:lpstr>
      <vt:lpstr>By the end of this workshop, participants will be better able to:</vt:lpstr>
      <vt:lpstr>PowerPoint Presentation</vt:lpstr>
      <vt:lpstr>PowerPoint Presentation</vt:lpstr>
      <vt:lpstr>Annual review can be helpful because</vt:lpstr>
      <vt:lpstr>A ‘spring clean’ for your programmes?</vt:lpstr>
      <vt:lpstr>Refreshing and revalidating programmes</vt:lpstr>
      <vt:lpstr>Are existing programmes viable?  Some questions</vt:lpstr>
      <vt:lpstr>The building blocks of curriculum refreshment: The curriculum content, consider:</vt:lpstr>
      <vt:lpstr>Building blocks: skills development</vt:lpstr>
      <vt:lpstr>Building blocks: assessment</vt:lpstr>
      <vt:lpstr>What improvements can we make to assessment practices? We need to:</vt:lpstr>
      <vt:lpstr>Learning from Terry Crooks</vt:lpstr>
      <vt:lpstr>Learning from Royce Sadler</vt:lpstr>
      <vt:lpstr>Learning from Graham Gibbs</vt:lpstr>
      <vt:lpstr>Building blocks: mapping the student experience. We need to think about:</vt:lpstr>
      <vt:lpstr>Technology-enhanced learning; we can:</vt:lpstr>
      <vt:lpstr>The building blocks: fostering autonomous learning</vt:lpstr>
      <vt:lpstr>Encourage autonomous, research-based and shared learning</vt:lpstr>
      <vt:lpstr>Building blocks: continuous enhancement</vt:lpstr>
      <vt:lpstr>Twelve common problematic issues that annual review can positively address:</vt:lpstr>
      <vt:lpstr>Four more problematic issues worth addressing</vt:lpstr>
      <vt:lpstr>And four more</vt:lpstr>
      <vt:lpstr>Which of these are causing you most concern at the moment, and how could you address them?</vt:lpstr>
      <vt:lpstr>Planning for action</vt:lpstr>
      <vt:lpstr>These and other slides will be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2015-11-30T20:42:02Z</dcterms:modified>
</cp:coreProperties>
</file>