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15" r:id="rId2"/>
  </p:sldMasterIdLst>
  <p:notesMasterIdLst>
    <p:notesMasterId r:id="rId32"/>
  </p:notesMasterIdLst>
  <p:handoutMasterIdLst>
    <p:handoutMasterId r:id="rId33"/>
  </p:handoutMasterIdLst>
  <p:sldIdLst>
    <p:sldId id="345" r:id="rId3"/>
    <p:sldId id="330" r:id="rId4"/>
    <p:sldId id="303" r:id="rId5"/>
    <p:sldId id="306" r:id="rId6"/>
    <p:sldId id="322" r:id="rId7"/>
    <p:sldId id="325" r:id="rId8"/>
    <p:sldId id="308" r:id="rId9"/>
    <p:sldId id="310" r:id="rId10"/>
    <p:sldId id="314" r:id="rId11"/>
    <p:sldId id="307" r:id="rId12"/>
    <p:sldId id="313" r:id="rId13"/>
    <p:sldId id="324" r:id="rId14"/>
    <p:sldId id="328" r:id="rId15"/>
    <p:sldId id="311" r:id="rId16"/>
    <p:sldId id="340" r:id="rId17"/>
    <p:sldId id="344" r:id="rId18"/>
    <p:sldId id="331" r:id="rId19"/>
    <p:sldId id="333" r:id="rId20"/>
    <p:sldId id="334" r:id="rId21"/>
    <p:sldId id="335" r:id="rId22"/>
    <p:sldId id="337" r:id="rId23"/>
    <p:sldId id="343" r:id="rId24"/>
    <p:sldId id="336" r:id="rId25"/>
    <p:sldId id="338" r:id="rId26"/>
    <p:sldId id="339" r:id="rId27"/>
    <p:sldId id="342" r:id="rId28"/>
    <p:sldId id="320" r:id="rId29"/>
    <p:sldId id="332" r:id="rId30"/>
    <p:sldId id="304"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25" autoAdjust="0"/>
    <p:restoredTop sz="97500" autoAdjust="0"/>
  </p:normalViewPr>
  <p:slideViewPr>
    <p:cSldViewPr>
      <p:cViewPr varScale="1">
        <p:scale>
          <a:sx n="68" d="100"/>
          <a:sy n="68" d="100"/>
        </p:scale>
        <p:origin x="12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extLst>
      <p:ext uri="{BB962C8B-B14F-4D97-AF65-F5344CB8AC3E}">
        <p14:creationId xmlns:p14="http://schemas.microsoft.com/office/powerpoint/2010/main" val="9505135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extLst>
      <p:ext uri="{BB962C8B-B14F-4D97-AF65-F5344CB8AC3E}">
        <p14:creationId xmlns:p14="http://schemas.microsoft.com/office/powerpoint/2010/main" val="21298782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a:defRPr/>
            </a:pPr>
            <a:fld id="{8A7EB679-7535-4499-998C-2E4C9FDB76DD}" type="slidenum">
              <a:rPr lang="en-US" smtClean="0">
                <a:solidFill>
                  <a:srgbClr val="000000"/>
                </a:solidFill>
              </a:rPr>
              <a:pPr>
                <a:defRPr/>
              </a:pPr>
              <a:t>1</a:t>
            </a:fld>
            <a:endParaRPr lang="en-US" dirty="0">
              <a:solidFill>
                <a:srgbClr val="000000"/>
              </a:solidFill>
            </a:endParaRPr>
          </a:p>
        </p:txBody>
      </p:sp>
    </p:spTree>
    <p:extLst>
      <p:ext uri="{BB962C8B-B14F-4D97-AF65-F5344CB8AC3E}">
        <p14:creationId xmlns:p14="http://schemas.microsoft.com/office/powerpoint/2010/main" val="2900658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8672252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810737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459079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575712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1180319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52062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955308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0647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5</a:t>
            </a:fld>
            <a:endParaRPr lang="en-US" smtClean="0">
              <a:solidFill>
                <a:srgbClr val="000000"/>
              </a:solidFill>
            </a:endParaRPr>
          </a:p>
        </p:txBody>
      </p:sp>
    </p:spTree>
    <p:extLst>
      <p:ext uri="{BB962C8B-B14F-4D97-AF65-F5344CB8AC3E}">
        <p14:creationId xmlns:p14="http://schemas.microsoft.com/office/powerpoint/2010/main" val="2860520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226646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386636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5182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110203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981483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solidFill>
                  <a:srgbClr val="000000"/>
                </a:solidFill>
              </a:rPr>
              <a:pPr>
                <a:defRPr/>
              </a:pPr>
              <a:t>30/11/2015</a:t>
            </a:fld>
            <a:endParaRPr lang="en-GB" altLang="en-US">
              <a:solidFill>
                <a:srgbClr val="000000"/>
              </a:solidFill>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solidFill>
                <a:srgbClr val="000000"/>
              </a:solidFill>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30/11/2015</a:t>
            </a:fld>
            <a:endParaRPr lang="en-GB" altLang="en-US">
              <a:solidFill>
                <a:srgbClr val="000000"/>
              </a:solidFill>
            </a:endParaRPr>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16"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vetmed.wsu.edu/courses-jmgay/documents/SynopsisWhatBestCollegeTeachersDo.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escalate.ac.uk/resources/peerobserva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leedsbeckett.ac.uk/publications/files/090505-36477_PeerObsTeaching_LoRes.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fr-CH" sz="4400" dirty="0" err="1"/>
              <a:t>Evaluating</a:t>
            </a:r>
            <a:r>
              <a:rPr lang="fr-CH" sz="4400" dirty="0"/>
              <a:t> and </a:t>
            </a:r>
            <a:r>
              <a:rPr lang="fr-CH" sz="4400" dirty="0" err="1"/>
              <a:t>enhancing</a:t>
            </a:r>
            <a:r>
              <a:rPr lang="fr-CH" sz="4400" dirty="0"/>
              <a:t> </a:t>
            </a:r>
            <a:r>
              <a:rPr lang="fr-CH" sz="4400" dirty="0" err="1"/>
              <a:t>your</a:t>
            </a:r>
            <a:r>
              <a:rPr lang="fr-CH" sz="4400" dirty="0"/>
              <a:t> </a:t>
            </a:r>
            <a:r>
              <a:rPr lang="fr-CH" sz="4400" dirty="0" err="1"/>
              <a:t>own</a:t>
            </a:r>
            <a:r>
              <a:rPr lang="fr-CH" sz="4400" dirty="0"/>
              <a:t> </a:t>
            </a:r>
            <a:r>
              <a:rPr lang="fr-CH" sz="4400" dirty="0" err="1"/>
              <a:t>teaching</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Luxembourg</a:t>
            </a:r>
          </a:p>
          <a:p>
            <a:pPr algn="ctr" eaLnBrk="1" hangingPunct="1">
              <a:defRPr/>
            </a:pPr>
            <a:r>
              <a:rPr lang="en-GB" sz="1800" dirty="0" smtClean="0"/>
              <a:t>December 2015</a:t>
            </a:r>
            <a:endParaRPr lang="en-GB" sz="1800" dirty="0" smtClean="0"/>
          </a:p>
          <a:p>
            <a:pPr algn="ctr" eaLnBrk="1" hangingPunct="1">
              <a:defRPr/>
            </a:pPr>
            <a:r>
              <a:rPr lang="en-GB" sz="2400" b="1" dirty="0" smtClean="0"/>
              <a:t>Sally Brown</a:t>
            </a:r>
          </a:p>
          <a:p>
            <a:pPr algn="ctr" eaLnBrk="1" hangingPunct="1">
              <a:defRPr/>
            </a:pPr>
            <a:r>
              <a:rPr lang="en-GB" sz="1800" dirty="0" smtClean="0"/>
              <a:t>Emerita Professor, Leeds </a:t>
            </a:r>
            <a:r>
              <a:rPr lang="en-GB" sz="1800" dirty="0" smtClean="0"/>
              <a:t>Beckett University</a:t>
            </a:r>
            <a:endParaRPr lang="en-GB" sz="1800" dirty="0" smtClean="0"/>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a:t>
            </a:r>
            <a:r>
              <a:rPr lang="en-GB" sz="1800" dirty="0" smtClean="0"/>
              <a:t>Plymouth, University of South Wales </a:t>
            </a:r>
            <a:r>
              <a:rPr lang="en-GB" sz="1800" dirty="0" smtClean="0"/>
              <a:t>&amp;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a:lnSpc>
                <a:spcPct val="100000"/>
              </a:lnSpc>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lnSpc>
                <a:spcPct val="100000"/>
              </a:lnSpc>
              <a:buNone/>
            </a:pPr>
            <a:r>
              <a:rPr lang="en-GB" dirty="0" err="1" smtClean="0"/>
              <a:t>McKeachie</a:t>
            </a:r>
            <a:r>
              <a:rPr lang="en-GB" dirty="0" smtClean="0"/>
              <a:t> et al p.53</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High quality teaching…</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smtClean="0"/>
              <a:t>Ramsden</a:t>
            </a:r>
            <a:r>
              <a:rPr lang="en-GB" sz="2600" dirty="0" smtClean="0"/>
              <a:t>, 2003, p97)</a:t>
            </a:r>
            <a:endParaRPr lang="en-GB" sz="2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smtClean="0"/>
              <a:t>Ken Bain says great teachers... </a:t>
            </a:r>
            <a:endParaRPr lang="en-GB" sz="3200" dirty="0"/>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200" dirty="0" smtClean="0"/>
              <a:t>Are willing to spend time with students, to nurture their learning.</a:t>
            </a:r>
          </a:p>
          <a:p>
            <a:pPr marL="627063" indent="-627063">
              <a:buClr>
                <a:srgbClr val="002060"/>
              </a:buClr>
              <a:buSzPct val="100000"/>
              <a:buFont typeface="+mj-lt"/>
              <a:buAutoNum type="arabicPeriod"/>
            </a:pPr>
            <a:r>
              <a:rPr lang="en-GB" sz="2200" dirty="0" smtClean="0"/>
              <a:t>Don’t foster a feeling of power over, but investment in, students.</a:t>
            </a:r>
          </a:p>
          <a:p>
            <a:pPr marL="627063" indent="-627063">
              <a:buClr>
                <a:srgbClr val="002060"/>
              </a:buClr>
              <a:buSzPct val="100000"/>
              <a:buFont typeface="+mj-lt"/>
              <a:buAutoNum type="arabicPeriod"/>
            </a:pPr>
            <a:r>
              <a:rPr lang="en-GB" sz="2200" dirty="0" smtClean="0"/>
              <a:t>Ensure their practices stem from a concern for learning.</a:t>
            </a:r>
          </a:p>
          <a:p>
            <a:pPr marL="627063" indent="-627063">
              <a:buClr>
                <a:srgbClr val="002060"/>
              </a:buClr>
              <a:buSzPct val="100000"/>
              <a:buFont typeface="+mj-lt"/>
              <a:buAutoNum type="arabicPeriod"/>
            </a:pPr>
            <a:r>
              <a:rPr lang="en-GB" sz="2200" dirty="0" smtClean="0"/>
              <a:t>Make the class user-friendly by fostering trust.</a:t>
            </a:r>
          </a:p>
          <a:p>
            <a:pPr marL="627063" indent="-627063">
              <a:buClr>
                <a:srgbClr val="002060"/>
              </a:buClr>
              <a:buSzPct val="100000"/>
              <a:buFont typeface="+mj-lt"/>
              <a:buAutoNum type="arabicPeriod"/>
            </a:pPr>
            <a:r>
              <a:rPr lang="en-GB" sz="2200" dirty="0" smtClean="0"/>
              <a:t>Employ various pedagogical tools in a search for the best way to help each student.</a:t>
            </a:r>
          </a:p>
          <a:p>
            <a:pPr marL="627063" indent="-627063">
              <a:buClr>
                <a:srgbClr val="002060"/>
              </a:buClr>
              <a:buSzPct val="100000"/>
              <a:buFont typeface="+mj-lt"/>
              <a:buAutoNum type="arabicPeriod"/>
            </a:pPr>
            <a:r>
              <a:rPr lang="en-GB" sz="2200" dirty="0" smtClean="0"/>
              <a:t>Have the attitude that “There is no such thing as a stupid question.”</a:t>
            </a:r>
          </a:p>
          <a:p>
            <a:pPr marL="627063" indent="-627063">
              <a:buClr>
                <a:srgbClr val="002060"/>
              </a:buClr>
              <a:buSzPct val="100000"/>
              <a:buFont typeface="+mj-lt"/>
              <a:buAutoNum type="arabicPeriod"/>
            </a:pPr>
            <a:r>
              <a:rPr lang="en-GB" sz="2200" dirty="0" smtClean="0"/>
              <a:t>Ensure that everyone can contribute and each contribution is unique.</a:t>
            </a:r>
          </a:p>
          <a:p>
            <a:pPr marL="627063" indent="-627063">
              <a:buClr>
                <a:srgbClr val="002060"/>
              </a:buClr>
              <a:buNone/>
            </a:pPr>
            <a:r>
              <a:rPr lang="en-GB" sz="2200" dirty="0" smtClean="0"/>
              <a:t>8. 	Do not behave as a “high priest of arcane mysteries”.</a:t>
            </a:r>
          </a:p>
          <a:p>
            <a:pPr marL="627063" indent="-627063">
              <a:buClr>
                <a:srgbClr val="002060"/>
              </a:buClr>
              <a:buNone/>
            </a:pPr>
            <a:r>
              <a:rPr lang="en-GB" sz="2200" dirty="0" smtClean="0"/>
              <a:t>9. 	Do not make the classroom an “an arena for expertise, a ledger book for the ego”.</a:t>
            </a:r>
          </a:p>
          <a:p>
            <a:pPr marL="627063" indent="-627063">
              <a:buClr>
                <a:srgbClr val="002060"/>
              </a:buClr>
              <a:buNone/>
            </a:pPr>
            <a:r>
              <a:rPr lang="en-GB" sz="2200" dirty="0" smtClean="0"/>
              <a:t>10. 	Don’t expect students to see science as a “frozen body of dogma” that must be memorized and regurgitated.</a:t>
            </a:r>
          </a:p>
          <a:p>
            <a:pPr marL="627063" indent="-627063">
              <a:buClr>
                <a:srgbClr val="002060"/>
              </a:buClr>
              <a:buNone/>
            </a:pPr>
            <a:r>
              <a:rPr lang="en-GB" sz="2200" dirty="0" smtClean="0"/>
              <a:t>11. 	Foster the feeling that teachers are fellow students/ human beings struggling with mysteries of the universe. </a:t>
            </a:r>
            <a:endParaRPr lang="en-GB" sz="2200" i="1" dirty="0" smtClean="0"/>
          </a:p>
          <a:p>
            <a:pPr marL="534988" indent="-534988">
              <a:buClr>
                <a:srgbClr val="002060"/>
              </a:buClr>
              <a:buSzPct val="100000"/>
              <a:buFont typeface="+mj-lt"/>
              <a:buAutoNum type="arabicPeriod"/>
            </a:pPr>
            <a:endParaRPr lang="en-GB" sz="2200" dirty="0" smtClean="0"/>
          </a:p>
          <a:p>
            <a:pPr>
              <a:buClr>
                <a:srgbClr val="002060"/>
              </a:buClr>
              <a:buNone/>
            </a:pPr>
            <a:endParaRPr lang="en-GB"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smtClean="0"/>
              <a:t>What should my students be able to do intellectually, physically, or emotionally as a result of their learning?</a:t>
            </a:r>
          </a:p>
          <a:p>
            <a:pPr marL="514350" indent="-514350">
              <a:lnSpc>
                <a:spcPct val="100000"/>
              </a:lnSpc>
              <a:buSzPct val="100000"/>
              <a:buFont typeface="+mj-lt"/>
              <a:buAutoNum type="arabicPeriod"/>
            </a:pPr>
            <a:r>
              <a:rPr lang="en-GB" sz="2600" dirty="0" smtClean="0"/>
              <a:t>How can I best help and encourage them to develop those abilities and habits of the heart and to use them?</a:t>
            </a:r>
          </a:p>
          <a:p>
            <a:pPr marL="514350" indent="-514350">
              <a:lnSpc>
                <a:spcPct val="100000"/>
              </a:lnSpc>
              <a:buSzPct val="100000"/>
              <a:buFont typeface="+mj-lt"/>
              <a:buAutoNum type="arabicPeriod"/>
            </a:pPr>
            <a:r>
              <a:rPr lang="en-GB" sz="2600" dirty="0" smtClean="0"/>
              <a:t>How can my students and I best understand the nature, quality, and progress of their learning?</a:t>
            </a:r>
          </a:p>
          <a:p>
            <a:pPr marL="514350" indent="-514350">
              <a:lnSpc>
                <a:spcPct val="100000"/>
              </a:lnSpc>
              <a:buSzPct val="100000"/>
              <a:buFont typeface="+mj-lt"/>
              <a:buAutoNum type="arabicPeriod"/>
            </a:pPr>
            <a:r>
              <a:rPr lang="en-GB" sz="2600" dirty="0" smtClean="0"/>
              <a:t>How can I evaluate my efforts to foster that learning? (Bain, 2004 p. 49)</a:t>
            </a:r>
            <a:endParaRPr lang="en-GB" sz="2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Some conclusions on inspiring teachers</a:t>
            </a:r>
          </a:p>
        </p:txBody>
      </p:sp>
      <p:sp>
        <p:nvSpPr>
          <p:cNvPr id="3" name="Content Placeholder 2"/>
          <p:cNvSpPr>
            <a:spLocks noGrp="1"/>
          </p:cNvSpPr>
          <p:nvPr>
            <p:ph idx="1"/>
          </p:nvPr>
        </p:nvSpPr>
        <p:spPr/>
        <p:txBody>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a:p>
            <a:endParaRPr lang="en-GB"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smtClean="0"/>
              <a:t>providing us with opportunities, both through observing and being observed in teaching sessions, to reflect on and review our teaching skills with the assistance of our colleagues</a:t>
            </a:r>
          </a:p>
          <a:p>
            <a:pPr>
              <a:lnSpc>
                <a:spcPct val="100000"/>
              </a:lnSpc>
            </a:pPr>
            <a:r>
              <a:rPr lang="en-GB" sz="2000" dirty="0" smtClean="0"/>
              <a:t>identifying good practice, and needs which we can address, to ensure our ongoing personal and professional development</a:t>
            </a:r>
          </a:p>
          <a:p>
            <a:pPr>
              <a:lnSpc>
                <a:spcPct val="100000"/>
              </a:lnSpc>
            </a:pPr>
            <a:r>
              <a:rPr lang="en-GB" sz="2000" dirty="0" smtClean="0"/>
              <a:t>helping us to continue to learn from each other, towards developing shared understandings of best practices in assessment, learning and teaching</a:t>
            </a:r>
          </a:p>
          <a:p>
            <a:pPr>
              <a:lnSpc>
                <a:spcPct val="100000"/>
              </a:lnSpc>
            </a:pPr>
            <a:r>
              <a:rPr lang="en-GB" sz="2000" dirty="0" smtClean="0"/>
              <a:t>giving us continuing opportunities to observe students as they learn in colleagues’ teaching sessions, and reflect on how we can enhance their learning in our own sessions</a:t>
            </a:r>
          </a:p>
          <a:p>
            <a:pPr>
              <a:lnSpc>
                <a:spcPct val="100000"/>
              </a:lnSpc>
            </a:pPr>
            <a:r>
              <a:rPr lang="en-GB" sz="2000" dirty="0" smtClean="0"/>
              <a:t>allowing us to gain from mutually beneficial learning experiences through the processes of observing colleagues and being observed ourselves</a:t>
            </a:r>
          </a:p>
          <a:p>
            <a:pPr>
              <a:lnSpc>
                <a:spcPct val="100000"/>
              </a:lnSpc>
            </a:pPr>
            <a:r>
              <a:rPr lang="en-GB" sz="2000" dirty="0" smtClean="0"/>
              <a:t>helping us to learn new tricks from one another (old colleagues learn much from new staff and they in turn can teach new colleagues old tricks!)</a:t>
            </a:r>
          </a:p>
          <a:p>
            <a:pPr>
              <a:lnSpc>
                <a:spcPct val="100000"/>
              </a:lnSpc>
            </a:pPr>
            <a:r>
              <a:rPr lang="en-GB" sz="2000" dirty="0" smtClean="0"/>
              <a:t>identifying generic development needs, to feed into ongoing and future staff development activities.</a:t>
            </a:r>
            <a:endParaRPr lang="en-GB"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Several useful things emerge from peer review, including the following:</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increased confidence of all involved, derived from feedback on being observed and good ideas picked up while observing others’ teaching;</a:t>
            </a:r>
          </a:p>
          <a:p>
            <a:pPr eaLnBrk="1" hangingPunct="1">
              <a:lnSpc>
                <a:spcPct val="100000"/>
              </a:lnSpc>
            </a:pPr>
            <a:r>
              <a:rPr lang="en-GB" sz="2600" dirty="0"/>
              <a:t>identification of good practice, so that it is more easily shared and built upon;</a:t>
            </a:r>
          </a:p>
          <a:p>
            <a:pPr eaLnBrk="1" hangingPunct="1">
              <a:lnSpc>
                <a:spcPct val="100000"/>
              </a:lnSpc>
            </a:pPr>
            <a:r>
              <a:rPr lang="en-GB" sz="2600" dirty="0"/>
              <a:t>identification of commonly experienced problems and needs, so that these can be made the basis of staff development opportunities; </a:t>
            </a:r>
          </a:p>
          <a:p>
            <a:pPr eaLnBrk="1" hangingPunct="1">
              <a:lnSpc>
                <a:spcPct val="100000"/>
              </a:lnSpc>
            </a:pPr>
            <a:r>
              <a:rPr lang="en-GB" sz="2600" dirty="0"/>
              <a:t>Opportunities for focused ‘learning conversations’ between observed and observers, mutually helping both parties to continue to develop professional skills relating to teaching and learning.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undertake peer observation?</a:t>
            </a:r>
          </a:p>
        </p:txBody>
      </p:sp>
      <p:sp>
        <p:nvSpPr>
          <p:cNvPr id="3" name="Content Placeholder 2"/>
          <p:cNvSpPr>
            <a:spLocks noGrp="1"/>
          </p:cNvSpPr>
          <p:nvPr>
            <p:ph idx="1"/>
          </p:nvPr>
        </p:nvSpPr>
        <p:spPr>
          <a:xfrm>
            <a:off x="468313" y="836712"/>
            <a:ext cx="8229600" cy="5365651"/>
          </a:xfrm>
        </p:spPr>
        <p:txBody>
          <a:bodyPr/>
          <a:lstStyle/>
          <a:p>
            <a:pPr>
              <a:lnSpc>
                <a:spcPct val="100000"/>
              </a:lnSpc>
              <a:buNone/>
            </a:pPr>
            <a:r>
              <a:rPr lang="en-GB" sz="2000" dirty="0" smtClean="0"/>
              <a:t>“I have always found peer observation of teaching invaluable. I have learned a lot from watching other colleagues teaching. Consequently, I am able to be a better teacher with improved style of teaching and classroom practice. Likewise, others who had observed my teaching had commented how this experience had helped them. I have been teaching for 28 years and I find each peer observation adding to my teaching skills.” Dr Aru </a:t>
            </a:r>
            <a:r>
              <a:rPr lang="en-GB" sz="2000" dirty="0" err="1" smtClean="0"/>
              <a:t>Narayanasamy</a:t>
            </a:r>
            <a:r>
              <a:rPr lang="en-GB" sz="2000" dirty="0" smtClean="0"/>
              <a:t>, National Teaching Fellow (NTF), Associate Professor, University of Nottingham.</a:t>
            </a:r>
          </a:p>
          <a:p>
            <a:pPr>
              <a:lnSpc>
                <a:spcPct val="100000"/>
              </a:lnSpc>
              <a:buNone/>
            </a:pPr>
            <a:r>
              <a:rPr lang="en-GB" sz="2000" dirty="0" smtClean="0"/>
              <a:t>“The reward for me is the discovery of new approaches and constructive feedback on what I think I am doing. We think we are self aware but you can’t replace the reality of other people’s observation. What a learning experience.” David Gibson, NTF, Enterprise Education, Queen’s University Belfast.</a:t>
            </a:r>
          </a:p>
          <a:p>
            <a:pPr>
              <a:lnSpc>
                <a:spcPct val="100000"/>
              </a:lnSpc>
              <a:buNone/>
            </a:pPr>
            <a:r>
              <a:rPr lang="en-GB" sz="2000" dirty="0" smtClean="0"/>
              <a:t>“I enjoy receiving valuable feedback as it is in a supportive and constructive manner. It's great to see my teaching from another peer's perspective, linking this with student feedback makes it a much more robust review of my own teaching.” </a:t>
            </a:r>
            <a:r>
              <a:rPr lang="en-GB" sz="2000" dirty="0" err="1" smtClean="0"/>
              <a:t>Sunita</a:t>
            </a:r>
            <a:r>
              <a:rPr lang="en-GB" sz="2000" dirty="0" smtClean="0"/>
              <a:t> Morris, Leeds Met Teacher Fellow.</a:t>
            </a: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Workshop rationale</a:t>
            </a:r>
          </a:p>
        </p:txBody>
      </p:sp>
      <p:sp>
        <p:nvSpPr>
          <p:cNvPr id="3" name="Content Placeholder 2"/>
          <p:cNvSpPr>
            <a:spLocks noGrp="1"/>
          </p:cNvSpPr>
          <p:nvPr>
            <p:ph idx="1"/>
          </p:nvPr>
        </p:nvSpPr>
        <p:spPr>
          <a:xfrm>
            <a:off x="467544" y="1124744"/>
            <a:ext cx="8229600" cy="4789488"/>
          </a:xfrm>
        </p:spPr>
        <p:txBody>
          <a:bodyPr/>
          <a:lstStyle/>
          <a:p>
            <a:pPr>
              <a:lnSpc>
                <a:spcPct val="100000"/>
              </a:lnSpc>
              <a:buNone/>
            </a:pPr>
            <a:r>
              <a:rPr lang="en-US" sz="2400" dirty="0" smtClean="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buNone/>
            </a:pPr>
            <a:r>
              <a:rPr lang="en-US" sz="2400" dirty="0" smtClean="0">
                <a:ea typeface="ＭＳ Ｐゴシック" panose="020B0600070205080204" pitchFamily="34" charset="-128"/>
              </a:rPr>
              <a:t>Reflection on practice, when practiced regularly, can have a positive impact on teachers’ effectiveness as teachers and can enhance their engagement and enjoyment. </a:t>
            </a:r>
          </a:p>
          <a:p>
            <a:pPr>
              <a:lnSpc>
                <a:spcPct val="100000"/>
              </a:lnSpc>
              <a:buNone/>
            </a:pPr>
            <a:r>
              <a:rPr lang="en-US" sz="2400" dirty="0" smtClean="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can you gain from being an observer?</a:t>
            </a:r>
          </a:p>
        </p:txBody>
      </p:sp>
      <p:sp>
        <p:nvSpPr>
          <p:cNvPr id="3" name="Content Placeholder 2"/>
          <p:cNvSpPr>
            <a:spLocks noGrp="1"/>
          </p:cNvSpPr>
          <p:nvPr>
            <p:ph idx="1"/>
          </p:nvPr>
        </p:nvSpPr>
        <p:spPr>
          <a:xfrm>
            <a:off x="468313" y="1285860"/>
            <a:ext cx="8229600" cy="4916503"/>
          </a:xfrm>
        </p:spPr>
        <p:txBody>
          <a:bodyPr/>
          <a:lstStyle/>
          <a:p>
            <a:pPr>
              <a:lnSpc>
                <a:spcPct val="100000"/>
              </a:lnSpc>
            </a:pPr>
            <a:r>
              <a:rPr lang="en-GB" sz="2000" dirty="0" smtClean="0"/>
              <a:t>You see colleagues doing things that you can emulate;</a:t>
            </a:r>
          </a:p>
          <a:p>
            <a:pPr>
              <a:lnSpc>
                <a:spcPct val="100000"/>
              </a:lnSpc>
            </a:pPr>
            <a:r>
              <a:rPr lang="en-GB" sz="2000" dirty="0" smtClean="0"/>
              <a:t>You may learn much from watching others use learning technologies, conferencing software or equipment unfamiliar to you;</a:t>
            </a:r>
          </a:p>
          <a:p>
            <a:pPr>
              <a:lnSpc>
                <a:spcPct val="100000"/>
              </a:lnSpc>
            </a:pPr>
            <a:r>
              <a:rPr lang="en-GB" sz="2000" dirty="0" smtClean="0"/>
              <a:t>You see other ways of going about teaching;</a:t>
            </a:r>
          </a:p>
          <a:p>
            <a:pPr>
              <a:lnSpc>
                <a:spcPct val="100000"/>
              </a:lnSpc>
            </a:pPr>
            <a:r>
              <a:rPr lang="en-GB" sz="2000" dirty="0" smtClean="0"/>
              <a:t>You can feel you are supporting new colleagues by watching</a:t>
            </a:r>
          </a:p>
          <a:p>
            <a:pPr>
              <a:lnSpc>
                <a:spcPct val="100000"/>
              </a:lnSpc>
              <a:buNone/>
            </a:pPr>
            <a:r>
              <a:rPr lang="en-GB" sz="2000" dirty="0" smtClean="0"/>
              <a:t>	them teach;</a:t>
            </a:r>
          </a:p>
          <a:p>
            <a:pPr>
              <a:lnSpc>
                <a:spcPct val="100000"/>
              </a:lnSpc>
            </a:pPr>
            <a:r>
              <a:rPr lang="en-GB" sz="2000" dirty="0" smtClean="0"/>
              <a:t>You get time out to watch and reflect;</a:t>
            </a:r>
          </a:p>
          <a:p>
            <a:pPr>
              <a:lnSpc>
                <a:spcPct val="100000"/>
              </a:lnSpc>
            </a:pPr>
            <a:r>
              <a:rPr lang="en-GB" sz="2000" dirty="0" smtClean="0"/>
              <a:t>You can learn from how people do things in completely different disciplines;</a:t>
            </a:r>
          </a:p>
          <a:p>
            <a:pPr>
              <a:lnSpc>
                <a:spcPct val="100000"/>
              </a:lnSpc>
            </a:pPr>
            <a:r>
              <a:rPr lang="en-GB" sz="2000" dirty="0" smtClean="0"/>
              <a:t>You may see things to avoid doing yourself! </a:t>
            </a:r>
          </a:p>
          <a:p>
            <a:pPr>
              <a:lnSpc>
                <a:spcPct val="100000"/>
              </a:lnSpc>
            </a:pPr>
            <a:r>
              <a:rPr lang="en-GB" sz="2000" dirty="0" smtClean="0"/>
              <a:t>You get the luxury of holding a ‘learning conversation’ with your colleague about teaching and learning.</a:t>
            </a:r>
          </a:p>
          <a:p>
            <a:pPr>
              <a:lnSpc>
                <a:spcPct val="100000"/>
              </a:lnSpc>
            </a:pPr>
            <a:r>
              <a:rPr lang="en-GB" sz="2000" dirty="0" smtClean="0"/>
              <a:t>The process of giving feedback to colleagues on their teaching helps you become more receptive to feedback on your own teaching.</a:t>
            </a:r>
            <a:endParaRPr lang="en-GB"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Eight stages of dialogic peer observation</a:t>
            </a:r>
          </a:p>
        </p:txBody>
      </p:sp>
      <p:sp>
        <p:nvSpPr>
          <p:cNvPr id="3" name="Content Placeholder 2"/>
          <p:cNvSpPr>
            <a:spLocks noGrp="1"/>
          </p:cNvSpPr>
          <p:nvPr>
            <p:ph idx="1"/>
          </p:nvPr>
        </p:nvSpPr>
        <p:spPr>
          <a:xfrm>
            <a:off x="468313" y="1268760"/>
            <a:ext cx="8229600" cy="4933603"/>
          </a:xfrm>
        </p:spPr>
        <p:txBody>
          <a:bodyPr/>
          <a:lstStyle/>
          <a:p>
            <a:pPr marL="514350" indent="-514350">
              <a:lnSpc>
                <a:spcPct val="100000"/>
              </a:lnSpc>
              <a:buSzPct val="100000"/>
              <a:buFont typeface="+mj-lt"/>
              <a:buAutoNum type="arabicPeriod"/>
            </a:pPr>
            <a:r>
              <a:rPr lang="en-GB" sz="2000" dirty="0" smtClean="0"/>
              <a:t>Seek out partners for observation who, like you are interested in trying it out;</a:t>
            </a:r>
          </a:p>
          <a:p>
            <a:pPr marL="514350" indent="-514350">
              <a:lnSpc>
                <a:spcPct val="100000"/>
              </a:lnSpc>
              <a:buSzPct val="100000"/>
              <a:buFont typeface="+mj-lt"/>
              <a:buAutoNum type="arabicPeriod"/>
            </a:pPr>
            <a:r>
              <a:rPr lang="en-GB" sz="2000" dirty="0" smtClean="0"/>
              <a:t>Discuss the kind of approach you wish to take and the extent to which your aim is to be developmental:</a:t>
            </a:r>
          </a:p>
          <a:p>
            <a:pPr marL="514350" indent="-514350">
              <a:lnSpc>
                <a:spcPct val="100000"/>
              </a:lnSpc>
              <a:buSzPct val="100000"/>
              <a:buFont typeface="+mj-lt"/>
              <a:buAutoNum type="arabicPeriod"/>
            </a:pPr>
            <a:r>
              <a:rPr lang="en-GB" sz="2000" dirty="0" smtClean="0"/>
              <a:t>Discuss the ground rules for your observation and agree what kind of records you will keep;</a:t>
            </a:r>
          </a:p>
          <a:p>
            <a:pPr marL="514350" indent="-514350">
              <a:lnSpc>
                <a:spcPct val="100000"/>
              </a:lnSpc>
              <a:buSzPct val="100000"/>
              <a:buFont typeface="+mj-lt"/>
              <a:buAutoNum type="arabicPeriod"/>
            </a:pPr>
            <a:r>
              <a:rPr lang="en-GB" sz="2000" dirty="0" smtClean="0"/>
              <a:t>Make up a schedule for who will observe whom when;</a:t>
            </a:r>
          </a:p>
          <a:p>
            <a:pPr marL="514350" indent="-514350">
              <a:lnSpc>
                <a:spcPct val="100000"/>
              </a:lnSpc>
              <a:buSzPct val="100000"/>
              <a:buFont typeface="+mj-lt"/>
              <a:buAutoNum type="arabicPeriod"/>
            </a:pPr>
            <a:r>
              <a:rPr lang="en-GB" sz="2000" dirty="0" smtClean="0"/>
              <a:t>Hold paired pre-observation meetings where you clarify particular objectives</a:t>
            </a:r>
          </a:p>
          <a:p>
            <a:pPr marL="514350" indent="-514350">
              <a:lnSpc>
                <a:spcPct val="100000"/>
              </a:lnSpc>
              <a:buSzPct val="100000"/>
              <a:buFont typeface="+mj-lt"/>
              <a:buAutoNum type="arabicPeriod"/>
            </a:pPr>
            <a:r>
              <a:rPr lang="en-GB" sz="2000" dirty="0" smtClean="0"/>
              <a:t>Undertake the peer observations;</a:t>
            </a:r>
          </a:p>
          <a:p>
            <a:pPr marL="514350" indent="-514350">
              <a:lnSpc>
                <a:spcPct val="100000"/>
              </a:lnSpc>
              <a:buSzPct val="100000"/>
              <a:buFont typeface="+mj-lt"/>
              <a:buAutoNum type="arabicPeriod"/>
            </a:pPr>
            <a:r>
              <a:rPr lang="en-GB" sz="2000" dirty="0" smtClean="0"/>
              <a:t>Hold paired debriefing discussion sessions;</a:t>
            </a:r>
          </a:p>
          <a:p>
            <a:pPr marL="514350" indent="-514350">
              <a:lnSpc>
                <a:spcPct val="100000"/>
              </a:lnSpc>
              <a:buSzPct val="100000"/>
              <a:buFont typeface="+mj-lt"/>
              <a:buAutoNum type="arabicPeriod"/>
            </a:pPr>
            <a:r>
              <a:rPr lang="en-GB" sz="2000" dirty="0" smtClean="0"/>
              <a:t>Convene a meeting after all the observations have been undertaken at which you collectively discuss arising issues</a:t>
            </a:r>
          </a:p>
          <a:p>
            <a:pPr marL="514350" indent="-514350">
              <a:lnSpc>
                <a:spcPct val="100000"/>
              </a:lnSpc>
              <a:buSzPct val="100000"/>
              <a:buFont typeface="+mj-lt"/>
              <a:buAutoNum type="arabicPeriod"/>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ground rules might you adopt?</a:t>
            </a:r>
          </a:p>
        </p:txBody>
      </p:sp>
      <p:sp>
        <p:nvSpPr>
          <p:cNvPr id="3" name="Content Placeholder 2"/>
          <p:cNvSpPr>
            <a:spLocks noGrp="1"/>
          </p:cNvSpPr>
          <p:nvPr>
            <p:ph idx="1"/>
          </p:nvPr>
        </p:nvSpPr>
        <p:spPr>
          <a:xfrm>
            <a:off x="468313" y="1196752"/>
            <a:ext cx="8229600" cy="5005611"/>
          </a:xfrm>
        </p:spPr>
        <p:txBody>
          <a:bodyPr/>
          <a:lstStyle/>
          <a:p>
            <a:pPr>
              <a:lnSpc>
                <a:spcPct val="100000"/>
              </a:lnSpc>
            </a:pPr>
            <a:r>
              <a:rPr lang="en-GB" sz="2200" dirty="0" smtClean="0">
                <a:solidFill>
                  <a:schemeClr val="tx2">
                    <a:lumMod val="60000"/>
                    <a:lumOff val="40000"/>
                  </a:schemeClr>
                </a:solidFill>
              </a:rPr>
              <a:t>Purpose:</a:t>
            </a:r>
            <a:r>
              <a:rPr lang="en-GB" sz="2200" dirty="0" smtClean="0"/>
              <a:t> “Let’s agree that we will focus on the students’ behaviour” or “I would really like you to observe how I interact with students” or “I would like you to comment on how I ask and answer questions”</a:t>
            </a:r>
          </a:p>
          <a:p>
            <a:pPr>
              <a:lnSpc>
                <a:spcPct val="100000"/>
              </a:lnSpc>
            </a:pPr>
            <a:r>
              <a:rPr lang="en-GB" sz="2200" dirty="0" smtClean="0">
                <a:solidFill>
                  <a:schemeClr val="tx2">
                    <a:lumMod val="60000"/>
                    <a:lumOff val="40000"/>
                  </a:schemeClr>
                </a:solidFill>
              </a:rPr>
              <a:t>Confidentiality:</a:t>
            </a:r>
            <a:r>
              <a:rPr lang="en-GB" sz="2200" dirty="0" smtClean="0"/>
              <a:t> “The outcomes of our triad are confidential to the three of us” or “We are happy to share our experiences with our wider group of colleagues”</a:t>
            </a:r>
          </a:p>
          <a:p>
            <a:pPr>
              <a:lnSpc>
                <a:spcPct val="100000"/>
              </a:lnSpc>
            </a:pPr>
            <a:r>
              <a:rPr lang="en-GB" sz="2200" dirty="0" smtClean="0">
                <a:solidFill>
                  <a:schemeClr val="tx2">
                    <a:lumMod val="60000"/>
                    <a:lumOff val="40000"/>
                  </a:schemeClr>
                </a:solidFill>
              </a:rPr>
              <a:t>Record keeping: </a:t>
            </a:r>
            <a:r>
              <a:rPr lang="en-GB" sz="2200" dirty="0" smtClean="0"/>
              <a:t>“Let’s keep detailed notes to which we can refer back next year” or “Let’s keep on record only the summaries of outcomes”</a:t>
            </a:r>
          </a:p>
          <a:p>
            <a:pPr>
              <a:lnSpc>
                <a:spcPct val="100000"/>
              </a:lnSpc>
            </a:pPr>
            <a:r>
              <a:rPr lang="en-GB" sz="2200" dirty="0" smtClean="0">
                <a:solidFill>
                  <a:schemeClr val="tx2">
                    <a:lumMod val="60000"/>
                    <a:lumOff val="40000"/>
                  </a:schemeClr>
                </a:solidFill>
              </a:rPr>
              <a:t>Nature of feedback</a:t>
            </a:r>
            <a:r>
              <a:rPr lang="en-GB" sz="2200" dirty="0" smtClean="0"/>
              <a:t>: “I’m new to teaching so would welcome gentle feedback about what I could do better” or “I’ve taught for years and would welcome robust comments”</a:t>
            </a:r>
          </a:p>
          <a:p>
            <a:pPr>
              <a:lnSpc>
                <a:spcPct val="100000"/>
              </a:lnSpc>
            </a:pPr>
            <a:r>
              <a:rPr lang="en-GB" sz="2200" dirty="0" smtClean="0">
                <a:solidFill>
                  <a:schemeClr val="tx2">
                    <a:lumMod val="60000"/>
                    <a:lumOff val="40000"/>
                  </a:schemeClr>
                </a:solidFill>
              </a:rPr>
              <a:t>Mutuality</a:t>
            </a:r>
            <a:r>
              <a:rPr lang="en-GB" sz="2200" dirty="0" smtClean="0"/>
              <a:t>: “Let’s only undertake observations with people who are prepared both to observe and be observed”</a:t>
            </a:r>
          </a:p>
          <a:p>
            <a:pPr>
              <a:lnSpc>
                <a:spcPct val="100000"/>
              </a:lnSpc>
            </a:pPr>
            <a:endParaRPr lang="en-GB" sz="2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prompts can you use during </a:t>
            </a:r>
            <a:r>
              <a:rPr lang="en-GB" sz="3200" dirty="0" smtClean="0"/>
              <a:t>observations?</a:t>
            </a:r>
            <a:endParaRPr lang="en-GB" sz="3200" dirty="0"/>
          </a:p>
        </p:txBody>
      </p:sp>
      <p:sp>
        <p:nvSpPr>
          <p:cNvPr id="3" name="Content Placeholder 2"/>
          <p:cNvSpPr>
            <a:spLocks noGrp="1"/>
          </p:cNvSpPr>
          <p:nvPr>
            <p:ph idx="1"/>
          </p:nvPr>
        </p:nvSpPr>
        <p:spPr/>
        <p:txBody>
          <a:bodyPr/>
          <a:lstStyle/>
          <a:p>
            <a:pPr>
              <a:lnSpc>
                <a:spcPct val="100000"/>
              </a:lnSpc>
            </a:pPr>
            <a:r>
              <a:rPr lang="en-GB" sz="2400" dirty="0" smtClean="0"/>
              <a:t>Strengths </a:t>
            </a:r>
          </a:p>
          <a:p>
            <a:pPr>
              <a:lnSpc>
                <a:spcPct val="100000"/>
              </a:lnSpc>
            </a:pPr>
            <a:r>
              <a:rPr lang="en-GB" sz="2400" dirty="0" smtClean="0"/>
              <a:t>Areas for development</a:t>
            </a:r>
          </a:p>
          <a:p>
            <a:pPr>
              <a:lnSpc>
                <a:spcPct val="100000"/>
              </a:lnSpc>
            </a:pPr>
            <a:r>
              <a:rPr lang="en-GB" sz="2400" dirty="0" smtClean="0"/>
              <a:t>Clarity of objectives/intended learning outcomes</a:t>
            </a:r>
          </a:p>
          <a:p>
            <a:pPr>
              <a:lnSpc>
                <a:spcPct val="100000"/>
              </a:lnSpc>
            </a:pPr>
            <a:r>
              <a:rPr lang="en-GB" sz="2400" dirty="0" smtClean="0"/>
              <a:t>Planning and organisation</a:t>
            </a:r>
          </a:p>
          <a:p>
            <a:pPr>
              <a:lnSpc>
                <a:spcPct val="100000"/>
              </a:lnSpc>
            </a:pPr>
            <a:r>
              <a:rPr lang="en-GB" sz="2400" dirty="0" smtClean="0"/>
              <a:t>Methods/approach</a:t>
            </a:r>
          </a:p>
          <a:p>
            <a:pPr>
              <a:lnSpc>
                <a:spcPct val="100000"/>
              </a:lnSpc>
            </a:pPr>
            <a:r>
              <a:rPr lang="en-GB" sz="2400" dirty="0" smtClean="0"/>
              <a:t>Delivery and pace</a:t>
            </a:r>
          </a:p>
          <a:p>
            <a:pPr>
              <a:lnSpc>
                <a:spcPct val="100000"/>
              </a:lnSpc>
            </a:pPr>
            <a:r>
              <a:rPr lang="en-GB" sz="2400" dirty="0" smtClean="0"/>
              <a:t>Content (currency, accuracy, relevance, use of examples, level, match to student needs)</a:t>
            </a:r>
          </a:p>
          <a:p>
            <a:pPr>
              <a:lnSpc>
                <a:spcPct val="100000"/>
              </a:lnSpc>
            </a:pPr>
            <a:r>
              <a:rPr lang="en-GB" sz="2400" dirty="0" smtClean="0"/>
              <a:t>Student participation</a:t>
            </a:r>
          </a:p>
          <a:p>
            <a:pPr>
              <a:lnSpc>
                <a:spcPct val="100000"/>
              </a:lnSpc>
            </a:pPr>
            <a:r>
              <a:rPr lang="en-GB" sz="2400" dirty="0" smtClean="0"/>
              <a:t>Use of the learning environment and learning resources</a:t>
            </a:r>
            <a:endParaRPr lang="en-GB"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Explain to your students what is going on during observations. Tell them:</a:t>
            </a:r>
          </a:p>
        </p:txBody>
      </p:sp>
      <p:sp>
        <p:nvSpPr>
          <p:cNvPr id="3" name="Content Placeholder 2"/>
          <p:cNvSpPr>
            <a:spLocks noGrp="1"/>
          </p:cNvSpPr>
          <p:nvPr>
            <p:ph idx="1"/>
          </p:nvPr>
        </p:nvSpPr>
        <p:spPr/>
        <p:txBody>
          <a:bodyPr/>
          <a:lstStyle/>
          <a:p>
            <a:pPr>
              <a:lnSpc>
                <a:spcPct val="100000"/>
              </a:lnSpc>
            </a:pPr>
            <a:r>
              <a:rPr lang="en-GB" sz="2600" dirty="0" smtClean="0"/>
              <a:t>that you have indeed got a colleague observing your session;</a:t>
            </a:r>
          </a:p>
          <a:p>
            <a:pPr>
              <a:lnSpc>
                <a:spcPct val="100000"/>
              </a:lnSpc>
            </a:pPr>
            <a:r>
              <a:rPr lang="en-GB" sz="2600" dirty="0" smtClean="0"/>
              <a:t>that it is a regular occurrence and that it is good practice for teaching staff to do this from time to time;</a:t>
            </a:r>
          </a:p>
          <a:p>
            <a:pPr>
              <a:lnSpc>
                <a:spcPct val="100000"/>
              </a:lnSpc>
            </a:pPr>
            <a:r>
              <a:rPr lang="en-GB" sz="2600" dirty="0" smtClean="0"/>
              <a:t>who the observer is and what the observer will be trying to do;</a:t>
            </a:r>
          </a:p>
          <a:p>
            <a:pPr>
              <a:lnSpc>
                <a:spcPct val="100000"/>
              </a:lnSpc>
            </a:pPr>
            <a:r>
              <a:rPr lang="en-GB" sz="2600" dirty="0" smtClean="0"/>
              <a:t>that the observer will primarily be watching what you do – or watching what the students are doing as well, but not in any way judging them.</a:t>
            </a: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purpose of the meeting held after the observation</a:t>
            </a:r>
          </a:p>
        </p:txBody>
      </p:sp>
      <p:sp>
        <p:nvSpPr>
          <p:cNvPr id="3" name="Content Placeholder 2"/>
          <p:cNvSpPr>
            <a:spLocks noGrp="1"/>
          </p:cNvSpPr>
          <p:nvPr>
            <p:ph idx="1"/>
          </p:nvPr>
        </p:nvSpPr>
        <p:spPr>
          <a:xfrm>
            <a:off x="468313" y="1196752"/>
            <a:ext cx="8229600" cy="5005611"/>
          </a:xfrm>
        </p:spPr>
        <p:txBody>
          <a:bodyPr/>
          <a:lstStyle/>
          <a:p>
            <a:pPr>
              <a:lnSpc>
                <a:spcPct val="100000"/>
              </a:lnSpc>
              <a:buSzPct val="100000"/>
              <a:buFont typeface="+mj-lt"/>
              <a:buAutoNum type="arabicPeriod"/>
            </a:pPr>
            <a:r>
              <a:rPr lang="en-GB" sz="2400" dirty="0" smtClean="0"/>
              <a:t>To allow you to gain feedback from your observer;</a:t>
            </a:r>
          </a:p>
          <a:p>
            <a:pPr>
              <a:lnSpc>
                <a:spcPct val="100000"/>
              </a:lnSpc>
              <a:buSzPct val="100000"/>
              <a:buFont typeface="+mj-lt"/>
              <a:buAutoNum type="arabicPeriod"/>
            </a:pPr>
            <a:r>
              <a:rPr lang="en-GB" sz="2400" dirty="0" smtClean="0"/>
              <a:t>To allow you to receive your observer’s notes, and store them or your own information and use;</a:t>
            </a:r>
          </a:p>
          <a:p>
            <a:pPr>
              <a:lnSpc>
                <a:spcPct val="100000"/>
              </a:lnSpc>
              <a:buSzPct val="100000"/>
              <a:buFont typeface="+mj-lt"/>
              <a:buAutoNum type="arabicPeriod"/>
            </a:pPr>
            <a:r>
              <a:rPr lang="en-GB" sz="2400" dirty="0" smtClean="0"/>
              <a:t>To allow your observer to explain things included in these notes;</a:t>
            </a:r>
          </a:p>
          <a:p>
            <a:pPr>
              <a:lnSpc>
                <a:spcPct val="100000"/>
              </a:lnSpc>
              <a:buSzPct val="100000"/>
              <a:buFont typeface="+mj-lt"/>
              <a:buAutoNum type="arabicPeriod"/>
            </a:pPr>
            <a:r>
              <a:rPr lang="en-GB" sz="2400" dirty="0" smtClean="0"/>
              <a:t>To allow you to explain to your observer any things that need elaboration;</a:t>
            </a:r>
          </a:p>
          <a:p>
            <a:pPr>
              <a:lnSpc>
                <a:spcPct val="100000"/>
              </a:lnSpc>
              <a:buSzPct val="100000"/>
              <a:buFont typeface="+mj-lt"/>
              <a:buAutoNum type="arabicPeriod"/>
            </a:pPr>
            <a:r>
              <a:rPr lang="en-GB" sz="2400" dirty="0" smtClean="0"/>
              <a:t>To discuss any action points you may wish to take.</a:t>
            </a:r>
          </a:p>
          <a:p>
            <a:pPr>
              <a:lnSpc>
                <a:spcPct val="100000"/>
              </a:lnSpc>
              <a:buSzPct val="100000"/>
              <a:buFont typeface="+mj-lt"/>
              <a:buAutoNum type="arabicPeriod"/>
            </a:pPr>
            <a:endParaRPr lang="en-GB" sz="1200" dirty="0" smtClean="0"/>
          </a:p>
          <a:p>
            <a:pPr marL="0" indent="0">
              <a:lnSpc>
                <a:spcPct val="100000"/>
              </a:lnSpc>
              <a:buSzPct val="100000"/>
              <a:buNone/>
            </a:pPr>
            <a:r>
              <a:rPr lang="en-GB" sz="2000" dirty="0" smtClean="0"/>
              <a:t>“Make sure you have a debrief as soon as possible after the session and get the observed colleague to do most of the talking. If they wait for you to give them a ‘ruling’ on how ‘good’ the session was, take the initiative and say ‘How did you think that went? What were the best bits about it?’” Sue Smith, Leeds Met Teacher Fellow.</a:t>
            </a: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observation can be problematic if:</a:t>
            </a:r>
          </a:p>
        </p:txBody>
      </p:sp>
      <p:sp>
        <p:nvSpPr>
          <p:cNvPr id="3" name="Content Placeholder 2"/>
          <p:cNvSpPr>
            <a:spLocks noGrp="1"/>
          </p:cNvSpPr>
          <p:nvPr>
            <p:ph idx="1"/>
          </p:nvPr>
        </p:nvSpPr>
        <p:spPr/>
        <p:txBody>
          <a:bodyPr/>
          <a:lstStyle/>
          <a:p>
            <a:pPr>
              <a:lnSpc>
                <a:spcPct val="100000"/>
              </a:lnSpc>
            </a:pPr>
            <a:r>
              <a:rPr lang="en-GB" dirty="0" smtClean="0"/>
              <a:t>The process is undertaken in ways that make observer and </a:t>
            </a:r>
            <a:r>
              <a:rPr lang="en-GB" dirty="0" err="1" smtClean="0"/>
              <a:t>observee</a:t>
            </a:r>
            <a:r>
              <a:rPr lang="en-GB" dirty="0" smtClean="0"/>
              <a:t> uncomfortable or nervous;</a:t>
            </a:r>
          </a:p>
          <a:p>
            <a:pPr>
              <a:lnSpc>
                <a:spcPct val="100000"/>
              </a:lnSpc>
            </a:pPr>
            <a:r>
              <a:rPr lang="en-GB" dirty="0" smtClean="0"/>
              <a:t>Ground rules are not clarified in advance and expectations are mismatched;</a:t>
            </a:r>
          </a:p>
          <a:p>
            <a:pPr>
              <a:lnSpc>
                <a:spcPct val="100000"/>
              </a:lnSpc>
            </a:pPr>
            <a:r>
              <a:rPr lang="en-GB" dirty="0" smtClean="0"/>
              <a:t>Hierarchical differences lead to an inspectorial model being adopted; </a:t>
            </a:r>
          </a:p>
          <a:p>
            <a:pPr>
              <a:lnSpc>
                <a:spcPct val="100000"/>
              </a:lnSpc>
            </a:pPr>
            <a:r>
              <a:rPr lang="en-GB" dirty="0" smtClean="0"/>
              <a:t>Feedback is not given positively and supportively;</a:t>
            </a:r>
          </a:p>
          <a:p>
            <a:pPr>
              <a:lnSpc>
                <a:spcPct val="100000"/>
              </a:lnSpc>
            </a:pPr>
            <a:r>
              <a:rPr lang="en-GB" dirty="0" smtClean="0"/>
              <a:t>Colleagues undertake peer observations under duress and then self-sabotage.</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dirty="0" smtClean="0"/>
              <a:t>To refresh your own practice?</a:t>
            </a:r>
          </a:p>
          <a:p>
            <a:pPr>
              <a:lnSpc>
                <a:spcPct val="100000"/>
              </a:lnSpc>
            </a:pPr>
            <a:r>
              <a:rPr lang="en-GB" dirty="0" smtClean="0"/>
              <a:t>To gain more satisfaction from teaching?</a:t>
            </a:r>
          </a:p>
          <a:p>
            <a:pPr>
              <a:lnSpc>
                <a:spcPct val="100000"/>
              </a:lnSpc>
            </a:pPr>
            <a:r>
              <a:rPr lang="en-GB" dirty="0" smtClean="0"/>
              <a:t>To improve your teaching techniques and practices?</a:t>
            </a:r>
          </a:p>
          <a:p>
            <a:pPr>
              <a:lnSpc>
                <a:spcPct val="100000"/>
              </a:lnSpc>
            </a:pPr>
            <a:r>
              <a:rPr lang="en-GB" dirty="0" smtClean="0"/>
              <a:t>To mentor and support new colleagues?</a:t>
            </a:r>
          </a:p>
          <a:p>
            <a:pPr>
              <a:lnSpc>
                <a:spcPct val="100000"/>
              </a:lnSpc>
            </a:pPr>
            <a:r>
              <a:rPr lang="en-GB" dirty="0" smtClean="0"/>
              <a:t>To learn from the long-serving members of staff who may be about to leave?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a:t>
            </a:r>
          </a:p>
        </p:txBody>
      </p:sp>
      <p:sp>
        <p:nvSpPr>
          <p:cNvPr id="3" name="Content Placeholder 2"/>
          <p:cNvSpPr>
            <a:spLocks noGrp="1"/>
          </p:cNvSpPr>
          <p:nvPr>
            <p:ph idx="1"/>
          </p:nvPr>
        </p:nvSpPr>
        <p:spPr>
          <a:xfrm>
            <a:off x="323528" y="908720"/>
            <a:ext cx="8229600" cy="4789488"/>
          </a:xfrm>
        </p:spPr>
        <p:txBody>
          <a:bodyPr/>
          <a:lstStyle/>
          <a:p>
            <a:pPr>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2"/>
              </a:rPr>
              <a:t>http://www.vetmed.wsu.edu/courses-jmgay/documents/SynopsisWhatBestCollegeTeachersDo.pdf</a:t>
            </a:r>
            <a:r>
              <a:rPr lang="en-GB" sz="1800" dirty="0" smtClean="0"/>
              <a:t> </a:t>
            </a:r>
          </a:p>
          <a:p>
            <a:pPr>
              <a:buNone/>
            </a:pPr>
            <a:r>
              <a:rPr lang="en-GB" sz="1800" dirty="0" smtClean="0"/>
              <a:t>Blackwell, R. and McLean, M. (1996) Peer Observation of Teaching and Staff Development. Higher Education Quarterly 50(2).</a:t>
            </a:r>
          </a:p>
          <a:p>
            <a:pPr>
              <a:buNone/>
            </a:pPr>
            <a:r>
              <a:rPr lang="en-GB" sz="1800" dirty="0" smtClean="0"/>
              <a:t>Brown, S., Jones, G. and </a:t>
            </a:r>
            <a:r>
              <a:rPr lang="en-GB" sz="1800" dirty="0" err="1" smtClean="0"/>
              <a:t>Rawnsley</a:t>
            </a:r>
            <a:r>
              <a:rPr lang="en-GB" sz="1800" dirty="0" smtClean="0"/>
              <a:t>, S. (</a:t>
            </a:r>
            <a:r>
              <a:rPr lang="en-GB" sz="1800" dirty="0" err="1" smtClean="0"/>
              <a:t>eds</a:t>
            </a:r>
            <a:r>
              <a:rPr lang="en-GB" sz="1800" dirty="0" smtClean="0"/>
              <a:t>) (1993) Observing teaching. SEDA Paper 79. London: Staff and Educational Development Association. [A collection of articles on good practice, with example forms.]</a:t>
            </a:r>
          </a:p>
          <a:p>
            <a:pPr marL="352425" indent="-352425">
              <a:lnSpc>
                <a:spcPct val="100000"/>
              </a:lnSpc>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marL="352425" indent="-352425">
              <a:lnSpc>
                <a:spcPct val="100000"/>
              </a:lnSpc>
              <a:buNone/>
            </a:pPr>
            <a:r>
              <a:rPr lang="en-GB" sz="1800" dirty="0" smtClean="0"/>
              <a:t>Brown, S. and Race, P. (2002) </a:t>
            </a:r>
            <a:r>
              <a:rPr lang="en-GB" sz="1800" i="1" dirty="0" smtClean="0"/>
              <a:t>Lecturing – a practical guide</a:t>
            </a:r>
            <a:r>
              <a:rPr lang="en-GB" sz="1800" dirty="0" smtClean="0"/>
              <a:t>, London: Kogan Page</a:t>
            </a:r>
          </a:p>
          <a:p>
            <a:pPr marL="352425" indent="-352425">
              <a:lnSpc>
                <a:spcPct val="100000"/>
              </a:lnSpc>
              <a:buNone/>
            </a:pPr>
            <a:r>
              <a:rPr lang="en-GB" sz="1800" dirty="0" smtClean="0"/>
              <a:t>Colin Bryson &amp; Len Hand (2007): The role of engagement in inspiring teaching and learning, </a:t>
            </a:r>
            <a:r>
              <a:rPr lang="en-GB" sz="1800" i="1" dirty="0" smtClean="0"/>
              <a:t>Innovations in Education and Teaching International, 44:4, 349-362</a:t>
            </a:r>
          </a:p>
          <a:p>
            <a:pPr marL="352425" indent="-352425">
              <a:lnSpc>
                <a:spcPct val="100000"/>
              </a:lnSpc>
              <a:buNone/>
              <a:defRPr/>
            </a:pPr>
            <a:r>
              <a:rPr lang="en-GB" sz="1800" dirty="0" smtClean="0"/>
              <a:t>Boyer, E.L. (1990, reprinted 1997) </a:t>
            </a:r>
            <a:r>
              <a:rPr lang="en-GB" sz="1800" i="1" dirty="0" smtClean="0"/>
              <a:t>Scholarship reconsidered: priorities of the professoriate</a:t>
            </a:r>
            <a:r>
              <a:rPr lang="en-GB" sz="1800" dirty="0" smtClean="0"/>
              <a:t>, San Francisco: Jossey Bass, The Carnegie Foundation for the Advancement of Teaching.</a:t>
            </a:r>
          </a:p>
          <a:p>
            <a:pPr>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 (2)</a:t>
            </a:r>
          </a:p>
        </p:txBody>
      </p:sp>
      <p:sp>
        <p:nvSpPr>
          <p:cNvPr id="3" name="Content Placeholder 2"/>
          <p:cNvSpPr>
            <a:spLocks noGrp="1"/>
          </p:cNvSpPr>
          <p:nvPr>
            <p:ph idx="1"/>
          </p:nvPr>
        </p:nvSpPr>
        <p:spPr>
          <a:xfrm>
            <a:off x="468313" y="980728"/>
            <a:ext cx="8229600" cy="5221635"/>
          </a:xfrm>
        </p:spPr>
        <p:txBody>
          <a:bodyPr/>
          <a:lstStyle/>
          <a:p>
            <a:pPr>
              <a:buNone/>
            </a:pPr>
            <a:r>
              <a:rPr lang="en-GB" sz="1800" dirty="0" smtClean="0"/>
              <a:t>Gosling, D. (2000) Guidelines for Peer Observation of Learning </a:t>
            </a:r>
            <a:r>
              <a:rPr lang="en-GB" sz="1800" dirty="0" err="1" smtClean="0"/>
              <a:t>andTeaching</a:t>
            </a:r>
            <a:r>
              <a:rPr lang="en-GB" sz="1800" dirty="0" smtClean="0"/>
              <a:t>. </a:t>
            </a:r>
            <a:r>
              <a:rPr lang="en-GB" sz="1800" dirty="0" err="1" smtClean="0"/>
              <a:t>ESCalate</a:t>
            </a:r>
            <a:r>
              <a:rPr lang="en-GB" sz="1800" dirty="0" smtClean="0"/>
              <a:t> Regional Networking Seminars. Bristol: </a:t>
            </a:r>
            <a:r>
              <a:rPr lang="en-GB" sz="1800" dirty="0" err="1" smtClean="0"/>
              <a:t>ESCalate</a:t>
            </a:r>
            <a:r>
              <a:rPr lang="en-GB" sz="1800" dirty="0" smtClean="0"/>
              <a:t>. Available at: </a:t>
            </a:r>
            <a:r>
              <a:rPr lang="en-GB" sz="1800" dirty="0" smtClean="0">
                <a:hlinkClick r:id="rId3"/>
              </a:rPr>
              <a:t>http://www.escalate.ac.uk/resources/peerobservation</a:t>
            </a:r>
            <a:endParaRPr lang="en-GB" sz="1800" dirty="0" smtClean="0"/>
          </a:p>
          <a:p>
            <a:pPr>
              <a:buNone/>
            </a:pPr>
            <a:r>
              <a:rPr lang="en-GB" sz="1800" dirty="0" err="1" smtClean="0"/>
              <a:t>Hammersley</a:t>
            </a:r>
            <a:r>
              <a:rPr lang="en-GB" sz="1800" dirty="0" smtClean="0"/>
              <a:t>-Fletcher, L. and </a:t>
            </a:r>
            <a:r>
              <a:rPr lang="en-GB" sz="1800" dirty="0" err="1" smtClean="0"/>
              <a:t>Orsmond</a:t>
            </a:r>
            <a:r>
              <a:rPr lang="en-GB" sz="1800" dirty="0" smtClean="0"/>
              <a:t>, P. (2004) Evaluating our peers: is peer observation a meaningful process? Studies in Higher Education 29(4), 489-503.</a:t>
            </a:r>
          </a:p>
          <a:p>
            <a:pPr>
              <a:buNone/>
            </a:pPr>
            <a:r>
              <a:rPr lang="en-GB" sz="1800" dirty="0" err="1" smtClean="0"/>
              <a:t>Hodgkinson</a:t>
            </a:r>
            <a:r>
              <a:rPr lang="en-GB" sz="1800" dirty="0" smtClean="0"/>
              <a:t>, M. (1994) Peer Observation of Teaching Performance by Action Enquiry. Quality Assurance in Education 2(2), 26-31.</a:t>
            </a:r>
          </a:p>
          <a:p>
            <a:pPr>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a:buNone/>
            </a:pPr>
            <a:r>
              <a:rPr lang="en-GB" sz="1800" dirty="0" smtClean="0"/>
              <a:t>Race, P. Using peer observation to enhance teaching Leeds Met press (see </a:t>
            </a:r>
            <a:r>
              <a:rPr lang="en-GB" sz="1800" dirty="0" smtClean="0">
                <a:hlinkClick r:id="rId4"/>
              </a:rPr>
              <a:t>http://www.leedsbeckett.ac.uk/publications/files/090505-36477_PeerObsTeaching_LoRes.pdf</a:t>
            </a:r>
            <a:r>
              <a:rPr lang="en-GB" sz="1800" dirty="0" smtClean="0"/>
              <a:t> accessed November 2014)</a:t>
            </a:r>
          </a:p>
          <a:p>
            <a:pPr marL="534988" indent="-534988" eaLnBrk="1" hangingPunct="1">
              <a:lnSpc>
                <a:spcPct val="100000"/>
              </a:lnSpc>
              <a:buNone/>
            </a:pPr>
            <a:r>
              <a:rPr lang="en-GB" sz="1800" dirty="0" smtClean="0"/>
              <a:t>Race, P. (</a:t>
            </a:r>
            <a:r>
              <a:rPr lang="en-GB" sz="1800" dirty="0" smtClean="0"/>
              <a:t>2015) </a:t>
            </a:r>
            <a:r>
              <a:rPr lang="en-GB" sz="1800" i="1" dirty="0" smtClean="0"/>
              <a:t>The lecturer’s toolkit </a:t>
            </a:r>
            <a:r>
              <a:rPr lang="en-GB" sz="1800" i="1" dirty="0" smtClean="0"/>
              <a:t>(</a:t>
            </a:r>
            <a:r>
              <a:rPr lang="en-GB" sz="1800" i="1" dirty="0" smtClean="0"/>
              <a:t>4</a:t>
            </a:r>
            <a:r>
              <a:rPr lang="en-GB" sz="1800" i="1" baseline="30000" dirty="0" smtClean="0"/>
              <a:t>th</a:t>
            </a:r>
            <a:r>
              <a:rPr lang="en-GB" sz="1800" i="1" dirty="0" smtClean="0"/>
              <a:t> </a:t>
            </a:r>
            <a:r>
              <a:rPr lang="en-GB" sz="1800" i="1" dirty="0" smtClean="0"/>
              <a:t>edition</a:t>
            </a:r>
            <a:r>
              <a:rPr lang="en-GB" sz="1800" i="1" dirty="0" smtClean="0"/>
              <a:t>)</a:t>
            </a:r>
            <a:r>
              <a:rPr lang="en-GB" sz="1800" dirty="0" smtClean="0"/>
              <a:t> London: Routledge.</a:t>
            </a:r>
          </a:p>
          <a:p>
            <a:pPr marL="534988" indent="-534988" eaLnBrk="1" hangingPunct="1">
              <a:lnSpc>
                <a:spcPct val="100000"/>
              </a:lnSpc>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r>
              <a:rPr lang="en-GB" sz="1800" dirty="0" smtClean="0"/>
              <a:t>.</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By the end of this workshop, you will have had opportunities to:</a:t>
            </a:r>
          </a:p>
        </p:txBody>
      </p:sp>
      <p:sp>
        <p:nvSpPr>
          <p:cNvPr id="13315" name="Content Placeholder 2"/>
          <p:cNvSpPr>
            <a:spLocks noGrp="1"/>
          </p:cNvSpPr>
          <p:nvPr>
            <p:ph idx="1"/>
          </p:nvPr>
        </p:nvSpPr>
        <p:spPr/>
        <p:txBody>
          <a:bodyPr/>
          <a:lstStyle/>
          <a:p>
            <a:pPr marL="361950" indent="-361950">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Comment on a range of approaches to evaluating and enhancing their own teaching in a variety of contexts using a range of reflective instruments for personal and collective use; </a:t>
            </a:r>
          </a:p>
          <a:p>
            <a:pPr>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Consider how best to engage with self-managed peer observation as a means of focusing on ways of improving teaching and engaging with students; </a:t>
            </a:r>
          </a:p>
          <a:p>
            <a:pPr>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Devise a personal programme of reflection suitable for individual contexts, subjects, students ‘level of study and their own levels of experience as teachers.</a:t>
            </a:r>
          </a:p>
          <a:p>
            <a:pPr defTabSz="820007" eaLnBrk="1" fontAlgn="auto" hangingPunct="1">
              <a:lnSpc>
                <a:spcPct val="100000"/>
              </a:lnSpc>
              <a:spcBef>
                <a:spcPts val="0"/>
              </a:spcBef>
              <a:spcAft>
                <a:spcPts val="600"/>
              </a:spcAft>
              <a:buClrTx/>
              <a:buSzTx/>
              <a:defRPr/>
            </a:pPr>
            <a:endParaRPr lang="en-US" sz="2400" b="0" kern="1200" dirty="0" smtClean="0">
              <a:latin typeface="Calibri" panose="020F0502020204030204" pitchFamily="34" charset="0"/>
              <a:ea typeface="ＭＳ Ｐゴシック" panose="020B0600070205080204" pitchFamily="34" charset="-128"/>
            </a:endParaRPr>
          </a:p>
          <a:p>
            <a:pPr defTabSz="820007" eaLnBrk="1" fontAlgn="auto" hangingPunct="1">
              <a:lnSpc>
                <a:spcPct val="100000"/>
              </a:lnSpc>
              <a:spcBef>
                <a:spcPts val="0"/>
              </a:spcBef>
              <a:spcAft>
                <a:spcPts val="600"/>
              </a:spcAft>
              <a:buClrTx/>
              <a:buSzTx/>
              <a:defRPr/>
            </a:pPr>
            <a:endParaRPr lang="en-US" sz="2400" b="0" kern="1200" dirty="0" smtClean="0">
              <a:latin typeface="Calibri" panose="020F0502020204030204" pitchFamily="34" charset="0"/>
              <a:ea typeface="ＭＳ Ｐゴシック" panose="020B0600070205080204" pitchFamily="34" charset="-128"/>
            </a:endParaRPr>
          </a:p>
          <a:p>
            <a:pPr>
              <a:lnSpc>
                <a:spcPct val="100000"/>
              </a:lnSpc>
              <a:spcBef>
                <a:spcPts val="0"/>
              </a:spcBef>
              <a:spcAft>
                <a:spcPts val="600"/>
              </a:spcAft>
            </a:pPr>
            <a:endParaRPr lang="en-GB" sz="2600" dirty="0" smtClean="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Task: are you an excellent teacher? </a:t>
            </a:r>
          </a:p>
        </p:txBody>
      </p:sp>
      <p:sp>
        <p:nvSpPr>
          <p:cNvPr id="3" name="Content Placeholder 2"/>
          <p:cNvSpPr>
            <a:spLocks noGrp="1"/>
          </p:cNvSpPr>
          <p:nvPr>
            <p:ph idx="1"/>
          </p:nvPr>
        </p:nvSpPr>
        <p:spPr/>
        <p:txBody>
          <a:bodyPr/>
          <a:lstStyle/>
          <a:p>
            <a:pPr>
              <a:lnSpc>
                <a:spcPct val="100000"/>
              </a:lnSpc>
            </a:pPr>
            <a:r>
              <a:rPr lang="en-GB" sz="2600" dirty="0" smtClean="0"/>
              <a:t>Think of an inspiring educator you’ve learned from (this could be a teacher, a peer or someone whose work you admire on television or elsewhere);</a:t>
            </a:r>
          </a:p>
          <a:p>
            <a:pPr>
              <a:lnSpc>
                <a:spcPct val="100000"/>
              </a:lnSpc>
            </a:pPr>
            <a:r>
              <a:rPr lang="en-GB" sz="2600" dirty="0" smtClean="0"/>
              <a:t>Identify up to five characteristics of an inspiring teacher using this role model as a case in point;</a:t>
            </a:r>
          </a:p>
          <a:p>
            <a:pPr>
              <a:lnSpc>
                <a:spcPct val="100000"/>
              </a:lnSpc>
            </a:pPr>
            <a:r>
              <a:rPr lang="en-GB" sz="2600" dirty="0" smtClean="0"/>
              <a:t>Now identify up to five characteristics of a disappointing or uninspiring teacher of your acquaintance;</a:t>
            </a:r>
          </a:p>
          <a:p>
            <a:pPr>
              <a:lnSpc>
                <a:spcPct val="100000"/>
              </a:lnSpc>
            </a:pPr>
            <a:r>
              <a:rPr lang="en-GB" sz="2600" dirty="0" smtClean="0"/>
              <a:t>Reflect on your own characteristics and identify a couple of areas for improvement.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2286000" y="0"/>
            <a:ext cx="4572016"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GB"/>
            </a:defPPr>
            <a:lvl1pPr marL="0" marR="0" lvl="0" indent="0" defTabSz="914400" eaLnBrk="1" latinLnBrk="0" hangingPunct="1">
              <a:lnSpc>
                <a:spcPct val="100000"/>
              </a:lnSpc>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Here’s one! Ruth Pickford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she a great teacher?</a:t>
            </a:r>
          </a:p>
        </p:txBody>
      </p:sp>
      <p:sp>
        <p:nvSpPr>
          <p:cNvPr id="3" name="Content Placeholder 2"/>
          <p:cNvSpPr>
            <a:spLocks noGrp="1"/>
          </p:cNvSpPr>
          <p:nvPr>
            <p:ph idx="1"/>
          </p:nvPr>
        </p:nvSpPr>
        <p:spPr>
          <a:xfrm>
            <a:off x="395536" y="1052736"/>
            <a:ext cx="8229600" cy="4789488"/>
          </a:xfrm>
        </p:spPr>
        <p:txBody>
          <a:bodyPr/>
          <a:lstStyle/>
          <a:p>
            <a:pPr>
              <a:lnSpc>
                <a:spcPct val="100000"/>
              </a:lnSpc>
            </a:pPr>
            <a:r>
              <a:rPr lang="en-GB" sz="2600" dirty="0" smtClean="0"/>
              <a:t>Unafraid to take risks but leaves nothing to chance;</a:t>
            </a:r>
          </a:p>
          <a:p>
            <a:pPr>
              <a:lnSpc>
                <a:spcPct val="100000"/>
              </a:lnSpc>
            </a:pPr>
            <a:r>
              <a:rPr lang="en-GB" sz="2600" dirty="0" smtClean="0"/>
              <a:t>Articulates a clear rationale of what she is trying to achieve in her teaching and makes detailed plans on how to achieve it;</a:t>
            </a:r>
          </a:p>
          <a:p>
            <a:pPr>
              <a:lnSpc>
                <a:spcPct val="100000"/>
              </a:lnSpc>
            </a:pPr>
            <a:r>
              <a:rPr lang="en-GB" sz="2600" dirty="0" smtClean="0"/>
              <a:t>Worries less about what students think about her than how much they are learning;</a:t>
            </a:r>
          </a:p>
          <a:p>
            <a:pPr>
              <a:lnSpc>
                <a:spcPct val="100000"/>
              </a:lnSpc>
            </a:pPr>
            <a:r>
              <a:rPr lang="en-GB" sz="2600" dirty="0" smtClean="0"/>
              <a:t>Capable of being seriously quirky without being ‘up herself’;</a:t>
            </a:r>
          </a:p>
          <a:p>
            <a:pPr>
              <a:lnSpc>
                <a:spcPct val="100000"/>
              </a:lnSpc>
            </a:pPr>
            <a:r>
              <a:rPr lang="en-GB" sz="2600" dirty="0" smtClean="0"/>
              <a:t>Continuously challenges students out of their comfort zones.</a:t>
            </a:r>
          </a:p>
          <a:p>
            <a:pPr>
              <a:lnSpc>
                <a:spcPct val="100000"/>
              </a:lnSpc>
            </a:pPr>
            <a:endParaRPr lang="en-GB" sz="2600" dirty="0" smtClean="0"/>
          </a:p>
          <a:p>
            <a:pPr>
              <a:lnSpc>
                <a:spcPct val="100000"/>
              </a:lnSpc>
              <a:buNone/>
            </a:pPr>
            <a:endParaRPr lang="en-GB"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smtClean="0"/>
              <a:t>Students are satisfied, learn well, achieve highly and have fulfilling learning experiences;</a:t>
            </a:r>
          </a:p>
          <a:p>
            <a:pPr>
              <a:lnSpc>
                <a:spcPct val="100000"/>
              </a:lnSpc>
            </a:pPr>
            <a:r>
              <a:rPr lang="en-GB" sz="2600" dirty="0" smtClean="0"/>
              <a:t>We as teachers are satisfied, motivated and find their workloads manageable;</a:t>
            </a:r>
          </a:p>
          <a:p>
            <a:pPr>
              <a:lnSpc>
                <a:spcPct val="100000"/>
              </a:lnSpc>
            </a:pPr>
            <a:r>
              <a:rPr lang="en-GB" sz="2600" dirty="0" smtClean="0"/>
              <a:t>Quality assurers and Professional and Subject bodies like what we do and have no complaints about systems and processes;</a:t>
            </a:r>
          </a:p>
          <a:p>
            <a:pPr>
              <a:lnSpc>
                <a:spcPct val="100000"/>
              </a:lnSpc>
            </a:pPr>
            <a:r>
              <a:rPr lang="en-GB" sz="2600"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Some 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Demonstrates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smtClean="0">
                <a:ln>
                  <a:noFill/>
                </a:ln>
                <a:solidFill>
                  <a:schemeClr val="tx2"/>
                </a:solidFill>
                <a:effectLst/>
                <a:uLnTx/>
                <a:uFillTx/>
                <a:latin typeface="+mj-lt"/>
                <a:ea typeface="+mj-ea"/>
                <a:cs typeface="+mj-cs"/>
              </a:rPr>
              <a:t>Characteristics of excellent university teachers: diamond-9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1484</TotalTime>
  <Words>2775</Words>
  <Application>Microsoft Office PowerPoint</Application>
  <PresentationFormat>On-screen Show (4:3)</PresentationFormat>
  <Paragraphs>183</Paragraphs>
  <Slides>29</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29</vt:i4>
      </vt:variant>
    </vt:vector>
  </HeadingPairs>
  <TitlesOfParts>
    <vt:vector size="37" baseType="lpstr">
      <vt:lpstr>Arial</vt:lpstr>
      <vt:lpstr>Calibri</vt:lpstr>
      <vt:lpstr>Comic Sans MS</vt:lpstr>
      <vt:lpstr>ＭＳ Ｐゴシック</vt:lpstr>
      <vt:lpstr>Times New Roman</vt:lpstr>
      <vt:lpstr>Wingdings</vt:lpstr>
      <vt:lpstr>LeedsMet template</vt:lpstr>
      <vt:lpstr>1_LeedsMet template</vt:lpstr>
      <vt:lpstr>Evaluating and enhancing your own teaching</vt:lpstr>
      <vt:lpstr>Workshop rationale</vt:lpstr>
      <vt:lpstr>By the end of this workshop, you will have had opportunities to:</vt:lpstr>
      <vt:lpstr>Task: are you an excellent teacher? </vt:lpstr>
      <vt:lpstr>PowerPoint Presentation</vt:lpstr>
      <vt:lpstr>Why is she a great teacher?</vt:lpstr>
      <vt:lpstr>How do we know if we are offering excellent teaching?</vt:lpstr>
      <vt:lpstr>Some characteristics of excellent university teachers:</vt:lpstr>
      <vt:lpstr>PowerPoint Presentation</vt:lpstr>
      <vt:lpstr> A tall order?</vt:lpstr>
      <vt:lpstr>High quality teaching…</vt:lpstr>
      <vt:lpstr>PowerPoint Presentation</vt:lpstr>
      <vt:lpstr>Ken Bain says great teachers... </vt:lpstr>
      <vt:lpstr>Ken Bain says excellent teachers ask these questions as they prepare to teach:</vt:lpstr>
      <vt:lpstr>Some conclusions on inspiring teachers</vt:lpstr>
      <vt:lpstr>Reflection on my teaching</vt:lpstr>
      <vt:lpstr>Why is peer review so beneficial? The purposes of peer review include:</vt:lpstr>
      <vt:lpstr>Several useful things emerge from peer review, including the following:</vt:lpstr>
      <vt:lpstr>Why undertake peer observation?</vt:lpstr>
      <vt:lpstr>What can you gain from being an observer?</vt:lpstr>
      <vt:lpstr>Eight stages of dialogic peer observation</vt:lpstr>
      <vt:lpstr>What kinds of ground rules might you adopt?</vt:lpstr>
      <vt:lpstr>What kinds of prompts can you use during observations?</vt:lpstr>
      <vt:lpstr>Explain to your students what is going on during observations. Tell them:</vt:lpstr>
      <vt:lpstr>The purpose of the meeting held after the observation</vt:lpstr>
      <vt:lpstr>Peer observation can be problematic if:</vt:lpstr>
      <vt:lpstr>So what are you going to do?</vt:lpstr>
      <vt:lpstr>References and further reading</vt:lpstr>
      <vt:lpstr>References and further reading (2)</vt:lpstr>
    </vt:vector>
  </TitlesOfParts>
  <Company>Leeds Metropolitan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127</cp:revision>
  <dcterms:created xsi:type="dcterms:W3CDTF">2007-03-06T12:05:28Z</dcterms:created>
  <dcterms:modified xsi:type="dcterms:W3CDTF">2015-11-30T20:40:54Z</dcterms:modified>
</cp:coreProperties>
</file>