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Lst>
  <p:notesMasterIdLst>
    <p:notesMasterId r:id="rId53"/>
  </p:notesMasterIdLst>
  <p:handoutMasterIdLst>
    <p:handoutMasterId r:id="rId54"/>
  </p:handoutMasterIdLst>
  <p:sldIdLst>
    <p:sldId id="420" r:id="rId6"/>
    <p:sldId id="530" r:id="rId7"/>
    <p:sldId id="613" r:id="rId8"/>
    <p:sldId id="614" r:id="rId9"/>
    <p:sldId id="535" r:id="rId10"/>
    <p:sldId id="605" r:id="rId11"/>
    <p:sldId id="597" r:id="rId12"/>
    <p:sldId id="601" r:id="rId13"/>
    <p:sldId id="610" r:id="rId14"/>
    <p:sldId id="532" r:id="rId15"/>
    <p:sldId id="576" r:id="rId16"/>
    <p:sldId id="609" r:id="rId17"/>
    <p:sldId id="569" r:id="rId18"/>
    <p:sldId id="567" r:id="rId19"/>
    <p:sldId id="580" r:id="rId20"/>
    <p:sldId id="579" r:id="rId21"/>
    <p:sldId id="581" r:id="rId22"/>
    <p:sldId id="595" r:id="rId23"/>
    <p:sldId id="571" r:id="rId24"/>
    <p:sldId id="612" r:id="rId25"/>
    <p:sldId id="592" r:id="rId26"/>
    <p:sldId id="588" r:id="rId27"/>
    <p:sldId id="589" r:id="rId28"/>
    <p:sldId id="572" r:id="rId29"/>
    <p:sldId id="574" r:id="rId30"/>
    <p:sldId id="549" r:id="rId31"/>
    <p:sldId id="591" r:id="rId32"/>
    <p:sldId id="603" r:id="rId33"/>
    <p:sldId id="552" r:id="rId34"/>
    <p:sldId id="611" r:id="rId35"/>
    <p:sldId id="553" r:id="rId36"/>
    <p:sldId id="554" r:id="rId37"/>
    <p:sldId id="555" r:id="rId38"/>
    <p:sldId id="556" r:id="rId39"/>
    <p:sldId id="538" r:id="rId40"/>
    <p:sldId id="539" r:id="rId41"/>
    <p:sldId id="541" r:id="rId42"/>
    <p:sldId id="542" r:id="rId43"/>
    <p:sldId id="568" r:id="rId44"/>
    <p:sldId id="598" r:id="rId45"/>
    <p:sldId id="575" r:id="rId46"/>
    <p:sldId id="606" r:id="rId47"/>
    <p:sldId id="382" r:id="rId48"/>
    <p:sldId id="270" r:id="rId49"/>
    <p:sldId id="271" r:id="rId50"/>
    <p:sldId id="272" r:id="rId51"/>
    <p:sldId id="317" r:id="rId5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73" d="100"/>
          <a:sy n="73" d="100"/>
        </p:scale>
        <p:origin x="1290" y="78"/>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26</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a:spcBef>
                <a:spcPct val="0"/>
              </a:spcBef>
            </a:pPr>
            <a:endParaRPr lang="en-US" smtClean="0"/>
          </a:p>
        </p:txBody>
      </p:sp>
      <p:sp>
        <p:nvSpPr>
          <p:cNvPr id="79876" name="Slide Number Placeholder 3"/>
          <p:cNvSpPr>
            <a:spLocks noGrp="1"/>
          </p:cNvSpPr>
          <p:nvPr>
            <p:ph type="sldNum" sz="quarter" idx="5"/>
          </p:nvPr>
        </p:nvSpPr>
        <p:spPr>
          <a:noFill/>
        </p:spPr>
        <p:txBody>
          <a:bodyPr/>
          <a:lstStyle/>
          <a:p>
            <a:fld id="{D3DDF1CA-D897-461B-A25F-4ECED584C318}" type="slidenum">
              <a:rPr lang="en-US" smtClean="0"/>
              <a:pPr/>
              <a:t>27</a:t>
            </a:fld>
            <a:endParaRPr lang="en-US" smtClean="0"/>
          </a:p>
        </p:txBody>
      </p:sp>
    </p:spTree>
    <p:extLst>
      <p:ext uri="{BB962C8B-B14F-4D97-AF65-F5344CB8AC3E}">
        <p14:creationId xmlns:p14="http://schemas.microsoft.com/office/powerpoint/2010/main" val="666733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29</a:t>
            </a:fld>
            <a:endParaRPr lang="en-GB"/>
          </a:p>
        </p:txBody>
      </p:sp>
    </p:spTree>
    <p:extLst>
      <p:ext uri="{BB962C8B-B14F-4D97-AF65-F5344CB8AC3E}">
        <p14:creationId xmlns:p14="http://schemas.microsoft.com/office/powerpoint/2010/main" val="3889102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31</a:t>
            </a:fld>
            <a:endParaRPr lang="en-GB"/>
          </a:p>
        </p:txBody>
      </p:sp>
    </p:spTree>
    <p:extLst>
      <p:ext uri="{BB962C8B-B14F-4D97-AF65-F5344CB8AC3E}">
        <p14:creationId xmlns:p14="http://schemas.microsoft.com/office/powerpoint/2010/main" val="3119164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32</a:t>
            </a:fld>
            <a:endParaRPr lang="en-GB"/>
          </a:p>
        </p:txBody>
      </p:sp>
    </p:spTree>
    <p:extLst>
      <p:ext uri="{BB962C8B-B14F-4D97-AF65-F5344CB8AC3E}">
        <p14:creationId xmlns:p14="http://schemas.microsoft.com/office/powerpoint/2010/main" val="2336403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33</a:t>
            </a:fld>
            <a:endParaRPr lang="en-GB"/>
          </a:p>
        </p:txBody>
      </p:sp>
    </p:spTree>
    <p:extLst>
      <p:ext uri="{BB962C8B-B14F-4D97-AF65-F5344CB8AC3E}">
        <p14:creationId xmlns:p14="http://schemas.microsoft.com/office/powerpoint/2010/main" val="3509695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34</a:t>
            </a:fld>
            <a:endParaRPr lang="en-GB"/>
          </a:p>
        </p:txBody>
      </p:sp>
    </p:spTree>
    <p:extLst>
      <p:ext uri="{BB962C8B-B14F-4D97-AF65-F5344CB8AC3E}">
        <p14:creationId xmlns:p14="http://schemas.microsoft.com/office/powerpoint/2010/main" val="6655076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p:txBody>
          <a:bodyPr/>
          <a:lstStyle/>
          <a:p>
            <a:pPr>
              <a:defRPr/>
            </a:pPr>
            <a:fld id="{029B3523-13B5-4697-B543-5603E7D2F9C1}" type="slidenum">
              <a:rPr lang="en-US" smtClean="0"/>
              <a:pPr>
                <a:defRPr/>
              </a:pPr>
              <a:t>35</a:t>
            </a:fld>
            <a:endParaRPr lang="en-US" dirty="0" smtClean="0"/>
          </a:p>
        </p:txBody>
      </p:sp>
    </p:spTree>
    <p:extLst>
      <p:ext uri="{BB962C8B-B14F-4D97-AF65-F5344CB8AC3E}">
        <p14:creationId xmlns:p14="http://schemas.microsoft.com/office/powerpoint/2010/main" val="1735356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36</a:t>
            </a:fld>
            <a:endParaRPr lang="en-GB"/>
          </a:p>
        </p:txBody>
      </p:sp>
    </p:spTree>
    <p:extLst>
      <p:ext uri="{BB962C8B-B14F-4D97-AF65-F5344CB8AC3E}">
        <p14:creationId xmlns:p14="http://schemas.microsoft.com/office/powerpoint/2010/main" val="3989002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37</a:t>
            </a:fld>
            <a:endParaRPr lang="en-GB"/>
          </a:p>
        </p:txBody>
      </p:sp>
    </p:spTree>
    <p:extLst>
      <p:ext uri="{BB962C8B-B14F-4D97-AF65-F5344CB8AC3E}">
        <p14:creationId xmlns:p14="http://schemas.microsoft.com/office/powerpoint/2010/main" val="3394746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5</a:t>
            </a:fld>
            <a:endParaRPr lang="en-GB"/>
          </a:p>
        </p:txBody>
      </p:sp>
    </p:spTree>
    <p:extLst>
      <p:ext uri="{BB962C8B-B14F-4D97-AF65-F5344CB8AC3E}">
        <p14:creationId xmlns:p14="http://schemas.microsoft.com/office/powerpoint/2010/main" val="3749148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38</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40</a:t>
            </a:fld>
            <a:endParaRPr lang="en-US" smtClean="0">
              <a:solidFill>
                <a:srgbClr val="000000"/>
              </a:solidFill>
            </a:endParaRPr>
          </a:p>
        </p:txBody>
      </p:sp>
    </p:spTree>
    <p:extLst>
      <p:ext uri="{BB962C8B-B14F-4D97-AF65-F5344CB8AC3E}">
        <p14:creationId xmlns:p14="http://schemas.microsoft.com/office/powerpoint/2010/main" val="3984524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extLst>
      <p:ext uri="{BB962C8B-B14F-4D97-AF65-F5344CB8AC3E}">
        <p14:creationId xmlns:p14="http://schemas.microsoft.com/office/powerpoint/2010/main" val="1531534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7</a:t>
            </a:fld>
            <a:endParaRPr lang="en-US" smtClean="0">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8</a:t>
            </a:fld>
            <a:endParaRPr lang="en-US" dirty="0" smtClean="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11</a:t>
            </a:fld>
            <a:endParaRPr lang="en-GB" smtClean="0">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15</a:t>
            </a:fld>
            <a:endParaRPr lang="en-US" smtClean="0"/>
          </a:p>
        </p:txBody>
      </p:sp>
    </p:spTree>
    <p:extLst>
      <p:ext uri="{BB962C8B-B14F-4D97-AF65-F5344CB8AC3E}">
        <p14:creationId xmlns:p14="http://schemas.microsoft.com/office/powerpoint/2010/main" val="3442600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18</a:t>
            </a:fld>
            <a:endParaRPr lang="en-GB" smtClean="0">
              <a:solidFill>
                <a:srgbClr val="000000"/>
              </a:solidFill>
            </a:endParaRPr>
          </a:p>
        </p:txBody>
      </p:sp>
    </p:spTree>
    <p:extLst>
      <p:ext uri="{BB962C8B-B14F-4D97-AF65-F5344CB8AC3E}">
        <p14:creationId xmlns:p14="http://schemas.microsoft.com/office/powerpoint/2010/main" val="2879723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a:spcBef>
                <a:spcPct val="0"/>
              </a:spcBef>
            </a:pPr>
            <a:endParaRPr lang="en-US" smtClean="0"/>
          </a:p>
        </p:txBody>
      </p:sp>
      <p:sp>
        <p:nvSpPr>
          <p:cNvPr id="62468" name="Slide Number Placeholder 3"/>
          <p:cNvSpPr>
            <a:spLocks noGrp="1"/>
          </p:cNvSpPr>
          <p:nvPr>
            <p:ph type="sldNum" sz="quarter" idx="5"/>
          </p:nvPr>
        </p:nvSpPr>
        <p:spPr>
          <a:noFill/>
        </p:spPr>
        <p:txBody>
          <a:bodyPr/>
          <a:lstStyle/>
          <a:p>
            <a:fld id="{345E3848-04E3-4D0B-9761-094455F0E5A7}" type="slidenum">
              <a:rPr lang="en-US" smtClean="0"/>
              <a:pPr/>
              <a:t>21</a:t>
            </a:fld>
            <a:endParaRPr lang="en-US" smtClean="0"/>
          </a:p>
        </p:txBody>
      </p:sp>
    </p:spTree>
    <p:extLst>
      <p:ext uri="{BB962C8B-B14F-4D97-AF65-F5344CB8AC3E}">
        <p14:creationId xmlns:p14="http://schemas.microsoft.com/office/powerpoint/2010/main" val="2764687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FFAC576-9FC7-44BF-B8D8-BFABE5DED355}" type="slidenum">
              <a:rPr lang="en-GB" smtClean="0"/>
              <a:pPr/>
              <a:t>22</a:t>
            </a:fld>
            <a:endParaRPr lang="en-GB" smtClean="0"/>
          </a:p>
        </p:txBody>
      </p:sp>
      <p:sp>
        <p:nvSpPr>
          <p:cNvPr id="78851" name="Rectangle 2"/>
          <p:cNvSpPr>
            <a:spLocks noGrp="1" noRot="1" noChangeAspect="1" noChangeArrowheads="1" noTextEdit="1"/>
          </p:cNvSpPr>
          <p:nvPr>
            <p:ph type="sldImg"/>
          </p:nvPr>
        </p:nvSpPr>
        <p:spPr>
          <a:xfrm>
            <a:off x="1150938" y="692150"/>
            <a:ext cx="4556125" cy="3416300"/>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5570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23/11/2015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23/11/2015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23/11/2015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23/11/2015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11/23/2015</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solidFill>
                  <a:srgbClr val="000000"/>
                </a:solidFill>
              </a:rPr>
              <a:pPr>
                <a:defRPr/>
              </a:pPr>
              <a:t>23/11/2015</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23/11/2015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23/11/2015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23/11/2015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23/11/2015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23/11/2015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23/11/2015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23/11/2015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23/11/2015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23/11/2015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23/11/2015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11/23/2015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23/11/2015</a:t>
            </a:fld>
            <a:endParaRPr lang="en-GB" altLang="en-US">
              <a:solidFill>
                <a:srgbClr val="000000"/>
              </a:solidFill>
            </a:endParaRP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12"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smtClean="0"/>
              <a:t>Inspiring teaching: how can we engage students and help them succeed?</a:t>
            </a:r>
            <a:endParaRPr lang="en-GB" sz="3200" dirty="0"/>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smtClean="0">
                <a:solidFill>
                  <a:schemeClr val="tx2">
                    <a:lumMod val="60000"/>
                    <a:lumOff val="40000"/>
                  </a:schemeClr>
                </a:solidFill>
              </a:rPr>
              <a:t>University of Edinburgh</a:t>
            </a:r>
          </a:p>
          <a:p>
            <a:pPr algn="ctr" eaLnBrk="1" hangingPunct="1">
              <a:defRPr/>
            </a:pPr>
            <a:r>
              <a:rPr lang="en-GB" dirty="0" smtClean="0">
                <a:solidFill>
                  <a:schemeClr val="tx2">
                    <a:lumMod val="60000"/>
                    <a:lumOff val="40000"/>
                  </a:schemeClr>
                </a:solidFill>
              </a:rPr>
              <a:t>November 26</a:t>
            </a:r>
            <a:r>
              <a:rPr lang="en-GB" baseline="30000" dirty="0" smtClean="0">
                <a:solidFill>
                  <a:schemeClr val="tx2">
                    <a:lumMod val="60000"/>
                    <a:lumOff val="40000"/>
                  </a:schemeClr>
                </a:solidFill>
              </a:rPr>
              <a:t>th</a:t>
            </a:r>
            <a:r>
              <a:rPr lang="en-GB" dirty="0" smtClean="0">
                <a:solidFill>
                  <a:schemeClr val="tx2">
                    <a:lumMod val="60000"/>
                    <a:lumOff val="40000"/>
                  </a:schemeClr>
                </a:solidFill>
              </a:rPr>
              <a:t> 2015 </a:t>
            </a:r>
          </a:p>
          <a:p>
            <a:pPr algn="ctr" eaLnBrk="1" hangingPunct="1">
              <a:defRPr/>
            </a:pPr>
            <a:r>
              <a:rPr lang="en-GB" sz="2400" b="1" dirty="0" smtClean="0"/>
              <a:t>Sally Brown </a:t>
            </a:r>
            <a:r>
              <a:rPr lang="en-GB" sz="1800" dirty="0" smtClean="0"/>
              <a:t>NTF</a:t>
            </a:r>
            <a:r>
              <a:rPr lang="en-GB" sz="1800" dirty="0"/>
              <a:t>, PFHEA, </a:t>
            </a:r>
            <a:r>
              <a:rPr lang="en-GB" sz="1800" dirty="0" smtClean="0"/>
              <a:t>SFSEDA</a:t>
            </a:r>
            <a:endParaRPr lang="en-GB" sz="1800" b="1" dirty="0" smtClean="0"/>
          </a:p>
          <a:p>
            <a:pPr algn="ctr" eaLnBrk="1" hangingPunct="1">
              <a:defRPr/>
            </a:pPr>
            <a:r>
              <a:rPr lang="en-GB" sz="2400" b="1" dirty="0" smtClean="0"/>
              <a:t>@</a:t>
            </a:r>
            <a:r>
              <a:rPr lang="en-GB" sz="2400" b="1" dirty="0" err="1" smtClean="0"/>
              <a:t>ProfSallyBrown</a:t>
            </a:r>
            <a:endParaRPr lang="en-GB" sz="2400" b="1" dirty="0" smtClean="0"/>
          </a:p>
          <a:p>
            <a:pPr algn="ctr" eaLnBrk="1" hangingPunct="1">
              <a:defRPr/>
            </a:pPr>
            <a:r>
              <a:rPr lang="en-GB" sz="2400" dirty="0" smtClean="0"/>
              <a:t>sally@sally-brown.net</a:t>
            </a:r>
            <a:endParaRPr lang="en-GB" sz="2400" b="1" dirty="0" smtClean="0"/>
          </a:p>
          <a:p>
            <a:pPr algn="ctr" eaLnBrk="1" hangingPunct="1">
              <a:defRPr/>
            </a:pPr>
            <a:r>
              <a:rPr lang="en-GB" sz="1800" dirty="0" smtClean="0"/>
              <a:t>Emerita </a:t>
            </a:r>
            <a:r>
              <a:rPr lang="en-GB" sz="1800" dirty="0" smtClean="0"/>
              <a:t>Professor, Leeds Metropolitan University</a:t>
            </a:r>
          </a:p>
          <a:p>
            <a:pPr algn="ctr" eaLnBrk="1" hangingPunct="1">
              <a:defRPr/>
            </a:pPr>
            <a:r>
              <a:rPr lang="en-GB" sz="1800" dirty="0" smtClean="0"/>
              <a:t>Visiting </a:t>
            </a:r>
            <a:r>
              <a:rPr lang="en-GB" sz="1800" dirty="0" smtClean="0"/>
              <a:t>Professor: </a:t>
            </a:r>
            <a:r>
              <a:rPr lang="en-GB" sz="1800" dirty="0" smtClean="0"/>
              <a:t>University of </a:t>
            </a:r>
            <a:r>
              <a:rPr lang="en-GB" sz="1800" dirty="0" smtClean="0"/>
              <a:t>Plymouth, University of South Wales </a:t>
            </a:r>
            <a:r>
              <a:rPr lang="en-GB" sz="1800" dirty="0" smtClean="0"/>
              <a:t>&amp;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an excellent teacher?</a:t>
            </a:r>
            <a:endParaRPr lang="en-GB" dirty="0"/>
          </a:p>
        </p:txBody>
      </p:sp>
      <p:sp>
        <p:nvSpPr>
          <p:cNvPr id="3" name="Content Placeholder 2"/>
          <p:cNvSpPr>
            <a:spLocks noGrp="1"/>
          </p:cNvSpPr>
          <p:nvPr>
            <p:ph idx="1"/>
          </p:nvPr>
        </p:nvSpPr>
        <p:spPr/>
        <p:txBody>
          <a:bodyPr/>
          <a:lstStyle/>
          <a:p>
            <a:pPr marL="0" indent="0">
              <a:buNone/>
            </a:pPr>
            <a:r>
              <a:rPr lang="en-GB" dirty="0" smtClean="0"/>
              <a:t>Talking to someone beside, above or below you, think about great teachers you know and identify some of their characteristics</a:t>
            </a:r>
          </a:p>
          <a:p>
            <a:pPr marL="0" indent="0">
              <a:buNone/>
            </a:pPr>
            <a:endParaRPr lang="en-GB" dirty="0"/>
          </a:p>
          <a:p>
            <a:pPr marL="0" indent="0">
              <a:buNone/>
            </a:pPr>
            <a:r>
              <a:rPr lang="en-GB" kern="1200" dirty="0"/>
              <a:t>Which of these characteristics </a:t>
            </a:r>
            <a:r>
              <a:rPr lang="en-GB" kern="1200" dirty="0" smtClean="0"/>
              <a:t>do </a:t>
            </a:r>
            <a:r>
              <a:rPr lang="en-GB" kern="1200" dirty="0"/>
              <a:t>you think are most crucial to high NSS scores, </a:t>
            </a:r>
            <a:r>
              <a:rPr lang="en-GB" kern="1200" dirty="0" smtClean="0"/>
              <a:t>and which </a:t>
            </a:r>
            <a:r>
              <a:rPr lang="en-GB" kern="1200" dirty="0"/>
              <a:t>to </a:t>
            </a:r>
            <a:r>
              <a:rPr lang="en-GB" kern="1200" dirty="0" smtClean="0"/>
              <a:t>real student engagement?</a:t>
            </a:r>
            <a:r>
              <a:rPr lang="en-GB" dirty="0" smtClean="0"/>
              <a:t> </a:t>
            </a:r>
            <a:endParaRPr lang="en-GB" dirty="0"/>
          </a:p>
        </p:txBody>
      </p:sp>
    </p:spTree>
    <p:extLst>
      <p:ext uri="{BB962C8B-B14F-4D97-AF65-F5344CB8AC3E}">
        <p14:creationId xmlns:p14="http://schemas.microsoft.com/office/powerpoint/2010/main" val="463856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Autofit/>
          </a:bodyPr>
          <a:lstStyle/>
          <a:p>
            <a:r>
              <a:rPr lang="en-GB" sz="2400" kern="1200" dirty="0" smtClean="0">
                <a:solidFill>
                  <a:srgbClr val="002060"/>
                </a:solidFill>
              </a:rPr>
              <a:t>Some characteristics of excellent teaching as described in the scholarly literature</a:t>
            </a:r>
            <a:endParaRPr lang="en-GB" sz="2400" kern="1200" dirty="0">
              <a:solidFill>
                <a:srgbClr val="002060"/>
              </a:solidFill>
            </a:endParaRP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 empathy and emotional intelligence</a:t>
            </a:r>
          </a:p>
          <a:p>
            <a:pPr marL="514350" indent="-514350">
              <a:buSzPct val="100000"/>
              <a:buFont typeface="Arial" charset="0"/>
              <a:buAutoNum type="arabicPeriod"/>
            </a:pPr>
            <a:endParaRPr lang="en-GB"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excellent teaching?</a:t>
            </a:r>
          </a:p>
        </p:txBody>
      </p:sp>
      <p:sp>
        <p:nvSpPr>
          <p:cNvPr id="8195" name="Content Placeholder 2"/>
          <p:cNvSpPr>
            <a:spLocks noGrp="1"/>
          </p:cNvSpPr>
          <p:nvPr>
            <p:ph idx="1"/>
          </p:nvPr>
        </p:nvSpPr>
        <p:spPr/>
        <p:txBody>
          <a:bodyPr/>
          <a:lstStyle/>
          <a:p>
            <a:r>
              <a:rPr lang="en-GB" dirty="0" smtClean="0"/>
              <a:t>Students are satisfied, learn well, achieve highly and have fulfilling learning experiences;</a:t>
            </a:r>
          </a:p>
          <a:p>
            <a:r>
              <a:rPr lang="en-GB" dirty="0" smtClean="0"/>
              <a:t>Students develop a range of competences they need including problem solving, working with others and self-management;</a:t>
            </a:r>
          </a:p>
          <a:p>
            <a:r>
              <a:rPr lang="en-GB" dirty="0" smtClean="0"/>
              <a:t>We as teachers are satisfied, motivated and find their workloads manageable;</a:t>
            </a:r>
          </a:p>
          <a:p>
            <a:r>
              <a:rPr lang="en-GB" dirty="0" smtClean="0"/>
              <a:t>Quality assurors and Professional and Subject bodies like what we do and have no complaints about systems and processes;</a:t>
            </a:r>
          </a:p>
          <a:p>
            <a:r>
              <a:rPr lang="en-GB" dirty="0" smtClean="0"/>
              <a:t>University managers are confident that the student experience offered is of high quality (and deal with few complaints).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400" smtClean="0"/>
              <a:t>is less like delivering a parcel (the postman model) and more like delivering a baby (the midwife model). </a:t>
            </a:r>
          </a:p>
          <a:p>
            <a:pPr>
              <a:lnSpc>
                <a:spcPct val="100000"/>
              </a:lnSpc>
            </a:pPr>
            <a:r>
              <a:rPr lang="en-GB" sz="2400" smtClean="0"/>
              <a:t>University staff can advise, guide, intervene when things so wrong, but in the end only the student can bring learning into life!!</a:t>
            </a:r>
          </a:p>
          <a:p>
            <a:pPr>
              <a:lnSpc>
                <a:spcPct val="100000"/>
              </a:lnSpc>
            </a:pPr>
            <a:r>
              <a:rPr lang="en-GB" sz="2400" smtClean="0"/>
              <a:t>Content can be gleaned from many sources (e.g. MIT and our UK Open University are putting more and more content into open access areas).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The </a:t>
            </a:r>
            <a:r>
              <a:rPr lang="en-US" sz="3200" kern="1200">
                <a:solidFill>
                  <a:srgbClr val="002060"/>
                </a:solidFill>
              </a:rPr>
              <a:t>Maieutic model</a:t>
            </a:r>
            <a:endParaRPr lang="en-GB" sz="3200" kern="120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400" dirty="0" err="1" smtClean="0"/>
              <a:t>Maieutics</a:t>
            </a:r>
            <a:r>
              <a:rPr lang="en-US" sz="2400" dirty="0" smtClean="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400" dirty="0" err="1" smtClean="0"/>
              <a:t>ιευτικός</a:t>
            </a:r>
            <a:r>
              <a:rPr lang="en-US" sz="2400" dirty="0" smtClean="0"/>
              <a:t>," pertaining to midwifery.</a:t>
            </a:r>
            <a:r>
              <a:rPr lang="en-GB" sz="2400" dirty="0" smtClean="0"/>
              <a:t> </a:t>
            </a:r>
          </a:p>
          <a:p>
            <a:pPr>
              <a:lnSpc>
                <a:spcPct val="100000"/>
              </a:lnSpc>
              <a:buFont typeface="Wingdings" pitchFamily="2" charset="2"/>
              <a:buNone/>
            </a:pPr>
            <a:endParaRPr lang="en-GB"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85750" y="122238"/>
            <a:ext cx="8143875"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Characteristics of an effective lecturer (the research suggests)</a:t>
            </a:r>
          </a:p>
        </p:txBody>
      </p:sp>
      <p:sp>
        <p:nvSpPr>
          <p:cNvPr id="25603" name="Content Placeholder 2"/>
          <p:cNvSpPr>
            <a:spLocks noGrp="1"/>
          </p:cNvSpPr>
          <p:nvPr>
            <p:ph idx="1"/>
          </p:nvPr>
        </p:nvSpPr>
        <p:spPr/>
        <p:txBody>
          <a:bodyPr/>
          <a:lstStyle/>
          <a:p>
            <a:pPr>
              <a:lnSpc>
                <a:spcPct val="100000"/>
              </a:lnSpc>
            </a:pPr>
            <a:r>
              <a:rPr lang="en-GB" sz="2400" smtClean="0"/>
              <a:t>Strong orientation towards student learning;</a:t>
            </a:r>
          </a:p>
          <a:p>
            <a:pPr>
              <a:lnSpc>
                <a:spcPct val="100000"/>
              </a:lnSpc>
            </a:pPr>
            <a:r>
              <a:rPr lang="en-GB" sz="2400" smtClean="0"/>
              <a:t>Well prepared;</a:t>
            </a:r>
          </a:p>
          <a:p>
            <a:pPr>
              <a:lnSpc>
                <a:spcPct val="100000"/>
              </a:lnSpc>
            </a:pPr>
            <a:r>
              <a:rPr lang="en-GB" sz="2400" smtClean="0"/>
              <a:t>Comfort with subject material;</a:t>
            </a:r>
          </a:p>
          <a:p>
            <a:pPr>
              <a:lnSpc>
                <a:spcPct val="100000"/>
              </a:lnSpc>
            </a:pPr>
            <a:r>
              <a:rPr lang="en-GB" sz="2400" smtClean="0"/>
              <a:t>Ability to perceive that some students find the subjects we love hard, and even uninteresting;</a:t>
            </a:r>
          </a:p>
          <a:p>
            <a:pPr>
              <a:lnSpc>
                <a:spcPct val="100000"/>
              </a:lnSpc>
            </a:pPr>
            <a:r>
              <a:rPr lang="en-GB" sz="2400" smtClean="0"/>
              <a:t>Passion (and sometimes quirkiness);</a:t>
            </a:r>
          </a:p>
          <a:p>
            <a:pPr>
              <a:lnSpc>
                <a:spcPct val="100000"/>
              </a:lnSpc>
            </a:pPr>
            <a:r>
              <a:rPr lang="en-GB" sz="2400" smtClean="0"/>
              <a:t>Ability to vary activities within a lecture to maximise student engagement.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2677656"/>
          </a:xfrm>
          <a:prstGeom prst="rect">
            <a:avLst/>
          </a:prstGeom>
          <a:noFill/>
          <a:ln w="9525">
            <a:noFill/>
            <a:miter lim="800000"/>
            <a:headEnd/>
            <a:tailEnd/>
          </a:ln>
        </p:spPr>
        <p:txBody>
          <a:bodyPr>
            <a:spAutoFit/>
          </a:bodyPr>
          <a:lstStyle/>
          <a:p>
            <a:pPr algn="ctr"/>
            <a:r>
              <a:rPr lang="en-GB" sz="2800" b="1" dirty="0">
                <a:solidFill>
                  <a:srgbClr val="FFFFFF"/>
                </a:solidFill>
                <a:latin typeface="Calibri" pitchFamily="34" charset="0"/>
              </a:rPr>
              <a:t>William Hogarth</a:t>
            </a:r>
          </a:p>
          <a:p>
            <a:pPr algn="ctr"/>
            <a:r>
              <a:rPr lang="en-GB" sz="2800" b="1" dirty="0">
                <a:solidFill>
                  <a:srgbClr val="FFFFFF"/>
                </a:solidFill>
                <a:latin typeface="Calibri" pitchFamily="34" charset="0"/>
              </a:rPr>
              <a:t>1736</a:t>
            </a:r>
          </a:p>
          <a:p>
            <a:pPr algn="ctr"/>
            <a:r>
              <a:rPr lang="en-GB" sz="2800" b="1" dirty="0">
                <a:solidFill>
                  <a:srgbClr val="FFFFFF"/>
                </a:solidFill>
                <a:latin typeface="Calibri" pitchFamily="34" charset="0"/>
              </a:rPr>
              <a:t>‘Scholars at a lecture</a:t>
            </a:r>
            <a:r>
              <a:rPr lang="en-GB" sz="2800" b="1" dirty="0" smtClean="0">
                <a:solidFill>
                  <a:srgbClr val="FFFFFF"/>
                </a:solidFill>
                <a:latin typeface="Calibri" pitchFamily="34" charset="0"/>
              </a:rPr>
              <a:t>’</a:t>
            </a:r>
          </a:p>
          <a:p>
            <a:pPr algn="ctr"/>
            <a:r>
              <a:rPr lang="en-GB" sz="2800" b="1" dirty="0" smtClean="0">
                <a:solidFill>
                  <a:srgbClr val="FFFFFF"/>
                </a:solidFill>
                <a:latin typeface="Calibri" pitchFamily="34" charset="0"/>
              </a:rPr>
              <a:t>How would the lecturer be rated in the NSS?</a:t>
            </a:r>
            <a:endParaRPr lang="en-GB" sz="2800" b="1" dirty="0">
              <a:solidFill>
                <a:srgbClr val="FFFFFF"/>
              </a:solidFill>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 A tall order?</a:t>
            </a:r>
          </a:p>
        </p:txBody>
      </p:sp>
      <p:sp>
        <p:nvSpPr>
          <p:cNvPr id="3" name="Content Placeholder 2"/>
          <p:cNvSpPr>
            <a:spLocks noGrp="1"/>
          </p:cNvSpPr>
          <p:nvPr>
            <p:ph idx="1"/>
          </p:nvPr>
        </p:nvSpPr>
        <p:spPr/>
        <p:txBody>
          <a:bodyPr/>
          <a:lstStyle/>
          <a:p>
            <a:pPr>
              <a:buNone/>
            </a:pPr>
            <a:r>
              <a:rPr lang="en-GB" sz="2800"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 </a:t>
            </a:r>
          </a:p>
          <a:p>
            <a:pPr>
              <a:buNone/>
            </a:pPr>
            <a:r>
              <a:rPr lang="en-GB" sz="2800" dirty="0" err="1" smtClean="0"/>
              <a:t>McKeachie</a:t>
            </a:r>
            <a:r>
              <a:rPr lang="en-GB" sz="2800" dirty="0" smtClean="0"/>
              <a:t> et al p.53</a:t>
            </a:r>
            <a:endParaRPr lang="en-GB"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Rationale</a:t>
            </a:r>
          </a:p>
        </p:txBody>
      </p:sp>
      <p:sp>
        <p:nvSpPr>
          <p:cNvPr id="3" name="Content Placeholder 2"/>
          <p:cNvSpPr>
            <a:spLocks noGrp="1"/>
          </p:cNvSpPr>
          <p:nvPr>
            <p:ph idx="1"/>
          </p:nvPr>
        </p:nvSpPr>
        <p:spPr>
          <a:xfrm>
            <a:off x="357158" y="1214422"/>
            <a:ext cx="8429684" cy="4987941"/>
          </a:xfrm>
        </p:spPr>
        <p:txBody>
          <a:bodyPr/>
          <a:lstStyle/>
          <a:p>
            <a:pPr>
              <a:buNone/>
            </a:pPr>
            <a:r>
              <a:rPr lang="en-GB" dirty="0" smtClean="0"/>
              <a:t>We need to be inspiring as teachers to engage students.</a:t>
            </a:r>
          </a:p>
          <a:p>
            <a:pPr>
              <a:buNone/>
            </a:pPr>
            <a:r>
              <a:rPr lang="en-GB" dirty="0" smtClean="0"/>
              <a:t>Engaged students are more successful, tend not to drop-out and have more positive experiences of higher education than the disenchanted ones who are wholly strategic in their behaviours or who switch off altogether. They also tend to be more enjoyable and rewarding to teach. But it's not easy to motivate and inspire students if you yourself feel under pressure and over-burdened. </a:t>
            </a:r>
          </a:p>
          <a:p>
            <a:pPr>
              <a:buNone/>
            </a:pPr>
            <a:r>
              <a:rPr lang="en-GB" dirty="0" smtClean="0"/>
              <a:t>In this </a:t>
            </a:r>
            <a:r>
              <a:rPr lang="en-GB" dirty="0" smtClean="0"/>
              <a:t>workshop I </a:t>
            </a:r>
            <a:r>
              <a:rPr lang="en-GB" dirty="0" smtClean="0"/>
              <a:t>aim to explore how we can foster a commitment to learn among our students and regenerate among ourselves the pleasures of teaching, using the best of educational innovations and scholarship to support us.</a:t>
            </a:r>
          </a:p>
          <a:p>
            <a:pPr>
              <a:buNone/>
            </a:pPr>
            <a:r>
              <a:rPr lang="en-GB" sz="2800" dirty="0" smtClean="0"/>
              <a:t/>
            </a:r>
            <a:br>
              <a:rPr lang="en-GB" sz="2800" dirty="0" smtClean="0"/>
            </a:br>
            <a:endParaRPr lang="en-GB"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212976"/>
            <a:ext cx="7772400" cy="1362075"/>
          </a:xfrm>
        </p:spPr>
        <p:txBody>
          <a:bodyPr/>
          <a:lstStyle/>
          <a:p>
            <a:endParaRPr lang="en-GB" cap="none" dirty="0"/>
          </a:p>
        </p:txBody>
      </p:sp>
      <p:sp>
        <p:nvSpPr>
          <p:cNvPr id="5" name="Text Placeholder 4"/>
          <p:cNvSpPr>
            <a:spLocks noGrp="1"/>
          </p:cNvSpPr>
          <p:nvPr>
            <p:ph type="body" idx="1"/>
          </p:nvPr>
        </p:nvSpPr>
        <p:spPr>
          <a:xfrm>
            <a:off x="539552" y="1340768"/>
            <a:ext cx="7772400" cy="1500187"/>
          </a:xfrm>
        </p:spPr>
        <p:txBody>
          <a:bodyPr/>
          <a:lstStyle/>
          <a:p>
            <a:r>
              <a:rPr lang="en-GB" sz="3600" dirty="0"/>
              <a:t>What do you wish you had known (that you know now) before you started working as a university teacher? </a:t>
            </a:r>
          </a:p>
        </p:txBody>
      </p:sp>
    </p:spTree>
    <p:extLst>
      <p:ext uri="{BB962C8B-B14F-4D97-AF65-F5344CB8AC3E}">
        <p14:creationId xmlns:p14="http://schemas.microsoft.com/office/powerpoint/2010/main" val="2730323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IMG_8270.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2875" y="0"/>
            <a:ext cx="8143875" cy="144145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Things I wish I had known about effective teaching when I started doing it. It helps to:</a:t>
            </a:r>
          </a:p>
        </p:txBody>
      </p:sp>
      <p:sp>
        <p:nvSpPr>
          <p:cNvPr id="43011" name="Rectangle 3"/>
          <p:cNvSpPr>
            <a:spLocks noGrp="1" noChangeArrowheads="1"/>
          </p:cNvSpPr>
          <p:nvPr>
            <p:ph idx="1"/>
          </p:nvPr>
        </p:nvSpPr>
        <p:spPr>
          <a:xfrm>
            <a:off x="571500" y="1500188"/>
            <a:ext cx="8143875" cy="4824412"/>
          </a:xfrm>
        </p:spPr>
        <p:txBody>
          <a:bodyPr/>
          <a:lstStyle/>
          <a:p>
            <a:pPr>
              <a:lnSpc>
                <a:spcPct val="100000"/>
              </a:lnSpc>
            </a:pPr>
            <a:r>
              <a:rPr lang="en-GB" sz="2400" dirty="0" smtClean="0"/>
              <a:t>Prepare diligently without being obsessive and be honest if you are asked questions you can’t immediately answer;</a:t>
            </a:r>
          </a:p>
          <a:p>
            <a:pPr>
              <a:lnSpc>
                <a:spcPct val="100000"/>
              </a:lnSpc>
            </a:pPr>
            <a:r>
              <a:rPr lang="en-GB" sz="2400" dirty="0" smtClean="0"/>
              <a:t>Spend as much time thinking about how you will structure learning activities within a teaching session as about the content of what is being taught;</a:t>
            </a:r>
          </a:p>
          <a:p>
            <a:pPr>
              <a:lnSpc>
                <a:spcPct val="100000"/>
              </a:lnSpc>
            </a:pPr>
            <a:r>
              <a:rPr lang="en-GB" dirty="0" smtClean="0"/>
              <a:t>Make convincing links between what you are teaching students today and what you have done previously, as well as signposting forward to future learning;</a:t>
            </a:r>
          </a:p>
          <a:p>
            <a:pPr>
              <a:lnSpc>
                <a:spcPct val="100000"/>
              </a:lnSpc>
            </a:pPr>
            <a:r>
              <a:rPr lang="en-GB" sz="2400" dirty="0" smtClean="0"/>
              <a:t>Build in flexibility so you finish on time;</a:t>
            </a:r>
          </a:p>
          <a:p>
            <a:pPr>
              <a:lnSpc>
                <a:spcPct val="100000"/>
              </a:lnSpc>
            </a:pPr>
            <a:r>
              <a:rPr lang="en-GB" sz="2400" dirty="0" smtClean="0"/>
              <a:t>On the days when you aren’t feeling inspired it is helpful to cultivate a convincing air of enthusiasm for your subject and student learning. </a:t>
            </a:r>
          </a:p>
        </p:txBody>
      </p:sp>
      <p:sp>
        <p:nvSpPr>
          <p:cNvPr id="43012"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a:t>
            </a:r>
            <a:r>
              <a:rPr lang="en-GB" sz="3200" kern="1200" dirty="0" smtClean="0">
                <a:solidFill>
                  <a:srgbClr val="002060"/>
                </a:solidFill>
              </a:rPr>
              <a:t>engage and inspire </a:t>
            </a:r>
            <a:r>
              <a:rPr lang="en-GB" sz="3200" kern="1200" dirty="0">
                <a:solidFill>
                  <a:srgbClr val="002060"/>
                </a:solidFill>
              </a:rPr>
              <a:t>learners we can:</a:t>
            </a:r>
          </a:p>
        </p:txBody>
      </p:sp>
      <p:sp>
        <p:nvSpPr>
          <p:cNvPr id="44035" name="Content Placeholder 2"/>
          <p:cNvSpPr>
            <a:spLocks noGrp="1"/>
          </p:cNvSpPr>
          <p:nvPr>
            <p:ph idx="1"/>
          </p:nvPr>
        </p:nvSpPr>
        <p:spPr/>
        <p:txBody>
          <a:bodyPr/>
          <a:lstStyle/>
          <a:p>
            <a:pPr>
              <a:lnSpc>
                <a:spcPct val="100000"/>
              </a:lnSpc>
            </a:pPr>
            <a:r>
              <a:rPr lang="en-GB" sz="2400" dirty="0" smtClean="0"/>
              <a:t>Make use of real examples and hot-off-the-press data to keep content current;</a:t>
            </a:r>
          </a:p>
          <a:p>
            <a:r>
              <a:rPr lang="en-GB" dirty="0" smtClean="0"/>
              <a:t>Give added-value to person who bothers to turn up. </a:t>
            </a:r>
            <a:r>
              <a:rPr lang="en-GB" sz="2400" dirty="0" smtClean="0"/>
              <a:t>Provide resources and text on-line that back up classroom activities (including audio/video recordings</a:t>
            </a:r>
            <a:r>
              <a:rPr lang="en-GB" dirty="0" smtClean="0"/>
              <a:t> of your lectures) without ever letting it be perceived that this is a substitute for being there!</a:t>
            </a:r>
          </a:p>
          <a:p>
            <a:pPr>
              <a:lnSpc>
                <a:spcPct val="100000"/>
              </a:lnSpc>
            </a:pPr>
            <a:r>
              <a:rPr lang="en-GB" dirty="0" smtClean="0"/>
              <a:t>Provide c</a:t>
            </a:r>
            <a:r>
              <a:rPr lang="en-GB" sz="2400" dirty="0" smtClean="0"/>
              <a:t>hallenges to students’ thinking without letting individuals feel publicly exposed or humiliated</a:t>
            </a:r>
          </a:p>
          <a:p>
            <a:pPr>
              <a:lnSpc>
                <a:spcPct val="100000"/>
              </a:lnSpc>
            </a:pPr>
            <a:r>
              <a:rPr lang="en-GB" sz="2400" dirty="0" smtClean="0"/>
              <a:t>Relate their work to the forthcoming/ongoing assignment (without slavishly teaching to the exam)</a:t>
            </a:r>
          </a:p>
          <a:p>
            <a:pPr>
              <a:lnSpc>
                <a:spcPct val="100000"/>
              </a:lnSpc>
            </a:pPr>
            <a:r>
              <a:rPr lang="en-GB" sz="2400" dirty="0" smtClean="0"/>
              <a:t>Make spaces for dialogue, through clickers/ twitter/ whatever</a:t>
            </a:r>
            <a:r>
              <a:rPr lang="en-GB" dirty="0" smtClean="0"/>
              <a:t>, live and </a:t>
            </a:r>
            <a:r>
              <a:rPr lang="en-GB" sz="2400" dirty="0" smtClean="0"/>
              <a:t>after the session.</a:t>
            </a:r>
          </a:p>
          <a:p>
            <a:pPr>
              <a:lnSpc>
                <a:spcPct val="100000"/>
              </a:lnSpc>
            </a:pPr>
            <a:endParaRPr lang="en-GB" sz="2400" dirty="0" smtClean="0"/>
          </a:p>
          <a:p>
            <a:pPr>
              <a:lnSpc>
                <a:spcPct val="100000"/>
              </a:lnSpc>
            </a:pPr>
            <a:endParaRPr lang="en-GB" sz="24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the curriculum current and life-relevant, without losing historical perspectives;</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High quality teaching…</a:t>
            </a:r>
          </a:p>
        </p:txBody>
      </p:sp>
      <p:sp>
        <p:nvSpPr>
          <p:cNvPr id="3" name="Content Placeholder 2"/>
          <p:cNvSpPr>
            <a:spLocks noGrp="1"/>
          </p:cNvSpPr>
          <p:nvPr>
            <p:ph idx="1"/>
          </p:nvPr>
        </p:nvSpPr>
        <p:spPr/>
        <p:txBody>
          <a:bodyPr/>
          <a:lstStyle/>
          <a:p>
            <a:pPr>
              <a:buNone/>
            </a:pPr>
            <a:r>
              <a:rPr lang="en-GB"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dirty="0" err="1" smtClean="0"/>
              <a:t>Ramsden</a:t>
            </a:r>
            <a:r>
              <a:rPr lang="en-GB" dirty="0" smtClean="0"/>
              <a:t>, 2003, p.97)</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Engagement </a:t>
            </a:r>
            <a:r>
              <a:rPr lang="en-GB" sz="3200" b="1" dirty="0">
                <a:solidFill>
                  <a:srgbClr val="002060"/>
                </a:solidFill>
              </a:rPr>
              <a:t>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r>
              <a:rPr lang="en-GB" sz="2400" b="1" dirty="0" smtClean="0"/>
              <a:t>?</a:t>
            </a:r>
          </a:p>
          <a:p>
            <a:pPr fontAlgn="base">
              <a:spcBef>
                <a:spcPts val="600"/>
              </a:spcBef>
              <a:spcAft>
                <a:spcPct val="0"/>
              </a:spcAft>
              <a:buClr>
                <a:schemeClr val="tx2"/>
              </a:buClr>
              <a:buSzPct val="70000"/>
              <a:buFont typeface="Wingdings" pitchFamily="2" charset="2"/>
              <a:buChar char="l"/>
            </a:pPr>
            <a:r>
              <a:rPr lang="en-GB" sz="2400" b="1" dirty="0"/>
              <a:t>Is the curriculum international is scope and content? Are examples and case studies global</a:t>
            </a:r>
            <a:r>
              <a:rPr lang="en-GB" sz="2400" b="1" dirty="0" smtClean="0"/>
              <a:t>?</a:t>
            </a:r>
            <a:endParaRPr lang="en-GB" sz="2400" b="1" dirty="0"/>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a:t>
            </a:r>
            <a:r>
              <a:rPr lang="en-GB" sz="2400" b="1" dirty="0" smtClean="0"/>
              <a:t>etc.)?</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090224_icamp_3385.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What kinds of behaviours offer warning signs of risk of drop-out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Failure to register with the library, to download required resources, to return books on time;</a:t>
            </a:r>
          </a:p>
          <a:p>
            <a:pPr fontAlgn="base">
              <a:spcBef>
                <a:spcPts val="600"/>
              </a:spcBef>
              <a:spcAft>
                <a:spcPct val="0"/>
              </a:spcAft>
              <a:buClr>
                <a:schemeClr val="tx2"/>
              </a:buClr>
              <a:buSzPct val="70000"/>
              <a:buFont typeface="Wingdings" pitchFamily="2" charset="2"/>
              <a:buChar char="l"/>
            </a:pPr>
            <a:r>
              <a:rPr lang="en-GB" sz="2400" b="1" dirty="0"/>
              <a:t>Not engaging with fellow students;</a:t>
            </a:r>
          </a:p>
          <a:p>
            <a:pPr fontAlgn="base">
              <a:spcBef>
                <a:spcPts val="600"/>
              </a:spcBef>
              <a:spcAft>
                <a:spcPct val="0"/>
              </a:spcAft>
              <a:buClr>
                <a:schemeClr val="tx2"/>
              </a:buClr>
              <a:buSzPct val="70000"/>
              <a:buFont typeface="Wingdings" pitchFamily="2" charset="2"/>
              <a:buChar char="l"/>
            </a:pPr>
            <a:r>
              <a:rPr lang="en-GB" sz="2400" b="1" dirty="0"/>
              <a:t>Not participating in group tasks;</a:t>
            </a:r>
          </a:p>
          <a:p>
            <a:pPr fontAlgn="base">
              <a:spcBef>
                <a:spcPts val="600"/>
              </a:spcBef>
              <a:spcAft>
                <a:spcPct val="0"/>
              </a:spcAft>
              <a:buClr>
                <a:schemeClr val="tx2"/>
              </a:buClr>
              <a:buSzPct val="70000"/>
              <a:buFont typeface="Wingdings" pitchFamily="2" charset="2"/>
              <a:buChar char="l"/>
            </a:pPr>
            <a:r>
              <a:rPr lang="en-GB" sz="2400" b="1" dirty="0"/>
              <a:t>Not submitting work on time (or at all);</a:t>
            </a:r>
          </a:p>
          <a:p>
            <a:pPr fontAlgn="base">
              <a:spcBef>
                <a:spcPts val="600"/>
              </a:spcBef>
              <a:spcAft>
                <a:spcPct val="0"/>
              </a:spcAft>
              <a:buClr>
                <a:schemeClr val="tx2"/>
              </a:buClr>
              <a:buSzPct val="70000"/>
              <a:buFont typeface="Wingdings" pitchFamily="2" charset="2"/>
              <a:buChar char="l"/>
            </a:pPr>
            <a:r>
              <a:rPr lang="en-GB" sz="2400" b="1" dirty="0"/>
              <a:t>Poor marks on early assignments;</a:t>
            </a:r>
          </a:p>
          <a:p>
            <a:pPr fontAlgn="base">
              <a:spcBef>
                <a:spcPts val="600"/>
              </a:spcBef>
              <a:spcAft>
                <a:spcPct val="0"/>
              </a:spcAft>
              <a:buClr>
                <a:schemeClr val="tx2"/>
              </a:buClr>
              <a:buSzPct val="70000"/>
              <a:buFont typeface="Wingdings" pitchFamily="2" charset="2"/>
              <a:buChar char="l"/>
            </a:pPr>
            <a:r>
              <a:rPr lang="en-GB" sz="2400" b="1" dirty="0"/>
              <a:t>Not picking up or responding to assessed work;</a:t>
            </a:r>
          </a:p>
          <a:p>
            <a:pPr fontAlgn="base">
              <a:spcBef>
                <a:spcPts val="600"/>
              </a:spcBef>
              <a:spcAft>
                <a:spcPct val="0"/>
              </a:spcAft>
              <a:buClr>
                <a:schemeClr val="tx2"/>
              </a:buClr>
              <a:buSzPct val="70000"/>
              <a:buFont typeface="Wingdings" pitchFamily="2" charset="2"/>
              <a:buChar char="l"/>
            </a:pPr>
            <a:r>
              <a:rPr lang="en-GB" sz="2400" b="1" dirty="0"/>
              <a:t>Non attendance, or very poor or intermittent attendance.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Enhancements to curriculum design and delivery: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Explore how we can best use the first half of the first semester to induct students into good study patterns and practices to enhance learning and improve retention (Yorke 2009);</a:t>
            </a:r>
          </a:p>
          <a:p>
            <a:pPr fontAlgn="base">
              <a:spcBef>
                <a:spcPts val="600"/>
              </a:spcBef>
              <a:spcAft>
                <a:spcPct val="0"/>
              </a:spcAft>
              <a:buClr>
                <a:schemeClr val="tx2"/>
              </a:buClr>
              <a:buSzPct val="70000"/>
              <a:buFont typeface="Wingdings" pitchFamily="2" charset="2"/>
              <a:buChar char="l"/>
            </a:pPr>
            <a:r>
              <a:rPr lang="en-GB" sz="2400" b="1"/>
              <a:t>Reconsider the kinds so activities students engage with the maximum ‘learning by doing’;</a:t>
            </a:r>
          </a:p>
          <a:p>
            <a:pPr fontAlgn="base">
              <a:spcBef>
                <a:spcPts val="600"/>
              </a:spcBef>
              <a:spcAft>
                <a:spcPct val="0"/>
              </a:spcAft>
              <a:buClr>
                <a:schemeClr val="tx2"/>
              </a:buClr>
              <a:buSzPct val="70000"/>
              <a:buFont typeface="Wingdings" pitchFamily="2" charset="2"/>
              <a:buChar char="l"/>
            </a:pPr>
            <a:r>
              <a:rPr lang="en-GB" sz="2400" b="1"/>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400" b="1"/>
              <a:t>Consider how we can best make use of technologies to support learning and engagment. </a:t>
            </a:r>
          </a:p>
          <a:p>
            <a:pPr fontAlgn="base">
              <a:spcBef>
                <a:spcPts val="600"/>
              </a:spcBef>
              <a:spcAft>
                <a:spcPct val="0"/>
              </a:spcAft>
              <a:buClr>
                <a:schemeClr val="tx2"/>
              </a:buClr>
              <a:buSzPct val="70000"/>
              <a:buFont typeface="Wingdings" pitchFamily="2" charset="2"/>
              <a:buChar char="l"/>
            </a:pPr>
            <a:endParaRPr lang="en-GB" sz="2400"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Waffle on for a bit about THE current HE context</a:t>
            </a:r>
            <a:endParaRPr lang="en-GB" dirty="0"/>
          </a:p>
        </p:txBody>
      </p:sp>
      <p:sp>
        <p:nvSpPr>
          <p:cNvPr id="4" name="Text Placeholder 3"/>
          <p:cNvSpPr>
            <a:spLocks noGrp="1"/>
          </p:cNvSpPr>
          <p:nvPr>
            <p:ph type="body" idx="1"/>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1628800"/>
            <a:ext cx="8229600" cy="4525963"/>
          </a:xfrm>
        </p:spPr>
        <p:txBody>
          <a:bodyPr/>
          <a:lstStyle/>
          <a:p>
            <a:pPr marL="0" indent="0">
              <a:buNone/>
            </a:pPr>
            <a:r>
              <a:rPr lang="en-GB" dirty="0" smtClean="0"/>
              <a:t>Draw a diagram of what students actually do in the first six weeks of the first semester of the first year</a:t>
            </a:r>
            <a:endParaRPr lang="en-GB" dirty="0"/>
          </a:p>
        </p:txBody>
      </p:sp>
    </p:spTree>
    <p:extLst>
      <p:ext uri="{BB962C8B-B14F-4D97-AF65-F5344CB8AC3E}">
        <p14:creationId xmlns:p14="http://schemas.microsoft.com/office/powerpoint/2010/main" val="25412965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a:t>
            </a:r>
            <a:r>
              <a:rPr lang="en-GB" sz="2400" b="1" dirty="0" smtClean="0"/>
              <a:t>necessary</a:t>
            </a:r>
          </a:p>
          <a:p>
            <a:pPr fontAlgn="base">
              <a:spcBef>
                <a:spcPts val="600"/>
              </a:spcBef>
              <a:spcAft>
                <a:spcPct val="0"/>
              </a:spcAft>
              <a:buClr>
                <a:schemeClr val="tx2"/>
              </a:buClr>
              <a:buSzPct val="70000"/>
              <a:buFont typeface="Wingdings" pitchFamily="2" charset="2"/>
              <a:buChar char="l"/>
            </a:pPr>
            <a:r>
              <a:rPr lang="en-GB" sz="2400" b="1" dirty="0" smtClean="0"/>
              <a:t>Offer them immersive experiences.</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out the programme as a whole: </a:t>
            </a:r>
            <a:r>
              <a:rPr lang="en-GB" sz="3200" b="1" dirty="0" smtClean="0">
                <a:solidFill>
                  <a:srgbClr val="002060"/>
                </a:solidFill>
              </a:rPr>
              <a:t/>
            </a:r>
            <a:br>
              <a:rPr lang="en-GB" sz="3200" b="1" dirty="0" smtClean="0">
                <a:solidFill>
                  <a:srgbClr val="002060"/>
                </a:solidFill>
              </a:rPr>
            </a:br>
            <a:r>
              <a:rPr lang="en-GB" sz="3200" b="1" dirty="0" smtClean="0">
                <a:solidFill>
                  <a:srgbClr val="002060"/>
                </a:solidFill>
              </a:rPr>
              <a:t>some </a:t>
            </a:r>
            <a:r>
              <a:rPr lang="en-GB" sz="3200" b="1" dirty="0">
                <a:solidFill>
                  <a:srgbClr val="002060"/>
                </a:solidFill>
              </a:rPr>
              <a:t>questions</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a:t>Is induction a valuable and productive introduction to the course?</a:t>
            </a:r>
          </a:p>
          <a:p>
            <a:pPr fontAlgn="base">
              <a:spcBef>
                <a:spcPts val="600"/>
              </a:spcBef>
              <a:spcAft>
                <a:spcPct val="0"/>
              </a:spcAft>
              <a:buClr>
                <a:schemeClr val="tx2"/>
              </a:buClr>
              <a:buSzPct val="70000"/>
              <a:buFont typeface="Wingdings" pitchFamily="2" charset="2"/>
              <a:buChar char="l"/>
            </a:pPr>
            <a:r>
              <a:rPr lang="en-GB" sz="2400" b="1"/>
              <a:t>Do students have a positive and balanced experience across the programme?</a:t>
            </a:r>
          </a:p>
          <a:p>
            <a:pPr fontAlgn="base">
              <a:spcBef>
                <a:spcPts val="600"/>
              </a:spcBef>
              <a:spcAft>
                <a:spcPct val="0"/>
              </a:spcAft>
              <a:buClr>
                <a:schemeClr val="tx2"/>
              </a:buClr>
              <a:buSzPct val="70000"/>
              <a:buFont typeface="Wingdings" pitchFamily="2" charset="2"/>
              <a:buChar char="l"/>
            </a:pPr>
            <a:r>
              <a:rPr lang="en-GB" sz="2400" b="1"/>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assessment</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fontAlgn="base">
              <a:spcBef>
                <a:spcPts val="600"/>
              </a:spcBef>
              <a:spcAft>
                <a:spcPct val="0"/>
              </a:spcAft>
              <a:buClr>
                <a:schemeClr val="tx2"/>
              </a:buClr>
              <a:buSzPct val="70000"/>
              <a:buFont typeface="Wingdings" pitchFamily="2" charset="2"/>
              <a:buChar char="l"/>
            </a:pPr>
            <a:r>
              <a:rPr lang="en-GB" sz="2400" b="1" dirty="0"/>
              <a:t>Are summative assessments undertaken throughout the course, or is everything ‘sudden death’ end-point? </a:t>
            </a:r>
          </a:p>
          <a:p>
            <a:pPr fontAlgn="base">
              <a:spcBef>
                <a:spcPts val="600"/>
              </a:spcBef>
              <a:spcAft>
                <a:spcPct val="0"/>
              </a:spcAft>
              <a:buClr>
                <a:schemeClr val="tx2"/>
              </a:buClr>
              <a:buSzPct val="70000"/>
              <a:buFont typeface="Wingdings" pitchFamily="2" charset="2"/>
              <a:buChar char="l"/>
            </a:pPr>
            <a:r>
              <a:rPr lang="en-GB" sz="2400" b="1" dirty="0"/>
              <a:t>Is there excessive bunching of assignments in different modules that is highly stressful for students and unmanageable staff?</a:t>
            </a:r>
          </a:p>
          <a:p>
            <a:pPr fontAlgn="base">
              <a:spcBef>
                <a:spcPts val="600"/>
              </a:spcBef>
              <a:spcAft>
                <a:spcPct val="0"/>
              </a:spcAft>
              <a:buClr>
                <a:schemeClr val="tx2"/>
              </a:buClr>
              <a:buSzPct val="70000"/>
              <a:buFont typeface="Wingdings" pitchFamily="2" charset="2"/>
              <a:buChar char="l"/>
            </a:pPr>
            <a:r>
              <a:rPr lang="en-GB" sz="2400" b="1" dirty="0"/>
              <a:t>Are there plenty of opportunities for formative assessment, especially early on?</a:t>
            </a:r>
          </a:p>
          <a:p>
            <a:pPr fontAlgn="base">
              <a:spcBef>
                <a:spcPts val="600"/>
              </a:spcBef>
              <a:spcAft>
                <a:spcPct val="0"/>
              </a:spcAft>
              <a:buClr>
                <a:schemeClr val="tx2"/>
              </a:buClr>
              <a:buSzPct val="70000"/>
              <a:buFont typeface="Wingdings" pitchFamily="2" charset="2"/>
              <a:buChar char="l"/>
            </a:pPr>
            <a:r>
              <a:rPr lang="en-GB" sz="2400" b="1" dirty="0"/>
              <a:t>Are students over-assessed? </a:t>
            </a:r>
          </a:p>
          <a:p>
            <a:pPr fontAlgn="base">
              <a:spcBef>
                <a:spcPts val="600"/>
              </a:spcBef>
              <a:spcAft>
                <a:spcPct val="0"/>
              </a:spcAft>
              <a:buClr>
                <a:schemeClr val="tx2"/>
              </a:buClr>
              <a:buSzPct val="70000"/>
              <a:buFont typeface="Wingdings" pitchFamily="2" charset="2"/>
              <a:buChar char="l"/>
            </a:pPr>
            <a:r>
              <a:rPr lang="en-GB" sz="2400" b="1" dirty="0"/>
              <a:t>When you have introduced innovative assignments, have they been introduced instead of existing ones or simply added to the assessment diet?</a:t>
            </a:r>
          </a:p>
          <a:p>
            <a:pPr fontAlgn="base">
              <a:spcBef>
                <a:spcPts val="600"/>
              </a:spcBef>
              <a:spcAft>
                <a:spcPct val="0"/>
              </a:spcAft>
              <a:buClr>
                <a:schemeClr val="tx2"/>
              </a:buClr>
              <a:buSzPct val="70000"/>
              <a:buFont typeface="Wingdings" pitchFamily="2" charset="2"/>
              <a:buChar char="l"/>
            </a:pPr>
            <a:r>
              <a:rPr lang="en-GB" sz="2400" b="1" dirty="0"/>
              <a:t>Are students encouraged to make good use of the feedback they receive?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Is there a coherent model of progression across the student life-cycle from induction to ‘outduction’? </a:t>
            </a:r>
          </a:p>
          <a:p>
            <a:pPr fontAlgn="base">
              <a:spcBef>
                <a:spcPts val="600"/>
              </a:spcBef>
              <a:spcAft>
                <a:spcPct val="0"/>
              </a:spcAft>
              <a:buClr>
                <a:schemeClr val="tx2"/>
              </a:buClr>
              <a:buSzPct val="70000"/>
              <a:buFont typeface="Wingdings" pitchFamily="2" charset="2"/>
              <a:buChar char="l"/>
            </a:pPr>
            <a:r>
              <a:rPr lang="en-GB" sz="2400" b="1"/>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Teaching for learning</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dirty="0"/>
              <a:t>Is there a coherent model of progression across programmes? </a:t>
            </a:r>
          </a:p>
          <a:p>
            <a:pPr eaLnBrk="1" hangingPunct="1"/>
            <a:r>
              <a:rPr lang="en-GB" dirty="0"/>
              <a:t>Are there clearly way-marked sources of student support throughout their studies?</a:t>
            </a:r>
          </a:p>
          <a:p>
            <a:pPr eaLnBrk="1" hangingPunct="1"/>
            <a:r>
              <a:rPr lang="en-GB" dirty="0"/>
              <a:t>Are students using critical thinking and high levels of analytical </a:t>
            </a:r>
            <a:r>
              <a:rPr lang="en-GB" dirty="0" smtClean="0"/>
              <a:t>thought sufficiently at each level of a programme?</a:t>
            </a:r>
            <a:endParaRPr lang="en-GB" dirty="0"/>
          </a:p>
          <a:p>
            <a:pPr eaLnBrk="1" hangingPunct="1"/>
            <a:r>
              <a:rPr lang="en-GB" dirty="0"/>
              <a:t>Are students working </a:t>
            </a:r>
            <a:r>
              <a:rPr lang="en-GB" dirty="0" smtClean="0"/>
              <a:t>autonomously as well?</a:t>
            </a:r>
            <a:endParaRPr lang="en-GB" dirty="0"/>
          </a:p>
          <a:p>
            <a:pPr eaLnBrk="1" hangingPunct="1"/>
            <a:r>
              <a:rPr lang="en-GB" dirty="0"/>
              <a:t>Do students have </a:t>
            </a:r>
            <a:r>
              <a:rPr lang="en-GB" dirty="0" smtClean="0"/>
              <a:t>meaningful and purposeful opportunities </a:t>
            </a:r>
            <a:r>
              <a:rPr lang="en-GB" dirty="0"/>
              <a:t>of working together?</a:t>
            </a:r>
          </a:p>
          <a:p>
            <a:pPr eaLnBrk="1" hangingPunct="1"/>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Supportiveness: we 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Adopt a holistic approach to the development of skills, particularly information literacy, so that this is fully integrated into the learning programme;</a:t>
            </a:r>
            <a:r>
              <a:rPr lang="en-US"/>
              <a:t> </a:t>
            </a:r>
          </a:p>
          <a:p>
            <a:pPr eaLnBrk="1" hangingPunct="1"/>
            <a:r>
              <a:rPr lang="en-US"/>
              <a:t>Enable students to become self-aware and reflexive learners who become robust in the face of problems;</a:t>
            </a:r>
          </a:p>
          <a:p>
            <a:pPr eaLnBrk="1" hangingPunct="1"/>
            <a:r>
              <a:rPr lang="en-US"/>
              <a:t>Help students build resilience through ‘a diet of early successes’ and positive reinforcement.</a:t>
            </a:r>
            <a:endParaRPr lang="en-GB"/>
          </a:p>
          <a:p>
            <a:pPr eaLnBrk="1" hangingPunct="1"/>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Using assessment for learning and thereby easing transitions</a:t>
            </a:r>
          </a:p>
        </p:txBody>
      </p:sp>
      <p:sp>
        <p:nvSpPr>
          <p:cNvPr id="22531" name="Content Placeholder 2"/>
          <p:cNvSpPr>
            <a:spLocks noGrp="1"/>
          </p:cNvSpPr>
          <p:nvPr>
            <p:ph idx="1"/>
          </p:nvPr>
        </p:nvSpPr>
        <p:spPr/>
        <p:txBody>
          <a:bodyPr/>
          <a:lstStyle/>
          <a:p>
            <a:pPr eaLnBrk="1" hangingPunct="1"/>
            <a:r>
              <a:rPr lang="en-US" sz="2400" b="1" dirty="0" smtClean="0"/>
              <a:t>Assessment that is meaningful to students can provide them with a framework for activity;</a:t>
            </a:r>
          </a:p>
          <a:p>
            <a:pPr eaLnBrk="1" hangingPunct="1"/>
            <a:r>
              <a:rPr lang="en-US" sz="2400" b="1" dirty="0" smtClean="0"/>
              <a:t>“Students can escape bad teaching but they can’t escape bad assessment” (</a:t>
            </a:r>
            <a:r>
              <a:rPr lang="en-US" sz="2400" b="1" dirty="0" err="1" smtClean="0"/>
              <a:t>Boud</a:t>
            </a:r>
            <a:r>
              <a:rPr lang="en-US" sz="2400" b="1" dirty="0" smtClean="0"/>
              <a:t>, 1995);</a:t>
            </a:r>
          </a:p>
          <a:p>
            <a:pPr eaLnBrk="1" hangingPunct="1"/>
            <a:r>
              <a:rPr lang="en-US" sz="2400" b="1" dirty="0" smtClean="0"/>
              <a:t>Where assessment is fully part of the learning process and integrated within it, the act of being assessed can help students make sense of their learning;</a:t>
            </a:r>
          </a:p>
          <a:p>
            <a:pPr eaLnBrk="1" hangingPunct="1"/>
            <a:r>
              <a:rPr lang="en-GB" sz="2400" b="1" dirty="0" smtClean="0"/>
              <a:t>Assessment should be formative, informative, developmental and remediable.</a:t>
            </a:r>
          </a:p>
          <a:p>
            <a:pPr eaLnBrk="1" hangingPunct="1"/>
            <a:endParaRPr lang="en-US" sz="24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Robust quality: </a:t>
            </a:r>
            <a:r>
              <a:rPr lang="en-GB" sz="3200" kern="1200" dirty="0" smtClean="0">
                <a:solidFill>
                  <a:srgbClr val="002060"/>
                </a:solidFill>
              </a:rPr>
              <a:t>I </a:t>
            </a:r>
            <a:r>
              <a:rPr lang="en-GB" sz="3200" kern="1200" dirty="0">
                <a:solidFill>
                  <a:srgbClr val="002060"/>
                </a:solidFill>
              </a:rPr>
              <a:t>argue </a:t>
            </a:r>
            <a:r>
              <a:rPr lang="en-GB" sz="3200" kern="1200" dirty="0" smtClean="0">
                <a:solidFill>
                  <a:srgbClr val="002060"/>
                </a:solidFill>
              </a:rPr>
              <a:t>that for engaged students we need</a:t>
            </a:r>
            <a:endParaRPr lang="en-GB" sz="3200" kern="1200" dirty="0">
              <a:solidFill>
                <a:srgbClr val="002060"/>
              </a:solidFill>
            </a:endParaRPr>
          </a:p>
        </p:txBody>
      </p:sp>
      <p:sp>
        <p:nvSpPr>
          <p:cNvPr id="23555" name="Content Placeholder 2"/>
          <p:cNvSpPr>
            <a:spLocks noGrp="1"/>
          </p:cNvSpPr>
          <p:nvPr>
            <p:ph idx="1"/>
          </p:nvPr>
        </p:nvSpPr>
        <p:spPr>
          <a:xfrm>
            <a:off x="228600" y="1066800"/>
            <a:ext cx="8469313" cy="5135563"/>
          </a:xfrm>
        </p:spPr>
        <p:txBody>
          <a:bodyPr/>
          <a:lstStyle/>
          <a:p>
            <a:r>
              <a:rPr lang="en-GB" sz="2400" b="1" smtClean="0"/>
              <a:t>Rapid turnaround of assignments with detailed and useful feedback;</a:t>
            </a:r>
          </a:p>
          <a:p>
            <a:r>
              <a:rPr lang="en-GB" sz="2400" b="1" smtClean="0"/>
              <a:t>Proactive and positive initial training for teaching staff and ongoing CPD;</a:t>
            </a:r>
          </a:p>
          <a:p>
            <a:r>
              <a:rPr lang="en-GB" sz="2400" b="1" smtClean="0"/>
              <a:t>Regular developmental Peer Observation;</a:t>
            </a:r>
          </a:p>
          <a:p>
            <a:r>
              <a:rPr lang="en-GB" sz="2400" b="1" smtClean="0"/>
              <a:t>Teaching based on a supportive / reflective model;</a:t>
            </a:r>
          </a:p>
          <a:p>
            <a:r>
              <a:rPr lang="en-GB" sz="2400" b="1" smtClean="0"/>
              <a:t>Clear and widely publicised mutual expectations for students and staff;</a:t>
            </a:r>
          </a:p>
          <a:p>
            <a:r>
              <a:rPr lang="en-GB" sz="2400" b="1" smtClean="0"/>
              <a:t>Recognising and rewarding good teaching and learning support, and having obvious career pathways for those who dedicate their lives to enhancing the student experience;</a:t>
            </a:r>
          </a:p>
          <a:p>
            <a:r>
              <a:rPr lang="en-GB" sz="2400" b="1" smtClean="0"/>
              <a:t>Taking student feedback very seriously, and publicising widely action take as a result of feedback.</a:t>
            </a:r>
          </a:p>
          <a:p>
            <a:endParaRPr lang="en-GB" sz="2400" b="1"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What kinds of management interventions can foster </a:t>
            </a:r>
            <a:r>
              <a:rPr lang="en-GB" sz="3200" kern="1200" dirty="0" smtClean="0">
                <a:solidFill>
                  <a:srgbClr val="002060"/>
                </a:solidFill>
              </a:rPr>
              <a:t>inspiring teaching</a:t>
            </a:r>
            <a:r>
              <a:rPr lang="en-GB" sz="3200" kern="1200" dirty="0">
                <a:solidFill>
                  <a:srgbClr val="002060"/>
                </a:solidFill>
              </a:rPr>
              <a:t>?</a:t>
            </a:r>
          </a:p>
        </p:txBody>
      </p:sp>
      <p:sp>
        <p:nvSpPr>
          <p:cNvPr id="9219" name="Content Placeholder 2"/>
          <p:cNvSpPr>
            <a:spLocks noGrp="1"/>
          </p:cNvSpPr>
          <p:nvPr>
            <p:ph idx="1"/>
          </p:nvPr>
        </p:nvSpPr>
        <p:spPr/>
        <p:txBody>
          <a:bodyPr/>
          <a:lstStyle/>
          <a:p>
            <a:r>
              <a:rPr lang="en-GB" dirty="0" smtClean="0"/>
              <a:t>Promotion and reward systems that recognise the importance of teaching;</a:t>
            </a:r>
          </a:p>
          <a:p>
            <a:r>
              <a:rPr lang="en-GB" dirty="0" smtClean="0"/>
              <a:t>Identifying outstanding teachers and using them as advocates for commitment to teaching;</a:t>
            </a:r>
          </a:p>
          <a:p>
            <a:r>
              <a:rPr lang="en-GB" dirty="0" smtClean="0"/>
              <a:t>A culture of scholarship of teaching, that encourages evidence-based dissemination of good practice;</a:t>
            </a:r>
          </a:p>
          <a:p>
            <a:r>
              <a:rPr lang="en-GB" dirty="0" smtClean="0"/>
              <a:t>Dialogues around what makes for excellent teaching, particularly those associated with peer observation 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 what have you got to say about:</a:t>
            </a:r>
            <a:endParaRPr lang="en-GB" dirty="0"/>
          </a:p>
        </p:txBody>
      </p:sp>
      <p:sp>
        <p:nvSpPr>
          <p:cNvPr id="5" name="Content Placeholder 4"/>
          <p:cNvSpPr>
            <a:spLocks noGrp="1"/>
          </p:cNvSpPr>
          <p:nvPr>
            <p:ph idx="1"/>
          </p:nvPr>
        </p:nvSpPr>
        <p:spPr/>
        <p:txBody>
          <a:bodyPr/>
          <a:lstStyle/>
          <a:p>
            <a:r>
              <a:rPr lang="en-GB" dirty="0" smtClean="0"/>
              <a:t>Students;</a:t>
            </a:r>
          </a:p>
          <a:p>
            <a:r>
              <a:rPr lang="en-GB" dirty="0" smtClean="0"/>
              <a:t>Staffing;</a:t>
            </a:r>
          </a:p>
          <a:p>
            <a:r>
              <a:rPr lang="en-GB" dirty="0" smtClean="0"/>
              <a:t>University finances;</a:t>
            </a:r>
          </a:p>
          <a:p>
            <a:r>
              <a:rPr lang="en-GB" dirty="0" smtClean="0"/>
              <a:t>Technologies to support learning and admin;</a:t>
            </a:r>
          </a:p>
          <a:p>
            <a:r>
              <a:rPr lang="en-GB" dirty="0" smtClean="0"/>
              <a:t>Learning paradigms;</a:t>
            </a:r>
          </a:p>
          <a:p>
            <a:r>
              <a:rPr lang="en-GB" dirty="0" smtClean="0"/>
              <a:t>Students as consumers;</a:t>
            </a:r>
          </a:p>
          <a:p>
            <a:r>
              <a:rPr lang="en-GB" dirty="0" smtClean="0"/>
              <a:t>The NSS and other performance indicators e.g. a TEF</a:t>
            </a:r>
          </a:p>
          <a:p>
            <a:endParaRPr lang="en-GB" dirty="0" smtClean="0"/>
          </a:p>
          <a:p>
            <a:endParaRPr lang="en-GB" dirty="0" smtClean="0"/>
          </a:p>
          <a:p>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print"/>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914400"/>
          </a:xfrm>
          <a:prstGeom prst="rect">
            <a:avLst/>
          </a:prstGeom>
          <a:solidFill>
            <a:schemeClr val="bg1"/>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How can we make learning like this?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Bringing joy to the (live or virtual) classroom</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It helps if we are able to teach with pleasure;</a:t>
            </a:r>
          </a:p>
          <a:p>
            <a:pPr eaLnBrk="1" hangingPunct="1">
              <a:lnSpc>
                <a:spcPct val="100000"/>
              </a:lnSpc>
            </a:pPr>
            <a:r>
              <a:rPr lang="en-GB" sz="2600" dirty="0" smtClean="0"/>
              <a:t>There are no standard recipes by which we can cook up engaging teaching, but there are some features we can combine in imaginative ways to create tasty and satisfying outcomes;</a:t>
            </a:r>
          </a:p>
          <a:p>
            <a:pPr eaLnBrk="1" hangingPunct="1">
              <a:lnSpc>
                <a:spcPct val="100000"/>
              </a:lnSpc>
            </a:pPr>
            <a:r>
              <a:rPr lang="en-GB" sz="2600" dirty="0" smtClean="0"/>
              <a:t>Engaging teaching comes in many different forms, and inspiring teachers develop their own styles and approaches that suit them (and their learners) well.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552" y="0"/>
            <a:ext cx="5143500" cy="6858000"/>
          </a:xfrm>
          <a:prstGeom prst="rect">
            <a:avLst/>
          </a:prstGeom>
        </p:spPr>
      </p:pic>
      <p:sp>
        <p:nvSpPr>
          <p:cNvPr id="3" name="TextBox 2"/>
          <p:cNvSpPr txBox="1"/>
          <p:nvPr/>
        </p:nvSpPr>
        <p:spPr>
          <a:xfrm>
            <a:off x="6542505" y="1367056"/>
            <a:ext cx="1701903" cy="1523494"/>
          </a:xfrm>
          <a:prstGeom prst="rect">
            <a:avLst/>
          </a:prstGeom>
          <a:noFill/>
        </p:spPr>
        <p:txBody>
          <a:bodyPr wrap="square" rtlCol="0">
            <a:spAutoFit/>
          </a:bodyPr>
          <a:lstStyle/>
          <a:p>
            <a:r>
              <a:rPr lang="en-GB" dirty="0" smtClean="0">
                <a:solidFill>
                  <a:srgbClr val="FFFFFF"/>
                </a:solidFill>
                <a:latin typeface="Calibri"/>
              </a:rPr>
              <a:t>Joyful</a:t>
            </a:r>
          </a:p>
          <a:p>
            <a:r>
              <a:rPr lang="en-GB" dirty="0" smtClean="0">
                <a:solidFill>
                  <a:srgbClr val="FFFFFF"/>
                </a:solidFill>
                <a:latin typeface="Calibri"/>
              </a:rPr>
              <a:t>Lucas Brown</a:t>
            </a:r>
            <a:endParaRPr lang="en-GB" dirty="0">
              <a:solidFill>
                <a:srgbClr val="FFFFFF"/>
              </a:solidFill>
              <a:latin typeface="Calibri"/>
            </a:endParaRPr>
          </a:p>
        </p:txBody>
      </p:sp>
    </p:spTree>
    <p:extLst>
      <p:ext uri="{BB962C8B-B14F-4D97-AF65-F5344CB8AC3E}">
        <p14:creationId xmlns:p14="http://schemas.microsoft.com/office/powerpoint/2010/main" val="12414552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a:t>
            </a:r>
            <a:r>
              <a:rPr lang="en-GB" kern="1200" dirty="0" smtClean="0">
                <a:solidFill>
                  <a:srgbClr val="002060"/>
                </a:solidFill>
              </a:rPr>
              <a:t>http://sally-brown.net</a:t>
            </a:r>
            <a:endParaRPr lang="en-GB" kern="1200" dirty="0">
              <a:solidFill>
                <a:srgbClr val="002060"/>
              </a:solidFill>
            </a:endParaRP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smtClean="0"/>
              <a:t>Bain, K. (2004) “What the best College Teachers do” Cambridge Harvard University Press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GB" sz="2000" dirty="0" smtClean="0"/>
              <a:t>Brown, S. (2015) </a:t>
            </a:r>
            <a:r>
              <a:rPr lang="en-GB" sz="2000" i="1" dirty="0" smtClean="0"/>
              <a:t>Learning , Teaching and Assessment in Higher Education: Global perspectives, </a:t>
            </a:r>
            <a:r>
              <a:rPr lang="en-GB" sz="2000" dirty="0" smtClean="0"/>
              <a:t>London, Palgrave</a:t>
            </a:r>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‘Threshold Concepts and Troublesome Knowledge 1 – Linkages to Ways of Thinking and Practising within the Disciplines’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Peelo, M. T., &amp; Wareham, T. (Eds.). (2002). </a:t>
            </a:r>
            <a:r>
              <a:rPr lang="en-GB" sz="2000" i="1" dirty="0" smtClean="0"/>
              <a:t>Failing students in higher education</a:t>
            </a:r>
            <a:r>
              <a:rPr lang="en-GB" sz="2000" dirty="0" smtClean="0"/>
              <a:t>. Society for Research into Higher Education. </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err="1" smtClean="0"/>
              <a:t>Rotheram</a:t>
            </a:r>
            <a:r>
              <a:rPr lang="en-GB" sz="2000" dirty="0" smtClean="0"/>
              <a:t>, B. (2009) </a:t>
            </a:r>
            <a:r>
              <a:rPr lang="en-GB" sz="2000" i="1" dirty="0" smtClean="0"/>
              <a:t>Sounds Good,</a:t>
            </a:r>
            <a:r>
              <a:rPr lang="en-GB" sz="2000" dirty="0" smtClean="0"/>
              <a:t> JISC project </a:t>
            </a:r>
            <a:r>
              <a:rPr lang="en-GB" sz="2000" dirty="0" smtClean="0">
                <a:hlinkClick r:id="rId4"/>
              </a:rPr>
              <a:t>http://www.jisc.ac.uk/whatwedo/programmes/usersandinnovation/soundsgood.aspx</a:t>
            </a:r>
            <a:r>
              <a:rPr lang="en-GB" sz="2000" dirty="0" smtClean="0"/>
              <a:t>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smtClean="0">
                <a:solidFill>
                  <a:srgbClr val="002060"/>
                </a:solidFill>
              </a:rPr>
              <a:t>Why are we talking about inspiring teaching? </a:t>
            </a:r>
            <a:r>
              <a:rPr lang="en-GB" sz="3200" kern="1200" dirty="0">
                <a:solidFill>
                  <a:srgbClr val="002060"/>
                </a:solidFill>
              </a:rPr>
              <a:t>Because:</a:t>
            </a:r>
          </a:p>
        </p:txBody>
      </p:sp>
      <p:sp>
        <p:nvSpPr>
          <p:cNvPr id="13315" name="Rectangle 3"/>
          <p:cNvSpPr>
            <a:spLocks noGrp="1"/>
          </p:cNvSpPr>
          <p:nvPr>
            <p:ph idx="1"/>
          </p:nvPr>
        </p:nvSpPr>
        <p:spPr/>
        <p:txBody>
          <a:bodyPr/>
          <a:lstStyle/>
          <a:p>
            <a:pPr eaLnBrk="1" hangingPunct="1"/>
            <a:r>
              <a:rPr lang="en-GB" sz="2400" b="1" dirty="0" smtClean="0"/>
              <a:t>Academics and learning support staff report increasing levels of disengagement by students of the ‘</a:t>
            </a:r>
            <a:r>
              <a:rPr lang="en-GB" sz="2400" b="1" dirty="0" err="1" smtClean="0"/>
              <a:t>iGeneration</a:t>
            </a:r>
            <a:r>
              <a:rPr lang="en-GB" sz="2400" b="1" dirty="0" smtClean="0"/>
              <a:t>’;</a:t>
            </a:r>
          </a:p>
          <a:p>
            <a:pPr eaLnBrk="1" hangingPunct="1"/>
            <a:r>
              <a:rPr lang="en-GB" dirty="0" smtClean="0"/>
              <a:t>The nature of the transaction seems to be changing in the light of high fees;</a:t>
            </a:r>
            <a:r>
              <a:rPr lang="en-GB" sz="2400" b="1" dirty="0" smtClean="0"/>
              <a:t> </a:t>
            </a:r>
          </a:p>
          <a:p>
            <a:pPr eaLnBrk="1" hangingPunct="1">
              <a:lnSpc>
                <a:spcPct val="90000"/>
              </a:lnSpc>
            </a:pPr>
            <a:r>
              <a:rPr lang="en-GB" sz="2400" b="1" dirty="0" smtClean="0"/>
              <a:t>Potentially the nature of student behaviour in higher education is changing radically in terms of academic and other literacies; </a:t>
            </a:r>
          </a:p>
          <a:p>
            <a:pPr eaLnBrk="1" hangingPunct="1">
              <a:lnSpc>
                <a:spcPct val="90000"/>
              </a:lnSpc>
            </a:pPr>
            <a:r>
              <a:rPr lang="en-GB" sz="2400" b="1" dirty="0" smtClean="0"/>
              <a:t>Institutions need to ensure that new students enter with, or have the opportunity to acquire, the skills needed for academic success;</a:t>
            </a:r>
          </a:p>
          <a:p>
            <a:pPr eaLnBrk="1" hangingPunct="1">
              <a:lnSpc>
                <a:spcPct val="90000"/>
              </a:lnSpc>
            </a:pPr>
            <a:r>
              <a:rPr lang="en-GB" sz="2400" b="1" dirty="0" smtClean="0"/>
              <a:t>HEIs must devise programmes in which the emphasis is on maximising students’ development.</a:t>
            </a:r>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smtClean="0">
                <a:solidFill>
                  <a:schemeClr val="bg1"/>
                </a:solidFill>
              </a:rPr>
              <a:t>From Jason </a:t>
            </a:r>
            <a:r>
              <a:rPr lang="en-GB" sz="1800" b="1" dirty="0" err="1" smtClean="0">
                <a:solidFill>
                  <a:schemeClr val="bg1"/>
                </a:solidFill>
              </a:rPr>
              <a:t>Elsom</a:t>
            </a:r>
            <a:endParaRPr lang="en-GB" sz="1800" b="1" dirty="0" smtClean="0">
              <a:solidFill>
                <a:schemeClr val="bg1"/>
              </a:solidFill>
            </a:endParaRPr>
          </a:p>
          <a:p>
            <a:r>
              <a:rPr lang="en-GB" sz="1800" b="1" dirty="0" smtClean="0">
                <a:solidFill>
                  <a:schemeClr val="bg1"/>
                </a:solidFill>
              </a:rPr>
              <a:t>(@Jason </a:t>
            </a:r>
            <a:r>
              <a:rPr lang="en-GB" sz="1800" b="1" dirty="0" err="1" smtClean="0">
                <a:solidFill>
                  <a:schemeClr val="bg1"/>
                </a:solidFill>
              </a:rPr>
              <a:t>Elsom</a:t>
            </a:r>
            <a:r>
              <a:rPr lang="en-GB" sz="1800" b="1" dirty="0" smtClean="0">
                <a:solidFill>
                  <a:schemeClr val="bg1"/>
                </a:solidFill>
              </a:rPr>
              <a:t>)</a:t>
            </a:r>
            <a:endParaRPr lang="en-GB" sz="1800"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Do these students look engaged?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Great teachers have a holistic approach to curriculum design, delivery and assessment</a:t>
            </a:r>
            <a:endParaRPr lang="en-GB" dirty="0"/>
          </a:p>
        </p:txBody>
      </p:sp>
      <p:sp>
        <p:nvSpPr>
          <p:cNvPr id="3" name="Content Placeholder 2"/>
          <p:cNvSpPr>
            <a:spLocks noGrp="1"/>
          </p:cNvSpPr>
          <p:nvPr>
            <p:ph idx="1"/>
          </p:nvPr>
        </p:nvSpPr>
        <p:spPr/>
        <p:txBody>
          <a:bodyPr/>
          <a:lstStyle/>
          <a:p>
            <a:pPr marL="0" indent="0">
              <a:buNone/>
            </a:pPr>
            <a:r>
              <a:rPr lang="en-GB" dirty="0" smtClean="0"/>
              <a:t>Look at the next slide, and thinking of a module you are involved in, as an individual, think about which areas of this module need most work</a:t>
            </a:r>
            <a:endParaRPr lang="en-GB" dirty="0"/>
          </a:p>
        </p:txBody>
      </p:sp>
    </p:spTree>
    <p:extLst>
      <p:ext uri="{BB962C8B-B14F-4D97-AF65-F5344CB8AC3E}">
        <p14:creationId xmlns:p14="http://schemas.microsoft.com/office/powerpoint/2010/main" val="1512999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3150</Words>
  <Application>Microsoft Office PowerPoint</Application>
  <PresentationFormat>On-screen Show (4:3)</PresentationFormat>
  <Paragraphs>251</Paragraphs>
  <Slides>47</Slides>
  <Notes>27</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47</vt:i4>
      </vt:variant>
    </vt:vector>
  </HeadingPairs>
  <TitlesOfParts>
    <vt:vector size="58" baseType="lpstr">
      <vt:lpstr>Arial</vt:lpstr>
      <vt:lpstr>Arial Rounded MT Bold</vt:lpstr>
      <vt:lpstr>Calibri</vt:lpstr>
      <vt:lpstr>Comic Sans MS</vt:lpstr>
      <vt:lpstr>Times New Roman</vt:lpstr>
      <vt:lpstr>Wingdings</vt:lpstr>
      <vt:lpstr>LeedsMet template</vt:lpstr>
      <vt:lpstr>101_Custom Design</vt:lpstr>
      <vt:lpstr>Office Theme</vt:lpstr>
      <vt:lpstr>1_Office Theme</vt:lpstr>
      <vt:lpstr>1_LeedsMet template</vt:lpstr>
      <vt:lpstr>Inspiring teaching: how can we engage students and help them succeed?</vt:lpstr>
      <vt:lpstr>Rationale</vt:lpstr>
      <vt:lpstr>Waffle on for a bit about THE current HE context</vt:lpstr>
      <vt:lpstr>So what have you got to say about:</vt:lpstr>
      <vt:lpstr>Why are we talking about inspiring teaching? Because:</vt:lpstr>
      <vt:lpstr>PowerPoint Presentation</vt:lpstr>
      <vt:lpstr>PowerPoint Presentation</vt:lpstr>
      <vt:lpstr>PowerPoint Presentation</vt:lpstr>
      <vt:lpstr>Great teachers have a holistic approach to curriculum design, delivery and assessment</vt:lpstr>
      <vt:lpstr>PowerPoint Presentation</vt:lpstr>
      <vt:lpstr>PowerPoint Presentation</vt:lpstr>
      <vt:lpstr>What is an excellent teacher?</vt:lpstr>
      <vt:lpstr>Some characteristics of excellent teaching as described in the scholarly literature</vt:lpstr>
      <vt:lpstr>How do we know if we are offering excellent teaching?</vt:lpstr>
      <vt:lpstr>Delivering content…..</vt:lpstr>
      <vt:lpstr>The Maieutic model</vt:lpstr>
      <vt:lpstr>Characteristics of an effective lecturer (the research suggests)</vt:lpstr>
      <vt:lpstr>PowerPoint Presentation</vt:lpstr>
      <vt:lpstr> A tall order?</vt:lpstr>
      <vt:lpstr>PowerPoint Presentation</vt:lpstr>
      <vt:lpstr>PowerPoint Presentation</vt:lpstr>
      <vt:lpstr>Things I wish I had known about effective teaching when I started doing it. It helps to:</vt:lpstr>
      <vt:lpstr>To engage and inspire learners we can:</vt:lpstr>
      <vt:lpstr>How can we get students to fully engage? Some suggestions</vt:lpstr>
      <vt:lpstr>High quality teaching…</vt:lpstr>
      <vt:lpstr>Engagement of international students: some important considerations</vt:lpstr>
      <vt:lpstr>PowerPoint Presentation</vt:lpstr>
      <vt:lpstr>What kinds of behaviours offer warning signs of risk of drop-out</vt:lpstr>
      <vt:lpstr>Enhancements to curriculum design and delivery: we can:</vt:lpstr>
      <vt:lpstr>PowerPoint Presentation</vt:lpstr>
      <vt:lpstr>What can we do in the first six weeks?</vt:lpstr>
      <vt:lpstr>Mapping out the programme as a whole:  some questions</vt:lpstr>
      <vt:lpstr>Mapping assessment</vt:lpstr>
      <vt:lpstr>Mapping progression</vt:lpstr>
      <vt:lpstr>Teaching for learning</vt:lpstr>
      <vt:lpstr>Supportiveness: we must</vt:lpstr>
      <vt:lpstr>Using assessment for learning and thereby easing transitions</vt:lpstr>
      <vt:lpstr>Robust quality: I argue that for engaged students we need</vt:lpstr>
      <vt:lpstr>What kinds of management interventions can foster inspiring teaching?</vt:lpstr>
      <vt:lpstr>PowerPoint Presentation</vt:lpstr>
      <vt:lpstr>Bringing joy to the (live or virtual) classroom</vt:lpstr>
      <vt:lpstr>PowerPoint Presentation</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2015-11-23T20:13:44Z</dcterms:modified>
</cp:coreProperties>
</file>