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35"/>
  </p:notesMasterIdLst>
  <p:handoutMasterIdLst>
    <p:handoutMasterId r:id="rId36"/>
  </p:handoutMasterIdLst>
  <p:sldIdLst>
    <p:sldId id="420" r:id="rId3"/>
    <p:sldId id="542" r:id="rId4"/>
    <p:sldId id="561" r:id="rId5"/>
    <p:sldId id="543" r:id="rId6"/>
    <p:sldId id="544" r:id="rId7"/>
    <p:sldId id="545" r:id="rId8"/>
    <p:sldId id="546" r:id="rId9"/>
    <p:sldId id="563" r:id="rId10"/>
    <p:sldId id="548" r:id="rId11"/>
    <p:sldId id="562" r:id="rId12"/>
    <p:sldId id="547" r:id="rId13"/>
    <p:sldId id="530" r:id="rId14"/>
    <p:sldId id="549" r:id="rId15"/>
    <p:sldId id="550" r:id="rId16"/>
    <p:sldId id="551" r:id="rId17"/>
    <p:sldId id="552" r:id="rId18"/>
    <p:sldId id="553" r:id="rId19"/>
    <p:sldId id="554" r:id="rId20"/>
    <p:sldId id="555" r:id="rId21"/>
    <p:sldId id="556" r:id="rId22"/>
    <p:sldId id="557" r:id="rId23"/>
    <p:sldId id="558" r:id="rId24"/>
    <p:sldId id="560" r:id="rId25"/>
    <p:sldId id="531" r:id="rId26"/>
    <p:sldId id="533" r:id="rId27"/>
    <p:sldId id="569" r:id="rId28"/>
    <p:sldId id="382" r:id="rId29"/>
    <p:sldId id="564" r:id="rId30"/>
    <p:sldId id="565" r:id="rId31"/>
    <p:sldId id="566" r:id="rId32"/>
    <p:sldId id="567" r:id="rId33"/>
    <p:sldId id="568" r:id="rId34"/>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00" autoAdjust="0"/>
    <p:restoredTop sz="97458" autoAdjust="0"/>
  </p:normalViewPr>
  <p:slideViewPr>
    <p:cSldViewPr>
      <p:cViewPr>
        <p:scale>
          <a:sx n="70" d="100"/>
          <a:sy n="70" d="100"/>
        </p:scale>
        <p:origin x="1380" y="144"/>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3</a:t>
            </a:fld>
            <a:endParaRPr lang="en-GB" smtClean="0">
              <a:solidFill>
                <a:srgbClr val="000000"/>
              </a:solidFill>
            </a:endParaRPr>
          </a:p>
        </p:txBody>
      </p:sp>
    </p:spTree>
    <p:extLst>
      <p:ext uri="{BB962C8B-B14F-4D97-AF65-F5344CB8AC3E}">
        <p14:creationId xmlns:p14="http://schemas.microsoft.com/office/powerpoint/2010/main" val="86990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5E4C8F2-14B1-46DB-B2A6-2B26EA4B6D5C}" type="slidenum">
              <a:rPr lang="en-GB" smtClean="0"/>
              <a:pPr>
                <a:defRPr/>
              </a:pPr>
              <a:t>10</a:t>
            </a:fld>
            <a:endParaRPr lang="en-GB"/>
          </a:p>
        </p:txBody>
      </p:sp>
    </p:spTree>
    <p:extLst>
      <p:ext uri="{BB962C8B-B14F-4D97-AF65-F5344CB8AC3E}">
        <p14:creationId xmlns:p14="http://schemas.microsoft.com/office/powerpoint/2010/main" val="6655076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16</a:t>
            </a:fld>
            <a:endParaRPr lang="en-US" dirty="0"/>
          </a:p>
        </p:txBody>
      </p:sp>
    </p:spTree>
    <p:extLst>
      <p:ext uri="{BB962C8B-B14F-4D97-AF65-F5344CB8AC3E}">
        <p14:creationId xmlns:p14="http://schemas.microsoft.com/office/powerpoint/2010/main" val="1356660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extLst>
      <p:ext uri="{BB962C8B-B14F-4D97-AF65-F5344CB8AC3E}">
        <p14:creationId xmlns:p14="http://schemas.microsoft.com/office/powerpoint/2010/main" val="12454417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extLst>
      <p:ext uri="{BB962C8B-B14F-4D97-AF65-F5344CB8AC3E}">
        <p14:creationId xmlns:p14="http://schemas.microsoft.com/office/powerpoint/2010/main" val="30533945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extLst>
      <p:ext uri="{BB962C8B-B14F-4D97-AF65-F5344CB8AC3E}">
        <p14:creationId xmlns:p14="http://schemas.microsoft.com/office/powerpoint/2010/main" val="23362401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extLst>
      <p:ext uri="{BB962C8B-B14F-4D97-AF65-F5344CB8AC3E}">
        <p14:creationId xmlns:p14="http://schemas.microsoft.com/office/powerpoint/2010/main" val="932687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15/11/2015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15/11/2015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15/11/2015</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15/11/2015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15/11/2015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15/11/2015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15/11/2015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15/11/2015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15/11/2015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15/11/2015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15/11/2015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15/11/2015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tla.ed.ac.uk/interchange"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www.unialliance.ac.uk/wp-conte"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www.unialliance.ac.uk/job-ready-sector-engineering/"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creativesomething.ne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000" dirty="0" smtClean="0"/>
              <a:t>Enhancing the curriculum through effective assessment</a:t>
            </a:r>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smtClean="0">
                <a:solidFill>
                  <a:schemeClr val="tx2">
                    <a:lumMod val="60000"/>
                    <a:lumOff val="40000"/>
                  </a:schemeClr>
                </a:solidFill>
              </a:rPr>
              <a:t>Enterprise Toolkit Launch Event</a:t>
            </a:r>
          </a:p>
          <a:p>
            <a:pPr algn="ctr" eaLnBrk="1" hangingPunct="1">
              <a:defRPr/>
            </a:pPr>
            <a:r>
              <a:rPr lang="en-GB" sz="2800" dirty="0" smtClean="0">
                <a:solidFill>
                  <a:srgbClr val="0070C0"/>
                </a:solidFill>
              </a:rPr>
              <a:t>University of South Wales</a:t>
            </a:r>
          </a:p>
          <a:p>
            <a:pPr algn="ctr" eaLnBrk="1" hangingPunct="1">
              <a:defRPr/>
            </a:pPr>
            <a:r>
              <a:rPr lang="en-GB" sz="2000" dirty="0" smtClean="0">
                <a:solidFill>
                  <a:srgbClr val="0070C0"/>
                </a:solidFill>
              </a:rPr>
              <a:t>18 November 2015</a:t>
            </a:r>
          </a:p>
          <a:p>
            <a:pPr algn="ctr" eaLnBrk="1" hangingPunct="1">
              <a:defRPr/>
            </a:pPr>
            <a:r>
              <a:rPr lang="en-GB" sz="2400" b="1" dirty="0" smtClean="0"/>
              <a:t>Sally Brown</a:t>
            </a:r>
          </a:p>
          <a:p>
            <a:pPr algn="ctr" eaLnBrk="1" hangingPunct="1">
              <a:defRPr/>
            </a:pPr>
            <a:r>
              <a:rPr lang="en-GB" sz="1800" dirty="0" smtClean="0"/>
              <a:t>Emerita Professor, Leeds Beckett University</a:t>
            </a:r>
          </a:p>
          <a:p>
            <a:pPr algn="ctr" eaLnBrk="1" hangingPunct="1">
              <a:defRPr/>
            </a:pPr>
            <a:r>
              <a:rPr lang="en-GB" sz="1800" dirty="0" smtClean="0"/>
              <a:t>Visiting Professor Universities of Plymouth, Liverpool John Moores and South Wales.</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Mapping progression</a:t>
            </a:r>
          </a:p>
        </p:txBody>
      </p:sp>
      <p:sp>
        <p:nvSpPr>
          <p:cNvPr id="20483"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800" b="1" dirty="0"/>
              <a:t>Is there a coherent model of progression across the student life-cycle from induction to ‘</a:t>
            </a:r>
            <a:r>
              <a:rPr lang="en-GB" sz="2800" b="1" dirty="0" err="1"/>
              <a:t>outduction</a:t>
            </a:r>
            <a:r>
              <a:rPr lang="en-GB" sz="2800" b="1" dirty="0" smtClean="0"/>
              <a:t>’ (Morgan 2011)? </a:t>
            </a:r>
            <a:endParaRPr lang="en-GB" sz="2800" b="1" dirty="0"/>
          </a:p>
          <a:p>
            <a:pPr fontAlgn="base">
              <a:spcBef>
                <a:spcPts val="600"/>
              </a:spcBef>
              <a:spcAft>
                <a:spcPct val="0"/>
              </a:spcAft>
              <a:buClr>
                <a:schemeClr val="tx2"/>
              </a:buClr>
              <a:buSzPct val="70000"/>
              <a:buFont typeface="Wingdings" pitchFamily="2" charset="2"/>
              <a:buChar char="l"/>
            </a:pPr>
            <a:r>
              <a:rPr lang="en-GB" sz="2800" b="1" dirty="0"/>
              <a:t>Do you manage transitions from year one to year two and year two to year three to ensure students remain committed and engaged?</a:t>
            </a:r>
          </a:p>
          <a:p>
            <a:pPr fontAlgn="base">
              <a:spcBef>
                <a:spcPts val="600"/>
              </a:spcBef>
              <a:spcAft>
                <a:spcPct val="0"/>
              </a:spcAft>
              <a:buClr>
                <a:schemeClr val="tx2"/>
              </a:buClr>
              <a:buSzPct val="70000"/>
              <a:buFont typeface="Wingdings" pitchFamily="2" charset="2"/>
              <a:buChar char="l"/>
            </a:pPr>
            <a:r>
              <a:rPr lang="en-GB" sz="2800" b="1" dirty="0"/>
              <a:t>Is there some continuity in the sources of student support throughout the course (e.g. personal tutors)?</a:t>
            </a:r>
          </a:p>
          <a:p>
            <a:pPr fontAlgn="base">
              <a:spcBef>
                <a:spcPts val="600"/>
              </a:spcBef>
              <a:spcAft>
                <a:spcPct val="0"/>
              </a:spcAft>
              <a:buClr>
                <a:schemeClr val="tx2"/>
              </a:buClr>
              <a:buSzPct val="70000"/>
              <a:buFont typeface="Wingdings" pitchFamily="2" charset="2"/>
              <a:buChar char="l"/>
            </a:pPr>
            <a:r>
              <a:rPr lang="en-GB" sz="2800" b="1" dirty="0"/>
              <a:t>Are students offered support and guidance in relation to personal development and employability?</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Helping students to be flexible, adaptable, creative, empathetic and competent</a:t>
            </a:r>
            <a:endParaRPr lang="en-GB" sz="3200" dirty="0"/>
          </a:p>
        </p:txBody>
      </p:sp>
      <p:sp>
        <p:nvSpPr>
          <p:cNvPr id="3" name="Content Placeholder 2"/>
          <p:cNvSpPr>
            <a:spLocks noGrp="1"/>
          </p:cNvSpPr>
          <p:nvPr>
            <p:ph idx="1"/>
          </p:nvPr>
        </p:nvSpPr>
        <p:spPr/>
        <p:txBody>
          <a:bodyPr/>
          <a:lstStyle/>
          <a:p>
            <a:r>
              <a:rPr lang="en-GB" dirty="0" smtClean="0"/>
              <a:t>This requires a focus on ‘learning by doing’: while subject content and knowledge are essential for competence, students in the digital age need less reliance on ‘learning by heart’ and a greater focus on ‘learning by use’;</a:t>
            </a:r>
          </a:p>
          <a:p>
            <a:r>
              <a:rPr lang="en-GB" dirty="0" smtClean="0"/>
              <a:t>Many argue that creativity can’t be taught, but it can be fostered by providing learning environments in which trying things out without a fear of failure is actively encouraged;</a:t>
            </a:r>
          </a:p>
          <a:p>
            <a:r>
              <a:rPr lang="en-GB" dirty="0" smtClean="0"/>
              <a:t>Similarly lessons in theories about empathy are less likely to be productive than getting students working in groups and finding out for themselves about conflict resolution </a:t>
            </a:r>
            <a:r>
              <a:rPr lang="en-GB" smtClean="0"/>
              <a:t>and collegiality. </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key assessment issues for today: </a:t>
            </a:r>
            <a:br>
              <a:rPr lang="en-GB" sz="3200" dirty="0"/>
            </a:br>
            <a:r>
              <a:rPr lang="en-GB" sz="3200" dirty="0"/>
              <a:t>How can we:</a:t>
            </a:r>
            <a:endParaRPr lang="en-GB" sz="3200" dirty="0"/>
          </a:p>
        </p:txBody>
      </p:sp>
      <p:sp>
        <p:nvSpPr>
          <p:cNvPr id="3" name="Content Placeholder 2"/>
          <p:cNvSpPr>
            <a:spLocks noGrp="1"/>
          </p:cNvSpPr>
          <p:nvPr>
            <p:ph idx="1"/>
          </p:nvPr>
        </p:nvSpPr>
        <p:spPr/>
        <p:txBody>
          <a:bodyPr/>
          <a:lstStyle/>
          <a:p>
            <a:r>
              <a:rPr lang="en-GB" sz="2800" dirty="0" smtClean="0"/>
              <a:t>Devise and manage fit-for-purpose assessment that validly and reliably captures </a:t>
            </a:r>
            <a:r>
              <a:rPr lang="en-GB" sz="2800" dirty="0" smtClean="0"/>
              <a:t>students’ </a:t>
            </a:r>
            <a:r>
              <a:rPr lang="en-GB" sz="2800" dirty="0" smtClean="0"/>
              <a:t>achievement?</a:t>
            </a:r>
          </a:p>
          <a:p>
            <a:r>
              <a:rPr lang="en-GB" sz="2800" dirty="0" smtClean="0"/>
              <a:t>Ensure that students learn the theory they need to practise and develop the practices they need to be effective </a:t>
            </a:r>
            <a:r>
              <a:rPr lang="en-GB" sz="2800" dirty="0" smtClean="0"/>
              <a:t>in their professions</a:t>
            </a:r>
            <a:r>
              <a:rPr lang="en-GB" sz="2800" dirty="0" smtClean="0"/>
              <a:t>?</a:t>
            </a:r>
            <a:endParaRPr lang="en-GB" sz="2800" dirty="0" smtClean="0"/>
          </a:p>
          <a:p>
            <a:r>
              <a:rPr lang="en-GB" sz="2800" dirty="0" smtClean="0"/>
              <a:t>Design an assessment strategy for the course which is pedagogically sound, and is manageable for both staff and students?</a:t>
            </a:r>
          </a:p>
          <a:p>
            <a:r>
              <a:rPr lang="en-GB" sz="2800" dirty="0" smtClean="0"/>
              <a:t>Improve student achievement so that more are successful at first attempt?</a:t>
            </a:r>
          </a:p>
          <a:p>
            <a:r>
              <a:rPr lang="en-GB" sz="2800" dirty="0" smtClean="0"/>
              <a:t>Ensure assessment is authentic?</a:t>
            </a:r>
            <a:endParaRPr lang="en-GB"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is authentic assessment?</a:t>
            </a:r>
          </a:p>
        </p:txBody>
      </p:sp>
      <p:sp>
        <p:nvSpPr>
          <p:cNvPr id="3" name="Content Placeholder 2"/>
          <p:cNvSpPr>
            <a:spLocks noGrp="1"/>
          </p:cNvSpPr>
          <p:nvPr>
            <p:ph idx="1"/>
          </p:nvPr>
        </p:nvSpPr>
        <p:spPr>
          <a:xfrm>
            <a:off x="468313" y="1142984"/>
            <a:ext cx="8229600" cy="5357850"/>
          </a:xfrm>
        </p:spPr>
        <p:txBody>
          <a:bodyPr/>
          <a:lstStyle/>
          <a:p>
            <a:r>
              <a:rPr lang="en-GB" dirty="0" smtClean="0"/>
              <a:t> We often assess what is easy to assess, or proxies of what has been learned, rather than the learning itself. </a:t>
            </a:r>
          </a:p>
          <a:p>
            <a:r>
              <a:rPr lang="en-GB" dirty="0" smtClean="0"/>
              <a:t>A valid assessment is one that has close relevance to the criteria, which are in turn constructively aligned to the stated learning outcomes of a programme. </a:t>
            </a:r>
          </a:p>
          <a:p>
            <a:r>
              <a:rPr lang="en-GB" dirty="0" smtClean="0"/>
              <a:t>Effective assessment is highly relevant to ensuring that graduates can demonstrate the knowledge, behaviours, qualities and attributes that were described in the course outline or programme specification. </a:t>
            </a:r>
          </a:p>
          <a:p>
            <a:r>
              <a:rPr lang="en-GB" dirty="0" smtClean="0"/>
              <a:t>Assignments that require students to write about something, rather than </a:t>
            </a:r>
            <a:r>
              <a:rPr lang="en-GB" i="1" dirty="0" smtClean="0"/>
              <a:t>be</a:t>
            </a:r>
            <a:r>
              <a:rPr lang="en-GB" dirty="0" smtClean="0"/>
              <a:t> or </a:t>
            </a:r>
            <a:r>
              <a:rPr lang="en-GB" i="1" dirty="0" smtClean="0"/>
              <a:t>do </a:t>
            </a:r>
            <a:r>
              <a:rPr lang="en-GB" dirty="0" smtClean="0"/>
              <a:t>something, may not be fit-for-purpose. </a:t>
            </a:r>
          </a:p>
          <a:p>
            <a:pPr marL="457200" lvl="0" indent="-457200">
              <a:buNone/>
            </a:pPr>
            <a:r>
              <a:rPr lang="en-US" sz="1800" dirty="0" smtClean="0"/>
              <a:t>Adapted from Chapter 7 of Brown, S., </a:t>
            </a:r>
            <a:r>
              <a:rPr lang="en-GB" sz="1800" i="1" dirty="0" smtClean="0"/>
              <a:t>Assessment, learning and Teaching: global perspectives,</a:t>
            </a:r>
            <a:r>
              <a:rPr lang="en-GB" sz="1800" dirty="0" smtClean="0"/>
              <a:t> Palgrave (2015)</a:t>
            </a:r>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To achieve authentic assessment </a:t>
            </a:r>
            <a:r>
              <a:rPr lang="en-GB" sz="3200" dirty="0"/>
              <a:t/>
            </a:r>
            <a:br>
              <a:rPr lang="en-GB" sz="3200" dirty="0"/>
            </a:br>
            <a:r>
              <a:rPr lang="en-GB" sz="3200" dirty="0"/>
              <a:t>we </a:t>
            </a:r>
            <a:r>
              <a:rPr lang="en-GB" sz="3200" dirty="0"/>
              <a:t>need to ensure that: </a:t>
            </a:r>
          </a:p>
        </p:txBody>
      </p:sp>
      <p:sp>
        <p:nvSpPr>
          <p:cNvPr id="3" name="Content Placeholder 2"/>
          <p:cNvSpPr>
            <a:spLocks noGrp="1"/>
          </p:cNvSpPr>
          <p:nvPr>
            <p:ph idx="1"/>
          </p:nvPr>
        </p:nvSpPr>
        <p:spPr>
          <a:xfrm>
            <a:off x="285720" y="1412875"/>
            <a:ext cx="8412193" cy="4789488"/>
          </a:xfrm>
        </p:spPr>
        <p:txBody>
          <a:bodyPr/>
          <a:lstStyle/>
          <a:p>
            <a:r>
              <a:rPr lang="en-GB" sz="2800" dirty="0" smtClean="0"/>
              <a:t>We take a proactive approach to assessment design, interrogating and clarifying purposes, applications, approaches and methods, agency and timing;</a:t>
            </a:r>
          </a:p>
          <a:p>
            <a:r>
              <a:rPr lang="en-GB" sz="2800" dirty="0" smtClean="0"/>
              <a:t>The theory that students learn is quickly and effectively translated into practice, so students can make the connections for themselves;</a:t>
            </a:r>
          </a:p>
          <a:p>
            <a:r>
              <a:rPr lang="en-GB" sz="2800" dirty="0" smtClean="0"/>
              <a:t>We use up-to-date means to manage the assessment process, including Electronic Management of Assessment;</a:t>
            </a:r>
          </a:p>
          <a:p>
            <a:r>
              <a:rPr lang="en-GB" sz="2800" dirty="0" smtClean="0"/>
              <a:t>We systematically and progressively foster assessment literacy and an understanding of acceptable academic conduct.</a:t>
            </a:r>
            <a:endParaRPr lang="en-GB"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We need also to:</a:t>
            </a:r>
          </a:p>
        </p:txBody>
      </p:sp>
      <p:sp>
        <p:nvSpPr>
          <p:cNvPr id="3" name="Content Placeholder 2"/>
          <p:cNvSpPr>
            <a:spLocks noGrp="1"/>
          </p:cNvSpPr>
          <p:nvPr>
            <p:ph idx="1"/>
          </p:nvPr>
        </p:nvSpPr>
        <p:spPr/>
        <p:txBody>
          <a:bodyPr/>
          <a:lstStyle/>
          <a:p>
            <a:r>
              <a:rPr lang="en-GB" sz="2800" dirty="0" smtClean="0"/>
              <a:t>Review carefully both innovative and traditional assessment formats to ensure students are assessed appropriately;</a:t>
            </a:r>
          </a:p>
          <a:p>
            <a:r>
              <a:rPr lang="en-GB" sz="2800" dirty="0" smtClean="0"/>
              <a:t>Periodically review the feedback we get on assessment from students, quality assurance colleagues and peers to make sure we redress problems ad continuously improve;</a:t>
            </a:r>
          </a:p>
          <a:p>
            <a:r>
              <a:rPr lang="en-GB" sz="2800" dirty="0" smtClean="0"/>
              <a:t>Review curriculum design essentials to ensure assessment is constructively aligned with learning outcomes (Biggs and Tang, 2007).</a:t>
            </a:r>
          </a:p>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smtClean="0"/>
              <a:t>Make sense of key terms such as criteria, weightings, and level;</a:t>
            </a:r>
          </a:p>
          <a:p>
            <a:r>
              <a:rPr lang="en-GB" sz="2600" dirty="0" smtClean="0"/>
              <a:t>Encounter a variety of assessment methods (e.g. presentations, portfolios, posters, assessed web participation, practicals, </a:t>
            </a:r>
            <a:r>
              <a:rPr lang="en-GB" sz="2600" dirty="0" err="1" smtClean="0"/>
              <a:t>vivas</a:t>
            </a:r>
            <a:r>
              <a:rPr lang="en-GB" sz="2600" dirty="0" smtClean="0"/>
              <a:t> </a:t>
            </a:r>
            <a:r>
              <a:rPr lang="en-GB" sz="2600" dirty="0" smtClean="0"/>
              <a:t>etc.) </a:t>
            </a:r>
            <a:r>
              <a:rPr lang="en-GB" sz="2600" dirty="0" smtClean="0"/>
              <a:t>and get practice in using them;</a:t>
            </a:r>
          </a:p>
          <a:p>
            <a:r>
              <a:rPr lang="en-GB" sz="2600" dirty="0" smtClean="0"/>
              <a:t>Be strategic in their behaviours, putting more work into aspects of an assignment with high weightings, interrogating criteria to find out what is really required and so on;</a:t>
            </a:r>
          </a:p>
          <a:p>
            <a:r>
              <a:rPr lang="en-GB" sz="2600" dirty="0" smtClean="0"/>
              <a:t>Gain clarity on how the assessment regulations work in their HEI, including issues concerning submission, resubmission, pass marks, condonement etc.</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43455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the benefits of authentic assessment for students, staff and other stakeholders?</a:t>
            </a:r>
          </a:p>
        </p:txBody>
      </p:sp>
      <p:sp>
        <p:nvSpPr>
          <p:cNvPr id="3" name="Content Placeholder 2"/>
          <p:cNvSpPr>
            <a:spLocks noGrp="1"/>
          </p:cNvSpPr>
          <p:nvPr>
            <p:ph idx="1"/>
          </p:nvPr>
        </p:nvSpPr>
        <p:spPr/>
        <p:txBody>
          <a:bodyPr/>
          <a:lstStyle/>
          <a:p>
            <a:r>
              <a:rPr lang="en-GB" sz="2800" dirty="0" smtClean="0"/>
              <a:t>Students undertaking authentic assessments tend to be more fully engaged in learning and hence tend to achieve more highly because they see the sense of what they are doing;</a:t>
            </a:r>
          </a:p>
          <a:p>
            <a:r>
              <a:rPr lang="en-GB" sz="2800" dirty="0" smtClean="0"/>
              <a:t>University teachers are able to use realistic and live contexts within which to frame assessment tasks, which help to make theoretical elements of the course come to life;</a:t>
            </a:r>
          </a:p>
          <a:p>
            <a:r>
              <a:rPr lang="en-GB" sz="2800" dirty="0" smtClean="0"/>
              <a:t>Employers value students who can quickly engage in real-life tasks immediately on employment, having </a:t>
            </a:r>
            <a:r>
              <a:rPr lang="en-GB" sz="2800" dirty="0" smtClean="0"/>
              <a:t>practised </a:t>
            </a:r>
            <a:r>
              <a:rPr lang="en-GB" sz="2800" dirty="0" smtClean="0"/>
              <a:t>relevant skills and competences through their assignments.</a:t>
            </a:r>
          </a:p>
          <a:p>
            <a:endParaRPr lang="en-GB" sz="2800" dirty="0" smtClean="0"/>
          </a:p>
          <a:p>
            <a:endParaRPr lang="en-GB"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Authentic assessment happens when:</a:t>
            </a:r>
          </a:p>
        </p:txBody>
      </p:sp>
      <p:sp>
        <p:nvSpPr>
          <p:cNvPr id="3" name="Content Placeholder 2"/>
          <p:cNvSpPr>
            <a:spLocks noGrp="1"/>
          </p:cNvSpPr>
          <p:nvPr>
            <p:ph idx="1"/>
          </p:nvPr>
        </p:nvSpPr>
        <p:spPr/>
        <p:txBody>
          <a:bodyPr/>
          <a:lstStyle/>
          <a:p>
            <a:r>
              <a:rPr lang="en-GB" sz="2800" dirty="0" smtClean="0"/>
              <a:t>We directly examine student performance on worthy intellectual tasks;</a:t>
            </a:r>
          </a:p>
          <a:p>
            <a:r>
              <a:rPr lang="en-GB" sz="2800" dirty="0" smtClean="0"/>
              <a:t>Students are required to be effective performers with acquired knowledge. </a:t>
            </a:r>
          </a:p>
          <a:p>
            <a:r>
              <a:rPr lang="en-GB" sz="2800" dirty="0" smtClean="0"/>
              <a:t>We can make valid inferences about the student's performance from the assignments presented for assessment</a:t>
            </a:r>
          </a:p>
          <a:p>
            <a:pPr>
              <a:buNone/>
            </a:pPr>
            <a:r>
              <a:rPr lang="en-GB" sz="2800" dirty="0" smtClean="0"/>
              <a:t> (after Wiggins, 1990)</a:t>
            </a:r>
            <a:endParaRPr lang="en-GB"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Authentic assignments:</a:t>
            </a:r>
          </a:p>
        </p:txBody>
      </p:sp>
      <p:sp>
        <p:nvSpPr>
          <p:cNvPr id="3" name="Content Placeholder 2"/>
          <p:cNvSpPr>
            <a:spLocks noGrp="1"/>
          </p:cNvSpPr>
          <p:nvPr>
            <p:ph idx="1"/>
          </p:nvPr>
        </p:nvSpPr>
        <p:spPr>
          <a:xfrm>
            <a:off x="468313" y="1412874"/>
            <a:ext cx="8229600" cy="5112469"/>
          </a:xfrm>
        </p:spPr>
        <p:txBody>
          <a:bodyPr/>
          <a:lstStyle/>
          <a:p>
            <a:r>
              <a:rPr lang="en-GB" sz="2800" dirty="0" smtClean="0"/>
              <a:t>present the student with the full array of tasks that mirror the priorities and challenges found in the best [teaching] activities</a:t>
            </a:r>
          </a:p>
          <a:p>
            <a:r>
              <a:rPr lang="en-GB" sz="2800" dirty="0" smtClean="0"/>
              <a:t>attend to whether the student can craft polished, thorough and justifiable answers, performances or products.</a:t>
            </a:r>
          </a:p>
          <a:p>
            <a:r>
              <a:rPr lang="en-GB" sz="2800" dirty="0" smtClean="0"/>
              <a:t>Involve students coping with potentially ill-structured challenges and roles, with incomplete information, that help them rehearse for the complex ambiguities of adult and professional life.</a:t>
            </a:r>
          </a:p>
          <a:p>
            <a:pPr marL="0" indent="0">
              <a:buNone/>
            </a:pPr>
            <a:r>
              <a:rPr lang="en-GB" sz="2800" dirty="0"/>
              <a:t> </a:t>
            </a:r>
            <a:r>
              <a:rPr lang="en-GB" sz="2800" dirty="0" smtClean="0"/>
              <a:t>   (after Wiggins </a:t>
            </a:r>
            <a:r>
              <a:rPr lang="en-GB" sz="2800" i="1" dirty="0" smtClean="0"/>
              <a:t>op cit</a:t>
            </a:r>
            <a:r>
              <a:rPr lang="en-GB" sz="2800" dirty="0" smtClean="0"/>
              <a:t>)</a:t>
            </a:r>
            <a:endParaRPr lang="en-GB"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22238"/>
            <a:ext cx="7786718" cy="143455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How can we design, deliver and assess a curriculum that actively encourages student engagement? </a:t>
            </a:r>
            <a:endParaRPr lang="en-GB" sz="3200" dirty="0"/>
          </a:p>
        </p:txBody>
      </p:sp>
      <p:sp>
        <p:nvSpPr>
          <p:cNvPr id="3" name="Content Placeholder 2"/>
          <p:cNvSpPr>
            <a:spLocks noGrp="1"/>
          </p:cNvSpPr>
          <p:nvPr>
            <p:ph idx="1"/>
          </p:nvPr>
        </p:nvSpPr>
        <p:spPr>
          <a:xfrm>
            <a:off x="468313" y="1700807"/>
            <a:ext cx="8229600" cy="4501555"/>
          </a:xfrm>
        </p:spPr>
        <p:txBody>
          <a:bodyPr/>
          <a:lstStyle/>
          <a:p>
            <a:pPr>
              <a:buNone/>
            </a:pPr>
            <a:r>
              <a:rPr lang="en-GB" sz="2800" dirty="0" smtClean="0"/>
              <a:t>We are currently preparing students for careers that we can’t envisage in employment contexts that don’t yet exist, so setting out to teach a fixed body of knowledge isn’t sensible. Students will need to be competent at locating, accessing, evaluating and using source material so instead we must concentrate on helping </a:t>
            </a:r>
            <a:r>
              <a:rPr lang="en-GB" sz="2800" dirty="0" smtClean="0"/>
              <a:t>students </a:t>
            </a:r>
            <a:r>
              <a:rPr lang="en-GB" sz="2800" dirty="0" smtClean="0"/>
              <a:t>to be flexible, adaptable, creative, empathetic and competent. Drawing on scholarship and experiences of working globally, this keynote proposes ways to prepare students for purposeful and productive futures.</a:t>
            </a:r>
          </a:p>
          <a:p>
            <a:endParaRPr lang="en-GB"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22238"/>
            <a:ext cx="7786718" cy="12906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Authentic assessment: </a:t>
            </a:r>
            <a:br>
              <a:rPr lang="en-GB" sz="3200" dirty="0"/>
            </a:br>
            <a:r>
              <a:rPr lang="en-US" sz="3200" dirty="0"/>
              <a:t>8 questions on ‘why is assessment being undertaken at this point in time?’ </a:t>
            </a:r>
            <a:endParaRPr lang="en-GB" sz="3200" dirty="0"/>
          </a:p>
        </p:txBody>
      </p:sp>
      <p:sp>
        <p:nvSpPr>
          <p:cNvPr id="3" name="Content Placeholder 2"/>
          <p:cNvSpPr>
            <a:spLocks noGrp="1"/>
          </p:cNvSpPr>
          <p:nvPr>
            <p:ph idx="1"/>
          </p:nvPr>
        </p:nvSpPr>
        <p:spPr>
          <a:xfrm>
            <a:off x="214282" y="1412875"/>
            <a:ext cx="8715436" cy="4789488"/>
          </a:xfrm>
        </p:spPr>
        <p:txBody>
          <a:bodyPr/>
          <a:lstStyle/>
          <a:p>
            <a:pPr marL="457200" lvl="0" indent="-457200">
              <a:buClr>
                <a:srgbClr val="002060"/>
              </a:buClr>
              <a:buSzPct val="100000"/>
              <a:buFont typeface="+mj-lt"/>
              <a:buAutoNum type="arabicPeriod"/>
            </a:pPr>
            <a:r>
              <a:rPr lang="en-US" sz="2800" dirty="0" smtClean="0"/>
              <a:t>Is it</a:t>
            </a:r>
            <a:r>
              <a:rPr lang="en-GB" sz="2800" dirty="0" smtClean="0"/>
              <a:t> to help students know how they are doing? </a:t>
            </a:r>
          </a:p>
          <a:p>
            <a:pPr marL="457200" lvl="0" indent="-457200">
              <a:buClr>
                <a:srgbClr val="002060"/>
              </a:buClr>
              <a:buSzPct val="100000"/>
              <a:buFont typeface="+mj-lt"/>
              <a:buAutoNum type="arabicPeriod"/>
            </a:pPr>
            <a:r>
              <a:rPr lang="en-US" sz="2800" dirty="0" smtClean="0"/>
              <a:t>Can it enable students to get the measure of their achievement or help them consolidate their learning? </a:t>
            </a:r>
            <a:endParaRPr lang="en-GB" sz="2800" dirty="0" smtClean="0"/>
          </a:p>
          <a:p>
            <a:pPr marL="457200" lvl="0" indent="-457200">
              <a:buClr>
                <a:srgbClr val="002060"/>
              </a:buClr>
              <a:buSzPct val="100000"/>
              <a:buFont typeface="+mj-lt"/>
              <a:buAutoNum type="arabicPeriod"/>
            </a:pPr>
            <a:r>
              <a:rPr lang="en-US" sz="2800" dirty="0" smtClean="0"/>
              <a:t>Is it to offer students formative guidance on the remediation of errors while they still have time to improve matters</a:t>
            </a:r>
            <a:r>
              <a:rPr lang="en-US" sz="2800" dirty="0"/>
              <a:t>?</a:t>
            </a:r>
            <a:endParaRPr lang="en-GB" sz="2800" dirty="0"/>
          </a:p>
          <a:p>
            <a:pPr marL="457200" lvl="0" indent="-457200">
              <a:buClr>
                <a:srgbClr val="002060"/>
              </a:buClr>
              <a:buSzPct val="100000"/>
              <a:buFont typeface="+mj-lt"/>
              <a:buAutoNum type="arabicPeriod"/>
            </a:pPr>
            <a:r>
              <a:rPr lang="en-US" sz="2800" dirty="0" smtClean="0"/>
              <a:t>Is it a summative assignment, designed to make a judgment about whether a student is fit to </a:t>
            </a:r>
            <a:r>
              <a:rPr lang="en-US" sz="2800" dirty="0" err="1" smtClean="0"/>
              <a:t>practise</a:t>
            </a:r>
            <a:r>
              <a:rPr lang="en-US" sz="2800" dirty="0" smtClean="0"/>
              <a:t> in a practice setting, or to determine </a:t>
            </a:r>
            <a:r>
              <a:rPr lang="en-GB" sz="2800" dirty="0" smtClean="0"/>
              <a:t>whether professional requirements have been satisfied</a:t>
            </a:r>
            <a:r>
              <a:rPr lang="en-US" sz="2800" dirty="0" smtClean="0"/>
              <a:t> sufficiently to achieve professional accreditation? </a:t>
            </a:r>
            <a:endParaRPr lang="en-GB" sz="2800" dirty="0" smtClean="0"/>
          </a:p>
          <a:p>
            <a:pPr>
              <a:buClr>
                <a:srgbClr val="002060"/>
              </a:buClr>
            </a:pP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And the last four questions</a:t>
            </a:r>
          </a:p>
        </p:txBody>
      </p:sp>
      <p:sp>
        <p:nvSpPr>
          <p:cNvPr id="3" name="Content Placeholder 2"/>
          <p:cNvSpPr>
            <a:spLocks noGrp="1"/>
          </p:cNvSpPr>
          <p:nvPr>
            <p:ph idx="1"/>
          </p:nvPr>
        </p:nvSpPr>
        <p:spPr/>
        <p:txBody>
          <a:bodyPr/>
          <a:lstStyle/>
          <a:p>
            <a:pPr marL="457200" lvl="0" indent="-457200">
              <a:buSzPct val="100000"/>
              <a:buFont typeface="+mj-lt"/>
              <a:buAutoNum type="arabicPeriod" startAt="5"/>
            </a:pPr>
            <a:r>
              <a:rPr lang="en-US" sz="2800" dirty="0" smtClean="0"/>
              <a:t>Can this particular assignment</a:t>
            </a:r>
            <a:r>
              <a:rPr lang="en-GB" sz="2800" dirty="0" smtClean="0"/>
              <a:t> help to </a:t>
            </a:r>
            <a:r>
              <a:rPr lang="en-US" sz="2800" dirty="0" smtClean="0"/>
              <a:t>motivate students so they better engage with their learning? </a:t>
            </a:r>
            <a:endParaRPr lang="en-GB" sz="2800" dirty="0" smtClean="0"/>
          </a:p>
          <a:p>
            <a:pPr marL="457200" lvl="0" indent="-457200">
              <a:buSzPct val="100000"/>
              <a:buFont typeface="+mj-lt"/>
              <a:buAutoNum type="arabicPeriod" startAt="5"/>
            </a:pPr>
            <a:r>
              <a:rPr lang="en-GB" sz="2800" dirty="0" smtClean="0"/>
              <a:t>Does it </a:t>
            </a:r>
            <a:r>
              <a:rPr lang="en-US" sz="2800" dirty="0" smtClean="0"/>
              <a:t>provide them with opportunities to relate theory and practice? </a:t>
            </a:r>
            <a:endParaRPr lang="en-GB" sz="2800" dirty="0" smtClean="0"/>
          </a:p>
          <a:p>
            <a:pPr marL="457200" lvl="0" indent="-457200">
              <a:buSzPct val="100000"/>
              <a:buFont typeface="+mj-lt"/>
              <a:buAutoNum type="arabicPeriod" startAt="5"/>
            </a:pPr>
            <a:r>
              <a:rPr lang="en-US" sz="2800" dirty="0" smtClean="0"/>
              <a:t>Are there opportunities through this assignment for students to demonstrate their employability? </a:t>
            </a:r>
          </a:p>
          <a:p>
            <a:pPr marL="457200" indent="-457200">
              <a:buSzPct val="100000"/>
              <a:buFont typeface="+mj-lt"/>
              <a:buAutoNum type="arabicPeriod" startAt="5"/>
            </a:pPr>
            <a:r>
              <a:rPr lang="en-GB" sz="2800" dirty="0" smtClean="0"/>
              <a:t>What particular ‘threshold concepts’ and ‘troublesome knowledge’ do students struggle with, and how can we help them better come to terms with them</a:t>
            </a:r>
            <a:r>
              <a:rPr lang="en-GB" sz="2800" dirty="0" smtClean="0"/>
              <a:t>?</a:t>
            </a:r>
            <a:endParaRPr lang="en-US" sz="2000" dirty="0" smtClean="0"/>
          </a:p>
          <a:p>
            <a:pPr marL="457200" lvl="0" indent="-457200">
              <a:buNone/>
            </a:pPr>
            <a:r>
              <a:rPr lang="en-US" sz="2000" dirty="0" smtClean="0"/>
              <a:t>Adapted from Chapter 7 of Brown, S., </a:t>
            </a:r>
            <a:r>
              <a:rPr lang="en-GB" sz="2000" i="1" dirty="0" smtClean="0"/>
              <a:t>Assessment, learning and Teaching: global perspectives,</a:t>
            </a:r>
            <a:r>
              <a:rPr lang="en-GB" sz="2000" dirty="0" smtClean="0"/>
              <a:t> Palgrave (2015)</a:t>
            </a:r>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Inauthentic assessment is when:</a:t>
            </a:r>
          </a:p>
        </p:txBody>
      </p:sp>
      <p:sp>
        <p:nvSpPr>
          <p:cNvPr id="3" name="Content Placeholder 2"/>
          <p:cNvSpPr>
            <a:spLocks noGrp="1"/>
          </p:cNvSpPr>
          <p:nvPr>
            <p:ph idx="1"/>
          </p:nvPr>
        </p:nvSpPr>
        <p:spPr/>
        <p:txBody>
          <a:bodyPr/>
          <a:lstStyle/>
          <a:p>
            <a:r>
              <a:rPr lang="en-GB" sz="2800" dirty="0" smtClean="0"/>
              <a:t>proxies for assessment of competence performance are undertaken rather than </a:t>
            </a:r>
            <a:r>
              <a:rPr lang="en-GB" sz="2800" dirty="0" err="1" smtClean="0"/>
              <a:t>performative</a:t>
            </a:r>
            <a:r>
              <a:rPr lang="en-GB" sz="2800" dirty="0" smtClean="0"/>
              <a:t> elements themselves;</a:t>
            </a:r>
          </a:p>
          <a:p>
            <a:r>
              <a:rPr lang="en-GB" sz="2800" dirty="0" smtClean="0"/>
              <a:t>the tasks being undertaken by students have little intrinsic value in themselves in terms of advancing students learning; </a:t>
            </a:r>
          </a:p>
          <a:p>
            <a:r>
              <a:rPr lang="en-GB" sz="2800" dirty="0" smtClean="0"/>
              <a:t>theory is prioritised to the detriment of practical applications;</a:t>
            </a:r>
          </a:p>
          <a:p>
            <a:r>
              <a:rPr lang="en-GB" sz="2800" dirty="0" smtClean="0"/>
              <a:t>activities lack currency to contemporary practical contexts.</a:t>
            </a:r>
          </a:p>
          <a:p>
            <a:endParaRPr lang="en-GB" dirty="0" smtClean="0"/>
          </a:p>
          <a:p>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43455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 manifesto for authentic curriculum design and assessment:</a:t>
            </a:r>
            <a:br>
              <a:rPr lang="en-GB" sz="3200" dirty="0"/>
            </a:br>
            <a:r>
              <a:rPr lang="en-GB" sz="3200" dirty="0"/>
              <a:t>It must be:</a:t>
            </a:r>
          </a:p>
        </p:txBody>
      </p:sp>
      <p:sp>
        <p:nvSpPr>
          <p:cNvPr id="3" name="Content Placeholder 2"/>
          <p:cNvSpPr>
            <a:spLocks noGrp="1"/>
          </p:cNvSpPr>
          <p:nvPr>
            <p:ph idx="1"/>
          </p:nvPr>
        </p:nvSpPr>
        <p:spPr>
          <a:xfrm>
            <a:off x="468312" y="1628799"/>
            <a:ext cx="8389967" cy="4573563"/>
          </a:xfrm>
        </p:spPr>
        <p:txBody>
          <a:bodyPr/>
          <a:lstStyle/>
          <a:p>
            <a:r>
              <a:rPr lang="en-GB" sz="2800" dirty="0" smtClean="0"/>
              <a:t>Action-orientated, with students learning by doing;</a:t>
            </a:r>
          </a:p>
          <a:p>
            <a:r>
              <a:rPr lang="en-GB" sz="2800" dirty="0" smtClean="0"/>
              <a:t>Underpinned by relevant evidence-based scholarship;</a:t>
            </a:r>
          </a:p>
          <a:p>
            <a:r>
              <a:rPr lang="en-GB" sz="2800" dirty="0" smtClean="0"/>
              <a:t>Coherent, constructively aligned and </a:t>
            </a:r>
            <a:r>
              <a:rPr lang="en-GB" sz="2800" dirty="0" smtClean="0"/>
              <a:t>challenging;</a:t>
            </a:r>
            <a:endParaRPr lang="en-GB" sz="2800" dirty="0" smtClean="0"/>
          </a:p>
          <a:p>
            <a:r>
              <a:rPr lang="en-GB" sz="2800" dirty="0" smtClean="0"/>
              <a:t>Enhancing of learning and involving students’ action;</a:t>
            </a:r>
          </a:p>
          <a:p>
            <a:r>
              <a:rPr lang="en-GB" sz="2800" dirty="0" smtClean="0"/>
              <a:t>Inclusive in its approaches, so it doesn’t disadvantage students with special educational needs and </a:t>
            </a:r>
            <a:r>
              <a:rPr lang="en-GB" sz="2800" dirty="0" smtClean="0"/>
              <a:t>disabilities.</a:t>
            </a:r>
            <a:endParaRPr lang="en-GB" sz="2800" dirty="0" smtClean="0"/>
          </a:p>
          <a:p>
            <a:pPr>
              <a:buNone/>
            </a:pPr>
            <a:r>
              <a:rPr lang="en-GB" dirty="0" smtClean="0"/>
              <a:t/>
            </a:r>
            <a:br>
              <a:rPr lang="en-GB" dirty="0" smtClean="0"/>
            </a:br>
            <a:endParaRPr lang="en-GB"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To achieve this we need to ensure that: </a:t>
            </a:r>
            <a:endParaRPr lang="en-GB" sz="3200" dirty="0"/>
          </a:p>
        </p:txBody>
      </p:sp>
      <p:sp>
        <p:nvSpPr>
          <p:cNvPr id="3" name="Content Placeholder 2"/>
          <p:cNvSpPr>
            <a:spLocks noGrp="1"/>
          </p:cNvSpPr>
          <p:nvPr>
            <p:ph idx="1"/>
          </p:nvPr>
        </p:nvSpPr>
        <p:spPr>
          <a:xfrm>
            <a:off x="285720" y="1412875"/>
            <a:ext cx="8412193" cy="4789488"/>
          </a:xfrm>
        </p:spPr>
        <p:txBody>
          <a:bodyPr/>
          <a:lstStyle/>
          <a:p>
            <a:r>
              <a:rPr lang="en-GB" sz="2800" dirty="0" smtClean="0"/>
              <a:t>We t</a:t>
            </a:r>
            <a:r>
              <a:rPr lang="en-GB" sz="2800" dirty="0" smtClean="0"/>
              <a:t>ake </a:t>
            </a:r>
            <a:r>
              <a:rPr lang="en-GB" sz="2800" dirty="0" smtClean="0"/>
              <a:t>a proactive approach to assessment design, </a:t>
            </a:r>
            <a:r>
              <a:rPr lang="en-GB" sz="2800" dirty="0" smtClean="0"/>
              <a:t>interrogating and </a:t>
            </a:r>
            <a:r>
              <a:rPr lang="en-GB" sz="2800" dirty="0" smtClean="0"/>
              <a:t>clarifying purposes, applications, approaches &amp; methods, agency and timing;</a:t>
            </a:r>
          </a:p>
          <a:p>
            <a:r>
              <a:rPr lang="en-GB" sz="2800" dirty="0" smtClean="0"/>
              <a:t>The theory that students learn is quickly and effectively translated into practice, so students can make the connections for themselves;</a:t>
            </a:r>
          </a:p>
          <a:p>
            <a:r>
              <a:rPr lang="en-GB" sz="2800" dirty="0" smtClean="0"/>
              <a:t>We use up-to-date means to manage the assessment process, including Electronic Management of Assessment;</a:t>
            </a:r>
          </a:p>
          <a:p>
            <a:r>
              <a:rPr lang="en-GB" sz="2800" dirty="0" smtClean="0"/>
              <a:t>We systematically and progressively foster assessment literacy and an understanding of acceptable academic conduct.</a:t>
            </a:r>
            <a:endParaRPr lang="en-GB"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We need also to:</a:t>
            </a:r>
            <a:endParaRPr lang="en-GB" sz="3200" dirty="0"/>
          </a:p>
        </p:txBody>
      </p:sp>
      <p:sp>
        <p:nvSpPr>
          <p:cNvPr id="3" name="Content Placeholder 2"/>
          <p:cNvSpPr>
            <a:spLocks noGrp="1"/>
          </p:cNvSpPr>
          <p:nvPr>
            <p:ph idx="1"/>
          </p:nvPr>
        </p:nvSpPr>
        <p:spPr>
          <a:xfrm>
            <a:off x="468313" y="1412874"/>
            <a:ext cx="8229600" cy="4968453"/>
          </a:xfrm>
        </p:spPr>
        <p:txBody>
          <a:bodyPr/>
          <a:lstStyle/>
          <a:p>
            <a:r>
              <a:rPr lang="en-GB" sz="2800" dirty="0" smtClean="0"/>
              <a:t>Review carefully both </a:t>
            </a:r>
            <a:r>
              <a:rPr lang="en-GB" sz="2800" dirty="0" smtClean="0"/>
              <a:t>innovative and </a:t>
            </a:r>
            <a:r>
              <a:rPr lang="en-GB" sz="2800" dirty="0" smtClean="0"/>
              <a:t>traditional assessment formats to ensure students are assessed appropriately;</a:t>
            </a:r>
          </a:p>
          <a:p>
            <a:r>
              <a:rPr lang="en-GB" sz="2800" dirty="0" smtClean="0"/>
              <a:t>Periodically review the feedback we get on </a:t>
            </a:r>
            <a:r>
              <a:rPr lang="en-GB" sz="2800" dirty="0" smtClean="0"/>
              <a:t>assessment from </a:t>
            </a:r>
            <a:r>
              <a:rPr lang="en-GB" sz="2800" dirty="0" smtClean="0"/>
              <a:t>students, practice colleagues, PSRBs, validation panels and Registry staff to make </a:t>
            </a:r>
            <a:r>
              <a:rPr lang="en-GB" sz="2800" dirty="0" smtClean="0"/>
              <a:t>sure we </a:t>
            </a:r>
            <a:r>
              <a:rPr lang="en-GB" sz="2800" dirty="0" smtClean="0"/>
              <a:t>redress problems </a:t>
            </a:r>
            <a:r>
              <a:rPr lang="en-GB" sz="2800" dirty="0" smtClean="0"/>
              <a:t>and </a:t>
            </a:r>
            <a:r>
              <a:rPr lang="en-GB" sz="2800" dirty="0" smtClean="0"/>
              <a:t>continuously improve;</a:t>
            </a:r>
          </a:p>
          <a:p>
            <a:r>
              <a:rPr lang="en-GB" sz="2800" dirty="0" smtClean="0"/>
              <a:t>Review curriculum design essentials to ensure assessment is constructively aligned with learning outcomes (Biggs and </a:t>
            </a:r>
            <a:r>
              <a:rPr lang="en-GB" sz="2800" dirty="0" smtClean="0"/>
              <a:t>Tang, </a:t>
            </a:r>
            <a:r>
              <a:rPr lang="en-GB" sz="2800" dirty="0" smtClean="0"/>
              <a:t>2007</a:t>
            </a:r>
            <a:r>
              <a:rPr lang="en-GB" sz="2800" dirty="0" smtClean="0"/>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Concluding thoughts</a:t>
            </a:r>
            <a:endParaRPr lang="en-GB" sz="3200" dirty="0"/>
          </a:p>
        </p:txBody>
      </p:sp>
      <p:sp>
        <p:nvSpPr>
          <p:cNvPr id="3" name="Content Placeholder 2"/>
          <p:cNvSpPr>
            <a:spLocks noGrp="1"/>
          </p:cNvSpPr>
          <p:nvPr>
            <p:ph idx="1"/>
          </p:nvPr>
        </p:nvSpPr>
        <p:spPr/>
        <p:txBody>
          <a:bodyPr/>
          <a:lstStyle/>
          <a:p>
            <a:r>
              <a:rPr lang="en-GB" sz="2600" dirty="0" smtClean="0"/>
              <a:t>In terms of curriculum design, if we get the assessment right, much else follows;</a:t>
            </a:r>
          </a:p>
          <a:p>
            <a:r>
              <a:rPr lang="en-GB" sz="2600" dirty="0" smtClean="0"/>
              <a:t>If we want to make sure employers will welcome our students into graduate jobs, we need to work in partnership with them; </a:t>
            </a:r>
          </a:p>
          <a:p>
            <a:r>
              <a:rPr lang="en-GB" sz="2600" dirty="0" smtClean="0"/>
              <a:t>If we want to ensure </a:t>
            </a:r>
            <a:r>
              <a:rPr lang="en-GB" sz="2600" dirty="0" smtClean="0"/>
              <a:t>our </a:t>
            </a:r>
            <a:r>
              <a:rPr lang="en-GB" sz="2600" dirty="0" smtClean="0"/>
              <a:t>students are confident and employable, we need them to have plenty of authentic experiences to think about and discuss at interview;</a:t>
            </a:r>
          </a:p>
          <a:p>
            <a:r>
              <a:rPr lang="en-GB" sz="2600" dirty="0" smtClean="0"/>
              <a:t>If we want our students to be lifelong learners, they need to develop autonomy but also </a:t>
            </a:r>
            <a:r>
              <a:rPr lang="en-GB" sz="2600" dirty="0" smtClean="0"/>
              <a:t>to</a:t>
            </a:r>
            <a:r>
              <a:rPr lang="en-GB" sz="2600" dirty="0" smtClean="0"/>
              <a:t> recognise </a:t>
            </a:r>
            <a:r>
              <a:rPr lang="en-GB" sz="2600" dirty="0" smtClean="0"/>
              <a:t>the importance of continuing professional </a:t>
            </a:r>
            <a:r>
              <a:rPr lang="en-GB" sz="2600" dirty="0" smtClean="0"/>
              <a:t>development.</a:t>
            </a:r>
            <a:endParaRPr lang="en-GB" sz="2600" dirty="0" smtClean="0"/>
          </a:p>
          <a:p>
            <a:endParaRPr lang="en-GB" sz="26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a:t>
            </a:r>
            <a:r>
              <a:rPr lang="en-GB" sz="2800" dirty="0" smtClean="0"/>
              <a:t>http://</a:t>
            </a:r>
            <a:r>
              <a:rPr lang="en-GB" sz="2800" dirty="0" smtClean="0"/>
              <a:t>sally-brown.net</a:t>
            </a:r>
            <a:endParaRPr lang="en-GB" sz="2800" dirty="0" smtClean="0"/>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solidFill>
                  <a:srgbClr val="002060"/>
                </a:solidFill>
              </a:rPr>
              <a:t>Useful references: 1</a:t>
            </a:r>
          </a:p>
        </p:txBody>
      </p:sp>
      <p:sp>
        <p:nvSpPr>
          <p:cNvPr id="207875" name="Rectangle 3"/>
          <p:cNvSpPr>
            <a:spLocks noGrp="1" noChangeArrowheads="1"/>
          </p:cNvSpPr>
          <p:nvPr>
            <p:ph type="body" idx="1"/>
          </p:nvPr>
        </p:nvSpPr>
        <p:spPr>
          <a:xfrm>
            <a:off x="250825" y="764704"/>
            <a:ext cx="8713788" cy="5759921"/>
          </a:xfrm>
        </p:spPr>
        <p:txBody>
          <a:bodyPr/>
          <a:lstStyle/>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Oxford Centre for Staff Development. </a:t>
            </a:r>
          </a:p>
          <a:p>
            <a:pPr marL="609600" indent="-609600" eaLnBrk="1" hangingPunct="1">
              <a:buFont typeface="Wingdings" pitchFamily="2" charset="2"/>
              <a:buNone/>
              <a:defRPr/>
            </a:pPr>
            <a:r>
              <a:rPr lang="en-GB" sz="2000" dirty="0" smtClean="0"/>
              <a:t>Boud, D. (1995) </a:t>
            </a:r>
            <a:r>
              <a:rPr lang="en-GB" sz="2000" i="1" dirty="0" smtClean="0"/>
              <a:t>Enhancing learning through self-assessment,</a:t>
            </a:r>
            <a:r>
              <a:rPr lang="en-GB" sz="2000" dirty="0" smtClean="0"/>
              <a:t> London: Routledge.</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Font typeface="Wingdings" pitchFamily="2" charset="2"/>
              <a:buNone/>
              <a:defRPr/>
            </a:pPr>
            <a:r>
              <a:rPr lang="en-GB" sz="2000" dirty="0" smtClean="0"/>
              <a:t>Brown, S. and Knight, P. (1994) </a:t>
            </a:r>
            <a:r>
              <a:rPr lang="en-GB" sz="2000" i="1" dirty="0" smtClean="0"/>
              <a:t>Assessing Learners in Higher Education</a:t>
            </a:r>
            <a:r>
              <a:rPr lang="en-GB" sz="2000" dirty="0" smtClean="0"/>
              <a:t>, London: Kogan Page.</a:t>
            </a:r>
            <a:endParaRPr lang="en-US" sz="2000" dirty="0" smtClean="0"/>
          </a:p>
          <a:p>
            <a:pPr marL="609600" indent="-609600"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p>
          <a:p>
            <a:pPr marL="609600" indent="-609600" eaLnBrk="1" hangingPunct="1">
              <a:buNone/>
              <a:defRPr/>
            </a:pPr>
            <a:r>
              <a:rPr lang="en-US" sz="2000" dirty="0" smtClean="0"/>
              <a:t>Carless, D., Joughin,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marL="609600" indent="-609600" eaLnBrk="1" hangingPunct="1">
              <a:buNone/>
              <a:defRPr/>
            </a:pPr>
            <a:endParaRPr lang="en-GB" sz="2000" dirty="0" smtClean="0"/>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43204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solidFill>
                  <a:srgbClr val="002060"/>
                </a:solidFill>
              </a:rPr>
              <a:t>Useful references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eaLnBrk="1" hangingPunct="1">
              <a:buNone/>
              <a:defRPr/>
            </a:pPr>
            <a:r>
              <a:rPr lang="en-GB" sz="2000" dirty="0" err="1" smtClean="0"/>
              <a:t>Dochy</a:t>
            </a:r>
            <a:r>
              <a:rPr lang="en-GB" sz="2000" dirty="0" smtClean="0"/>
              <a:t>, F. J. R. C., </a:t>
            </a:r>
            <a:r>
              <a:rPr lang="en-GB" sz="2000" dirty="0" err="1" smtClean="0"/>
              <a:t>Segers</a:t>
            </a:r>
            <a:r>
              <a:rPr lang="en-GB" sz="2000" dirty="0" smtClean="0"/>
              <a:t>, M., &amp; </a:t>
            </a:r>
            <a:r>
              <a:rPr lang="en-GB" sz="2000" dirty="0" err="1" smtClean="0"/>
              <a:t>Sluijsmans</a:t>
            </a:r>
            <a:r>
              <a:rPr lang="en-GB" sz="2000" dirty="0" smtClean="0"/>
              <a:t>, D. (1999). The use of self-, peer and co-assessment in higher education: A review. </a:t>
            </a:r>
            <a:r>
              <a:rPr lang="en-GB" sz="2000" i="1" dirty="0" smtClean="0"/>
              <a:t>Studies in Higher education</a:t>
            </a:r>
            <a:r>
              <a:rPr lang="en-GB" sz="2000" dirty="0" smtClean="0"/>
              <a:t>,</a:t>
            </a:r>
            <a:r>
              <a:rPr lang="en-GB" sz="2000" i="1" dirty="0" smtClean="0"/>
              <a:t>24</a:t>
            </a:r>
            <a:r>
              <a:rPr lang="en-GB" sz="2000" dirty="0" smtClean="0"/>
              <a:t>(3), 331-350.</a:t>
            </a:r>
          </a:p>
          <a:p>
            <a:pPr marL="609600" indent="-609600" eaLnBrk="1" hangingPunct="1">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marL="609600" indent="-609600" eaLnBrk="1" hangingPunct="1">
              <a:buFont typeface="Wingdings" pitchFamily="2" charset="2"/>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Font typeface="Wingdings" pitchFamily="2" charset="2"/>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marL="609600" indent="-609600" eaLnBrk="1" hangingPunct="1">
              <a:buNone/>
              <a:defRPr/>
            </a:pPr>
            <a:r>
              <a:rPr lang="en-GB" sz="2000" dirty="0" err="1" smtClean="0"/>
              <a:t>Hounsell</a:t>
            </a:r>
            <a:r>
              <a:rPr lang="en-GB" sz="2000" dirty="0" smtClean="0"/>
              <a:t>, D. (2008). The trouble with feedback: New challenges, emerging strategies, </a:t>
            </a:r>
            <a:r>
              <a:rPr lang="en-GB" sz="2000" i="1" dirty="0" smtClean="0"/>
              <a:t>Interchange, Spring</a:t>
            </a:r>
            <a:r>
              <a:rPr lang="en-GB" sz="2000" dirty="0" smtClean="0"/>
              <a:t>, Accessed at </a:t>
            </a:r>
            <a:r>
              <a:rPr lang="en-GB" sz="2000" dirty="0" err="1" smtClean="0">
                <a:hlinkClick r:id="rId3"/>
              </a:rPr>
              <a:t>www.tla.ed.ac.uk</a:t>
            </a:r>
            <a:r>
              <a:rPr lang="en-GB" sz="2000" dirty="0" smtClean="0">
                <a:hlinkClick r:id="rId3"/>
              </a:rPr>
              <a:t>/interchange</a:t>
            </a:r>
            <a:r>
              <a:rPr lang="en-GB" sz="2000" dirty="0" smtClean="0"/>
              <a:t>.</a:t>
            </a:r>
          </a:p>
          <a:p>
            <a:pPr marL="609600" indent="-609600" eaLnBrk="1" hangingPunct="1">
              <a:buNone/>
              <a:defRPr/>
            </a:pPr>
            <a:r>
              <a:rPr lang="en-GB" sz="2000" dirty="0" smtClean="0"/>
              <a:t>Knight, P. and Yorke, M. (2003) </a:t>
            </a:r>
            <a:r>
              <a:rPr lang="en-GB" sz="2000" i="1" dirty="0" smtClean="0"/>
              <a:t>Assessment, learning and employability</a:t>
            </a:r>
            <a:r>
              <a:rPr lang="en-GB" sz="2000" dirty="0" smtClean="0"/>
              <a:t> Maidenhead, UK: SRHE/Open University Press.</a:t>
            </a:r>
          </a:p>
          <a:p>
            <a:pPr marL="609600" indent="-609600" eaLnBrk="1" hangingPunct="1">
              <a:buFont typeface="Wingdings" pitchFamily="2" charset="2"/>
              <a:buNone/>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1"/>
            <a:ext cx="7543800" cy="5763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solidFill>
                  <a:srgbClr val="002060"/>
                </a:solidFill>
              </a:rPr>
              <a:t>Useful</a:t>
            </a:r>
            <a:r>
              <a:rPr lang="en-GB" dirty="0">
                <a:solidFill>
                  <a:srgbClr val="002060"/>
                </a:solidFill>
              </a:rPr>
              <a:t> references 3</a:t>
            </a:r>
          </a:p>
        </p:txBody>
      </p:sp>
      <p:sp>
        <p:nvSpPr>
          <p:cNvPr id="43011" name="Rectangle 3"/>
          <p:cNvSpPr>
            <a:spLocks noGrp="1" noChangeArrowheads="1"/>
          </p:cNvSpPr>
          <p:nvPr>
            <p:ph type="body" idx="1"/>
          </p:nvPr>
        </p:nvSpPr>
        <p:spPr>
          <a:xfrm>
            <a:off x="142844" y="836713"/>
            <a:ext cx="8750331" cy="5545038"/>
          </a:xfrm>
        </p:spPr>
        <p:txBody>
          <a:bodyPr/>
          <a:lstStyle/>
          <a:p>
            <a:pPr eaLnBrk="1" hangingPunct="1">
              <a:buNone/>
              <a:defRPr/>
            </a:pPr>
            <a:r>
              <a:rPr lang="en-GB" sz="2000" dirty="0" smtClean="0"/>
              <a:t>Meyer, J.H.F. and Land, R. (2003) </a:t>
            </a:r>
            <a:r>
              <a:rPr lang="en-GB" sz="2000" i="1" dirty="0" smtClean="0"/>
              <a:t>Threshold Concepts and Troublesome Knowledge 1 – Linkages to Ways of Thinking and Practising within the Disciplines</a:t>
            </a:r>
            <a:r>
              <a:rPr lang="en-GB" sz="2000" dirty="0"/>
              <a:t>,</a:t>
            </a:r>
            <a:r>
              <a:rPr lang="en-GB" sz="2000" dirty="0" smtClean="0"/>
              <a:t> in C. Rust (ed.) </a:t>
            </a:r>
            <a:r>
              <a:rPr lang="en-GB" sz="2000" i="1" dirty="0" smtClean="0"/>
              <a:t>Improving Student Learning </a:t>
            </a:r>
            <a:r>
              <a:rPr lang="en-GB" sz="2000" dirty="0" smtClean="0"/>
              <a:t>–</a:t>
            </a:r>
            <a:r>
              <a:rPr lang="en-GB" sz="2000" i="1" dirty="0" smtClean="0"/>
              <a:t> Ten years on</a:t>
            </a:r>
            <a:r>
              <a:rPr lang="en-GB" sz="2000" dirty="0" smtClean="0"/>
              <a:t>. Oxford: OCSLD.</a:t>
            </a:r>
          </a:p>
          <a:p>
            <a:pPr eaLnBrk="1" hangingPunct="1">
              <a:buNone/>
              <a:defRPr/>
            </a:pPr>
            <a:r>
              <a:rPr lang="en-GB" sz="2000" dirty="0" smtClean="0"/>
              <a:t>Millen, R. </a:t>
            </a:r>
            <a:r>
              <a:rPr lang="en-GB" sz="2000" i="1" dirty="0" smtClean="0"/>
              <a:t>Delivering an Exceptional Postgraduate Taught Experience at Queen’s</a:t>
            </a:r>
            <a:r>
              <a:rPr lang="en-GB" sz="2000" dirty="0" smtClean="0"/>
              <a:t>, presentation at Queens University Belfast Staff conference on Postgraduate Teaching on 28 June 2012 by the Head of the Higher Education Academy Postgraduate Student Centre</a:t>
            </a:r>
          </a:p>
          <a:p>
            <a:pPr eaLnBrk="1" hangingPunct="1">
              <a:buNone/>
              <a:defRPr/>
            </a:pPr>
            <a:r>
              <a:rPr lang="en-GB" sz="2000" dirty="0"/>
              <a:t>Morgan, M. (2013) (Ed.) ​</a:t>
            </a:r>
            <a:r>
              <a:rPr lang="en-GB" sz="2000" i="1" dirty="0"/>
              <a:t>Supporting Student Diversity in Higher Education: A practical guide,</a:t>
            </a:r>
            <a:r>
              <a:rPr lang="en-GB" sz="2000" dirty="0"/>
              <a:t> London: Routledge</a:t>
            </a:r>
            <a:r>
              <a:rPr lang="en-GB" sz="2000" dirty="0" smtClean="0"/>
              <a:t>.</a:t>
            </a:r>
          </a:p>
          <a:p>
            <a:pPr eaLnBrk="1" hangingPunct="1">
              <a:buFont typeface="Wingdings" pitchFamily="2" charset="2"/>
              <a:buNone/>
              <a:defRPr/>
            </a:pPr>
            <a:r>
              <a:rPr lang="en-GB" sz="2000" dirty="0" err="1" smtClean="0"/>
              <a:t>Nicol</a:t>
            </a:r>
            <a:r>
              <a:rPr lang="en-GB" sz="2000" dirty="0" smtClean="0"/>
              <a:t>,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PASS project Bradford </a:t>
            </a:r>
            <a:r>
              <a:rPr lang="en-GB" sz="2000" dirty="0" smtClean="0">
                <a:hlinkClick r:id="rId3"/>
              </a:rPr>
              <a:t>http://www.pass.brad.ac.uk/</a:t>
            </a:r>
            <a:r>
              <a:rPr lang="en-GB" sz="2000" dirty="0" smtClean="0"/>
              <a:t> Accessed November 2013</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defRPr/>
            </a:pPr>
            <a:r>
              <a:rPr lang="en-GB" sz="2000" dirty="0" smtClean="0"/>
              <a:t>Quality Assurance Agency (2014) Code B6 of the QAA Code of practice.</a:t>
            </a:r>
          </a:p>
          <a:p>
            <a:pPr eaLnBrk="1" hangingPunct="1">
              <a:buNone/>
              <a:defRPr/>
            </a:pPr>
            <a:endParaRPr lang="en-GB" sz="2000" dirty="0" smtClean="0"/>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solidFill>
                  <a:srgbClr val="002060"/>
                </a:solidFill>
              </a:rPr>
              <a:t>Useful</a:t>
            </a:r>
            <a:r>
              <a:rPr lang="en-GB" dirty="0">
                <a:solidFill>
                  <a:srgbClr val="0070C0"/>
                </a:solidFill>
              </a:rPr>
              <a:t> </a:t>
            </a:r>
            <a:r>
              <a:rPr lang="en-GB" dirty="0">
                <a:solidFill>
                  <a:srgbClr val="002060"/>
                </a:solidFill>
              </a:rPr>
              <a:t>references</a:t>
            </a:r>
            <a:r>
              <a:rPr lang="en-GB" dirty="0">
                <a:solidFill>
                  <a:srgbClr val="0070C0"/>
                </a:solidFill>
              </a:rPr>
              <a:t> </a:t>
            </a:r>
            <a:r>
              <a:rPr lang="en-GB" dirty="0">
                <a:solidFill>
                  <a:srgbClr val="002060"/>
                </a:solidFill>
              </a:rPr>
              <a:t>4</a:t>
            </a:r>
          </a:p>
        </p:txBody>
      </p:sp>
      <p:sp>
        <p:nvSpPr>
          <p:cNvPr id="48131" name="Content Placeholder 2"/>
          <p:cNvSpPr>
            <a:spLocks noGrp="1"/>
          </p:cNvSpPr>
          <p:nvPr>
            <p:ph idx="1"/>
          </p:nvPr>
        </p:nvSpPr>
        <p:spPr>
          <a:xfrm>
            <a:off x="468313" y="1052736"/>
            <a:ext cx="8229600" cy="5149627"/>
          </a:xfrm>
        </p:spPr>
        <p:txBody>
          <a:bodyPr/>
          <a:lstStyle/>
          <a:p>
            <a:pPr eaLnBrk="1" hangingPunct="1">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None/>
            </a:pPr>
            <a:r>
              <a:rPr lang="en-GB" sz="2000" dirty="0"/>
              <a:t>Race P. (</a:t>
            </a:r>
            <a:r>
              <a:rPr lang="en-GB" sz="2000" dirty="0" smtClean="0"/>
              <a:t>2015) </a:t>
            </a:r>
            <a:r>
              <a:rPr lang="en-GB" sz="2000" i="1" dirty="0"/>
              <a:t>The lecturer’s toolkit </a:t>
            </a:r>
            <a:r>
              <a:rPr lang="en-GB" sz="2000" i="1" dirty="0" smtClean="0"/>
              <a:t>(4</a:t>
            </a:r>
            <a:r>
              <a:rPr lang="en-GB" sz="2000" i="1" baseline="30000" dirty="0" smtClean="0"/>
              <a:t>th</a:t>
            </a:r>
            <a:r>
              <a:rPr lang="en-GB" sz="2000" i="1" dirty="0" smtClean="0"/>
              <a:t> </a:t>
            </a:r>
            <a:r>
              <a:rPr lang="en-GB" sz="2000" i="1" dirty="0"/>
              <a:t>edition),</a:t>
            </a:r>
            <a:r>
              <a:rPr lang="en-GB" sz="2000" dirty="0"/>
              <a:t> London: Routledge.</a:t>
            </a:r>
          </a:p>
          <a:p>
            <a:pPr eaLnBrk="1" hangingPunct="1">
              <a:buFont typeface="Wingdings" pitchFamily="2" charset="2"/>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Font typeface="Wingdings" pitchFamily="2" charset="2"/>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None/>
            </a:pPr>
            <a:r>
              <a:rPr lang="en-GB" sz="2000" dirty="0" smtClean="0"/>
              <a:t>Sadler, D. Royce (2010) Beyond feedback: developing student capability in complex appraisal,</a:t>
            </a:r>
            <a:br>
              <a:rPr lang="en-GB" sz="2000" dirty="0" smtClean="0"/>
            </a:br>
            <a:r>
              <a:rPr lang="en-GB" sz="2000" i="1" dirty="0" smtClean="0"/>
              <a:t>Assessment &amp; Evaluation in Higher Education, 35: 5, 535-550</a:t>
            </a:r>
          </a:p>
          <a:p>
            <a:pPr eaLnBrk="1" hangingPunct="1">
              <a:buNone/>
            </a:pPr>
            <a:r>
              <a:rPr lang="en-GB" sz="2000" dirty="0" smtClean="0"/>
              <a:t>University Alliance (2014) Job ready: universities, employers and students creating success full report </a:t>
            </a:r>
            <a:r>
              <a:rPr lang="en-GB" sz="2000" u="sng" dirty="0" smtClean="0">
                <a:hlinkClick r:id="rId3"/>
              </a:rPr>
              <a:t>http://www.unialliance.ac.uk/wp-conte</a:t>
            </a:r>
            <a:r>
              <a:rPr lang="en-GB" sz="2000" u="sng" dirty="0" smtClean="0"/>
              <a:t> </a:t>
            </a:r>
            <a:r>
              <a:rPr lang="en-GB" sz="2000" dirty="0" smtClean="0"/>
              <a:t>Accessed July 2014 (Job ready engineering examples) </a:t>
            </a:r>
            <a:r>
              <a:rPr lang="en-GB" sz="2000" u="sng" dirty="0" smtClean="0">
                <a:hlinkClick r:id="rId4"/>
              </a:rPr>
              <a:t>http://www.unialliance.ac.uk/job-ready-sector-engineering/ </a:t>
            </a:r>
            <a:endParaRPr lang="en-GB" sz="2000" u="sng" dirty="0" smtClean="0"/>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eaLnBrk="1" hangingPunct="1">
              <a:buNone/>
            </a:pPr>
            <a:r>
              <a:rPr lang="en-GB" sz="2000" dirty="0"/>
              <a:t>Wharton, S. (2003) Defining appropriate criteria for the assessment of master's level TESOL Assignments. </a:t>
            </a:r>
            <a:r>
              <a:rPr lang="en-GB" sz="2000" i="1" dirty="0"/>
              <a:t>Assessment &amp; Evaluation in Higher Education</a:t>
            </a:r>
            <a:r>
              <a:rPr lang="en-GB" sz="2000" dirty="0"/>
              <a:t>, </a:t>
            </a:r>
            <a:r>
              <a:rPr lang="en-GB" sz="2000" i="1" dirty="0"/>
              <a:t>28(6), pp.649-664.</a:t>
            </a:r>
            <a:endParaRPr lang="en-GB" sz="2000" dirty="0"/>
          </a:p>
          <a:p>
            <a:pPr eaLnBrk="1" hangingPunct="1">
              <a:buNone/>
            </a:pPr>
            <a:r>
              <a:rPr lang="en-GB" sz="2000" dirty="0"/>
              <a:t>Wiggins, G. (1990</a:t>
            </a:r>
            <a:r>
              <a:rPr lang="en-GB" sz="2000" dirty="0" smtClean="0"/>
              <a:t>) </a:t>
            </a:r>
            <a:r>
              <a:rPr lang="en-GB" sz="2000" i="1" dirty="0"/>
              <a:t>The Case for Authentic Assessment</a:t>
            </a:r>
            <a:r>
              <a:rPr lang="en-GB" sz="2000" dirty="0"/>
              <a:t>. ERIC Digest</a:t>
            </a:r>
            <a:r>
              <a:rPr lang="en-GB" sz="2000" b="0" dirty="0"/>
              <a:t>.</a:t>
            </a:r>
          </a:p>
          <a:p>
            <a:pPr eaLnBrk="1" hangingPunct="1">
              <a:buNone/>
            </a:pPr>
            <a:r>
              <a:rPr lang="en-GB" sz="2000" dirty="0" err="1"/>
              <a:t>Yorke</a:t>
            </a:r>
            <a:r>
              <a:rPr lang="en-GB" sz="2000" dirty="0"/>
              <a:t>, M. (1999) </a:t>
            </a:r>
            <a:r>
              <a:rPr lang="en-GB" sz="2000" i="1" dirty="0"/>
              <a:t>Leaving Early: Undergraduate Non-completion in Higher Education,</a:t>
            </a:r>
            <a:r>
              <a:rPr lang="en-GB" sz="2000" dirty="0"/>
              <a:t> London: Routledge.</a:t>
            </a:r>
          </a:p>
          <a:p>
            <a:pPr marL="0" indent="0">
              <a:buNone/>
            </a:pPr>
            <a:endParaRPr lang="en-GB" sz="2000" dirty="0"/>
          </a:p>
        </p:txBody>
      </p:sp>
      <p:sp>
        <p:nvSpPr>
          <p:cNvPr id="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solidFill>
                  <a:srgbClr val="002060"/>
                </a:solidFill>
              </a:rPr>
              <a:t>Useful references 5</a:t>
            </a:r>
          </a:p>
        </p:txBody>
      </p:sp>
    </p:spTree>
    <p:extLst>
      <p:ext uri="{BB962C8B-B14F-4D97-AF65-F5344CB8AC3E}">
        <p14:creationId xmlns:p14="http://schemas.microsoft.com/office/powerpoint/2010/main" val="1937757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Employability: contextual factors</a:t>
            </a:r>
            <a:endParaRPr lang="en-GB" sz="3200" dirty="0"/>
          </a:p>
        </p:txBody>
      </p:sp>
      <p:sp>
        <p:nvSpPr>
          <p:cNvPr id="3" name="Content Placeholder 2"/>
          <p:cNvSpPr>
            <a:spLocks noGrp="1"/>
          </p:cNvSpPr>
          <p:nvPr>
            <p:ph idx="1"/>
          </p:nvPr>
        </p:nvSpPr>
        <p:spPr/>
        <p:txBody>
          <a:bodyPr/>
          <a:lstStyle/>
          <a:p>
            <a:r>
              <a:rPr lang="en-GB" sz="2800" dirty="0" smtClean="0"/>
              <a:t>Universities want to provide employable graduates;</a:t>
            </a:r>
          </a:p>
          <a:p>
            <a:r>
              <a:rPr lang="en-GB" sz="2800" dirty="0" smtClean="0"/>
              <a:t>Students want to be employable when they graduate;</a:t>
            </a:r>
          </a:p>
          <a:p>
            <a:r>
              <a:rPr lang="en-GB" sz="2800" dirty="0" smtClean="0"/>
              <a:t>Employers want universities to provide relevant and appropriate curricula.</a:t>
            </a:r>
          </a:p>
          <a:p>
            <a:pPr>
              <a:buNone/>
            </a:pPr>
            <a:r>
              <a:rPr lang="en-GB" sz="2800" dirty="0" smtClean="0"/>
              <a:t>On vocationally-orientated programmes, authentic assignments that relate to real world tasks tend to be highly prized by students and employers alike (QAA, 2014, Wharton, 2003), hence the need for authentic learning experiences and assessment.</a:t>
            </a:r>
            <a:endParaRPr lang="en-GB"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Four examples of the need for job-readiness</a:t>
            </a:r>
          </a:p>
        </p:txBody>
      </p:sp>
      <p:sp>
        <p:nvSpPr>
          <p:cNvPr id="3" name="Content Placeholder 2"/>
          <p:cNvSpPr>
            <a:spLocks noGrp="1"/>
          </p:cNvSpPr>
          <p:nvPr>
            <p:ph idx="1"/>
          </p:nvPr>
        </p:nvSpPr>
        <p:spPr/>
        <p:txBody>
          <a:bodyPr/>
          <a:lstStyle/>
          <a:p>
            <a:pPr marL="457200" indent="-457200">
              <a:buSzPct val="100000"/>
              <a:buAutoNum type="arabicPeriod"/>
            </a:pPr>
            <a:r>
              <a:rPr lang="en-GB" dirty="0" smtClean="0"/>
              <a:t>Annalise Hayward of IBM working with Kingston University said: “We wanted to align with a university that is being strategic and innovative in what it’s doing and looking at ways to grow the employability of their students. This mission fits with our values on innovation”. (University Alliance, </a:t>
            </a:r>
            <a:r>
              <a:rPr lang="en-GB" i="1" dirty="0" smtClean="0"/>
              <a:t>op cit,</a:t>
            </a:r>
            <a:r>
              <a:rPr lang="en-GB" dirty="0" smtClean="0"/>
              <a:t> 2014). </a:t>
            </a:r>
          </a:p>
          <a:p>
            <a:pPr marL="457200" indent="-457200">
              <a:buSzPct val="100000"/>
              <a:buFont typeface="+mj-lt"/>
              <a:buAutoNum type="arabicPeriod"/>
            </a:pPr>
            <a:r>
              <a:rPr lang="en-GB" dirty="0" smtClean="0"/>
              <a:t>Rhys Williams of GE Aviation working with University of South Wales “For us to maintain our competitive advantage, we need to be finding and nurturing talent to develop a future pipeline of highly skilled employees”.</a:t>
            </a:r>
          </a:p>
          <a:p>
            <a:pPr marL="457200" indent="-457200">
              <a:buSzPct val="100000"/>
              <a:buFont typeface="+mj-lt"/>
              <a:buAutoNum type="arabicPeriod"/>
            </a:pPr>
            <a:endParaRPr lang="en-GB"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Another example of the need for job readiness from the field of engineering</a:t>
            </a:r>
          </a:p>
        </p:txBody>
      </p:sp>
      <p:sp>
        <p:nvSpPr>
          <p:cNvPr id="3" name="Content Placeholder 2"/>
          <p:cNvSpPr>
            <a:spLocks noGrp="1"/>
          </p:cNvSpPr>
          <p:nvPr>
            <p:ph idx="1"/>
          </p:nvPr>
        </p:nvSpPr>
        <p:spPr/>
        <p:txBody>
          <a:bodyPr/>
          <a:lstStyle/>
          <a:p>
            <a:pPr>
              <a:buNone/>
            </a:pPr>
            <a:r>
              <a:rPr lang="en-GB" dirty="0" smtClean="0"/>
              <a:t>3. David Webber, Business Development Manager for Agustawestland working with Plymouth University, said: </a:t>
            </a:r>
          </a:p>
          <a:p>
            <a:pPr>
              <a:buNone/>
            </a:pPr>
            <a:r>
              <a:rPr lang="en-GB" dirty="0"/>
              <a:t>	</a:t>
            </a:r>
            <a:r>
              <a:rPr lang="en-GB" dirty="0" smtClean="0"/>
              <a:t>“I expect students to come in highly motivated, energetic and with a very good core base of up-to-date skills in terms of technology, computing and presentation skills. I also expect them to come with an enquiring mind, because all of those skills are immediately applicable to the roles we put them into. After this, it’s the </a:t>
            </a:r>
            <a:r>
              <a:rPr lang="en-GB" dirty="0" smtClean="0"/>
              <a:t>task-specific </a:t>
            </a:r>
            <a:r>
              <a:rPr lang="en-GB" dirty="0" smtClean="0"/>
              <a:t>knowledge that we are looking to provide for them. We’re looking for self-starters really.”</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 fourth example of the need for job readiness </a:t>
            </a:r>
          </a:p>
        </p:txBody>
      </p:sp>
      <p:sp>
        <p:nvSpPr>
          <p:cNvPr id="3" name="Content Placeholder 2"/>
          <p:cNvSpPr>
            <a:spLocks noGrp="1"/>
          </p:cNvSpPr>
          <p:nvPr>
            <p:ph idx="1"/>
          </p:nvPr>
        </p:nvSpPr>
        <p:spPr/>
        <p:txBody>
          <a:bodyPr/>
          <a:lstStyle/>
          <a:p>
            <a:pPr>
              <a:buNone/>
            </a:pPr>
            <a:r>
              <a:rPr lang="en-GB" dirty="0" smtClean="0"/>
              <a:t>4. Bill Kelly of British Airways working with University of South Wales said: </a:t>
            </a:r>
          </a:p>
          <a:p>
            <a:pPr>
              <a:buNone/>
            </a:pPr>
            <a:r>
              <a:rPr lang="en-GB" dirty="0"/>
              <a:t>	</a:t>
            </a:r>
            <a:r>
              <a:rPr lang="en-GB" dirty="0" smtClean="0"/>
              <a:t>“To ensure our long-term prosperity and to ensure that we will be able to provide a competitive maintenance service back to our airline into the future (the next 10, 15, 20 years) we needed to transform our skills and experience. For example, simple things like the way we conduct repairs to the aircraft and the challenges around things like fibre optics, avionics, hydraulics, that’s all moved forwards from a technological standpoint and we really needed to sit back and ask how we prepare our engineers”. </a:t>
            </a:r>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causes creativity? And how good are HEIs at doing it?</a:t>
            </a:r>
            <a:endParaRPr lang="en-GB" sz="3200" dirty="0"/>
          </a:p>
        </p:txBody>
      </p:sp>
      <p:sp>
        <p:nvSpPr>
          <p:cNvPr id="3" name="Content Placeholder 2"/>
          <p:cNvSpPr>
            <a:spLocks noGrp="1"/>
          </p:cNvSpPr>
          <p:nvPr>
            <p:ph idx="1"/>
          </p:nvPr>
        </p:nvSpPr>
        <p:spPr/>
        <p:txBody>
          <a:bodyPr/>
          <a:lstStyle/>
          <a:p>
            <a:pPr marL="457200" indent="-457200">
              <a:buSzPct val="100000"/>
              <a:buFont typeface="+mj-lt"/>
              <a:buAutoNum type="arabicPeriod"/>
            </a:pPr>
            <a:r>
              <a:rPr lang="en-GB" sz="2800" b="1" dirty="0" smtClean="0"/>
              <a:t>Confidence: ability to question without fear;</a:t>
            </a:r>
          </a:p>
          <a:p>
            <a:pPr marL="457200" indent="-457200">
              <a:buSzPct val="100000"/>
              <a:buFont typeface="+mj-lt"/>
              <a:buAutoNum type="arabicPeriod"/>
            </a:pPr>
            <a:r>
              <a:rPr lang="en-GB" sz="2800" b="1" dirty="0" smtClean="0"/>
              <a:t>Observation: seeing problems/ideas;</a:t>
            </a:r>
          </a:p>
          <a:p>
            <a:pPr marL="457200" indent="-457200">
              <a:buSzPct val="100000"/>
              <a:buFont typeface="+mj-lt"/>
              <a:buAutoNum type="arabicPeriod"/>
            </a:pPr>
            <a:r>
              <a:rPr lang="en-GB" sz="2800" b="1" dirty="0" smtClean="0"/>
              <a:t>Humility: knowing you don’t know everything;</a:t>
            </a:r>
          </a:p>
          <a:p>
            <a:pPr marL="457200" indent="-457200">
              <a:buSzPct val="100000"/>
              <a:buFont typeface="+mj-lt"/>
              <a:buAutoNum type="arabicPeriod"/>
            </a:pPr>
            <a:r>
              <a:rPr lang="en-GB" sz="2800" b="1" dirty="0" smtClean="0"/>
              <a:t>Mindfulness: thinking on how to think;</a:t>
            </a:r>
          </a:p>
          <a:p>
            <a:pPr marL="457200" indent="-457200">
              <a:buSzPct val="100000"/>
              <a:buFont typeface="+mj-lt"/>
              <a:buAutoNum type="arabicPeriod"/>
            </a:pPr>
            <a:r>
              <a:rPr lang="en-GB" sz="2800" b="1" dirty="0" smtClean="0"/>
              <a:t>Curiosity: exploring and experimenting;</a:t>
            </a:r>
          </a:p>
          <a:p>
            <a:pPr marL="457200" indent="-457200">
              <a:buSzPct val="100000"/>
              <a:buFont typeface="+mj-lt"/>
              <a:buAutoNum type="arabicPeriod"/>
            </a:pPr>
            <a:r>
              <a:rPr lang="en-GB" sz="2800" b="1" dirty="0" smtClean="0"/>
              <a:t>Resourcefulness: something to tinker with;</a:t>
            </a:r>
          </a:p>
          <a:p>
            <a:pPr marL="457200" indent="-457200">
              <a:buSzPct val="100000"/>
              <a:buFont typeface="+mj-lt"/>
              <a:buAutoNum type="arabicPeriod"/>
            </a:pPr>
            <a:r>
              <a:rPr lang="en-GB" sz="2800" b="1" dirty="0" smtClean="0"/>
              <a:t>Energy: to explore and tinker;</a:t>
            </a:r>
          </a:p>
          <a:p>
            <a:pPr marL="457200" indent="-457200">
              <a:buSzPct val="100000"/>
              <a:buFont typeface="+mj-lt"/>
              <a:buAutoNum type="arabicPeriod"/>
            </a:pPr>
            <a:r>
              <a:rPr lang="en-GB" sz="2800" b="1" dirty="0" smtClean="0"/>
              <a:t>Action: not just thinking but doing.</a:t>
            </a:r>
          </a:p>
          <a:p>
            <a:pPr marL="457200" indent="-457200">
              <a:buNone/>
            </a:pPr>
            <a:r>
              <a:rPr lang="en-GB" b="1" dirty="0" smtClean="0"/>
              <a:t> </a:t>
            </a:r>
          </a:p>
          <a:p>
            <a:pPr marL="457200" indent="-457200">
              <a:buNone/>
            </a:pPr>
            <a:r>
              <a:rPr lang="en-GB" b="1" dirty="0" smtClean="0"/>
              <a:t>via </a:t>
            </a:r>
            <a:r>
              <a:rPr lang="en-GB" b="1" dirty="0" smtClean="0">
                <a:hlinkClick r:id="rId2"/>
              </a:rPr>
              <a:t>www.creativesomething.net</a:t>
            </a:r>
            <a:r>
              <a:rPr lang="en-GB" b="1" dirty="0" smtClean="0"/>
              <a:t> </a:t>
            </a:r>
            <a:endParaRPr lang="en-GB" b="1"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Evaluating programmes, strengths and areas for improvement</a:t>
            </a:r>
            <a:endParaRPr lang="en-GB" sz="1800" b="1" dirty="0">
              <a:solidFill>
                <a:prstClr val="black"/>
              </a:solidFill>
            </a:endParaRP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Considering delivery modes: face-to-face, </a:t>
            </a:r>
            <a:r>
              <a:rPr lang="en-GB" sz="1800" b="1" dirty="0">
                <a:solidFill>
                  <a:prstClr val="black"/>
                </a:solidFill>
              </a:rPr>
              <a:t>o</a:t>
            </a:r>
            <a:r>
              <a:rPr lang="en-GB" sz="1800" b="1" dirty="0" smtClean="0">
                <a:solidFill>
                  <a:prstClr val="black"/>
                </a:solidFill>
              </a:rPr>
              <a:t>nline, PBL, blended…</a:t>
            </a:r>
            <a:endParaRPr lang="en-GB" sz="1800" b="1" dirty="0">
              <a:solidFill>
                <a:prstClr val="black"/>
              </a:solidFill>
            </a:endParaRP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Determining and reviewing subject material: currency, relevance, level</a:t>
            </a:r>
            <a:endParaRPr lang="en-GB" sz="1800" b="1" dirty="0">
              <a:solidFill>
                <a:prstClr val="black"/>
              </a:solidFill>
            </a:endParaRP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fit for purpose and authentic assessment methods and approaches</a:t>
            </a:r>
            <a:endParaRPr lang="en-GB" sz="1800" b="1" dirty="0">
              <a:solidFill>
                <a:prstClr val="black"/>
              </a:solidFill>
            </a:endParaRP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Enhancing quality, seeking continuous improvement</a:t>
            </a:r>
            <a:endParaRPr lang="en-GB" sz="1800" b="1" dirty="0">
              <a:solidFill>
                <a:prstClr val="black"/>
              </a:solidFill>
            </a:endParaRP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and refining learning outcomes</a:t>
            </a:r>
            <a:endParaRPr lang="en-GB" sz="1800" b="1" dirty="0">
              <a:solidFill>
                <a:prstClr val="black"/>
              </a:solidFill>
            </a:endParaRP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Assuring quality, matching HEI, national and </a:t>
            </a:r>
            <a:r>
              <a:rPr lang="en-GB" sz="1800" b="1" dirty="0" smtClean="0">
                <a:solidFill>
                  <a:prstClr val="black"/>
                </a:solidFill>
              </a:rPr>
              <a:t>PSRB </a:t>
            </a:r>
            <a:r>
              <a:rPr lang="en-GB" sz="1800" b="1" dirty="0" smtClean="0">
                <a:solidFill>
                  <a:prstClr val="black"/>
                </a:solidFill>
              </a:rPr>
              <a:t>requirements</a:t>
            </a:r>
            <a:endParaRPr lang="en-GB" sz="1800" b="1" dirty="0">
              <a:solidFill>
                <a:prstClr val="black"/>
              </a:solidFill>
            </a:endParaRP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Thinking through student support</a:t>
            </a:r>
            <a:endParaRPr lang="en-GB" sz="1800" b="1" dirty="0">
              <a:solidFill>
                <a:prstClr val="black"/>
              </a:solidFill>
            </a:endParaRPr>
          </a:p>
        </p:txBody>
      </p:sp>
      <p:sp>
        <p:nvSpPr>
          <p:cNvPr id="24" name="Rectangle 23"/>
          <p:cNvSpPr/>
          <p:nvPr/>
        </p:nvSpPr>
        <p:spPr>
          <a:xfrm>
            <a:off x="3347864" y="2708920"/>
            <a:ext cx="2160240" cy="144016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eaLnBrk="0" hangingPunct="0"/>
            <a:r>
              <a:rPr lang="en-GB" sz="3200" b="1" dirty="0">
                <a:solidFill>
                  <a:schemeClr val="tx2"/>
                </a:solidFill>
                <a:latin typeface="+mj-lt"/>
                <a:ea typeface="+mj-ea"/>
                <a:cs typeface="+mj-cs"/>
              </a:rPr>
              <a:t>Curriculum</a:t>
            </a:r>
          </a:p>
          <a:p>
            <a:pPr eaLnBrk="0" hangingPunct="0"/>
            <a:r>
              <a:rPr lang="en-GB" sz="3200" b="1" dirty="0">
                <a:solidFill>
                  <a:schemeClr val="tx2"/>
                </a:solidFill>
                <a:latin typeface="+mj-lt"/>
                <a:ea typeface="+mj-ea"/>
                <a:cs typeface="+mj-cs"/>
              </a:rPr>
              <a:t>Design</a:t>
            </a:r>
          </a:p>
          <a:p>
            <a:pPr eaLnBrk="0" hangingPunct="0"/>
            <a:r>
              <a:rPr lang="en-GB" sz="3200" b="1" dirty="0">
                <a:solidFill>
                  <a:schemeClr val="tx2"/>
                </a:solidFill>
                <a:latin typeface="+mj-lt"/>
                <a:ea typeface="+mj-ea"/>
                <a:cs typeface="+mj-cs"/>
              </a:rPr>
              <a:t>Essentials</a:t>
            </a:r>
            <a:endParaRPr lang="en-GB" sz="3200" b="1" dirty="0">
              <a:solidFill>
                <a:schemeClr val="tx2"/>
              </a:solidFill>
              <a:latin typeface="+mj-lt"/>
              <a:ea typeface="+mj-ea"/>
              <a:cs typeface="+mj-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2614</Words>
  <Application>Microsoft Office PowerPoint</Application>
  <PresentationFormat>On-screen Show (4:3)</PresentationFormat>
  <Paragraphs>184</Paragraphs>
  <Slides>32</Slides>
  <Notes>9</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32</vt:i4>
      </vt:variant>
    </vt:vector>
  </HeadingPairs>
  <TitlesOfParts>
    <vt:vector size="40" baseType="lpstr">
      <vt:lpstr>Arial</vt:lpstr>
      <vt:lpstr>Arial Rounded MT Bold</vt:lpstr>
      <vt:lpstr>Calibri</vt:lpstr>
      <vt:lpstr>Comic Sans MS</vt:lpstr>
      <vt:lpstr>Times New Roman</vt:lpstr>
      <vt:lpstr>Wingdings</vt:lpstr>
      <vt:lpstr>LeedsMet template</vt:lpstr>
      <vt:lpstr>101_Custom Design</vt:lpstr>
      <vt:lpstr>Enhancing the curriculum through effective assessment</vt:lpstr>
      <vt:lpstr>How can we design, deliver and assess a curriculum that actively encourages student engagement? </vt:lpstr>
      <vt:lpstr>PowerPoint Presentation</vt:lpstr>
      <vt:lpstr>Employability: contextual factors</vt:lpstr>
      <vt:lpstr>Four examples of the need for job-readiness</vt:lpstr>
      <vt:lpstr>Another example of the need for job readiness from the field of engineering</vt:lpstr>
      <vt:lpstr>A fourth example of the need for job readiness </vt:lpstr>
      <vt:lpstr>What causes creativity? And how good are HEIs at doing it?</vt:lpstr>
      <vt:lpstr>PowerPoint Presentation</vt:lpstr>
      <vt:lpstr>Mapping progression</vt:lpstr>
      <vt:lpstr>Helping students to be flexible, adaptable, creative, empathetic and competent</vt:lpstr>
      <vt:lpstr>The key assessment issues for today:  How can we:</vt:lpstr>
      <vt:lpstr>What is authentic assessment?</vt:lpstr>
      <vt:lpstr>To achieve authentic assessment  we need to ensure that: </vt:lpstr>
      <vt:lpstr>We need also to:</vt:lpstr>
      <vt:lpstr>Assessment literacy: students do better if they can: </vt:lpstr>
      <vt:lpstr>What are the benefits of authentic assessment for students, staff and other stakeholders?</vt:lpstr>
      <vt:lpstr>Authentic assessment happens when:</vt:lpstr>
      <vt:lpstr>Authentic assignments:</vt:lpstr>
      <vt:lpstr>Authentic assessment:  8 questions on ‘why is assessment being undertaken at this point in time?’ </vt:lpstr>
      <vt:lpstr>And the last four questions</vt:lpstr>
      <vt:lpstr>Inauthentic assessment is when:</vt:lpstr>
      <vt:lpstr>A manifesto for authentic curriculum design and assessment: It must be:</vt:lpstr>
      <vt:lpstr>To achieve this we need to ensure that: </vt:lpstr>
      <vt:lpstr>We need also to:</vt:lpstr>
      <vt:lpstr>Concluding thoughts</vt:lpstr>
      <vt:lpstr>These and other slides will be available on my website at http://sally-brown.net</vt:lpstr>
      <vt:lpstr>Useful references: 1</vt:lpstr>
      <vt:lpstr>Useful references 2</vt:lpstr>
      <vt:lpstr>Useful references 3</vt:lpstr>
      <vt:lpstr>Useful references 4</vt:lpstr>
      <vt:lpstr>Useful references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2015-11-15T19:12:19Z</dcterms:modified>
</cp:coreProperties>
</file>