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Lst>
  <p:notesMasterIdLst>
    <p:notesMasterId r:id="rId44"/>
  </p:notesMasterIdLst>
  <p:handoutMasterIdLst>
    <p:handoutMasterId r:id="rId45"/>
  </p:handoutMasterIdLst>
  <p:sldIdLst>
    <p:sldId id="437" r:id="rId2"/>
    <p:sldId id="464" r:id="rId3"/>
    <p:sldId id="445" r:id="rId4"/>
    <p:sldId id="452" r:id="rId5"/>
    <p:sldId id="465" r:id="rId6"/>
    <p:sldId id="443" r:id="rId7"/>
    <p:sldId id="446" r:id="rId8"/>
    <p:sldId id="444" r:id="rId9"/>
    <p:sldId id="475" r:id="rId10"/>
    <p:sldId id="438" r:id="rId11"/>
    <p:sldId id="401" r:id="rId12"/>
    <p:sldId id="439" r:id="rId13"/>
    <p:sldId id="441" r:id="rId14"/>
    <p:sldId id="442" r:id="rId15"/>
    <p:sldId id="411" r:id="rId16"/>
    <p:sldId id="418" r:id="rId17"/>
    <p:sldId id="415" r:id="rId18"/>
    <p:sldId id="426" r:id="rId19"/>
    <p:sldId id="428" r:id="rId20"/>
    <p:sldId id="421" r:id="rId21"/>
    <p:sldId id="454" r:id="rId22"/>
    <p:sldId id="430" r:id="rId23"/>
    <p:sldId id="456" r:id="rId24"/>
    <p:sldId id="457" r:id="rId25"/>
    <p:sldId id="458" r:id="rId26"/>
    <p:sldId id="449" r:id="rId27"/>
    <p:sldId id="476" r:id="rId28"/>
    <p:sldId id="451" r:id="rId29"/>
    <p:sldId id="459" r:id="rId30"/>
    <p:sldId id="462" r:id="rId31"/>
    <p:sldId id="463" r:id="rId32"/>
    <p:sldId id="467" r:id="rId33"/>
    <p:sldId id="461" r:id="rId34"/>
    <p:sldId id="469" r:id="rId35"/>
    <p:sldId id="316" r:id="rId36"/>
    <p:sldId id="466" r:id="rId37"/>
    <p:sldId id="470" r:id="rId38"/>
    <p:sldId id="471" r:id="rId39"/>
    <p:sldId id="472" r:id="rId40"/>
    <p:sldId id="473" r:id="rId41"/>
    <p:sldId id="270" r:id="rId42"/>
    <p:sldId id="440" r:id="rId43"/>
  </p:sldIdLst>
  <p:sldSz cx="9144000" cy="6858000" type="screen4x3"/>
  <p:notesSz cx="6854825" cy="9317038"/>
  <p:defaultTextStyle>
    <a:defPPr>
      <a:defRPr lang="en-GB"/>
    </a:defPPr>
    <a:lvl1pPr algn="l" rtl="0" eaLnBrk="0" fontAlgn="base" hangingPunct="0">
      <a:spcBef>
        <a:spcPct val="0"/>
      </a:spcBef>
      <a:spcAft>
        <a:spcPct val="0"/>
      </a:spcAft>
      <a:defRPr sz="31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31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31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31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31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31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31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31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31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5">
          <p15:clr>
            <a:srgbClr val="A4A3A4"/>
          </p15:clr>
        </p15:guide>
        <p15:guide id="2" pos="215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9000" autoAdjust="0"/>
  </p:normalViewPr>
  <p:slideViewPr>
    <p:cSldViewPr>
      <p:cViewPr varScale="1">
        <p:scale>
          <a:sx n="73" d="100"/>
          <a:sy n="73" d="100"/>
        </p:scale>
        <p:origin x="1290" y="78"/>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66" d="100"/>
        <a:sy n="66" d="100"/>
      </p:scale>
      <p:origin x="0" y="384"/>
    </p:cViewPr>
  </p:sorterViewPr>
  <p:notesViewPr>
    <p:cSldViewPr>
      <p:cViewPr varScale="1">
        <p:scale>
          <a:sx n="80" d="100"/>
          <a:sy n="80" d="100"/>
        </p:scale>
        <p:origin x="-2022" y="-102"/>
      </p:cViewPr>
      <p:guideLst>
        <p:guide orient="horz" pos="2935"/>
        <p:guide pos="2159"/>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021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GB"/>
          </a:p>
        </p:txBody>
      </p:sp>
      <p:sp>
        <p:nvSpPr>
          <p:cNvPr id="83971" name="Rectangle 3"/>
          <p:cNvSpPr>
            <a:spLocks noGrp="1" noChangeArrowheads="1"/>
          </p:cNvSpPr>
          <p:nvPr>
            <p:ph type="dt" sz="quarter" idx="1"/>
          </p:nvPr>
        </p:nvSpPr>
        <p:spPr bwMode="auto">
          <a:xfrm>
            <a:off x="3883025" y="0"/>
            <a:ext cx="297021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GB"/>
          </a:p>
        </p:txBody>
      </p:sp>
      <p:sp>
        <p:nvSpPr>
          <p:cNvPr id="83972" name="Rectangle 4"/>
          <p:cNvSpPr>
            <a:spLocks noGrp="1" noChangeArrowheads="1"/>
          </p:cNvSpPr>
          <p:nvPr>
            <p:ph type="ftr" sz="quarter" idx="2"/>
          </p:nvPr>
        </p:nvSpPr>
        <p:spPr bwMode="auto">
          <a:xfrm>
            <a:off x="0" y="8850313"/>
            <a:ext cx="2970213"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GB"/>
          </a:p>
        </p:txBody>
      </p:sp>
      <p:sp>
        <p:nvSpPr>
          <p:cNvPr id="83973" name="Rectangle 5"/>
          <p:cNvSpPr>
            <a:spLocks noGrp="1" noChangeArrowheads="1"/>
          </p:cNvSpPr>
          <p:nvPr>
            <p:ph type="sldNum" sz="quarter" idx="3"/>
          </p:nvPr>
        </p:nvSpPr>
        <p:spPr bwMode="auto">
          <a:xfrm>
            <a:off x="3883025" y="8850313"/>
            <a:ext cx="2970213"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43435AFE-4A6B-4B68-A58E-44F87D440FDA}" type="slidenum">
              <a:rPr lang="en-GB" altLang="en-US"/>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021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28675" name="Rectangle 3"/>
          <p:cNvSpPr>
            <a:spLocks noGrp="1" noChangeArrowheads="1"/>
          </p:cNvSpPr>
          <p:nvPr>
            <p:ph type="dt" idx="1"/>
          </p:nvPr>
        </p:nvSpPr>
        <p:spPr bwMode="auto">
          <a:xfrm>
            <a:off x="3883025" y="0"/>
            <a:ext cx="297021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46084" name="Rectangle 4"/>
          <p:cNvSpPr>
            <a:spLocks noGrp="1" noRot="1" noChangeAspect="1" noChangeArrowheads="1" noTextEdit="1"/>
          </p:cNvSpPr>
          <p:nvPr>
            <p:ph type="sldImg" idx="2"/>
          </p:nvPr>
        </p:nvSpPr>
        <p:spPr bwMode="auto">
          <a:xfrm>
            <a:off x="1098550" y="698500"/>
            <a:ext cx="4657725" cy="34940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85800" y="4425950"/>
            <a:ext cx="5483225" cy="41925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850313"/>
            <a:ext cx="2970213"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28679" name="Rectangle 7"/>
          <p:cNvSpPr>
            <a:spLocks noGrp="1" noChangeArrowheads="1"/>
          </p:cNvSpPr>
          <p:nvPr>
            <p:ph type="sldNum" sz="quarter" idx="5"/>
          </p:nvPr>
        </p:nvSpPr>
        <p:spPr bwMode="auto">
          <a:xfrm>
            <a:off x="3883025" y="8850313"/>
            <a:ext cx="2970213"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739C912B-E8BC-4440-B033-9A598463E7B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3F6F0BAA-145A-4C9B-AFE3-917BBD14BC3A}" type="slidenum">
              <a:rPr lang="en-US" altLang="en-US" sz="1200"/>
              <a:pPr/>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A99C9713-DF2B-4244-8F95-45354812DC8C}" type="slidenum">
              <a:rPr lang="en-GB" altLang="en-US" sz="1200"/>
              <a:pPr/>
              <a:t>21</a:t>
            </a:fld>
            <a:endParaRPr lang="en-GB"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B6D9B768-CAB2-4DC3-AB6A-D94A5A707D70}" type="slidenum">
              <a:rPr lang="en-US" altLang="en-US" sz="1200"/>
              <a:pPr/>
              <a:t>22</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0DDE751F-E933-441D-916F-282C0C818EB0}" type="slidenum">
              <a:rPr lang="en-GB" altLang="en-US" sz="1200"/>
              <a:pPr/>
              <a:t>23</a:t>
            </a:fld>
            <a:endParaRPr lang="en-GB"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9CD8B7C6-CF12-42F7-8224-68F5A4267365}" type="slidenum">
              <a:rPr lang="en-GB" altLang="en-US" sz="1200"/>
              <a:pPr/>
              <a:t>24</a:t>
            </a:fld>
            <a:endParaRPr lang="en-GB" alt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68E0D753-AAA3-492C-896A-01A2A613CCEE}" type="slidenum">
              <a:rPr lang="en-GB" altLang="en-US" sz="1200"/>
              <a:pPr/>
              <a:t>25</a:t>
            </a:fld>
            <a:endParaRPr lang="en-GB" alt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682EC27C-5DAB-4958-A309-2A2B7B9F7C5A}" type="slidenum">
              <a:rPr lang="en-GB" altLang="en-US" sz="1200"/>
              <a:pPr/>
              <a:t>27</a:t>
            </a:fld>
            <a:endParaRPr lang="en-GB" alt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3E8117C6-1DA5-47A4-8A7E-2032858D3E29}" type="slidenum">
              <a:rPr lang="en-GB" altLang="en-US" sz="1200"/>
              <a:pPr/>
              <a:t>28</a:t>
            </a:fld>
            <a:endParaRPr lang="en-GB" alt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D67917DE-5D14-4CDA-9BF4-D0F32397FB73}" type="slidenum">
              <a:rPr lang="en-GB" altLang="en-US" sz="1200"/>
              <a:pPr/>
              <a:t>29</a:t>
            </a:fld>
            <a:endParaRPr lang="en-GB" alt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A3B5FC05-95B4-4FE3-9076-08C4F6386CB6}" type="slidenum">
              <a:rPr lang="en-US" altLang="en-US" sz="1200"/>
              <a:pPr/>
              <a:t>35</a:t>
            </a:fld>
            <a:endParaRPr lang="en-US" alt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2D509639-7065-4CC1-8B46-C1FEDFE4913D}" type="slidenum">
              <a:rPr lang="en-US" altLang="en-US" sz="1200"/>
              <a:pPr/>
              <a:t>41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55527D1F-1696-467C-B5C2-CA49CF121D0B}" type="slidenum">
              <a:rPr lang="en-GB" altLang="en-US" sz="1200">
                <a:solidFill>
                  <a:srgbClr val="000000"/>
                </a:solidFill>
              </a:rPr>
              <a:pPr/>
              <a:t>3</a:t>
            </a:fld>
            <a:endParaRPr lang="en-GB" altLang="en-US" sz="120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CF3965D9-E3FB-4B9B-8ACE-F87190DBDC8B}" type="slidenum">
              <a:rPr lang="en-US" altLang="en-US" sz="1200"/>
              <a:pPr/>
              <a:t>11</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337B35D4-177C-4D89-B9CD-55A5642B786B}" type="slidenum">
              <a:rPr lang="en-US" altLang="en-US" sz="1200"/>
              <a:pPr/>
              <a:t>15</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6EA78FFD-FABC-48A5-8EDB-559A60D456ED}" type="slidenum">
              <a:rPr lang="en-US" altLang="en-US" sz="1200"/>
              <a:pPr/>
              <a:t>16</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16EC9711-01AD-46AA-91D8-B74112DE57FE}" type="slidenum">
              <a:rPr lang="en-US" altLang="en-US" sz="1200"/>
              <a:pPr/>
              <a:t>17</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B3ECE079-0F75-4B86-AD76-B1D507CC27D1}" type="slidenum">
              <a:rPr lang="en-US" altLang="en-US" sz="1200"/>
              <a:pPr/>
              <a:t>18</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A761E855-E469-48A9-9966-6B303CBD2A2E}" type="slidenum">
              <a:rPr lang="en-US" altLang="en-US" sz="1200"/>
              <a:pPr/>
              <a:t>19</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BDA34634-184C-4A60-B4C3-83C376BFC551}" type="slidenum">
              <a:rPr lang="en-US" altLang="en-US" sz="1200"/>
              <a:pPr/>
              <a:t>20</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latin typeface="Arial" charset="0"/>
              <a:cs typeface="Arial" charset="0"/>
            </a:endParaRPr>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7" name="Oval 10"/>
            <p:cNvSpPr>
              <a:spLocks noChangeArrowheads="1"/>
            </p:cNvSpPr>
            <p:nvPr/>
          </p:nvSpPr>
          <p:spPr bwMode="auto">
            <a:xfrm>
              <a:off x="4899" y="1885"/>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8" name="Oval 11"/>
            <p:cNvSpPr>
              <a:spLocks noChangeArrowheads="1"/>
            </p:cNvSpPr>
            <p:nvPr/>
          </p:nvSpPr>
          <p:spPr bwMode="auto">
            <a:xfrm>
              <a:off x="5078" y="1885"/>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9" name="Oval 12"/>
            <p:cNvSpPr>
              <a:spLocks noChangeArrowheads="1"/>
            </p:cNvSpPr>
            <p:nvPr/>
          </p:nvSpPr>
          <p:spPr bwMode="auto">
            <a:xfrm>
              <a:off x="4720" y="2064"/>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 name="Oval 13"/>
            <p:cNvSpPr>
              <a:spLocks noChangeArrowheads="1"/>
            </p:cNvSpPr>
            <p:nvPr/>
          </p:nvSpPr>
          <p:spPr bwMode="auto">
            <a:xfrm>
              <a:off x="4899" y="2064"/>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1" name="Oval 14"/>
            <p:cNvSpPr>
              <a:spLocks noChangeArrowheads="1"/>
            </p:cNvSpPr>
            <p:nvPr/>
          </p:nvSpPr>
          <p:spPr bwMode="auto">
            <a:xfrm>
              <a:off x="5078" y="2064"/>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2" name="Oval 15"/>
            <p:cNvSpPr>
              <a:spLocks noChangeArrowheads="1"/>
            </p:cNvSpPr>
            <p:nvPr/>
          </p:nvSpPr>
          <p:spPr bwMode="auto">
            <a:xfrm>
              <a:off x="5257" y="2064"/>
              <a:ext cx="127" cy="127"/>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3" name="Oval 16"/>
            <p:cNvSpPr>
              <a:spLocks noChangeArrowheads="1"/>
            </p:cNvSpPr>
            <p:nvPr/>
          </p:nvSpPr>
          <p:spPr bwMode="auto">
            <a:xfrm>
              <a:off x="4720" y="2243"/>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4" name="Oval 17"/>
            <p:cNvSpPr>
              <a:spLocks noChangeArrowheads="1"/>
            </p:cNvSpPr>
            <p:nvPr/>
          </p:nvSpPr>
          <p:spPr bwMode="auto">
            <a:xfrm>
              <a:off x="4899" y="2243"/>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5" name="Oval 18"/>
            <p:cNvSpPr>
              <a:spLocks noChangeArrowheads="1"/>
            </p:cNvSpPr>
            <p:nvPr/>
          </p:nvSpPr>
          <p:spPr bwMode="auto">
            <a:xfrm>
              <a:off x="5078" y="2243"/>
              <a:ext cx="127" cy="127"/>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6" name="Oval 19"/>
            <p:cNvSpPr>
              <a:spLocks noChangeArrowheads="1"/>
            </p:cNvSpPr>
            <p:nvPr/>
          </p:nvSpPr>
          <p:spPr bwMode="auto">
            <a:xfrm>
              <a:off x="5257" y="2243"/>
              <a:ext cx="127" cy="127"/>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7" name="Oval 20"/>
            <p:cNvSpPr>
              <a:spLocks noChangeArrowheads="1"/>
            </p:cNvSpPr>
            <p:nvPr/>
          </p:nvSpPr>
          <p:spPr bwMode="auto">
            <a:xfrm>
              <a:off x="5436" y="2243"/>
              <a:ext cx="127" cy="127"/>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8" name="Oval 21"/>
            <p:cNvSpPr>
              <a:spLocks noChangeArrowheads="1"/>
            </p:cNvSpPr>
            <p:nvPr/>
          </p:nvSpPr>
          <p:spPr bwMode="auto">
            <a:xfrm>
              <a:off x="4720" y="2421"/>
              <a:ext cx="127"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9" name="Oval 22"/>
            <p:cNvSpPr>
              <a:spLocks noChangeArrowheads="1"/>
            </p:cNvSpPr>
            <p:nvPr/>
          </p:nvSpPr>
          <p:spPr bwMode="auto">
            <a:xfrm>
              <a:off x="4899" y="2421"/>
              <a:ext cx="127"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20" name="Oval 23"/>
            <p:cNvSpPr>
              <a:spLocks noChangeArrowheads="1"/>
            </p:cNvSpPr>
            <p:nvPr/>
          </p:nvSpPr>
          <p:spPr bwMode="auto">
            <a:xfrm>
              <a:off x="5078" y="2421"/>
              <a:ext cx="127"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21" name="Oval 24"/>
            <p:cNvSpPr>
              <a:spLocks noChangeArrowheads="1"/>
            </p:cNvSpPr>
            <p:nvPr/>
          </p:nvSpPr>
          <p:spPr bwMode="auto">
            <a:xfrm>
              <a:off x="5257" y="2421"/>
              <a:ext cx="127"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22" name="Oval 25"/>
            <p:cNvSpPr>
              <a:spLocks noChangeArrowheads="1"/>
            </p:cNvSpPr>
            <p:nvPr/>
          </p:nvSpPr>
          <p:spPr bwMode="auto">
            <a:xfrm>
              <a:off x="4720" y="2600"/>
              <a:ext cx="127"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23" name="Oval 26"/>
            <p:cNvSpPr>
              <a:spLocks noChangeArrowheads="1"/>
            </p:cNvSpPr>
            <p:nvPr/>
          </p:nvSpPr>
          <p:spPr bwMode="auto">
            <a:xfrm>
              <a:off x="4899" y="2600"/>
              <a:ext cx="127"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24" name="Oval 27"/>
            <p:cNvSpPr>
              <a:spLocks noChangeArrowheads="1"/>
            </p:cNvSpPr>
            <p:nvPr/>
          </p:nvSpPr>
          <p:spPr bwMode="auto">
            <a:xfrm>
              <a:off x="5078" y="2600"/>
              <a:ext cx="127"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25" name="Oval 28"/>
            <p:cNvSpPr>
              <a:spLocks noChangeArrowheads="1"/>
            </p:cNvSpPr>
            <p:nvPr/>
          </p:nvSpPr>
          <p:spPr bwMode="auto">
            <a:xfrm>
              <a:off x="5257" y="2600"/>
              <a:ext cx="127"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26" name="Oval 29"/>
            <p:cNvSpPr>
              <a:spLocks noChangeArrowheads="1"/>
            </p:cNvSpPr>
            <p:nvPr/>
          </p:nvSpPr>
          <p:spPr bwMode="auto">
            <a:xfrm>
              <a:off x="5436" y="2600"/>
              <a:ext cx="127" cy="128"/>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27" name="Oval 30"/>
            <p:cNvSpPr>
              <a:spLocks noChangeArrowheads="1"/>
            </p:cNvSpPr>
            <p:nvPr/>
          </p:nvSpPr>
          <p:spPr bwMode="auto">
            <a:xfrm>
              <a:off x="4720" y="2779"/>
              <a:ext cx="127" cy="127"/>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28" name="Oval 31"/>
            <p:cNvSpPr>
              <a:spLocks noChangeArrowheads="1"/>
            </p:cNvSpPr>
            <p:nvPr/>
          </p:nvSpPr>
          <p:spPr bwMode="auto">
            <a:xfrm>
              <a:off x="4899" y="2779"/>
              <a:ext cx="127" cy="127"/>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29" name="Oval 32"/>
            <p:cNvSpPr>
              <a:spLocks noChangeArrowheads="1"/>
            </p:cNvSpPr>
            <p:nvPr/>
          </p:nvSpPr>
          <p:spPr bwMode="auto">
            <a:xfrm>
              <a:off x="5078" y="2779"/>
              <a:ext cx="127" cy="127"/>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30" name="Oval 33"/>
            <p:cNvSpPr>
              <a:spLocks noChangeArrowheads="1"/>
            </p:cNvSpPr>
            <p:nvPr/>
          </p:nvSpPr>
          <p:spPr bwMode="auto">
            <a:xfrm>
              <a:off x="5257" y="2779"/>
              <a:ext cx="127" cy="127"/>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31" name="Oval 34"/>
            <p:cNvSpPr>
              <a:spLocks noChangeArrowheads="1"/>
            </p:cNvSpPr>
            <p:nvPr/>
          </p:nvSpPr>
          <p:spPr bwMode="auto">
            <a:xfrm>
              <a:off x="4720" y="2958"/>
              <a:ext cx="127" cy="127"/>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32" name="Oval 35"/>
            <p:cNvSpPr>
              <a:spLocks noChangeArrowheads="1"/>
            </p:cNvSpPr>
            <p:nvPr/>
          </p:nvSpPr>
          <p:spPr bwMode="auto">
            <a:xfrm>
              <a:off x="4899" y="2958"/>
              <a:ext cx="127" cy="127"/>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33" name="Oval 36"/>
            <p:cNvSpPr>
              <a:spLocks noChangeArrowheads="1"/>
            </p:cNvSpPr>
            <p:nvPr/>
          </p:nvSpPr>
          <p:spPr bwMode="auto">
            <a:xfrm>
              <a:off x="5078" y="2958"/>
              <a:ext cx="127" cy="127"/>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34" name="Oval 37"/>
            <p:cNvSpPr>
              <a:spLocks noChangeArrowheads="1"/>
            </p:cNvSpPr>
            <p:nvPr/>
          </p:nvSpPr>
          <p:spPr bwMode="auto">
            <a:xfrm>
              <a:off x="5257" y="2958"/>
              <a:ext cx="127" cy="127"/>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35" name="Oval 38"/>
            <p:cNvSpPr>
              <a:spLocks noChangeArrowheads="1"/>
            </p:cNvSpPr>
            <p:nvPr/>
          </p:nvSpPr>
          <p:spPr bwMode="auto">
            <a:xfrm>
              <a:off x="4899" y="3137"/>
              <a:ext cx="127" cy="127"/>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36" name="Oval 39"/>
            <p:cNvSpPr>
              <a:spLocks noChangeArrowheads="1"/>
            </p:cNvSpPr>
            <p:nvPr/>
          </p:nvSpPr>
          <p:spPr bwMode="auto">
            <a:xfrm>
              <a:off x="5257" y="3137"/>
              <a:ext cx="127" cy="127"/>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p:spPr>
        <p:txBody>
          <a:bodyPr/>
          <a:lstStyle/>
          <a:p>
            <a:pPr>
              <a:defRPr/>
            </a:pPr>
            <a:endParaRPr lang="en-GB">
              <a:latin typeface="Arial" charset="0"/>
              <a:cs typeface="Arial" charset="0"/>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DA3A9213-7CC7-453A-8148-AF2CBDC6B35F}" type="datetime1">
              <a:rPr lang="en-GB"/>
              <a:pPr>
                <a:defRPr/>
              </a:pPr>
              <a:t>26/10/2015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1" hangingPunct="1">
              <a:defRPr sz="1000">
                <a:latin typeface="Arial" charset="0"/>
                <a:cs typeface="+mn-cs"/>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000"/>
            </a:lvl1pPr>
          </a:lstStyle>
          <a:p>
            <a:fld id="{21AE99F1-7C42-49EA-9268-F2E7BE811F96}" type="slidenum">
              <a:rPr lang="en-GB" altLang="en-US"/>
              <a:pPr/>
              <a:t>‹#›</a:t>
            </a:fld>
            <a:endParaRPr lang="en-GB" altLang="en-US"/>
          </a:p>
        </p:txBody>
      </p:sp>
    </p:spTree>
    <p:extLst>
      <p:ext uri="{BB962C8B-B14F-4D97-AF65-F5344CB8AC3E}">
        <p14:creationId xmlns:p14="http://schemas.microsoft.com/office/powerpoint/2010/main" val="3068720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635336B9-0311-427D-8A10-6D029117EF7D}" type="datetime1">
              <a:rPr lang="en-GB"/>
              <a:pPr>
                <a:defRPr/>
              </a:pPr>
              <a:t>26/10/2015</a:t>
            </a:fld>
            <a:endParaRPr lang="en-GB" altLang="en-US"/>
          </a:p>
        </p:txBody>
      </p:sp>
    </p:spTree>
    <p:extLst>
      <p:ext uri="{BB962C8B-B14F-4D97-AF65-F5344CB8AC3E}">
        <p14:creationId xmlns:p14="http://schemas.microsoft.com/office/powerpoint/2010/main" val="222687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A8313CB3-9A6D-463F-A3C5-F4391BB63124}" type="datetime1">
              <a:rPr lang="en-GB"/>
              <a:pPr>
                <a:defRPr/>
              </a:pPr>
              <a:t>26/10/2015</a:t>
            </a:fld>
            <a:endParaRPr lang="en-GB" altLang="en-US"/>
          </a:p>
        </p:txBody>
      </p:sp>
    </p:spTree>
    <p:extLst>
      <p:ext uri="{BB962C8B-B14F-4D97-AF65-F5344CB8AC3E}">
        <p14:creationId xmlns:p14="http://schemas.microsoft.com/office/powerpoint/2010/main" val="3302769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679458D1-3931-4CA1-8910-A6F43BDB32BC}" type="datetime1">
              <a:rPr lang="en-GB"/>
              <a:pPr>
                <a:defRPr/>
              </a:pPr>
              <a:t>26/10/2015</a:t>
            </a:fld>
            <a:endParaRPr lang="en-GB" altLang="en-US"/>
          </a:p>
        </p:txBody>
      </p:sp>
    </p:spTree>
    <p:extLst>
      <p:ext uri="{BB962C8B-B14F-4D97-AF65-F5344CB8AC3E}">
        <p14:creationId xmlns:p14="http://schemas.microsoft.com/office/powerpoint/2010/main" val="948797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05583158-83B8-4D51-930A-5478D9DD18D2}" type="datetime1">
              <a:rPr lang="en-GB"/>
              <a:pPr>
                <a:defRPr/>
              </a:pPr>
              <a:t>26/10/2015</a:t>
            </a:fld>
            <a:endParaRPr lang="en-GB" altLang="en-US"/>
          </a:p>
        </p:txBody>
      </p:sp>
    </p:spTree>
    <p:extLst>
      <p:ext uri="{BB962C8B-B14F-4D97-AF65-F5344CB8AC3E}">
        <p14:creationId xmlns:p14="http://schemas.microsoft.com/office/powerpoint/2010/main" val="642381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9125601D-4B00-47C1-BD32-12A5961994C8}" type="datetime1">
              <a:rPr lang="en-GB"/>
              <a:pPr>
                <a:defRPr/>
              </a:pPr>
              <a:t>26/10/2015</a:t>
            </a:fld>
            <a:endParaRPr lang="en-GB" altLang="en-US"/>
          </a:p>
        </p:txBody>
      </p:sp>
    </p:spTree>
    <p:extLst>
      <p:ext uri="{BB962C8B-B14F-4D97-AF65-F5344CB8AC3E}">
        <p14:creationId xmlns:p14="http://schemas.microsoft.com/office/powerpoint/2010/main" val="4035279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E0112372-26B4-4300-9883-25B666C7BD3E}" type="datetime1">
              <a:rPr lang="en-GB"/>
              <a:pPr>
                <a:defRPr/>
              </a:pPr>
              <a:t>26/10/2015</a:t>
            </a:fld>
            <a:endParaRPr lang="en-GB" altLang="en-US"/>
          </a:p>
        </p:txBody>
      </p:sp>
    </p:spTree>
    <p:extLst>
      <p:ext uri="{BB962C8B-B14F-4D97-AF65-F5344CB8AC3E}">
        <p14:creationId xmlns:p14="http://schemas.microsoft.com/office/powerpoint/2010/main" val="3950939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E1D9B6F5-26F8-4875-90CA-9A065CFA24FE}" type="datetime1">
              <a:rPr lang="en-GB"/>
              <a:pPr>
                <a:defRPr/>
              </a:pPr>
              <a:t>26/10/2015</a:t>
            </a:fld>
            <a:endParaRPr lang="en-GB" altLang="en-US"/>
          </a:p>
        </p:txBody>
      </p:sp>
    </p:spTree>
    <p:extLst>
      <p:ext uri="{BB962C8B-B14F-4D97-AF65-F5344CB8AC3E}">
        <p14:creationId xmlns:p14="http://schemas.microsoft.com/office/powerpoint/2010/main" val="1886930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5232061C-3AC1-443D-88CF-37D651AF85DE}" type="datetime1">
              <a:rPr lang="en-GB"/>
              <a:pPr>
                <a:defRPr/>
              </a:pPr>
              <a:t>26/10/2015</a:t>
            </a:fld>
            <a:endParaRPr lang="en-GB" altLang="en-US"/>
          </a:p>
        </p:txBody>
      </p:sp>
    </p:spTree>
    <p:extLst>
      <p:ext uri="{BB962C8B-B14F-4D97-AF65-F5344CB8AC3E}">
        <p14:creationId xmlns:p14="http://schemas.microsoft.com/office/powerpoint/2010/main" val="115873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95708F0-F29C-46F4-9E00-1D5BE05AF03D}" type="datetime1">
              <a:rPr lang="en-GB"/>
              <a:pPr>
                <a:defRPr/>
              </a:pPr>
              <a:t>26/10/2015</a:t>
            </a:fld>
            <a:endParaRPr lang="en-GB" altLang="en-US"/>
          </a:p>
        </p:txBody>
      </p:sp>
    </p:spTree>
    <p:extLst>
      <p:ext uri="{BB962C8B-B14F-4D97-AF65-F5344CB8AC3E}">
        <p14:creationId xmlns:p14="http://schemas.microsoft.com/office/powerpoint/2010/main" val="2742675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603492BF-C983-4BC6-88B3-B87E963551BC}" type="datetime1">
              <a:rPr lang="en-GB"/>
              <a:pPr>
                <a:defRPr/>
              </a:pPr>
              <a:t>26/10/2015</a:t>
            </a:fld>
            <a:endParaRPr lang="en-GB" altLang="en-US"/>
          </a:p>
        </p:txBody>
      </p:sp>
    </p:spTree>
    <p:extLst>
      <p:ext uri="{BB962C8B-B14F-4D97-AF65-F5344CB8AC3E}">
        <p14:creationId xmlns:p14="http://schemas.microsoft.com/office/powerpoint/2010/main" val="4270415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152400"/>
            <a:ext cx="6350" cy="1189038"/>
          </a:xfrm>
          <a:prstGeom prst="line">
            <a:avLst/>
          </a:prstGeom>
          <a:noFill/>
          <a:ln w="9525">
            <a:solidFill>
              <a:schemeClr val="tx1"/>
            </a:solidFill>
            <a:round/>
            <a:headEnd/>
            <a:tailEnd/>
          </a:ln>
        </p:spPr>
        <p:txBody>
          <a:bodyPr/>
          <a:lstStyle/>
          <a:p>
            <a:pPr>
              <a:defRPr/>
            </a:pPr>
            <a:endParaRPr lang="en-GB">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cs typeface="+mn-cs"/>
              </a:defRPr>
            </a:lvl1pPr>
          </a:lstStyle>
          <a:p>
            <a:pPr>
              <a:defRPr/>
            </a:pPr>
            <a:fld id="{DC05D19A-7F73-43F0-8733-B94395EEC31C}" type="datetime1">
              <a:rPr lang="en-GB"/>
              <a:pPr>
                <a:defRPr/>
              </a:pPr>
              <a:t>26/10/2015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1031" name="Oval 10"/>
            <p:cNvSpPr>
              <a:spLocks noChangeArrowheads="1"/>
            </p:cNvSpPr>
            <p:nvPr/>
          </p:nvSpPr>
          <p:spPr bwMode="auto">
            <a:xfrm>
              <a:off x="4720" y="1885"/>
              <a:ext cx="128"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32" name="Oval 11"/>
            <p:cNvSpPr>
              <a:spLocks noChangeArrowheads="1"/>
            </p:cNvSpPr>
            <p:nvPr/>
          </p:nvSpPr>
          <p:spPr bwMode="auto">
            <a:xfrm>
              <a:off x="4899" y="1885"/>
              <a:ext cx="126"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33" name="Oval 12"/>
            <p:cNvSpPr>
              <a:spLocks noChangeArrowheads="1"/>
            </p:cNvSpPr>
            <p:nvPr/>
          </p:nvSpPr>
          <p:spPr bwMode="auto">
            <a:xfrm>
              <a:off x="5079" y="1885"/>
              <a:ext cx="126"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34" name="Oval 13"/>
            <p:cNvSpPr>
              <a:spLocks noChangeArrowheads="1"/>
            </p:cNvSpPr>
            <p:nvPr/>
          </p:nvSpPr>
          <p:spPr bwMode="auto">
            <a:xfrm>
              <a:off x="4720" y="2063"/>
              <a:ext cx="128"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35" name="Oval 14"/>
            <p:cNvSpPr>
              <a:spLocks noChangeArrowheads="1"/>
            </p:cNvSpPr>
            <p:nvPr/>
          </p:nvSpPr>
          <p:spPr bwMode="auto">
            <a:xfrm>
              <a:off x="4899" y="2063"/>
              <a:ext cx="126"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36" name="Oval 15"/>
            <p:cNvSpPr>
              <a:spLocks noChangeArrowheads="1"/>
            </p:cNvSpPr>
            <p:nvPr/>
          </p:nvSpPr>
          <p:spPr bwMode="auto">
            <a:xfrm>
              <a:off x="5079" y="2063"/>
              <a:ext cx="126"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37" name="Oval 16"/>
            <p:cNvSpPr>
              <a:spLocks noChangeArrowheads="1"/>
            </p:cNvSpPr>
            <p:nvPr/>
          </p:nvSpPr>
          <p:spPr bwMode="auto">
            <a:xfrm>
              <a:off x="5258" y="2063"/>
              <a:ext cx="126"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38" name="Oval 17"/>
            <p:cNvSpPr>
              <a:spLocks noChangeArrowheads="1"/>
            </p:cNvSpPr>
            <p:nvPr/>
          </p:nvSpPr>
          <p:spPr bwMode="auto">
            <a:xfrm>
              <a:off x="4720" y="2243"/>
              <a:ext cx="128"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39" name="Oval 18"/>
            <p:cNvSpPr>
              <a:spLocks noChangeArrowheads="1"/>
            </p:cNvSpPr>
            <p:nvPr/>
          </p:nvSpPr>
          <p:spPr bwMode="auto">
            <a:xfrm>
              <a:off x="4899" y="2243"/>
              <a:ext cx="126"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40" name="Oval 19"/>
            <p:cNvSpPr>
              <a:spLocks noChangeArrowheads="1"/>
            </p:cNvSpPr>
            <p:nvPr/>
          </p:nvSpPr>
          <p:spPr bwMode="auto">
            <a:xfrm>
              <a:off x="5079" y="2243"/>
              <a:ext cx="126"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41" name="Oval 20"/>
            <p:cNvSpPr>
              <a:spLocks noChangeArrowheads="1"/>
            </p:cNvSpPr>
            <p:nvPr/>
          </p:nvSpPr>
          <p:spPr bwMode="auto">
            <a:xfrm>
              <a:off x="5258" y="2243"/>
              <a:ext cx="126"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42" name="Oval 21"/>
            <p:cNvSpPr>
              <a:spLocks noChangeArrowheads="1"/>
            </p:cNvSpPr>
            <p:nvPr/>
          </p:nvSpPr>
          <p:spPr bwMode="auto">
            <a:xfrm>
              <a:off x="5435" y="2243"/>
              <a:ext cx="128"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43" name="Oval 22"/>
            <p:cNvSpPr>
              <a:spLocks noChangeArrowheads="1"/>
            </p:cNvSpPr>
            <p:nvPr/>
          </p:nvSpPr>
          <p:spPr bwMode="auto">
            <a:xfrm>
              <a:off x="4720" y="2422"/>
              <a:ext cx="128"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44" name="Oval 23"/>
            <p:cNvSpPr>
              <a:spLocks noChangeArrowheads="1"/>
            </p:cNvSpPr>
            <p:nvPr/>
          </p:nvSpPr>
          <p:spPr bwMode="auto">
            <a:xfrm>
              <a:off x="4899" y="2422"/>
              <a:ext cx="126"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45" name="Oval 24"/>
            <p:cNvSpPr>
              <a:spLocks noChangeArrowheads="1"/>
            </p:cNvSpPr>
            <p:nvPr/>
          </p:nvSpPr>
          <p:spPr bwMode="auto">
            <a:xfrm>
              <a:off x="5079" y="2422"/>
              <a:ext cx="126"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46" name="Oval 25"/>
            <p:cNvSpPr>
              <a:spLocks noChangeArrowheads="1"/>
            </p:cNvSpPr>
            <p:nvPr/>
          </p:nvSpPr>
          <p:spPr bwMode="auto">
            <a:xfrm>
              <a:off x="5258" y="2422"/>
              <a:ext cx="126"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47" name="Oval 26"/>
            <p:cNvSpPr>
              <a:spLocks noChangeArrowheads="1"/>
            </p:cNvSpPr>
            <p:nvPr/>
          </p:nvSpPr>
          <p:spPr bwMode="auto">
            <a:xfrm>
              <a:off x="4720" y="2600"/>
              <a:ext cx="128"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48" name="Oval 27"/>
            <p:cNvSpPr>
              <a:spLocks noChangeArrowheads="1"/>
            </p:cNvSpPr>
            <p:nvPr/>
          </p:nvSpPr>
          <p:spPr bwMode="auto">
            <a:xfrm>
              <a:off x="4899" y="2600"/>
              <a:ext cx="126"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49" name="Oval 28"/>
            <p:cNvSpPr>
              <a:spLocks noChangeArrowheads="1"/>
            </p:cNvSpPr>
            <p:nvPr/>
          </p:nvSpPr>
          <p:spPr bwMode="auto">
            <a:xfrm>
              <a:off x="5079" y="2600"/>
              <a:ext cx="126"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50" name="Oval 29"/>
            <p:cNvSpPr>
              <a:spLocks noChangeArrowheads="1"/>
            </p:cNvSpPr>
            <p:nvPr/>
          </p:nvSpPr>
          <p:spPr bwMode="auto">
            <a:xfrm>
              <a:off x="5258" y="2600"/>
              <a:ext cx="126"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51" name="Oval 30"/>
            <p:cNvSpPr>
              <a:spLocks noChangeArrowheads="1"/>
            </p:cNvSpPr>
            <p:nvPr/>
          </p:nvSpPr>
          <p:spPr bwMode="auto">
            <a:xfrm>
              <a:off x="5435" y="2600"/>
              <a:ext cx="128" cy="128"/>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52" name="Oval 31"/>
            <p:cNvSpPr>
              <a:spLocks noChangeArrowheads="1"/>
            </p:cNvSpPr>
            <p:nvPr/>
          </p:nvSpPr>
          <p:spPr bwMode="auto">
            <a:xfrm>
              <a:off x="4720" y="2778"/>
              <a:ext cx="128"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53" name="Oval 32"/>
            <p:cNvSpPr>
              <a:spLocks noChangeArrowheads="1"/>
            </p:cNvSpPr>
            <p:nvPr/>
          </p:nvSpPr>
          <p:spPr bwMode="auto">
            <a:xfrm>
              <a:off x="4899" y="2778"/>
              <a:ext cx="126"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54" name="Oval 33"/>
            <p:cNvSpPr>
              <a:spLocks noChangeArrowheads="1"/>
            </p:cNvSpPr>
            <p:nvPr/>
          </p:nvSpPr>
          <p:spPr bwMode="auto">
            <a:xfrm>
              <a:off x="5079" y="2778"/>
              <a:ext cx="126"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55" name="Oval 34"/>
            <p:cNvSpPr>
              <a:spLocks noChangeArrowheads="1"/>
            </p:cNvSpPr>
            <p:nvPr/>
          </p:nvSpPr>
          <p:spPr bwMode="auto">
            <a:xfrm>
              <a:off x="5258" y="2778"/>
              <a:ext cx="126" cy="128"/>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56" name="Oval 35"/>
            <p:cNvSpPr>
              <a:spLocks noChangeArrowheads="1"/>
            </p:cNvSpPr>
            <p:nvPr/>
          </p:nvSpPr>
          <p:spPr bwMode="auto">
            <a:xfrm>
              <a:off x="4720" y="2958"/>
              <a:ext cx="128"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57" name="Oval 36"/>
            <p:cNvSpPr>
              <a:spLocks noChangeArrowheads="1"/>
            </p:cNvSpPr>
            <p:nvPr/>
          </p:nvSpPr>
          <p:spPr bwMode="auto">
            <a:xfrm>
              <a:off x="4899" y="2958"/>
              <a:ext cx="126"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58" name="Oval 37"/>
            <p:cNvSpPr>
              <a:spLocks noChangeArrowheads="1"/>
            </p:cNvSpPr>
            <p:nvPr/>
          </p:nvSpPr>
          <p:spPr bwMode="auto">
            <a:xfrm>
              <a:off x="5079" y="2958"/>
              <a:ext cx="126" cy="128"/>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59" name="Oval 38"/>
            <p:cNvSpPr>
              <a:spLocks noChangeArrowheads="1"/>
            </p:cNvSpPr>
            <p:nvPr/>
          </p:nvSpPr>
          <p:spPr bwMode="auto">
            <a:xfrm>
              <a:off x="5258" y="2958"/>
              <a:ext cx="126" cy="128"/>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60" name="Oval 39"/>
            <p:cNvSpPr>
              <a:spLocks noChangeArrowheads="1"/>
            </p:cNvSpPr>
            <p:nvPr/>
          </p:nvSpPr>
          <p:spPr bwMode="auto">
            <a:xfrm>
              <a:off x="4899" y="3136"/>
              <a:ext cx="126" cy="128"/>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sp>
          <p:nvSpPr>
            <p:cNvPr id="1061" name="Oval 40"/>
            <p:cNvSpPr>
              <a:spLocks noChangeArrowheads="1"/>
            </p:cNvSpPr>
            <p:nvPr/>
          </p:nvSpPr>
          <p:spPr bwMode="auto">
            <a:xfrm>
              <a:off x="5258" y="3136"/>
              <a:ext cx="126" cy="128"/>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smtClean="0">
                <a:cs typeface="Arial" charset="0"/>
              </a:endParaRPr>
            </a:p>
          </p:txBody>
        </p:sp>
      </p:grpSp>
    </p:spTree>
  </p:cSld>
  <p:clrMap bg1="lt1" tx1="dk1" bg2="lt2" tx2="dk2" accent1="accent1" accent2="accent2" accent3="accent3" accent4="accent4" accent5="accent5" accent6="accent6" hlink="hlink" folHlink="folHlink"/>
  <p:sldLayoutIdLst>
    <p:sldLayoutId id="2147483936"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Calibri" pitchFamily="34" charset="0"/>
        </a:defRPr>
      </a:lvl2pPr>
      <a:lvl3pPr algn="l" rtl="0" eaLnBrk="0" fontAlgn="base" hangingPunct="0">
        <a:spcBef>
          <a:spcPct val="0"/>
        </a:spcBef>
        <a:spcAft>
          <a:spcPct val="0"/>
        </a:spcAft>
        <a:defRPr sz="3200" b="1">
          <a:solidFill>
            <a:schemeClr val="tx2"/>
          </a:solidFill>
          <a:latin typeface="Calibri" pitchFamily="34" charset="0"/>
        </a:defRPr>
      </a:lvl3pPr>
      <a:lvl4pPr algn="l" rtl="0" eaLnBrk="0" fontAlgn="base" hangingPunct="0">
        <a:spcBef>
          <a:spcPct val="0"/>
        </a:spcBef>
        <a:spcAft>
          <a:spcPct val="0"/>
        </a:spcAft>
        <a:defRPr sz="3200" b="1">
          <a:solidFill>
            <a:schemeClr val="tx2"/>
          </a:solidFill>
          <a:latin typeface="Calibri" pitchFamily="34" charset="0"/>
        </a:defRPr>
      </a:lvl4pPr>
      <a:lvl5pPr algn="l" rtl="0" eaLnBrk="0" fontAlgn="base" hangingPunct="0">
        <a:spcBef>
          <a:spcPct val="0"/>
        </a:spcBef>
        <a:spcAft>
          <a:spcPct val="0"/>
        </a:spcAft>
        <a:defRPr sz="3200" b="1">
          <a:solidFill>
            <a:schemeClr val="tx2"/>
          </a:solidFill>
          <a:latin typeface="Calibri" pitchFamily="34"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anose="05000000000000000000"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anose="05000000000000000000"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anose="05000000000000000000"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anose="05000000000000000000" pitchFamily="2" charset="2"/>
        <a:buChar char="§"/>
        <a:defRPr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anose="05000000000000000000" pitchFamily="2" charset="2"/>
        <a:buChar char="§"/>
        <a:defRPr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www.uws.edu.au/data/assets/pdf_file/0007/6892/AUQF_04_Paper_Scott.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celt.southwales.ac.uk/resources/cd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57188" y="260350"/>
            <a:ext cx="6929437" cy="2520950"/>
          </a:xfrm>
        </p:spPr>
        <p:txBody>
          <a:bodyPr anchor="ctr"/>
          <a:lstStyle/>
          <a:p>
            <a:pPr algn="l" eaLnBrk="1" hangingPunct="1"/>
            <a:r>
              <a:rPr lang="en-GB" altLang="en-US" sz="3600" smtClean="0"/>
              <a:t>Implementing changes in learning, teaching and assessment in higher education: theory and practice</a:t>
            </a:r>
            <a:br>
              <a:rPr lang="en-GB" altLang="en-US" sz="3600" smtClean="0"/>
            </a:br>
            <a:endParaRPr lang="en-GB" altLang="en-US" sz="3600" b="0" smtClean="0"/>
          </a:p>
        </p:txBody>
      </p:sp>
      <p:sp>
        <p:nvSpPr>
          <p:cNvPr id="3075" name="Rectangle 3"/>
          <p:cNvSpPr>
            <a:spLocks noGrp="1" noChangeArrowheads="1"/>
          </p:cNvSpPr>
          <p:nvPr>
            <p:ph type="subTitle" idx="1"/>
          </p:nvPr>
        </p:nvSpPr>
        <p:spPr>
          <a:xfrm>
            <a:off x="428625" y="3143250"/>
            <a:ext cx="6646863" cy="3214688"/>
          </a:xfrm>
        </p:spPr>
        <p:txBody>
          <a:bodyPr/>
          <a:lstStyle/>
          <a:p>
            <a:pPr algn="ctr" eaLnBrk="1" hangingPunct="1"/>
            <a:r>
              <a:rPr lang="en-GB" altLang="en-US" sz="2400" smtClean="0"/>
              <a:t>University of South Wales</a:t>
            </a:r>
          </a:p>
          <a:p>
            <a:pPr algn="ctr" eaLnBrk="1" hangingPunct="1"/>
            <a:r>
              <a:rPr lang="en-GB" altLang="en-US" sz="2400" smtClean="0"/>
              <a:t>October 2015</a:t>
            </a:r>
          </a:p>
          <a:p>
            <a:pPr algn="ctr" eaLnBrk="1" hangingPunct="1"/>
            <a:r>
              <a:rPr lang="en-GB" altLang="en-US" sz="2400" smtClean="0"/>
              <a:t>Sally Brown</a:t>
            </a:r>
          </a:p>
          <a:p>
            <a:pPr algn="ctr" eaLnBrk="1" hangingPunct="1"/>
            <a:r>
              <a:rPr lang="en-GB" altLang="en-US" sz="2000" smtClean="0"/>
              <a:t>NTF, (Chair of CANTF) PFHEA, SFSEDA</a:t>
            </a:r>
          </a:p>
          <a:p>
            <a:pPr algn="ctr" eaLnBrk="1" hangingPunct="1"/>
            <a:r>
              <a:rPr lang="en-GB" altLang="en-US" sz="1800" smtClean="0"/>
              <a:t>Independent consultant, </a:t>
            </a:r>
          </a:p>
          <a:p>
            <a:pPr algn="ctr" eaLnBrk="1" hangingPunct="1"/>
            <a:r>
              <a:rPr lang="en-GB" altLang="en-US" sz="1800" smtClean="0"/>
              <a:t>Emerita Professor, Leeds Beckett University, </a:t>
            </a:r>
          </a:p>
          <a:p>
            <a:pPr algn="ctr" eaLnBrk="1" hangingPunct="1"/>
            <a:r>
              <a:rPr lang="en-GB" altLang="en-US" sz="1800" smtClean="0"/>
              <a:t>Visiting Professor University of South Wales,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122238"/>
            <a:ext cx="7543800" cy="1290637"/>
          </a:xfrm>
        </p:spPr>
        <p:txBody>
          <a:bodyPr/>
          <a:lstStyle/>
          <a:p>
            <a:r>
              <a:rPr lang="en-GB" altLang="en-US" smtClean="0"/>
              <a:t>Implementing change to foster engagement: key questions in changing times to align with national/ institutional imperatives</a:t>
            </a:r>
          </a:p>
        </p:txBody>
      </p:sp>
      <p:sp>
        <p:nvSpPr>
          <p:cNvPr id="12291" name="Content Placeholder 2"/>
          <p:cNvSpPr>
            <a:spLocks noGrp="1"/>
          </p:cNvSpPr>
          <p:nvPr>
            <p:ph idx="1"/>
          </p:nvPr>
        </p:nvSpPr>
        <p:spPr/>
        <p:txBody>
          <a:bodyPr/>
          <a:lstStyle/>
          <a:p>
            <a:r>
              <a:rPr lang="en-GB" altLang="en-US" smtClean="0"/>
              <a:t>In what ways can middle and senior managers in higher education effect change within their organisations? </a:t>
            </a:r>
          </a:p>
          <a:p>
            <a:r>
              <a:rPr lang="en-GB" altLang="en-US" smtClean="0"/>
              <a:t>What kinds of drivers for change are available to senior staff charged with the task of making change happen? </a:t>
            </a:r>
          </a:p>
          <a:p>
            <a:r>
              <a:rPr lang="en-GB" altLang="en-US" smtClean="0"/>
              <a:t>What kinds of strategies work to encourage changes of practice in learning and teaching? </a:t>
            </a:r>
          </a:p>
          <a:p>
            <a:r>
              <a:rPr lang="en-GB" altLang="en-US" smtClean="0"/>
              <a:t>How can real engagement in change management be embedded, rather than just superficial compliance?</a:t>
            </a:r>
          </a:p>
          <a:p>
            <a:endParaRPr lang="en-GB"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smtClean="0"/>
              <a:t>But change doesn’t just happen by fiat or dictat!</a:t>
            </a:r>
          </a:p>
        </p:txBody>
      </p:sp>
      <p:sp>
        <p:nvSpPr>
          <p:cNvPr id="13315" name="Content Placeholder 2"/>
          <p:cNvSpPr>
            <a:spLocks noGrp="1"/>
          </p:cNvSpPr>
          <p:nvPr>
            <p:ph idx="1"/>
          </p:nvPr>
        </p:nvSpPr>
        <p:spPr/>
        <p:txBody>
          <a:bodyPr/>
          <a:lstStyle/>
          <a:p>
            <a:r>
              <a:rPr lang="en-GB" altLang="en-US" smtClean="0"/>
              <a:t>Implementing change in higher education is complex and challenging, and its results are difficult to measure;</a:t>
            </a:r>
          </a:p>
          <a:p>
            <a:r>
              <a:rPr lang="en-GB" altLang="en-US" smtClean="0"/>
              <a:t>A top-down approach is insufficient to bring about rapid changes in a difficult context; </a:t>
            </a:r>
          </a:p>
          <a:p>
            <a:r>
              <a:rPr lang="en-GB" altLang="en-US" smtClean="0"/>
              <a:t>Students and staff needed to be fully involved in the processes of change and to be fully engaged with it, rather than seeing it as an imposition;</a:t>
            </a:r>
          </a:p>
          <a:p>
            <a:r>
              <a:rPr lang="en-GB" altLang="en-US" smtClean="0"/>
              <a:t>Change management needs effective leadership, appropriate strategies, grass-roots advocacy and a sense of realism.</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smtClean="0"/>
              <a:t>Preparing for change</a:t>
            </a:r>
          </a:p>
        </p:txBody>
      </p:sp>
      <p:sp>
        <p:nvSpPr>
          <p:cNvPr id="14339" name="Content Placeholder 2"/>
          <p:cNvSpPr>
            <a:spLocks noGrp="1"/>
          </p:cNvSpPr>
          <p:nvPr>
            <p:ph idx="1"/>
          </p:nvPr>
        </p:nvSpPr>
        <p:spPr/>
        <p:txBody>
          <a:bodyPr/>
          <a:lstStyle/>
          <a:p>
            <a:pPr>
              <a:buFont typeface="Wingdings" panose="05000000000000000000" pitchFamily="2" charset="2"/>
              <a:buNone/>
            </a:pPr>
            <a:r>
              <a:rPr lang="en-GB" altLang="en-US" smtClean="0"/>
              <a:t>“Although changes may seem to come upon us without warning, experience shows this is rarely the case. Unfortunately we often disregard or misinterpret the signals of change. We tend to spend our time on issues we perceive to be most important right now; we fail to scan our surroundings for changes that are in the early stages of development. The flood of problems that forces us to into crisis management makes concern for emerging issues to appear to be a luxury. It is not. It is a necessity.” (Renfro and Morrison 1983 p1)</a:t>
            </a:r>
          </a:p>
          <a:p>
            <a:endParaRPr lang="en-GB" altLang="en-U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smtClean="0"/>
              <a:t>Gaining momentum</a:t>
            </a:r>
          </a:p>
        </p:txBody>
      </p:sp>
      <p:sp>
        <p:nvSpPr>
          <p:cNvPr id="15363" name="Content Placeholder 2"/>
          <p:cNvSpPr>
            <a:spLocks noGrp="1"/>
          </p:cNvSpPr>
          <p:nvPr>
            <p:ph idx="1"/>
          </p:nvPr>
        </p:nvSpPr>
        <p:spPr/>
        <p:txBody>
          <a:bodyPr/>
          <a:lstStyle/>
          <a:p>
            <a:pPr>
              <a:buFont typeface="Wingdings" panose="05000000000000000000" pitchFamily="2" charset="2"/>
              <a:buNone/>
            </a:pPr>
            <a:r>
              <a:rPr lang="en-GB" altLang="en-US" smtClean="0"/>
              <a:t>Marshall and Massey (2010) argue that when leading in turbulent times, the first step to be taken is to: </a:t>
            </a:r>
          </a:p>
          <a:p>
            <a:pPr>
              <a:buFont typeface="Wingdings" panose="05000000000000000000" pitchFamily="2" charset="2"/>
              <a:buNone/>
            </a:pPr>
            <a:r>
              <a:rPr lang="en-GB" altLang="en-US" smtClean="0"/>
              <a:t>“Create a sense of urgency about the crisis. While it’s easy to scare people, the aim is to at the same time present a plan about how, by doing things differently, the university can break the momentum taking it in the wrong direction and work its way out of the problem. The key is to create a sense of urgency without instilling a feeling of hopelessness. ” (Marshall and Massey, p68)</a:t>
            </a:r>
          </a:p>
          <a:p>
            <a:endParaRPr lang="en-GB" alt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altLang="en-US" smtClean="0"/>
              <a:t>Change doesn’t only happen when it is driven from the top:</a:t>
            </a:r>
          </a:p>
        </p:txBody>
      </p:sp>
      <p:sp>
        <p:nvSpPr>
          <p:cNvPr id="16387" name="Content Placeholder 2"/>
          <p:cNvSpPr>
            <a:spLocks noGrp="1"/>
          </p:cNvSpPr>
          <p:nvPr>
            <p:ph idx="1"/>
          </p:nvPr>
        </p:nvSpPr>
        <p:spPr/>
        <p:txBody>
          <a:bodyPr/>
          <a:lstStyle/>
          <a:p>
            <a:pPr>
              <a:buFont typeface="Wingdings" panose="05000000000000000000" pitchFamily="2" charset="2"/>
              <a:buNone/>
            </a:pPr>
            <a:r>
              <a:rPr lang="en-GB" altLang="en-US" smtClean="0"/>
              <a:t>“It is a very wrong-headed notion, too, one that is, ironically in an ‘age of empowerment’ and ‘flatter organisations’, not only deeply disempowering, (in that it implies the way to empowerment can only be achieved by recourse to hierarchical authority), but also, even more importantly, that overlooks the crucial fact that </a:t>
            </a:r>
            <a:r>
              <a:rPr lang="en-GB" altLang="en-US" i="1" smtClean="0"/>
              <a:t>values are only values if they are chosen voluntarily</a:t>
            </a:r>
            <a:r>
              <a:rPr lang="en-GB" altLang="en-US" smtClean="0"/>
              <a:t> and as such cannot be imposed from the top. Thus initiatives that are solely top down are at best likely to evoke </a:t>
            </a:r>
            <a:r>
              <a:rPr lang="en-GB" altLang="en-US" i="1" smtClean="0"/>
              <a:t>compliance</a:t>
            </a:r>
            <a:r>
              <a:rPr lang="en-GB" altLang="en-US" smtClean="0"/>
              <a:t> with change rather than a genuine </a:t>
            </a:r>
            <a:r>
              <a:rPr lang="en-GB" altLang="en-US" i="1" smtClean="0"/>
              <a:t>commitment </a:t>
            </a:r>
            <a:r>
              <a:rPr lang="en-GB" altLang="en-US" smtClean="0"/>
              <a:t>to it.” McCaffery (2004, p. 237)</a:t>
            </a:r>
          </a:p>
          <a:p>
            <a:pPr>
              <a:buFont typeface="Wingdings" panose="05000000000000000000" pitchFamily="2" charset="2"/>
              <a:buNone/>
            </a:pPr>
            <a:endParaRPr lang="en-GB" altLang="en-US" smtClean="0"/>
          </a:p>
          <a:p>
            <a:endParaRPr lang="en-GB" alt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altLang="en-US" smtClean="0"/>
              <a:t>The way institutional change is introduced is of high importance</a:t>
            </a:r>
          </a:p>
        </p:txBody>
      </p:sp>
      <p:sp>
        <p:nvSpPr>
          <p:cNvPr id="17411" name="Content Placeholder 2"/>
          <p:cNvSpPr>
            <a:spLocks noGrp="1"/>
          </p:cNvSpPr>
          <p:nvPr>
            <p:ph idx="1"/>
          </p:nvPr>
        </p:nvSpPr>
        <p:spPr>
          <a:xfrm>
            <a:off x="285750" y="1196975"/>
            <a:ext cx="8643938" cy="5005388"/>
          </a:xfrm>
        </p:spPr>
        <p:txBody>
          <a:bodyPr/>
          <a:lstStyle/>
          <a:p>
            <a:pPr>
              <a:buFont typeface="Wingdings" panose="05000000000000000000" pitchFamily="2" charset="2"/>
              <a:buNone/>
            </a:pPr>
            <a:r>
              <a:rPr lang="en-GB" altLang="en-US" smtClean="0"/>
              <a:t>To bring about genuine improvements to an institution, it is not sufficient to direct, require or issue edicts which are unlikely to be effective, especially where demoralised staff are the people who need to take the actions necessary for improvement. </a:t>
            </a:r>
          </a:p>
          <a:p>
            <a:pPr>
              <a:buFont typeface="Wingdings" panose="05000000000000000000" pitchFamily="2" charset="2"/>
              <a:buNone/>
            </a:pPr>
            <a:r>
              <a:rPr lang="en-GB" altLang="en-US" smtClean="0"/>
              <a:t>“Too often new approaches are introduced by executive fiat or though a centralist management strategy, or, at worst through </a:t>
            </a:r>
            <a:r>
              <a:rPr lang="en-GB" altLang="en-US" i="1" smtClean="0"/>
              <a:t>ad hoc</a:t>
            </a:r>
            <a:r>
              <a:rPr lang="en-GB" altLang="en-US" smtClean="0"/>
              <a:t> and hurried planning interventions in response to years of benign neglect. It seems a rarity indeed for academics to genuinely feel that they are part of a meaningful, participatory decision-making process that values their experience or even their instinct for seeing potential pitfalls.” </a:t>
            </a:r>
            <a:r>
              <a:rPr lang="en-GB" altLang="en-US" sz="1800" smtClean="0"/>
              <a:t>(Lueddeke, 1999, p. 236)</a:t>
            </a:r>
          </a:p>
          <a:p>
            <a:endParaRPr lang="en-GB" alt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altLang="en-US" smtClean="0"/>
              <a:t>Scott argues we must convince staff and bring them with us to effect change</a:t>
            </a:r>
          </a:p>
        </p:txBody>
      </p:sp>
      <p:sp>
        <p:nvSpPr>
          <p:cNvPr id="3" name="Content Placeholder 2"/>
          <p:cNvSpPr>
            <a:spLocks noGrp="1"/>
          </p:cNvSpPr>
          <p:nvPr>
            <p:ph idx="1"/>
          </p:nvPr>
        </p:nvSpPr>
        <p:spPr/>
        <p:txBody>
          <a:bodyPr/>
          <a:lstStyle/>
          <a:p>
            <a:pPr>
              <a:buFont typeface="Wingdings" panose="05000000000000000000" pitchFamily="2" charset="2"/>
              <a:buNone/>
              <a:defRPr/>
            </a:pPr>
            <a:r>
              <a:rPr lang="en-GB" dirty="0" smtClean="0"/>
              <a:t>“Staff will not engage in a change effort and the learning that goes with it unless they can personally see that doing so is </a:t>
            </a:r>
            <a:r>
              <a:rPr lang="en-GB" dirty="0" smtClean="0">
                <a:solidFill>
                  <a:schemeClr val="tx2">
                    <a:lumMod val="40000"/>
                    <a:lumOff val="60000"/>
                  </a:schemeClr>
                </a:solidFill>
              </a:rPr>
              <a:t>relevant, desirable, clear, distinctive and importantly feasible. </a:t>
            </a:r>
            <a:r>
              <a:rPr lang="en-GB" dirty="0" smtClean="0"/>
              <a:t>Being appropriately involved in shaping an agreed change project and being clear on what is envisaged are also powerful motivators. Right from the outset, staff affected by each change will be weighing up the benefits of engaging and persevering with it against the costs. This is a process that carries on over the whole life cycle of every change effort”.</a:t>
            </a:r>
          </a:p>
          <a:p>
            <a:pPr>
              <a:buFont typeface="Wingdings" panose="05000000000000000000" pitchFamily="2" charset="2"/>
              <a:buNone/>
              <a:defRPr/>
            </a:pPr>
            <a:r>
              <a:rPr lang="en-GB" sz="2000" dirty="0" smtClean="0"/>
              <a:t> (Scott, 2004, p.4).</a:t>
            </a:r>
          </a:p>
          <a:p>
            <a:pPr>
              <a:defRPr/>
            </a:pPr>
            <a:endParaRPr lang="en-GB"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122238"/>
            <a:ext cx="7543800" cy="735012"/>
          </a:xfrm>
        </p:spPr>
        <p:txBody>
          <a:bodyPr/>
          <a:lstStyle/>
          <a:p>
            <a:r>
              <a:rPr lang="en-GB" altLang="en-US" smtClean="0"/>
              <a:t>Enacting change</a:t>
            </a:r>
          </a:p>
        </p:txBody>
      </p:sp>
      <p:sp>
        <p:nvSpPr>
          <p:cNvPr id="19459" name="Content Placeholder 2"/>
          <p:cNvSpPr>
            <a:spLocks noGrp="1"/>
          </p:cNvSpPr>
          <p:nvPr>
            <p:ph idx="1"/>
          </p:nvPr>
        </p:nvSpPr>
        <p:spPr>
          <a:xfrm>
            <a:off x="468313" y="1143000"/>
            <a:ext cx="8229600" cy="5059363"/>
          </a:xfrm>
        </p:spPr>
        <p:txBody>
          <a:bodyPr/>
          <a:lstStyle/>
          <a:p>
            <a:pPr>
              <a:buFont typeface="Wingdings" panose="05000000000000000000" pitchFamily="2" charset="2"/>
              <a:buNone/>
            </a:pPr>
            <a:r>
              <a:rPr lang="en-GB" altLang="en-US" smtClean="0"/>
              <a:t>Trowler suggested that staff’s responses to top down change directives may include ‘compliance (both enthusiastic and reluctant, with resistance, coping strategies and with attempts to reconstruct the policy during the implementation phase’. </a:t>
            </a:r>
          </a:p>
          <a:p>
            <a:pPr>
              <a:buFont typeface="Wingdings" panose="05000000000000000000" pitchFamily="2" charset="2"/>
              <a:buNone/>
            </a:pPr>
            <a:r>
              <a:rPr lang="en-GB" altLang="en-US" smtClean="0"/>
              <a:t>(Trowler, 1998, p.153). </a:t>
            </a:r>
          </a:p>
          <a:p>
            <a:pPr>
              <a:buFont typeface="Wingdings" panose="05000000000000000000" pitchFamily="2" charset="2"/>
              <a:buNone/>
            </a:pPr>
            <a:r>
              <a:rPr lang="en-GB" altLang="en-US" smtClean="0"/>
              <a:t>For this reason, ‘the perceived profitability of an innovation for those charged with implementing it must be clear and apparent’.</a:t>
            </a:r>
          </a:p>
          <a:p>
            <a:endParaRPr lang="en-GB" altLang="en-US" smtClean="0"/>
          </a:p>
          <a:p>
            <a:endParaRPr lang="en-GB" alt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122238"/>
            <a:ext cx="7543800" cy="806450"/>
          </a:xfrm>
        </p:spPr>
        <p:txBody>
          <a:bodyPr/>
          <a:lstStyle/>
          <a:p>
            <a:r>
              <a:rPr lang="en-GB" altLang="en-US" smtClean="0"/>
              <a:t>Ways of working with people</a:t>
            </a:r>
          </a:p>
        </p:txBody>
      </p:sp>
      <p:sp>
        <p:nvSpPr>
          <p:cNvPr id="3" name="Content Placeholder 2"/>
          <p:cNvSpPr>
            <a:spLocks noGrp="1"/>
          </p:cNvSpPr>
          <p:nvPr>
            <p:ph idx="1"/>
          </p:nvPr>
        </p:nvSpPr>
        <p:spPr>
          <a:xfrm>
            <a:off x="468313" y="1000125"/>
            <a:ext cx="8229600" cy="5202238"/>
          </a:xfrm>
        </p:spPr>
        <p:txBody>
          <a:bodyPr/>
          <a:lstStyle/>
          <a:p>
            <a:pPr>
              <a:buFont typeface="Wingdings" panose="05000000000000000000" pitchFamily="2" charset="2"/>
              <a:buNone/>
              <a:defRPr/>
            </a:pPr>
            <a:r>
              <a:rPr lang="en-GB" dirty="0" smtClean="0"/>
              <a:t>Trowler (1998, p.152) described ‘the difficulty of shining visionary light from the top in large, complex institutions like universities’ and argues that a precondition for effective change in universities is to</a:t>
            </a:r>
            <a:r>
              <a:rPr lang="en-GB" dirty="0" smtClean="0">
                <a:solidFill>
                  <a:srgbClr val="002060"/>
                </a:solidFill>
              </a:rPr>
              <a:t> </a:t>
            </a:r>
            <a:r>
              <a:rPr lang="en-GB" dirty="0" smtClean="0">
                <a:solidFill>
                  <a:schemeClr val="tx2">
                    <a:lumMod val="60000"/>
                    <a:lumOff val="40000"/>
                  </a:schemeClr>
                </a:solidFill>
              </a:rPr>
              <a:t>understand the multiple cultures within universities </a:t>
            </a:r>
            <a:r>
              <a:rPr lang="en-GB" dirty="0" smtClean="0"/>
              <a:t>and to: ‘Conceptualise organisations as open systems, and cultural configurations within them as multiple complex and shifting’ (Trowler, 1998, p.150). </a:t>
            </a:r>
          </a:p>
          <a:p>
            <a:pPr>
              <a:buFont typeface="Wingdings" panose="05000000000000000000" pitchFamily="2" charset="2"/>
              <a:buNone/>
              <a:defRPr/>
            </a:pPr>
            <a:r>
              <a:rPr lang="en-GB" dirty="0" smtClean="0"/>
              <a:t>He further argued that:</a:t>
            </a:r>
          </a:p>
          <a:p>
            <a:pPr>
              <a:buFont typeface="Wingdings" panose="05000000000000000000" pitchFamily="2" charset="2"/>
              <a:buNone/>
              <a:defRPr/>
            </a:pPr>
            <a:r>
              <a:rPr lang="en-GB" dirty="0" smtClean="0"/>
              <a:t>	‘The pre-existing values and attitudes of staff, both academics and others, need to be understood and addressed when considering change. Individuals and groups are </a:t>
            </a:r>
            <a:r>
              <a:rPr lang="en-GB" dirty="0" smtClean="0">
                <a:solidFill>
                  <a:schemeClr val="tx2">
                    <a:lumMod val="60000"/>
                    <a:lumOff val="40000"/>
                  </a:schemeClr>
                </a:solidFill>
              </a:rPr>
              <a:t>far from ‘empty-headed</a:t>
            </a:r>
            <a:r>
              <a:rPr lang="en-GB" dirty="0" smtClean="0"/>
              <a:t>’, especially those in universities.’ (Trowler, 1998, p.151).</a:t>
            </a:r>
          </a:p>
          <a:p>
            <a:pPr>
              <a:defRPr/>
            </a:pPr>
            <a:endParaRPr lang="en-GB" dirty="0" smtClean="0"/>
          </a:p>
          <a:p>
            <a:pPr>
              <a:defRPr/>
            </a:pP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altLang="en-US" smtClean="0"/>
              <a:t>Making things happen</a:t>
            </a:r>
          </a:p>
        </p:txBody>
      </p:sp>
      <p:sp>
        <p:nvSpPr>
          <p:cNvPr id="21507" name="Content Placeholder 2"/>
          <p:cNvSpPr>
            <a:spLocks noGrp="1"/>
          </p:cNvSpPr>
          <p:nvPr>
            <p:ph idx="1"/>
          </p:nvPr>
        </p:nvSpPr>
        <p:spPr/>
        <p:txBody>
          <a:bodyPr/>
          <a:lstStyle/>
          <a:p>
            <a:pPr>
              <a:buFont typeface="Wingdings" panose="05000000000000000000" pitchFamily="2" charset="2"/>
              <a:buNone/>
            </a:pPr>
            <a:r>
              <a:rPr lang="en-GB" altLang="en-US" smtClean="0"/>
              <a:t>If leaders are to bring colleagues with them in institutional change processes, it is necessary to:</a:t>
            </a:r>
          </a:p>
          <a:p>
            <a:r>
              <a:rPr lang="en-GB" altLang="en-US" smtClean="0"/>
              <a:t>Identify for all stakeholders what are the purposes of making changes: what is transparent to leaders may not be apparent to the individuals charged with making the changes;</a:t>
            </a:r>
          </a:p>
          <a:p>
            <a:r>
              <a:rPr lang="en-GB" altLang="en-US" smtClean="0"/>
              <a:t>Clarify mutual expectations, so all concerned know what is required of them; </a:t>
            </a:r>
          </a:p>
          <a:p>
            <a:r>
              <a:rPr lang="en-GB" altLang="en-US" smtClean="0"/>
              <a:t>Recognise that most academics have the well-being of the university and the students learning there at heart, so clarify the benefits for all concerned of changes. </a:t>
            </a:r>
          </a:p>
          <a:p>
            <a:endParaRPr lang="en-GB"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GB" altLang="en-US" smtClean="0"/>
              <a:t>Rationale for the session</a:t>
            </a:r>
          </a:p>
        </p:txBody>
      </p:sp>
      <p:sp>
        <p:nvSpPr>
          <p:cNvPr id="4099" name="Content Placeholder 2"/>
          <p:cNvSpPr>
            <a:spLocks noGrp="1"/>
          </p:cNvSpPr>
          <p:nvPr>
            <p:ph idx="1"/>
          </p:nvPr>
        </p:nvSpPr>
        <p:spPr/>
        <p:txBody>
          <a:bodyPr/>
          <a:lstStyle/>
          <a:p>
            <a:r>
              <a:rPr lang="en-GB" altLang="en-US" smtClean="0"/>
              <a:t>In June a workshop was held for staff across the university on engaging staff, engaging students;</a:t>
            </a:r>
          </a:p>
          <a:p>
            <a:r>
              <a:rPr lang="en-GB" altLang="en-US" smtClean="0"/>
              <a:t>This presentation contains some elements of that session to share with middle and senior managers, and some thoughts on how we can make changes happen in universities;</a:t>
            </a:r>
          </a:p>
          <a:p>
            <a:r>
              <a:rPr lang="en-GB" altLang="en-US" smtClean="0"/>
              <a:t>We are aiming to achieve concrete plans for action in the coming year, from the planning sessions this afternoon, for review in six month’s time.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altLang="en-US" smtClean="0"/>
              <a:t>Ten leverage points for strategic change at institutional level within HEIs</a:t>
            </a:r>
          </a:p>
        </p:txBody>
      </p:sp>
      <p:sp>
        <p:nvSpPr>
          <p:cNvPr id="22531" name="Content Placeholder 2"/>
          <p:cNvSpPr>
            <a:spLocks noGrp="1"/>
          </p:cNvSpPr>
          <p:nvPr>
            <p:ph idx="1"/>
          </p:nvPr>
        </p:nvSpPr>
        <p:spPr>
          <a:xfrm>
            <a:off x="468313" y="1196975"/>
            <a:ext cx="8229600" cy="5005388"/>
          </a:xfrm>
        </p:spPr>
        <p:txBody>
          <a:bodyPr/>
          <a:lstStyle/>
          <a:p>
            <a:r>
              <a:rPr lang="en-GB" altLang="en-US" sz="2300" smtClean="0"/>
              <a:t>Have new visions/new plans;</a:t>
            </a:r>
          </a:p>
          <a:p>
            <a:r>
              <a:rPr lang="en-GB" altLang="en-US" sz="2300" smtClean="0"/>
              <a:t>Foreground the preparation of new/continuing academic staff;</a:t>
            </a:r>
          </a:p>
          <a:p>
            <a:r>
              <a:rPr lang="en-GB" altLang="en-US" sz="2300" smtClean="0"/>
              <a:t>Provide a compulsory casual teaching development program;</a:t>
            </a:r>
          </a:p>
          <a:p>
            <a:r>
              <a:rPr lang="en-GB" altLang="en-US" sz="2300" smtClean="0"/>
              <a:t>Offer just-in-time professional development;</a:t>
            </a:r>
          </a:p>
          <a:p>
            <a:r>
              <a:rPr lang="en-GB" altLang="en-US" sz="2300" smtClean="0"/>
              <a:t>Foster communities of practice;</a:t>
            </a:r>
          </a:p>
          <a:p>
            <a:r>
              <a:rPr lang="en-GB" altLang="en-US" sz="2300" smtClean="0"/>
              <a:t>Strategic funding for developments;</a:t>
            </a:r>
          </a:p>
          <a:p>
            <a:r>
              <a:rPr lang="en-GB" altLang="en-US" sz="2300" smtClean="0"/>
              <a:t>Support teaching excellence through awards and fellowships;</a:t>
            </a:r>
          </a:p>
          <a:p>
            <a:r>
              <a:rPr lang="en-GB" altLang="en-US" sz="2300" smtClean="0"/>
              <a:t>Disseminate exemplary practice online;</a:t>
            </a:r>
          </a:p>
          <a:p>
            <a:r>
              <a:rPr lang="en-GB" altLang="en-US" sz="2300" smtClean="0"/>
              <a:t>Recognise and use ‘education experts’;</a:t>
            </a:r>
          </a:p>
          <a:p>
            <a:r>
              <a:rPr lang="en-GB" altLang="en-US" sz="2300" smtClean="0"/>
              <a:t>Renew leadership. </a:t>
            </a:r>
          </a:p>
          <a:p>
            <a:pPr>
              <a:buFont typeface="Wingdings" panose="05000000000000000000" pitchFamily="2" charset="2"/>
              <a:buNone/>
            </a:pPr>
            <a:r>
              <a:rPr lang="en-GB" altLang="en-US" sz="2300" smtClean="0"/>
              <a:t>(proposed by Holt, Palmer and Challis, Deakin University, Australia 2011, p. 9–15)</a:t>
            </a:r>
          </a:p>
          <a:p>
            <a:endParaRPr lang="en-GB" altLang="en-US" sz="23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3"/>
          <p:cNvSpPr>
            <a:spLocks noGrp="1"/>
          </p:cNvSpPr>
          <p:nvPr>
            <p:ph type="title"/>
          </p:nvPr>
        </p:nvSpPr>
        <p:spPr/>
        <p:txBody>
          <a:bodyPr/>
          <a:lstStyle/>
          <a:p>
            <a:r>
              <a:rPr lang="en-GB" altLang="en-US" smtClean="0"/>
              <a:t>To enact change in curriculum design and delivery, we can:</a:t>
            </a:r>
          </a:p>
        </p:txBody>
      </p:sp>
      <p:sp>
        <p:nvSpPr>
          <p:cNvPr id="23555" name="Content Placeholder 4"/>
          <p:cNvSpPr>
            <a:spLocks noGrp="1"/>
          </p:cNvSpPr>
          <p:nvPr>
            <p:ph idx="1"/>
          </p:nvPr>
        </p:nvSpPr>
        <p:spPr/>
        <p:txBody>
          <a:bodyPr/>
          <a:lstStyle/>
          <a:p>
            <a:r>
              <a:rPr lang="en-GB" altLang="en-US" smtClean="0"/>
              <a:t>Explore how we can best use the first half of the first semester to induct students into good study patterns and practices to enhance learning and improve retention (Yorke 2009);</a:t>
            </a:r>
          </a:p>
          <a:p>
            <a:r>
              <a:rPr lang="en-GB" altLang="en-US" smtClean="0"/>
              <a:t>Reconsider the kinds so activities students engage with the maximum ‘learning by doing’;</a:t>
            </a:r>
          </a:p>
          <a:p>
            <a:r>
              <a:rPr lang="en-GB" altLang="en-US" smtClean="0"/>
              <a:t>Rethink the way in which we use lecture periods to include activity as well as delivery;</a:t>
            </a:r>
          </a:p>
          <a:p>
            <a:r>
              <a:rPr lang="en-GB" altLang="en-US" smtClean="0"/>
              <a:t>Consider how we can best make use of technologies to support learning and engagment. </a:t>
            </a:r>
          </a:p>
          <a:p>
            <a:endParaRPr lang="en-GB" alt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altLang="en-US" smtClean="0"/>
              <a:t>Strategies to encourage teams to enhance students’ learning experiences</a:t>
            </a:r>
          </a:p>
        </p:txBody>
      </p:sp>
      <p:sp>
        <p:nvSpPr>
          <p:cNvPr id="24579" name="Content Placeholder 2"/>
          <p:cNvSpPr>
            <a:spLocks noGrp="1"/>
          </p:cNvSpPr>
          <p:nvPr>
            <p:ph idx="1"/>
          </p:nvPr>
        </p:nvSpPr>
        <p:spPr>
          <a:xfrm>
            <a:off x="214313" y="1357313"/>
            <a:ext cx="8572500" cy="4789487"/>
          </a:xfrm>
        </p:spPr>
        <p:txBody>
          <a:bodyPr/>
          <a:lstStyle/>
          <a:p>
            <a:r>
              <a:rPr lang="en-GB" altLang="en-US" smtClean="0"/>
              <a:t>Use internal advocates across the organisation to promulgate institutional aims at a local level.</a:t>
            </a:r>
          </a:p>
          <a:p>
            <a:r>
              <a:rPr lang="en-GB" altLang="en-US" smtClean="0"/>
              <a:t>Enable them to build on positive outcomes where an innovation or a different approach has been used to good effect by showing others what worked for them.</a:t>
            </a:r>
          </a:p>
          <a:p>
            <a:r>
              <a:rPr lang="en-GB" altLang="en-US" smtClean="0"/>
              <a:t>Regularly access institutional and course level data;</a:t>
            </a:r>
          </a:p>
          <a:p>
            <a:r>
              <a:rPr lang="en-GB" altLang="en-US" smtClean="0"/>
              <a:t>Use the committee structure of an institution to publicise and gain consensus for change; </a:t>
            </a:r>
          </a:p>
          <a:p>
            <a:r>
              <a:rPr lang="en-GB" altLang="en-US" smtClean="0"/>
              <a:t>Build learning communities across the HEI.</a:t>
            </a:r>
          </a:p>
          <a:p>
            <a:endParaRPr lang="en-GB" alt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3"/>
          <p:cNvSpPr>
            <a:spLocks noGrp="1"/>
          </p:cNvSpPr>
          <p:nvPr>
            <p:ph type="title"/>
          </p:nvPr>
        </p:nvSpPr>
        <p:spPr/>
        <p:txBody>
          <a:bodyPr/>
          <a:lstStyle/>
          <a:p>
            <a:r>
              <a:rPr lang="en-GB" altLang="en-US" smtClean="0"/>
              <a:t>Mapping out the programme as a whole: </a:t>
            </a:r>
            <a:br>
              <a:rPr lang="en-GB" altLang="en-US" smtClean="0"/>
            </a:br>
            <a:r>
              <a:rPr lang="en-GB" altLang="en-US" smtClean="0"/>
              <a:t>some questions</a:t>
            </a:r>
          </a:p>
        </p:txBody>
      </p:sp>
      <p:sp>
        <p:nvSpPr>
          <p:cNvPr id="25603" name="Content Placeholder 4"/>
          <p:cNvSpPr>
            <a:spLocks noGrp="1"/>
          </p:cNvSpPr>
          <p:nvPr>
            <p:ph idx="1"/>
          </p:nvPr>
        </p:nvSpPr>
        <p:spPr/>
        <p:txBody>
          <a:bodyPr/>
          <a:lstStyle/>
          <a:p>
            <a:r>
              <a:rPr lang="en-GB" altLang="en-US" smtClean="0"/>
              <a:t>Are you ensuring that students are immersed in the subject they have come to study from the outset?</a:t>
            </a:r>
          </a:p>
          <a:p>
            <a:r>
              <a:rPr lang="en-GB" altLang="en-US" smtClean="0"/>
              <a:t>Is induction a valuable and productive introduction to the course?</a:t>
            </a:r>
          </a:p>
          <a:p>
            <a:r>
              <a:rPr lang="en-GB" altLang="en-US" smtClean="0"/>
              <a:t>Do students have a positive and balanced experience across the programme?</a:t>
            </a:r>
          </a:p>
          <a:p>
            <a:r>
              <a:rPr lang="en-GB" altLang="en-US" smtClean="0"/>
              <a:t>Are there points in the academic year when there doesn’t seem to be much going on (e.g. an extended Christmas break) when going home (and not coming back) seems like a good option?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title"/>
          </p:nvPr>
        </p:nvSpPr>
        <p:spPr/>
        <p:txBody>
          <a:bodyPr/>
          <a:lstStyle/>
          <a:p>
            <a:r>
              <a:rPr lang="en-GB" altLang="en-US" smtClean="0"/>
              <a:t>Mapping assessment</a:t>
            </a:r>
          </a:p>
        </p:txBody>
      </p:sp>
      <p:sp>
        <p:nvSpPr>
          <p:cNvPr id="19459" name="Content Placeholder 4"/>
          <p:cNvSpPr>
            <a:spLocks noGrp="1"/>
          </p:cNvSpPr>
          <p:nvPr>
            <p:ph idx="1"/>
          </p:nvPr>
        </p:nvSpPr>
        <p:spPr>
          <a:xfrm>
            <a:off x="457200" y="1371600"/>
            <a:ext cx="8229600" cy="4754563"/>
          </a:xfrm>
        </p:spPr>
        <p:txBody>
          <a:bodyPr>
            <a:normAutofit lnSpcReduction="10000"/>
          </a:bodyPr>
          <a:lstStyle/>
          <a:p>
            <a:pPr>
              <a:defRPr/>
            </a:pPr>
            <a:r>
              <a:rPr lang="en-GB" dirty="0"/>
              <a:t>Are summative assessments undertaken throughout the course, or is everything ‘sudden death’ end-point? </a:t>
            </a:r>
          </a:p>
          <a:p>
            <a:pPr>
              <a:defRPr/>
            </a:pPr>
            <a:r>
              <a:rPr lang="en-GB" dirty="0"/>
              <a:t>Is there excessive bunching of assignments in different modules that is highly stressful for students and unmanageable staff?</a:t>
            </a:r>
          </a:p>
          <a:p>
            <a:pPr>
              <a:defRPr/>
            </a:pPr>
            <a:r>
              <a:rPr lang="en-GB" dirty="0"/>
              <a:t>Are there plenty of opportunities for formative assessment, especially early on?</a:t>
            </a:r>
          </a:p>
          <a:p>
            <a:pPr>
              <a:defRPr/>
            </a:pPr>
            <a:r>
              <a:rPr lang="en-GB" dirty="0"/>
              <a:t>Are students over-assessed? </a:t>
            </a:r>
          </a:p>
          <a:p>
            <a:pPr>
              <a:defRPr/>
            </a:pPr>
            <a:r>
              <a:rPr lang="en-GB" dirty="0"/>
              <a:t>When you have introduced innovative assignments, have they been introduced instead of existing ones or simply added to the assessment diet?</a:t>
            </a:r>
          </a:p>
          <a:p>
            <a:pPr>
              <a:defRPr/>
            </a:pPr>
            <a:r>
              <a:rPr lang="en-GB" dirty="0"/>
              <a:t>Are students encouraged to make good use of the feedback they receive?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p:cNvSpPr>
            <a:spLocks noGrp="1"/>
          </p:cNvSpPr>
          <p:nvPr>
            <p:ph type="title"/>
          </p:nvPr>
        </p:nvSpPr>
        <p:spPr/>
        <p:txBody>
          <a:bodyPr/>
          <a:lstStyle/>
          <a:p>
            <a:r>
              <a:rPr lang="en-GB" altLang="en-US" smtClean="0"/>
              <a:t>Mapping progression</a:t>
            </a:r>
          </a:p>
        </p:txBody>
      </p:sp>
      <p:sp>
        <p:nvSpPr>
          <p:cNvPr id="27651" name="Content Placeholder 4"/>
          <p:cNvSpPr>
            <a:spLocks noGrp="1"/>
          </p:cNvSpPr>
          <p:nvPr>
            <p:ph idx="1"/>
          </p:nvPr>
        </p:nvSpPr>
        <p:spPr/>
        <p:txBody>
          <a:bodyPr/>
          <a:lstStyle/>
          <a:p>
            <a:r>
              <a:rPr lang="en-GB" altLang="en-US" smtClean="0"/>
              <a:t>Is there a coherent model of progression across the student life-cycle from induction to ‘outduction’? </a:t>
            </a:r>
          </a:p>
          <a:p>
            <a:r>
              <a:rPr lang="en-GB" altLang="en-US" smtClean="0"/>
              <a:t>Do you manage transitions from year one to year two and year two to year three to ensure students remain committed and engaged?</a:t>
            </a:r>
          </a:p>
          <a:p>
            <a:r>
              <a:rPr lang="en-GB" altLang="en-US" smtClean="0"/>
              <a:t>Is there some continuity in the sources of student support throughout the course (e.g. personal tutors)?</a:t>
            </a:r>
          </a:p>
          <a:p>
            <a:r>
              <a:rPr lang="en-GB" altLang="en-US" smtClean="0"/>
              <a:t>Are students offered support and guidance in relation to personal development and employability?</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42875" y="122238"/>
            <a:ext cx="8143875" cy="1074737"/>
          </a:xfrm>
        </p:spPr>
        <p:txBody>
          <a:bodyPr/>
          <a:lstStyle/>
          <a:p>
            <a:r>
              <a:rPr lang="en-GB" altLang="en-US" smtClean="0"/>
              <a:t>How can we get students to fully engage? </a:t>
            </a:r>
            <a:br>
              <a:rPr lang="en-GB" altLang="en-US" smtClean="0"/>
            </a:br>
            <a:r>
              <a:rPr lang="en-GB" altLang="en-US" smtClean="0"/>
              <a:t>Some suggestions</a:t>
            </a:r>
          </a:p>
        </p:txBody>
      </p:sp>
      <p:sp>
        <p:nvSpPr>
          <p:cNvPr id="28675" name="Content Placeholder 2"/>
          <p:cNvSpPr>
            <a:spLocks noGrp="1"/>
          </p:cNvSpPr>
          <p:nvPr>
            <p:ph idx="1"/>
          </p:nvPr>
        </p:nvSpPr>
        <p:spPr/>
        <p:txBody>
          <a:bodyPr/>
          <a:lstStyle/>
          <a:p>
            <a:r>
              <a:rPr lang="en-GB" altLang="en-US" smtClean="0"/>
              <a:t>Provide opportunities for students to get involved in authentic learning environments on campus or off;</a:t>
            </a:r>
          </a:p>
          <a:p>
            <a:r>
              <a:rPr lang="en-GB" altLang="en-US" smtClean="0"/>
              <a:t>Keep the curriculum current and life-relevant, without losing historical perspectives;</a:t>
            </a:r>
          </a:p>
          <a:p>
            <a:r>
              <a:rPr lang="en-GB" altLang="en-US" smtClean="0"/>
              <a:t>Give them real problems to solve and issues with which to engage;</a:t>
            </a:r>
          </a:p>
          <a:p>
            <a:r>
              <a:rPr lang="en-GB" altLang="en-US" smtClean="0"/>
              <a:t>Identify the skills they need to succeed and provide opportunities to rehearse and develop them;</a:t>
            </a:r>
          </a:p>
          <a:p>
            <a:r>
              <a:rPr lang="en-GB" altLang="en-US" smtClean="0"/>
              <a:t>Never compromise on the quality of the demands we make of them.</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p:txBody>
          <a:bodyPr rtlCol="0">
            <a:normAutofit fontScale="90000"/>
          </a:bodyPr>
          <a:lstStyle/>
          <a:p>
            <a:pPr>
              <a:defRPr/>
            </a:pPr>
            <a:r>
              <a:rPr lang="en-GB" sz="3200" dirty="0">
                <a:solidFill>
                  <a:srgbClr val="002060"/>
                </a:solidFill>
              </a:rPr>
              <a:t>Enhancements to curriculum design and </a:t>
            </a:r>
            <a:r>
              <a:rPr lang="en-GB" sz="3200" dirty="0" smtClean="0">
                <a:solidFill>
                  <a:srgbClr val="002060"/>
                </a:solidFill>
              </a:rPr>
              <a:t>delivery early in the student </a:t>
            </a:r>
            <a:r>
              <a:rPr lang="en-GB" sz="3200" dirty="0" err="1" smtClean="0">
                <a:solidFill>
                  <a:srgbClr val="002060"/>
                </a:solidFill>
              </a:rPr>
              <a:t>lifecylce</a:t>
            </a:r>
            <a:r>
              <a:rPr lang="en-GB" sz="3200" dirty="0" smtClean="0">
                <a:solidFill>
                  <a:srgbClr val="002060"/>
                </a:solidFill>
              </a:rPr>
              <a:t>: </a:t>
            </a:r>
            <a:r>
              <a:rPr lang="en-GB" sz="3200" dirty="0">
                <a:solidFill>
                  <a:srgbClr val="002060"/>
                </a:solidFill>
              </a:rPr>
              <a:t>we can:</a:t>
            </a:r>
          </a:p>
        </p:txBody>
      </p:sp>
      <p:sp>
        <p:nvSpPr>
          <p:cNvPr id="29699" name="Content Placeholder 4"/>
          <p:cNvSpPr>
            <a:spLocks noGrp="1"/>
          </p:cNvSpPr>
          <p:nvPr>
            <p:ph idx="1"/>
          </p:nvPr>
        </p:nvSpPr>
        <p:spPr/>
        <p:txBody>
          <a:bodyPr/>
          <a:lstStyle/>
          <a:p>
            <a:r>
              <a:rPr lang="en-GB" altLang="en-US" smtClean="0"/>
              <a:t>Explore how we can best use the first half of the first semester to induct students into good study patterns and practices to enhance learning and improve retention (Yorke 2009);</a:t>
            </a:r>
          </a:p>
          <a:p>
            <a:r>
              <a:rPr lang="en-GB" altLang="en-US" smtClean="0"/>
              <a:t>Reconsider the kinds so activities students engage with the maximum ‘learning by doing’;</a:t>
            </a:r>
          </a:p>
          <a:p>
            <a:r>
              <a:rPr lang="en-GB" altLang="en-US" smtClean="0"/>
              <a:t>Rethink the way in which we use lecture periods to include activity as well as delivery;</a:t>
            </a:r>
          </a:p>
          <a:p>
            <a:r>
              <a:rPr lang="en-GB" altLang="en-US" smtClean="0"/>
              <a:t>Consider how we can best make use of technologies to support learning and engagement. </a:t>
            </a:r>
          </a:p>
          <a:p>
            <a:pPr>
              <a:buFont typeface="Wingdings" panose="05000000000000000000" pitchFamily="2" charset="2"/>
              <a:buNone/>
            </a:pPr>
            <a:r>
              <a:rPr lang="en-GB" altLang="en-US" b="0" smtClean="0"/>
              <a:t>(</a:t>
            </a:r>
            <a:r>
              <a:rPr lang="en-GB" altLang="en-US" smtClean="0"/>
              <a:t>USW’s  HEA Strategic Excellence Initiative rolling out Immersive Learning in the first 6 weeks of year 1 as part of the Academic Blueprint supports this approach).</a:t>
            </a:r>
          </a:p>
          <a:p>
            <a:endParaRPr lang="en-GB" altLang="en-US" smtClean="0"/>
          </a:p>
          <a:p>
            <a:endParaRPr lang="en-GB" alt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altLang="en-US" smtClean="0"/>
              <a:t>Engagement of international students: some important considerations</a:t>
            </a:r>
          </a:p>
        </p:txBody>
      </p:sp>
      <p:sp>
        <p:nvSpPr>
          <p:cNvPr id="30723" name="Content Placeholder 2"/>
          <p:cNvSpPr>
            <a:spLocks noGrp="1"/>
          </p:cNvSpPr>
          <p:nvPr>
            <p:ph idx="1"/>
          </p:nvPr>
        </p:nvSpPr>
        <p:spPr/>
        <p:txBody>
          <a:bodyPr/>
          <a:lstStyle/>
          <a:p>
            <a:r>
              <a:rPr lang="en-GB" altLang="en-US" smtClean="0"/>
              <a:t>Is recruitment undertaken to ensure students have the potential to succeed?</a:t>
            </a:r>
          </a:p>
          <a:p>
            <a:r>
              <a:rPr lang="en-GB" altLang="en-US" smtClean="0"/>
              <a:t>Is induction framed appropriately to welcome international students?</a:t>
            </a:r>
          </a:p>
          <a:p>
            <a:r>
              <a:rPr lang="en-GB" altLang="en-US" smtClean="0"/>
              <a:t>Are steps taken proactively to ensure international students have a good chance of integrating with their study cohorts?</a:t>
            </a:r>
          </a:p>
          <a:p>
            <a:r>
              <a:rPr lang="en-GB" altLang="en-US" smtClean="0"/>
              <a:t>Is the curriculum international is scope and content? Are examples and case studies global?</a:t>
            </a:r>
          </a:p>
          <a:p>
            <a:r>
              <a:rPr lang="en-GB" altLang="en-US" smtClean="0"/>
              <a:t>Is the right kind of support offered (language, crisis support, befriending etc.)?</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122238"/>
            <a:ext cx="7543800" cy="868362"/>
          </a:xfrm>
        </p:spPr>
        <p:txBody>
          <a:bodyPr/>
          <a:lstStyle/>
          <a:p>
            <a:r>
              <a:rPr lang="en-GB" altLang="en-US" smtClean="0"/>
              <a:t>Robust quality: I argue that for engaged students we need</a:t>
            </a:r>
          </a:p>
        </p:txBody>
      </p:sp>
      <p:sp>
        <p:nvSpPr>
          <p:cNvPr id="31747" name="Content Placeholder 2"/>
          <p:cNvSpPr>
            <a:spLocks noGrp="1"/>
          </p:cNvSpPr>
          <p:nvPr>
            <p:ph idx="1"/>
          </p:nvPr>
        </p:nvSpPr>
        <p:spPr>
          <a:xfrm>
            <a:off x="228600" y="1066800"/>
            <a:ext cx="8469313" cy="5135563"/>
          </a:xfrm>
        </p:spPr>
        <p:txBody>
          <a:bodyPr/>
          <a:lstStyle/>
          <a:p>
            <a:r>
              <a:rPr lang="en-GB" altLang="en-US" smtClean="0"/>
              <a:t>Rapid turnaround of assignments with detailed and useful feedback;</a:t>
            </a:r>
          </a:p>
          <a:p>
            <a:r>
              <a:rPr lang="en-GB" altLang="en-US" smtClean="0"/>
              <a:t>Proactive and positive initial training for teaching staff and ongoing CPD;</a:t>
            </a:r>
          </a:p>
          <a:p>
            <a:r>
              <a:rPr lang="en-GB" altLang="en-US" smtClean="0"/>
              <a:t>Regular developmental Peer Observation;</a:t>
            </a:r>
          </a:p>
          <a:p>
            <a:r>
              <a:rPr lang="en-GB" altLang="en-US" smtClean="0"/>
              <a:t>Teaching based on a supportive / reflective model;</a:t>
            </a:r>
          </a:p>
          <a:p>
            <a:r>
              <a:rPr lang="en-GB" altLang="en-US" smtClean="0"/>
              <a:t>Clear and widely publicised mutual expectations for students and staff;</a:t>
            </a:r>
          </a:p>
          <a:p>
            <a:r>
              <a:rPr lang="en-GB" altLang="en-US" smtClean="0"/>
              <a:t>Recognising and rewarding good teaching and learning support, and having obvious career pathways for those who dedicate their lives to enhancing the student experience;</a:t>
            </a:r>
          </a:p>
          <a:p>
            <a:r>
              <a:rPr lang="en-GB" altLang="en-US" smtClean="0"/>
              <a:t>Taking student feedback very seriously, and publicising widely action take as a result of feedback.</a:t>
            </a:r>
          </a:p>
          <a:p>
            <a:endParaRPr lang="en-GB"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Laurentius_de_Voltolina_00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3850" y="0"/>
            <a:ext cx="84963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extBox 2"/>
          <p:cNvSpPr txBox="1">
            <a:spLocks noChangeArrowheads="1"/>
          </p:cNvSpPr>
          <p:nvPr/>
        </p:nvSpPr>
        <p:spPr bwMode="auto">
          <a:xfrm>
            <a:off x="6424613" y="5930900"/>
            <a:ext cx="2395537" cy="9239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r>
              <a:rPr lang="en-GB" altLang="en-US" sz="1800">
                <a:solidFill>
                  <a:srgbClr val="FFFFFF"/>
                </a:solidFill>
                <a:latin typeface="Calibri" panose="020F0502020204030204" pitchFamily="34" charset="0"/>
              </a:rPr>
              <a:t>Laurentius de Voltolina </a:t>
            </a:r>
          </a:p>
          <a:p>
            <a:pPr eaLnBrk="1" hangingPunct="1"/>
            <a:r>
              <a:rPr lang="en-GB" altLang="en-US" sz="1800">
                <a:solidFill>
                  <a:srgbClr val="FFFFFF"/>
                </a:solidFill>
                <a:latin typeface="Calibri" panose="020F0502020204030204" pitchFamily="34" charset="0"/>
              </a:rPr>
              <a:t>2</a:t>
            </a:r>
            <a:r>
              <a:rPr lang="en-GB" altLang="en-US" sz="1800" baseline="30000">
                <a:solidFill>
                  <a:srgbClr val="FFFFFF"/>
                </a:solidFill>
                <a:latin typeface="Calibri" panose="020F0502020204030204" pitchFamily="34" charset="0"/>
              </a:rPr>
              <a:t>nd</a:t>
            </a:r>
            <a:r>
              <a:rPr lang="en-GB" altLang="en-US" sz="1800">
                <a:solidFill>
                  <a:srgbClr val="FFFFFF"/>
                </a:solidFill>
                <a:latin typeface="Calibri" panose="020F0502020204030204" pitchFamily="34" charset="0"/>
              </a:rPr>
              <a:t> half of 14</a:t>
            </a:r>
            <a:r>
              <a:rPr lang="en-GB" altLang="en-US" sz="1800" baseline="30000">
                <a:solidFill>
                  <a:srgbClr val="FFFFFF"/>
                </a:solidFill>
                <a:latin typeface="Calibri" panose="020F0502020204030204" pitchFamily="34" charset="0"/>
              </a:rPr>
              <a:t>th</a:t>
            </a:r>
            <a:r>
              <a:rPr lang="en-GB" altLang="en-US" sz="1800">
                <a:solidFill>
                  <a:srgbClr val="FFFFFF"/>
                </a:solidFill>
                <a:latin typeface="Calibri" panose="020F0502020204030204" pitchFamily="34" charset="0"/>
              </a:rPr>
              <a:t> Century</a:t>
            </a:r>
          </a:p>
          <a:p>
            <a:pPr eaLnBrk="1" hangingPunct="1"/>
            <a:r>
              <a:rPr lang="en-GB" altLang="en-US" sz="1800">
                <a:solidFill>
                  <a:srgbClr val="FFFFFF"/>
                </a:solidFill>
                <a:latin typeface="Calibri" panose="020F0502020204030204" pitchFamily="34" charset="0"/>
              </a:rPr>
              <a:t>Italian Painter</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smtClean="0"/>
              <a:t>Towards a teaching excellence framework</a:t>
            </a:r>
          </a:p>
        </p:txBody>
      </p:sp>
      <p:sp>
        <p:nvSpPr>
          <p:cNvPr id="32771" name="Content Placeholder 2"/>
          <p:cNvSpPr>
            <a:spLocks noGrp="1"/>
          </p:cNvSpPr>
          <p:nvPr>
            <p:ph idx="1"/>
          </p:nvPr>
        </p:nvSpPr>
        <p:spPr/>
        <p:txBody>
          <a:bodyPr/>
          <a:lstStyle/>
          <a:p>
            <a:r>
              <a:rPr lang="en-GB" altLang="en-US" smtClean="0"/>
              <a:t>In ‘Teaching at the Heart of the System’ (1 July 2015), the HE Minister, Jo Johnson, announced the impending implementation of a new national Teaching Excellence Framework (TEF) </a:t>
            </a:r>
          </a:p>
          <a:p>
            <a:r>
              <a:rPr lang="en-GB" altLang="en-US" smtClean="0"/>
              <a:t>The TEF is a means by which teaching excellence is to be recognised in universities to counteract a perceived imbalance in esteem, caused largely by HEIs focusing on the Research Excellence Framework, thereby giving perverse incentives for HEIs to overlook the importance of teaching.</a:t>
            </a:r>
            <a:endParaRPr lang="en-US" altLang="en-US"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GB" altLang="en-US" smtClean="0"/>
              <a:t>Eight potential dimensions of a TEF</a:t>
            </a:r>
          </a:p>
        </p:txBody>
      </p:sp>
      <p:sp>
        <p:nvSpPr>
          <p:cNvPr id="33795" name="Content Placeholder 2"/>
          <p:cNvSpPr>
            <a:spLocks noGrp="1"/>
          </p:cNvSpPr>
          <p:nvPr>
            <p:ph idx="1"/>
          </p:nvPr>
        </p:nvSpPr>
        <p:spPr/>
        <p:txBody>
          <a:bodyPr/>
          <a:lstStyle/>
          <a:p>
            <a:pPr>
              <a:buSzPct val="100000"/>
              <a:buFont typeface="Arial" panose="020B0604020202020204" pitchFamily="34" charset="0"/>
              <a:buAutoNum type="arabicPeriod"/>
            </a:pPr>
            <a:r>
              <a:rPr lang="en-GB" altLang="en-US" sz="2200" smtClean="0"/>
              <a:t>The HEI recognises and rewards excellent teaching e.g. by supporting HEA Fellowship accreditation, appointing Teacher Fellows, offering Professorships for L&amp;T, and valuing academic leadership</a:t>
            </a:r>
          </a:p>
          <a:p>
            <a:pPr>
              <a:buSzPct val="100000"/>
              <a:buFont typeface="Arial" panose="020B0604020202020204" pitchFamily="34" charset="0"/>
              <a:buAutoNum type="arabicPeriod"/>
            </a:pPr>
            <a:r>
              <a:rPr lang="en-GB" altLang="en-US" sz="2200" smtClean="0"/>
              <a:t>Students are involved in assuring and enhancing teaching at all stages from curriculum design through teaching to evaluation, there are robust systems for training, supporting, valuing and making good use of student representatives.</a:t>
            </a:r>
          </a:p>
          <a:p>
            <a:pPr>
              <a:buSzPct val="100000"/>
              <a:buFont typeface="Arial" panose="020B0604020202020204" pitchFamily="34" charset="0"/>
              <a:buAutoNum type="arabicPeriod"/>
            </a:pPr>
            <a:r>
              <a:rPr lang="en-GB" altLang="en-US" sz="2200" smtClean="0"/>
              <a:t>All New-to-HE staff are trained and supported through their early years of teaching (linked to probation) including GTAs, sessional and fractional staff , and career-wide CPD is provided for all who teach and take up is monitored</a:t>
            </a:r>
          </a:p>
          <a:p>
            <a:pPr>
              <a:buSzPct val="100000"/>
              <a:buFont typeface="Arial" panose="020B0604020202020204" pitchFamily="34" charset="0"/>
              <a:buAutoNum type="arabicPeriod"/>
            </a:pPr>
            <a:r>
              <a:rPr lang="en-GB" altLang="en-US" sz="2200" smtClean="0"/>
              <a:t>Students are satisfied with their learning experiences as indicated by a basket of measures, one of which will be NSS outcomes</a:t>
            </a:r>
          </a:p>
          <a:p>
            <a:pPr>
              <a:buSzPct val="100000"/>
            </a:pPr>
            <a:endParaRPr lang="en-US" altLang="en-US" sz="220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GB" altLang="en-US" smtClean="0"/>
              <a:t>And the other four</a:t>
            </a:r>
          </a:p>
        </p:txBody>
      </p:sp>
      <p:sp>
        <p:nvSpPr>
          <p:cNvPr id="34819" name="Content Placeholder 2"/>
          <p:cNvSpPr>
            <a:spLocks noGrp="1"/>
          </p:cNvSpPr>
          <p:nvPr>
            <p:ph idx="1"/>
          </p:nvPr>
        </p:nvSpPr>
        <p:spPr/>
        <p:txBody>
          <a:bodyPr/>
          <a:lstStyle/>
          <a:p>
            <a:pPr>
              <a:buFont typeface="Wingdings" panose="05000000000000000000" pitchFamily="2" charset="2"/>
              <a:buNone/>
            </a:pPr>
            <a:r>
              <a:rPr lang="en-GB" altLang="en-US" smtClean="0"/>
              <a:t>5. Outcomes for students are excellent as indicated by retention and successful degree achievements and students are employed in graduate professions within three years of graduation</a:t>
            </a:r>
          </a:p>
          <a:p>
            <a:pPr>
              <a:buFont typeface="Wingdings" panose="05000000000000000000" pitchFamily="2" charset="2"/>
              <a:buNone/>
            </a:pPr>
            <a:r>
              <a:rPr lang="en-GB" altLang="en-US" smtClean="0"/>
              <a:t>6. Quality assurance measures result in QAA &amp; PSRB confidence</a:t>
            </a:r>
          </a:p>
          <a:p>
            <a:pPr>
              <a:buFont typeface="Wingdings" panose="05000000000000000000" pitchFamily="2" charset="2"/>
              <a:buNone/>
            </a:pPr>
            <a:r>
              <a:rPr lang="en-GB" altLang="en-US" smtClean="0"/>
              <a:t>7. Assessment is fit-for-purpose, appropriate to subject and level and is integrated with learning, with robust moderation in place to assure standards</a:t>
            </a:r>
          </a:p>
          <a:p>
            <a:pPr>
              <a:buFont typeface="Wingdings" panose="05000000000000000000" pitchFamily="2" charset="2"/>
              <a:buNone/>
            </a:pPr>
            <a:r>
              <a:rPr lang="en-GB" altLang="en-US" smtClean="0"/>
              <a:t>8. The HEI demonstrates a commitment to inclusivity and redressing all kinds of disadvantage, particularly in terms of Widening Participation and Fair Access.</a:t>
            </a:r>
          </a:p>
          <a:p>
            <a:endParaRPr lang="en-GB" altLang="en-US"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2" name="Straight Connector 1"/>
          <p:cNvCxnSpPr/>
          <p:nvPr/>
        </p:nvCxnSpPr>
        <p:spPr>
          <a:xfrm flipV="1">
            <a:off x="2393950" y="1651000"/>
            <a:ext cx="4432300" cy="3687763"/>
          </a:xfrm>
          <a:prstGeom prst="line">
            <a:avLst/>
          </a:prstGeom>
          <a:ln w="28575"/>
        </p:spPr>
        <p:style>
          <a:lnRef idx="1">
            <a:schemeClr val="dk1"/>
          </a:lnRef>
          <a:fillRef idx="0">
            <a:schemeClr val="dk1"/>
          </a:fillRef>
          <a:effectRef idx="0">
            <a:schemeClr val="dk1"/>
          </a:effectRef>
          <a:fontRef idx="minor">
            <a:schemeClr val="tx1"/>
          </a:fontRef>
        </p:style>
      </p:cxnSp>
      <p:cxnSp>
        <p:nvCxnSpPr>
          <p:cNvPr id="3" name="Straight Connector 2"/>
          <p:cNvCxnSpPr/>
          <p:nvPr/>
        </p:nvCxnSpPr>
        <p:spPr>
          <a:xfrm>
            <a:off x="2544763" y="1381125"/>
            <a:ext cx="4068762" cy="4087813"/>
          </a:xfrm>
          <a:prstGeom prst="line">
            <a:avLst/>
          </a:prstGeom>
          <a:ln w="28575"/>
        </p:spPr>
        <p:style>
          <a:lnRef idx="1">
            <a:schemeClr val="dk1"/>
          </a:lnRef>
          <a:fillRef idx="0">
            <a:schemeClr val="dk1"/>
          </a:fillRef>
          <a:effectRef idx="0">
            <a:schemeClr val="dk1"/>
          </a:effectRef>
          <a:fontRef idx="minor">
            <a:schemeClr val="tx1"/>
          </a:fontRef>
        </p:style>
      </p:cxnSp>
      <p:cxnSp>
        <p:nvCxnSpPr>
          <p:cNvPr id="4" name="Straight Connector 3"/>
          <p:cNvCxnSpPr/>
          <p:nvPr/>
        </p:nvCxnSpPr>
        <p:spPr>
          <a:xfrm>
            <a:off x="1735138" y="3441700"/>
            <a:ext cx="5721350" cy="23813"/>
          </a:xfrm>
          <a:prstGeom prst="line">
            <a:avLst/>
          </a:prstGeom>
          <a:ln w="28575"/>
        </p:spPr>
        <p:style>
          <a:lnRef idx="1">
            <a:schemeClr val="dk1"/>
          </a:lnRef>
          <a:fillRef idx="0">
            <a:schemeClr val="dk1"/>
          </a:fillRef>
          <a:effectRef idx="0">
            <a:schemeClr val="dk1"/>
          </a:effectRef>
          <a:fontRef idx="minor">
            <a:schemeClr val="tx1"/>
          </a:fontRef>
        </p:style>
      </p:cxnSp>
      <p:cxnSp>
        <p:nvCxnSpPr>
          <p:cNvPr id="5" name="Straight Connector 4"/>
          <p:cNvCxnSpPr/>
          <p:nvPr/>
        </p:nvCxnSpPr>
        <p:spPr>
          <a:xfrm>
            <a:off x="4556125" y="844550"/>
            <a:ext cx="36513" cy="5257800"/>
          </a:xfrm>
          <a:prstGeom prst="line">
            <a:avLst/>
          </a:prstGeom>
          <a:ln w="28575"/>
        </p:spPr>
        <p:style>
          <a:lnRef idx="1">
            <a:schemeClr val="dk1"/>
          </a:lnRef>
          <a:fillRef idx="0">
            <a:schemeClr val="dk1"/>
          </a:fillRef>
          <a:effectRef idx="0">
            <a:schemeClr val="dk1"/>
          </a:effectRef>
          <a:fontRef idx="minor">
            <a:schemeClr val="tx1"/>
          </a:fontRef>
        </p:style>
      </p:cxnSp>
      <p:sp>
        <p:nvSpPr>
          <p:cNvPr id="35846" name="TextBox 5"/>
          <p:cNvSpPr txBox="1">
            <a:spLocks noChangeArrowheads="1"/>
          </p:cNvSpPr>
          <p:nvPr/>
        </p:nvSpPr>
        <p:spPr bwMode="auto">
          <a:xfrm>
            <a:off x="3332163" y="87313"/>
            <a:ext cx="2479675" cy="1062037"/>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algn="ctr" eaLnBrk="1" hangingPunct="1"/>
            <a:r>
              <a:rPr lang="en-GB" altLang="en-US" b="1"/>
              <a:t>1: </a:t>
            </a:r>
            <a:r>
              <a:rPr lang="en-GB" altLang="en-US" sz="1600" b="1"/>
              <a:t>Recognises and rewards excellent teaching </a:t>
            </a:r>
          </a:p>
        </p:txBody>
      </p:sp>
      <p:sp>
        <p:nvSpPr>
          <p:cNvPr id="35847" name="TextBox 6"/>
          <p:cNvSpPr txBox="1">
            <a:spLocks noChangeArrowheads="1"/>
          </p:cNvSpPr>
          <p:nvPr/>
        </p:nvSpPr>
        <p:spPr bwMode="auto">
          <a:xfrm>
            <a:off x="3484563" y="6199188"/>
            <a:ext cx="2216150" cy="8159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algn="ctr" eaLnBrk="1" hangingPunct="1"/>
            <a:r>
              <a:rPr lang="en-GB" altLang="en-US" b="1"/>
              <a:t>10:</a:t>
            </a:r>
            <a:r>
              <a:rPr lang="en-GB" altLang="en-US" sz="1600" b="1"/>
              <a:t> Excellent student outcomes </a:t>
            </a:r>
          </a:p>
        </p:txBody>
      </p:sp>
      <p:sp>
        <p:nvSpPr>
          <p:cNvPr id="35848" name="Rectangle 7"/>
          <p:cNvSpPr>
            <a:spLocks noChangeArrowheads="1"/>
          </p:cNvSpPr>
          <p:nvPr/>
        </p:nvSpPr>
        <p:spPr bwMode="auto">
          <a:xfrm>
            <a:off x="604838" y="1014413"/>
            <a:ext cx="1774825" cy="569912"/>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 </a:t>
            </a:r>
            <a:r>
              <a:rPr lang="en-GB" altLang="en-US" b="1"/>
              <a:t>8: </a:t>
            </a:r>
            <a:r>
              <a:rPr lang="en-GB" altLang="en-US" sz="1600" b="1"/>
              <a:t>Inclusivity</a:t>
            </a:r>
            <a:r>
              <a:rPr lang="en-GB" altLang="en-US" sz="1600" b="1">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n-GB" altLang="en-US" sz="1600"/>
          </a:p>
        </p:txBody>
      </p:sp>
      <p:sp>
        <p:nvSpPr>
          <p:cNvPr id="35849" name="TextBox 8"/>
          <p:cNvSpPr txBox="1">
            <a:spLocks noChangeArrowheads="1"/>
          </p:cNvSpPr>
          <p:nvPr/>
        </p:nvSpPr>
        <p:spPr bwMode="auto">
          <a:xfrm>
            <a:off x="6837363" y="784225"/>
            <a:ext cx="2216150" cy="13081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algn="ctr" eaLnBrk="1" hangingPunct="1"/>
            <a:r>
              <a:rPr lang="en-GB" altLang="en-US" b="1"/>
              <a:t>2: </a:t>
            </a:r>
            <a:r>
              <a:rPr lang="en-GB" altLang="en-US" sz="1600" b="1"/>
              <a:t>Students involved in assuring and enhancing teaching</a:t>
            </a:r>
            <a:r>
              <a:rPr lang="en-GB" altLang="en-US" sz="1600"/>
              <a:t> </a:t>
            </a:r>
            <a:endParaRPr lang="en-GB" altLang="en-US" sz="1600" b="1"/>
          </a:p>
        </p:txBody>
      </p:sp>
      <p:sp>
        <p:nvSpPr>
          <p:cNvPr id="35850" name="TextBox 9"/>
          <p:cNvSpPr txBox="1">
            <a:spLocks noChangeArrowheads="1"/>
          </p:cNvSpPr>
          <p:nvPr/>
        </p:nvSpPr>
        <p:spPr bwMode="auto">
          <a:xfrm>
            <a:off x="7747000" y="2940050"/>
            <a:ext cx="1368425" cy="13081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algn="ctr" eaLnBrk="1" hangingPunct="1"/>
            <a:r>
              <a:rPr lang="en-GB" altLang="en-US" b="1"/>
              <a:t>3: </a:t>
            </a:r>
            <a:r>
              <a:rPr lang="en-GB" altLang="en-US" sz="1600" b="1"/>
              <a:t>Career-wide training and CPD</a:t>
            </a:r>
            <a:r>
              <a:rPr lang="en-GB" altLang="en-US" sz="1600"/>
              <a:t> </a:t>
            </a:r>
            <a:endParaRPr lang="en-GB" altLang="en-US" sz="1600" b="1"/>
          </a:p>
        </p:txBody>
      </p:sp>
      <p:sp>
        <p:nvSpPr>
          <p:cNvPr id="35851" name="TextBox 10"/>
          <p:cNvSpPr txBox="1">
            <a:spLocks noChangeArrowheads="1"/>
          </p:cNvSpPr>
          <p:nvPr/>
        </p:nvSpPr>
        <p:spPr bwMode="auto">
          <a:xfrm>
            <a:off x="134938" y="2868613"/>
            <a:ext cx="1382712" cy="1062037"/>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algn="ctr" eaLnBrk="1" hangingPunct="1"/>
            <a:r>
              <a:rPr lang="en-GB" altLang="en-US" b="1"/>
              <a:t>7: </a:t>
            </a:r>
            <a:r>
              <a:rPr lang="en-GB" altLang="en-US" sz="1600" b="1"/>
              <a:t>Fit-for-purpose assessment </a:t>
            </a:r>
          </a:p>
        </p:txBody>
      </p:sp>
      <p:sp>
        <p:nvSpPr>
          <p:cNvPr id="35852" name="TextBox 11"/>
          <p:cNvSpPr txBox="1">
            <a:spLocks noChangeArrowheads="1"/>
          </p:cNvSpPr>
          <p:nvPr/>
        </p:nvSpPr>
        <p:spPr bwMode="auto">
          <a:xfrm>
            <a:off x="328613" y="5205413"/>
            <a:ext cx="1852612" cy="1062037"/>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algn="ctr" eaLnBrk="1" hangingPunct="1"/>
            <a:r>
              <a:rPr lang="en-GB" altLang="en-US" b="1"/>
              <a:t>6: </a:t>
            </a:r>
            <a:r>
              <a:rPr lang="en-GB" altLang="en-US" sz="1600" b="1"/>
              <a:t>Robust quality assurance</a:t>
            </a:r>
            <a:r>
              <a:rPr lang="en-GB" altLang="en-US" sz="1600"/>
              <a:t> </a:t>
            </a:r>
            <a:endParaRPr lang="en-GB" altLang="en-US" sz="1600" b="1"/>
          </a:p>
        </p:txBody>
      </p:sp>
      <p:sp>
        <p:nvSpPr>
          <p:cNvPr id="35853" name="TextBox 12"/>
          <p:cNvSpPr txBox="1">
            <a:spLocks noChangeArrowheads="1"/>
          </p:cNvSpPr>
          <p:nvPr/>
        </p:nvSpPr>
        <p:spPr bwMode="auto">
          <a:xfrm>
            <a:off x="6635750" y="5621338"/>
            <a:ext cx="2216150" cy="8159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algn="ctr" eaLnBrk="1" hangingPunct="1"/>
            <a:r>
              <a:rPr lang="en-GB" altLang="en-US" b="1"/>
              <a:t>4: </a:t>
            </a:r>
            <a:r>
              <a:rPr lang="en-GB" altLang="en-US" sz="1600" b="1"/>
              <a:t>Student satisfaction </a:t>
            </a:r>
          </a:p>
        </p:txBody>
      </p:sp>
      <p:sp>
        <p:nvSpPr>
          <p:cNvPr id="35854" name="TextBox 25"/>
          <p:cNvSpPr txBox="1">
            <a:spLocks noChangeArrowheads="1"/>
          </p:cNvSpPr>
          <p:nvPr/>
        </p:nvSpPr>
        <p:spPr bwMode="auto">
          <a:xfrm>
            <a:off x="2054225" y="2454275"/>
            <a:ext cx="4752975" cy="646113"/>
          </a:xfrm>
          <a:prstGeom prst="rect">
            <a:avLst/>
          </a:prstGeom>
          <a:solidFill>
            <a:srgbClr val="FFFFFF">
              <a:alpha val="74117"/>
            </a:srgbClr>
          </a:solidFill>
          <a:ln w="12700">
            <a:solidFill>
              <a:schemeClr val="tx1"/>
            </a:solidFill>
            <a:miter lim="800000"/>
            <a:headEnd/>
            <a:tailEnd/>
          </a:ln>
        </p:spPr>
        <p:txBody>
          <a:bodyPr wrap="none">
            <a:spAutoFit/>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algn="ctr" eaLnBrk="1" hangingPunct="1"/>
            <a:r>
              <a:rPr lang="en-GB" altLang="en-US" sz="2000" b="1"/>
              <a:t>8 potential dimensions for a TEF</a:t>
            </a:r>
          </a:p>
          <a:p>
            <a:pPr algn="ctr" eaLnBrk="1" hangingPunct="1"/>
            <a:r>
              <a:rPr lang="en-GB" altLang="en-US" sz="1600" b="1"/>
              <a:t>(see sally-brown.net 26.08.2015 for longer text)</a:t>
            </a:r>
          </a:p>
        </p:txBody>
      </p:sp>
      <p:cxnSp>
        <p:nvCxnSpPr>
          <p:cNvPr id="18" name="Straight Connector 17"/>
          <p:cNvCxnSpPr/>
          <p:nvPr/>
        </p:nvCxnSpPr>
        <p:spPr>
          <a:xfrm>
            <a:off x="4403725" y="844550"/>
            <a:ext cx="32226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445000" y="6102350"/>
            <a:ext cx="3317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1735138" y="3249613"/>
            <a:ext cx="0" cy="38576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7456488" y="3302000"/>
            <a:ext cx="0" cy="33337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flipV="1">
            <a:off x="2314575" y="5222875"/>
            <a:ext cx="179388" cy="23971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2438400" y="1314450"/>
            <a:ext cx="204788" cy="1905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flipV="1">
            <a:off x="6727825" y="1566863"/>
            <a:ext cx="179388" cy="2397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6534150" y="5375275"/>
            <a:ext cx="204788" cy="1920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5863" name="TextBox 45"/>
          <p:cNvSpPr txBox="1">
            <a:spLocks noChangeArrowheads="1"/>
          </p:cNvSpPr>
          <p:nvPr/>
        </p:nvSpPr>
        <p:spPr bwMode="auto">
          <a:xfrm>
            <a:off x="4516438" y="1041400"/>
            <a:ext cx="419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r>
              <a:rPr lang="en-GB" altLang="en-US"/>
              <a:t>10</a:t>
            </a:r>
          </a:p>
        </p:txBody>
      </p:sp>
      <p:sp>
        <p:nvSpPr>
          <p:cNvPr id="35864" name="TextBox 46"/>
          <p:cNvSpPr txBox="1">
            <a:spLocks noChangeArrowheads="1"/>
          </p:cNvSpPr>
          <p:nvPr/>
        </p:nvSpPr>
        <p:spPr bwMode="auto">
          <a:xfrm>
            <a:off x="6194425" y="1319213"/>
            <a:ext cx="728663" cy="56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r>
              <a:rPr lang="en-GB" altLang="en-US"/>
              <a:t>10</a:t>
            </a:r>
          </a:p>
        </p:txBody>
      </p:sp>
      <p:sp>
        <p:nvSpPr>
          <p:cNvPr id="35865" name="TextBox 47"/>
          <p:cNvSpPr txBox="1">
            <a:spLocks noChangeArrowheads="1"/>
          </p:cNvSpPr>
          <p:nvPr/>
        </p:nvSpPr>
        <p:spPr bwMode="auto">
          <a:xfrm>
            <a:off x="7065963" y="3560763"/>
            <a:ext cx="419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r>
              <a:rPr lang="en-GB" altLang="en-US"/>
              <a:t>10</a:t>
            </a:r>
          </a:p>
        </p:txBody>
      </p:sp>
      <p:sp>
        <p:nvSpPr>
          <p:cNvPr id="35866" name="TextBox 48"/>
          <p:cNvSpPr txBox="1">
            <a:spLocks noChangeArrowheads="1"/>
          </p:cNvSpPr>
          <p:nvPr/>
        </p:nvSpPr>
        <p:spPr bwMode="auto">
          <a:xfrm>
            <a:off x="5940425" y="5413375"/>
            <a:ext cx="762000"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r>
              <a:rPr lang="en-GB" altLang="en-US"/>
              <a:t>10</a:t>
            </a:r>
          </a:p>
        </p:txBody>
      </p:sp>
      <p:sp>
        <p:nvSpPr>
          <p:cNvPr id="35867" name="TextBox 49"/>
          <p:cNvSpPr txBox="1">
            <a:spLocks noChangeArrowheads="1"/>
          </p:cNvSpPr>
          <p:nvPr/>
        </p:nvSpPr>
        <p:spPr bwMode="auto">
          <a:xfrm>
            <a:off x="4706938" y="5732463"/>
            <a:ext cx="4175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r>
              <a:rPr lang="en-GB" altLang="en-US"/>
              <a:t>10</a:t>
            </a:r>
          </a:p>
        </p:txBody>
      </p:sp>
      <p:sp>
        <p:nvSpPr>
          <p:cNvPr id="35868" name="TextBox 50"/>
          <p:cNvSpPr txBox="1">
            <a:spLocks noChangeArrowheads="1"/>
          </p:cNvSpPr>
          <p:nvPr/>
        </p:nvSpPr>
        <p:spPr bwMode="auto">
          <a:xfrm>
            <a:off x="2576513" y="1054100"/>
            <a:ext cx="4175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r>
              <a:rPr lang="en-GB" altLang="en-US"/>
              <a:t>10</a:t>
            </a:r>
          </a:p>
        </p:txBody>
      </p:sp>
      <p:sp>
        <p:nvSpPr>
          <p:cNvPr id="35869" name="TextBox 51"/>
          <p:cNvSpPr txBox="1">
            <a:spLocks noChangeArrowheads="1"/>
          </p:cNvSpPr>
          <p:nvPr/>
        </p:nvSpPr>
        <p:spPr bwMode="auto">
          <a:xfrm>
            <a:off x="1606550" y="3571875"/>
            <a:ext cx="4175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r>
              <a:rPr lang="en-GB" altLang="en-US"/>
              <a:t>10</a:t>
            </a:r>
          </a:p>
        </p:txBody>
      </p:sp>
      <p:sp>
        <p:nvSpPr>
          <p:cNvPr id="35870" name="TextBox 52"/>
          <p:cNvSpPr txBox="1">
            <a:spLocks noChangeArrowheads="1"/>
          </p:cNvSpPr>
          <p:nvPr/>
        </p:nvSpPr>
        <p:spPr bwMode="auto">
          <a:xfrm>
            <a:off x="2398713" y="5375275"/>
            <a:ext cx="419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r>
              <a:rPr lang="en-GB" altLang="en-US"/>
              <a:t>10</a:t>
            </a:r>
          </a:p>
        </p:txBody>
      </p:sp>
      <p:sp>
        <p:nvSpPr>
          <p:cNvPr id="35871" name="TextBox 53"/>
          <p:cNvSpPr txBox="1">
            <a:spLocks noChangeArrowheads="1"/>
          </p:cNvSpPr>
          <p:nvPr/>
        </p:nvSpPr>
        <p:spPr bwMode="auto">
          <a:xfrm>
            <a:off x="4414838" y="3246438"/>
            <a:ext cx="314325" cy="4000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r>
              <a:rPr lang="en-GB" altLang="en-US" sz="2000" b="1"/>
              <a:t>0</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GB" altLang="en-US" smtClean="0"/>
              <a:t>And how can we evidence this?</a:t>
            </a:r>
          </a:p>
        </p:txBody>
      </p:sp>
      <p:sp>
        <p:nvSpPr>
          <p:cNvPr id="36867" name="Content Placeholder 2"/>
          <p:cNvSpPr>
            <a:spLocks noGrp="1"/>
          </p:cNvSpPr>
          <p:nvPr>
            <p:ph idx="1"/>
          </p:nvPr>
        </p:nvSpPr>
        <p:spPr/>
        <p:txBody>
          <a:bodyPr/>
          <a:lstStyle/>
          <a:p>
            <a:r>
              <a:rPr lang="en-GB" altLang="en-US" smtClean="0"/>
              <a:t>Existing metrics such as first destination data, retention figures salaries on employment, student satisfaction (e.g. as evidence by NSS), </a:t>
            </a:r>
          </a:p>
          <a:p>
            <a:r>
              <a:rPr lang="en-GB" altLang="en-US" smtClean="0"/>
              <a:t>Jo Johnson has indicated he expects to see WP data and information about ensuring fair access to be among the indicators,</a:t>
            </a:r>
          </a:p>
          <a:p>
            <a:r>
              <a:rPr lang="en-GB" altLang="en-US" smtClean="0"/>
              <a:t>Case studies, for example, Principal Fellowship and NTF applications,</a:t>
            </a:r>
          </a:p>
          <a:p>
            <a:r>
              <a:rPr lang="en-GB" altLang="en-US" smtClean="0"/>
              <a:t>Many of us are arguing for metrics that don’t advantage those universities which are already advantaged.</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122238"/>
            <a:ext cx="7543800" cy="642937"/>
          </a:xfrm>
        </p:spPr>
        <p:txBody>
          <a:bodyPr/>
          <a:lstStyle/>
          <a:p>
            <a:r>
              <a:rPr lang="en-GB" altLang="en-US" smtClean="0"/>
              <a:t>Summary</a:t>
            </a:r>
          </a:p>
        </p:txBody>
      </p:sp>
      <p:sp>
        <p:nvSpPr>
          <p:cNvPr id="37891" name="Rectangle 3"/>
          <p:cNvSpPr>
            <a:spLocks noGrp="1" noChangeArrowheads="1"/>
          </p:cNvSpPr>
          <p:nvPr>
            <p:ph type="body" idx="1"/>
          </p:nvPr>
        </p:nvSpPr>
        <p:spPr>
          <a:xfrm>
            <a:off x="457200" y="1357313"/>
            <a:ext cx="8458200" cy="4768850"/>
          </a:xfrm>
        </p:spPr>
        <p:txBody>
          <a:bodyPr/>
          <a:lstStyle/>
          <a:p>
            <a:pPr eaLnBrk="1" hangingPunct="1"/>
            <a:r>
              <a:rPr lang="en-GB" altLang="en-US" smtClean="0"/>
              <a:t>In coming months, teaching and learning look set to becoming ever more prominent in HE priorities;</a:t>
            </a:r>
          </a:p>
          <a:p>
            <a:pPr eaLnBrk="1" hangingPunct="1"/>
            <a:r>
              <a:rPr lang="en-GB" altLang="en-US" smtClean="0"/>
              <a:t>Change management is tough and slow, but often essential;</a:t>
            </a:r>
          </a:p>
          <a:p>
            <a:pPr eaLnBrk="1" hangingPunct="1"/>
            <a:r>
              <a:rPr lang="en-GB" altLang="en-US" smtClean="0"/>
              <a:t>Inevitably, change management cannot be viewed as an event but more as an ongoing iterative and dynamic process taking account of changing circumstances;</a:t>
            </a:r>
          </a:p>
          <a:p>
            <a:pPr eaLnBrk="1" hangingPunct="1"/>
            <a:r>
              <a:rPr lang="en-GB" altLang="en-US" smtClean="0"/>
              <a:t>In most cases effective change requires not just changes in practice but also changes in orientation across the university towards particular goals, for example, satisfying students, improving facilities or improving the financial status of the HEI.</a:t>
            </a:r>
            <a:endParaRPr lang="en-US" altLang="en-US"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GB" altLang="en-US" smtClean="0"/>
              <a:t>Your next steps, working in faculty groups please discuss:</a:t>
            </a:r>
          </a:p>
        </p:txBody>
      </p:sp>
      <p:sp>
        <p:nvSpPr>
          <p:cNvPr id="38915" name="Content Placeholder 2"/>
          <p:cNvSpPr>
            <a:spLocks noGrp="1"/>
          </p:cNvSpPr>
          <p:nvPr>
            <p:ph idx="1"/>
          </p:nvPr>
        </p:nvSpPr>
        <p:spPr/>
        <p:txBody>
          <a:bodyPr/>
          <a:lstStyle/>
          <a:p>
            <a:r>
              <a:rPr lang="en-GB" altLang="en-US" sz="2800" smtClean="0"/>
              <a:t>Which from the issues raised in the presentation are the ones that excite you most and cause you most concern?</a:t>
            </a:r>
          </a:p>
          <a:p>
            <a:r>
              <a:rPr lang="en-GB" altLang="en-US" sz="2800" smtClean="0"/>
              <a:t>You were asked to review in advance of the session data relating to your programmes on recruitment, retention, success rates, rates of students getting 1sts and 2is, NSS scores, PTES scores, module and course evaluation, graduate employability etc. Having looked at all these, what are the key learning and teaching issues that need to be addressed and redressed in your faculty? </a:t>
            </a:r>
          </a:p>
          <a:p>
            <a:endParaRPr lang="en-GB" altLang="en-US" sz="280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GB" altLang="en-US" smtClean="0"/>
              <a:t>Afternoon poster task, selecting 1-3 priorities from the list below on which to concentrate</a:t>
            </a:r>
          </a:p>
        </p:txBody>
      </p:sp>
      <p:sp>
        <p:nvSpPr>
          <p:cNvPr id="3" name="Content Placeholder 2"/>
          <p:cNvSpPr>
            <a:spLocks noGrp="1"/>
          </p:cNvSpPr>
          <p:nvPr>
            <p:ph idx="1"/>
          </p:nvPr>
        </p:nvSpPr>
        <p:spPr>
          <a:xfrm>
            <a:off x="142875" y="1214438"/>
            <a:ext cx="8786813" cy="5357812"/>
          </a:xfrm>
        </p:spPr>
        <p:txBody>
          <a:bodyPr/>
          <a:lstStyle/>
          <a:p>
            <a:pPr marL="457200" indent="-457200">
              <a:buFont typeface="+mj-lt"/>
              <a:buAutoNum type="arabicPeriod"/>
              <a:defRPr/>
            </a:pPr>
            <a:r>
              <a:rPr lang="en-GB" sz="2000" dirty="0" smtClean="0"/>
              <a:t>Fostering higher levels of engagement/ encouraging better attendance</a:t>
            </a:r>
          </a:p>
          <a:p>
            <a:pPr marL="457200" indent="-457200">
              <a:buFont typeface="+mj-lt"/>
              <a:buAutoNum type="arabicPeriod"/>
              <a:defRPr/>
            </a:pPr>
            <a:r>
              <a:rPr lang="en-GB" sz="2000" dirty="0" smtClean="0"/>
              <a:t>Using assessment to promote learning</a:t>
            </a:r>
          </a:p>
          <a:p>
            <a:pPr marL="457200" indent="-457200">
              <a:buFont typeface="+mj-lt"/>
              <a:buAutoNum type="arabicPeriod"/>
              <a:defRPr/>
            </a:pPr>
            <a:r>
              <a:rPr lang="en-GB" sz="2000" dirty="0" smtClean="0"/>
              <a:t>Giving feedback faster and more effectively and making sure students use it to impact on future  learning and assessment</a:t>
            </a:r>
          </a:p>
          <a:p>
            <a:pPr marL="457200" indent="-457200">
              <a:buFont typeface="+mj-lt"/>
              <a:buAutoNum type="arabicPeriod"/>
              <a:defRPr/>
            </a:pPr>
            <a:r>
              <a:rPr lang="en-GB" sz="2000" dirty="0" smtClean="0"/>
              <a:t>Making better uses of technologies to support learning</a:t>
            </a:r>
          </a:p>
          <a:p>
            <a:pPr marL="457200" indent="-457200">
              <a:buFont typeface="+mj-lt"/>
              <a:buAutoNum type="arabicPeriod"/>
              <a:defRPr/>
            </a:pPr>
            <a:r>
              <a:rPr lang="en-GB" sz="2000" dirty="0" smtClean="0"/>
              <a:t>Rethinking lectures: moving from content delivery to higher levels of activity</a:t>
            </a:r>
          </a:p>
          <a:p>
            <a:pPr marL="457200" indent="-457200">
              <a:buFont typeface="+mj-lt"/>
              <a:buAutoNum type="arabicPeriod"/>
              <a:defRPr/>
            </a:pPr>
            <a:r>
              <a:rPr lang="en-GB" sz="2000" dirty="0" smtClean="0"/>
              <a:t>Improving group work and assessment</a:t>
            </a:r>
          </a:p>
          <a:p>
            <a:pPr marL="457200" indent="-457200">
              <a:buFont typeface="+mj-lt"/>
              <a:buAutoNum type="arabicPeriod"/>
              <a:defRPr/>
            </a:pPr>
            <a:r>
              <a:rPr lang="en-GB" sz="2000" dirty="0" smtClean="0"/>
              <a:t>Redressing disadvantage (including that causes by disability, disadvantaged background, belonging to an unrepresented gender on programmes)</a:t>
            </a:r>
          </a:p>
          <a:p>
            <a:pPr marL="457200" indent="-457200">
              <a:buFont typeface="+mj-lt"/>
              <a:buAutoNum type="arabicPeriod"/>
              <a:defRPr/>
            </a:pPr>
            <a:r>
              <a:rPr lang="en-GB" sz="2000" dirty="0" smtClean="0"/>
              <a:t>Engaging employers more deeply in curriculum design, delivery and assessment</a:t>
            </a:r>
          </a:p>
          <a:p>
            <a:pPr marL="457200" indent="-457200">
              <a:buFont typeface="+mj-lt"/>
              <a:buAutoNum type="arabicPeriod"/>
              <a:defRPr/>
            </a:pPr>
            <a:r>
              <a:rPr lang="en-GB" sz="2000" dirty="0" smtClean="0"/>
              <a:t>Fostering and recognising graduate attributes and generic skills</a:t>
            </a:r>
          </a:p>
          <a:p>
            <a:pPr marL="457200" indent="-457200">
              <a:buFont typeface="+mj-lt"/>
              <a:buAutoNum type="arabicPeriod"/>
              <a:defRPr/>
            </a:pPr>
            <a:r>
              <a:rPr lang="en-GB" sz="2000" dirty="0" smtClean="0"/>
              <a:t>Improving student achievement at all levels of ability</a:t>
            </a:r>
          </a:p>
          <a:p>
            <a:pPr marL="457200" indent="-457200">
              <a:buFont typeface="+mj-lt"/>
              <a:buAutoNum type="arabicPeriod"/>
              <a:defRPr/>
            </a:pPr>
            <a:r>
              <a:rPr lang="en-GB" sz="2000" dirty="0" smtClean="0"/>
              <a:t>Enhancing Masters level teaching and assessment</a:t>
            </a:r>
          </a:p>
          <a:p>
            <a:pPr marL="457200" indent="-457200">
              <a:buFont typeface="+mj-lt"/>
              <a:buAutoNum type="arabicPeriod"/>
              <a:defRPr/>
            </a:pPr>
            <a:r>
              <a:rPr lang="en-GB" sz="2000" dirty="0" smtClean="0"/>
              <a:t>Improving support for doctoral students</a:t>
            </a:r>
          </a:p>
          <a:p>
            <a:pPr>
              <a:defRPr/>
            </a:pP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GB" altLang="en-US" smtClean="0"/>
              <a:t>Participants working in groups please produce 1-2 posters for each selected priority showing</a:t>
            </a:r>
          </a:p>
        </p:txBody>
      </p:sp>
      <p:sp>
        <p:nvSpPr>
          <p:cNvPr id="40963" name="Content Placeholder 2"/>
          <p:cNvSpPr>
            <a:spLocks noGrp="1"/>
          </p:cNvSpPr>
          <p:nvPr>
            <p:ph idx="1"/>
          </p:nvPr>
        </p:nvSpPr>
        <p:spPr/>
        <p:txBody>
          <a:bodyPr/>
          <a:lstStyle/>
          <a:p>
            <a:r>
              <a:rPr lang="en-GB" altLang="en-US" smtClean="0"/>
              <a:t>Which area you plan to focus on;</a:t>
            </a:r>
          </a:p>
          <a:p>
            <a:r>
              <a:rPr lang="en-GB" altLang="en-US" smtClean="0"/>
              <a:t>What is the very first thing you plan to achieve?</a:t>
            </a:r>
          </a:p>
          <a:p>
            <a:r>
              <a:rPr lang="en-GB" altLang="en-US" smtClean="0"/>
              <a:t>What so you plan to achieve?</a:t>
            </a:r>
          </a:p>
          <a:p>
            <a:r>
              <a:rPr lang="en-GB" altLang="en-US" smtClean="0"/>
              <a:t>How will you plan to make this happen?</a:t>
            </a:r>
          </a:p>
          <a:p>
            <a:r>
              <a:rPr lang="en-GB" altLang="en-US" smtClean="0"/>
              <a:t>How can you bring your staff with you?</a:t>
            </a:r>
          </a:p>
          <a:p>
            <a:r>
              <a:rPr lang="en-GB" altLang="en-US" smtClean="0"/>
              <a:t>What is your timeline for activity, showing key dates and how will you pace activity in a busy context?</a:t>
            </a:r>
          </a:p>
          <a:p>
            <a:r>
              <a:rPr lang="en-GB" altLang="en-US" smtClean="0"/>
              <a:t>What will be your key success factors?</a:t>
            </a:r>
          </a:p>
          <a:p>
            <a:r>
              <a:rPr lang="en-GB" altLang="en-US" smtClean="0"/>
              <a:t>What might stop you achieving what you want to achieve?</a:t>
            </a:r>
          </a:p>
          <a:p>
            <a:r>
              <a:rPr lang="en-GB" altLang="en-US" smtClean="0"/>
              <a:t>What can you do  to address possible setbacks?</a:t>
            </a:r>
          </a:p>
          <a:p>
            <a:r>
              <a:rPr lang="en-GB" altLang="en-US" smtClean="0"/>
              <a:t>What help do you need form the university? </a:t>
            </a:r>
          </a:p>
          <a:p>
            <a:r>
              <a:rPr lang="en-GB" altLang="en-US" smtClean="0"/>
              <a:t>How will you know if you have succeeded?</a:t>
            </a:r>
          </a:p>
          <a:p>
            <a:endParaRPr lang="en-GB" altLang="en-US"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GB" altLang="en-US" smtClean="0"/>
              <a:t>Criteria for the posters:</a:t>
            </a:r>
          </a:p>
        </p:txBody>
      </p:sp>
      <p:sp>
        <p:nvSpPr>
          <p:cNvPr id="41987" name="Content Placeholder 2"/>
          <p:cNvSpPr>
            <a:spLocks noGrp="1"/>
          </p:cNvSpPr>
          <p:nvPr>
            <p:ph idx="1"/>
          </p:nvPr>
        </p:nvSpPr>
        <p:spPr/>
        <p:txBody>
          <a:bodyPr/>
          <a:lstStyle/>
          <a:p>
            <a:r>
              <a:rPr lang="en-GB" altLang="en-US" smtClean="0"/>
              <a:t>It must be clear which priority you are addressing in each poster ;</a:t>
            </a:r>
          </a:p>
          <a:p>
            <a:r>
              <a:rPr lang="en-GB" altLang="en-US" smtClean="0"/>
              <a:t>Please state  why you have chosen to work on it collectively;</a:t>
            </a:r>
          </a:p>
          <a:p>
            <a:r>
              <a:rPr lang="en-GB" altLang="en-US" smtClean="0"/>
              <a:t>It needs to be detailed, self-contained (you won’t be speaking to it)  and legible;</a:t>
            </a:r>
          </a:p>
          <a:p>
            <a:r>
              <a:rPr lang="en-GB" altLang="en-US" smtClean="0"/>
              <a:t>The key focus is bringing about change in the areas for which you are responsible;</a:t>
            </a:r>
          </a:p>
          <a:p>
            <a:r>
              <a:rPr lang="en-GB" altLang="en-US" smtClean="0"/>
              <a:t>You will be asked to report back at next June’s T&amp;L conference on what you have achieved and what still needs to be done.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altLang="en-US" smtClean="0"/>
              <a:t>High quality teaching…</a:t>
            </a:r>
          </a:p>
        </p:txBody>
      </p:sp>
      <p:sp>
        <p:nvSpPr>
          <p:cNvPr id="6147" name="Content Placeholder 2"/>
          <p:cNvSpPr>
            <a:spLocks noGrp="1"/>
          </p:cNvSpPr>
          <p:nvPr>
            <p:ph idx="1"/>
          </p:nvPr>
        </p:nvSpPr>
        <p:spPr/>
        <p:txBody>
          <a:bodyPr/>
          <a:lstStyle/>
          <a:p>
            <a:pPr>
              <a:buFont typeface="Wingdings" panose="05000000000000000000" pitchFamily="2" charset="2"/>
              <a:buNone/>
            </a:pPr>
            <a:r>
              <a:rPr lang="en-GB" altLang="en-US" smtClean="0"/>
              <a:t>…“implies recognising that students must be engaged with the content of learning tasks in a way that is likely to enable them to reach understanding…Sharp engagement, imaginative inquiry and finding of a suitable level and style are all more likely to occur if teaching methods that necessitate student energy, problem solving and cooperative learning are employed”. (Ramsden, 2003, p.97)</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GB" altLang="en-US" smtClean="0"/>
              <a:t>Graffiti tour</a:t>
            </a:r>
          </a:p>
        </p:txBody>
      </p:sp>
      <p:sp>
        <p:nvSpPr>
          <p:cNvPr id="43011" name="Content Placeholder 2"/>
          <p:cNvSpPr>
            <a:spLocks noGrp="1"/>
          </p:cNvSpPr>
          <p:nvPr>
            <p:ph idx="1"/>
          </p:nvPr>
        </p:nvSpPr>
        <p:spPr/>
        <p:txBody>
          <a:bodyPr/>
          <a:lstStyle/>
          <a:p>
            <a:r>
              <a:rPr lang="en-GB" altLang="en-US" smtClean="0"/>
              <a:t>Collectively in your group, please review each poster in turn;</a:t>
            </a:r>
          </a:p>
          <a:p>
            <a:r>
              <a:rPr lang="en-GB" altLang="en-US" smtClean="0"/>
              <a:t>Feel free to add post-its with comments and suggestions;</a:t>
            </a:r>
          </a:p>
          <a:p>
            <a:r>
              <a:rPr lang="en-GB" altLang="en-US" smtClean="0"/>
              <a:t>Individually please select what for you seem the three most likely initiatives that can bring about positive changes to learning and teaching  (you may select your own); </a:t>
            </a:r>
          </a:p>
          <a:p>
            <a:r>
              <a:rPr lang="en-GB" altLang="en-US" smtClean="0"/>
              <a:t>Place stickers on your three top posters;</a:t>
            </a:r>
          </a:p>
          <a:p>
            <a:r>
              <a:rPr lang="en-GB" altLang="en-US" smtClean="0"/>
              <a:t>Teams which receive the highest numbers of stickers will win prizes(!)</a:t>
            </a:r>
          </a:p>
          <a:p>
            <a:r>
              <a:rPr lang="en-GB" altLang="en-US" smtClean="0"/>
              <a:t>(Of course the real prize is the improvement to the student experience of learning and teaching!)</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122238"/>
            <a:ext cx="7543800" cy="800100"/>
          </a:xfrm>
        </p:spPr>
        <p:txBody>
          <a:bodyPr/>
          <a:lstStyle/>
          <a:p>
            <a:r>
              <a:rPr lang="en-GB" altLang="en-US" smtClean="0"/>
              <a:t>Useful references:</a:t>
            </a:r>
          </a:p>
        </p:txBody>
      </p:sp>
      <p:sp>
        <p:nvSpPr>
          <p:cNvPr id="207875" name="Rectangle 3"/>
          <p:cNvSpPr>
            <a:spLocks noGrp="1" noChangeArrowheads="1"/>
          </p:cNvSpPr>
          <p:nvPr>
            <p:ph type="body" idx="1"/>
          </p:nvPr>
        </p:nvSpPr>
        <p:spPr>
          <a:xfrm>
            <a:off x="250825" y="908050"/>
            <a:ext cx="8713788" cy="5616575"/>
          </a:xfrm>
        </p:spPr>
        <p:txBody>
          <a:bodyPr/>
          <a:lstStyle/>
          <a:p>
            <a:pPr marL="358775" indent="-358775">
              <a:spcBef>
                <a:spcPts val="1200"/>
              </a:spcBef>
              <a:spcAft>
                <a:spcPts val="0"/>
              </a:spcAft>
              <a:buFont typeface="Wingdings" panose="05000000000000000000" pitchFamily="2" charset="2"/>
              <a:buNone/>
              <a:defRPr/>
            </a:pPr>
            <a:r>
              <a:rPr lang="en-GB" sz="2000" dirty="0" smtClean="0">
                <a:ea typeface="Calibri"/>
                <a:cs typeface="Times New Roman"/>
              </a:rPr>
              <a:t>Brown, S. (2012) Managing change in universities: a Sisyphean task? </a:t>
            </a:r>
            <a:r>
              <a:rPr lang="en-GB" sz="2000" i="1" dirty="0" smtClean="0">
                <a:ea typeface="Calibri"/>
                <a:cs typeface="Times New Roman"/>
              </a:rPr>
              <a:t>Quality in Higher Education, Vol18 No 1 pp.139-46</a:t>
            </a:r>
            <a:r>
              <a:rPr lang="en-GB" sz="2000" dirty="0" smtClean="0">
                <a:ea typeface="Calibri"/>
                <a:cs typeface="Times New Roman"/>
              </a:rPr>
              <a:t>.</a:t>
            </a:r>
          </a:p>
          <a:p>
            <a:pPr marL="358775" indent="-358775">
              <a:spcBef>
                <a:spcPts val="1200"/>
              </a:spcBef>
              <a:spcAft>
                <a:spcPts val="0"/>
              </a:spcAft>
              <a:buFont typeface="Wingdings" panose="05000000000000000000" pitchFamily="2" charset="2"/>
              <a:buNone/>
              <a:defRPr/>
            </a:pPr>
            <a:r>
              <a:rPr lang="en-GB" sz="2000" dirty="0" smtClean="0">
                <a:ea typeface="Calibri"/>
                <a:cs typeface="Times New Roman"/>
              </a:rPr>
              <a:t>Brown, S. (2011) Bringing about positive change in higher education; a case study </a:t>
            </a:r>
            <a:r>
              <a:rPr lang="en-GB" sz="2000" i="1" dirty="0" smtClean="0">
                <a:ea typeface="Calibri"/>
                <a:cs typeface="Times New Roman"/>
              </a:rPr>
              <a:t>Quality Assurance in Education</a:t>
            </a:r>
            <a:r>
              <a:rPr lang="en-GB" sz="2000" dirty="0" smtClean="0">
                <a:ea typeface="Calibri"/>
                <a:cs typeface="Times New Roman"/>
              </a:rPr>
              <a:t> </a:t>
            </a:r>
            <a:r>
              <a:rPr lang="en-GB" sz="2000" dirty="0" err="1" smtClean="0">
                <a:ea typeface="Calibri"/>
                <a:cs typeface="Times New Roman"/>
              </a:rPr>
              <a:t>Vol</a:t>
            </a:r>
            <a:r>
              <a:rPr lang="en-GB" sz="2000" dirty="0" smtClean="0">
                <a:ea typeface="Calibri"/>
                <a:cs typeface="Times New Roman"/>
              </a:rPr>
              <a:t> 19 No 3 pp.195-207.</a:t>
            </a:r>
          </a:p>
          <a:p>
            <a:pPr marL="358775" indent="-358775">
              <a:spcBef>
                <a:spcPts val="1200"/>
              </a:spcBef>
              <a:spcAft>
                <a:spcPts val="0"/>
              </a:spcAft>
              <a:buFont typeface="Wingdings" panose="05000000000000000000" pitchFamily="2" charset="2"/>
              <a:buNone/>
              <a:defRPr/>
            </a:pPr>
            <a:r>
              <a:rPr lang="en-GB" sz="2000" dirty="0" smtClean="0">
                <a:ea typeface="Calibri"/>
                <a:cs typeface="Times New Roman"/>
              </a:rPr>
              <a:t>Harvey, L. (2005) A history and critique of quality evaluation in the United Kingdom, </a:t>
            </a:r>
            <a:r>
              <a:rPr lang="en-GB" sz="2000" i="1" dirty="0" smtClean="0">
                <a:ea typeface="Calibri"/>
                <a:cs typeface="Times New Roman"/>
              </a:rPr>
              <a:t>Quality Assurance in Education</a:t>
            </a:r>
            <a:r>
              <a:rPr lang="en-GB" sz="2000" dirty="0" smtClean="0">
                <a:ea typeface="Calibri"/>
                <a:cs typeface="Times New Roman"/>
              </a:rPr>
              <a:t>, 13(4) pp.263–76.</a:t>
            </a:r>
          </a:p>
          <a:p>
            <a:pPr marL="358775" indent="-358775">
              <a:spcBef>
                <a:spcPts val="1200"/>
              </a:spcBef>
              <a:spcAft>
                <a:spcPts val="0"/>
              </a:spcAft>
              <a:buFont typeface="Wingdings" panose="05000000000000000000" pitchFamily="2" charset="2"/>
              <a:buNone/>
              <a:defRPr/>
            </a:pPr>
            <a:r>
              <a:rPr lang="en-GB" sz="2000" dirty="0" smtClean="0">
                <a:ea typeface="Calibri"/>
                <a:cs typeface="Times New Roman"/>
              </a:rPr>
              <a:t>Holt, D., Palmer, S. and Challis, D. (2011) Changing perspectives: teaching and learning centres’ strategic contributions to academic development in Australian higher education, </a:t>
            </a:r>
            <a:r>
              <a:rPr lang="en-GB" sz="2000" i="1" dirty="0" smtClean="0">
                <a:ea typeface="Calibri"/>
                <a:cs typeface="Times New Roman"/>
              </a:rPr>
              <a:t>International Journal for Academic Development</a:t>
            </a:r>
            <a:r>
              <a:rPr lang="en-GB" sz="2000" dirty="0" smtClean="0">
                <a:ea typeface="Calibri"/>
                <a:cs typeface="Times New Roman"/>
              </a:rPr>
              <a:t> 16(1), pp.5–17.</a:t>
            </a:r>
          </a:p>
          <a:p>
            <a:pPr marL="358775" indent="-358775">
              <a:spcBef>
                <a:spcPts val="1200"/>
              </a:spcBef>
              <a:spcAft>
                <a:spcPts val="0"/>
              </a:spcAft>
              <a:buFont typeface="Wingdings" panose="05000000000000000000" pitchFamily="2" charset="2"/>
              <a:buNone/>
              <a:defRPr/>
            </a:pPr>
            <a:r>
              <a:rPr lang="en-GB" sz="2000" dirty="0" err="1" smtClean="0">
                <a:ea typeface="Calibri"/>
                <a:cs typeface="Times New Roman"/>
              </a:rPr>
              <a:t>Lueddeke</a:t>
            </a:r>
            <a:r>
              <a:rPr lang="en-GB" sz="2000" dirty="0" smtClean="0">
                <a:ea typeface="Calibri"/>
                <a:cs typeface="Times New Roman"/>
              </a:rPr>
              <a:t>, G. (1999) Toward a constructivist framework for guiding change and innovation in higher education, </a:t>
            </a:r>
            <a:r>
              <a:rPr lang="en-GB" sz="2000" i="1" dirty="0" smtClean="0">
                <a:ea typeface="Calibri"/>
                <a:cs typeface="Times New Roman"/>
              </a:rPr>
              <a:t>Journal of Higher Education</a:t>
            </a:r>
            <a:r>
              <a:rPr lang="en-GB" sz="2000" dirty="0" smtClean="0">
                <a:ea typeface="Calibri"/>
                <a:cs typeface="Times New Roman"/>
              </a:rPr>
              <a:t>, 70(3), pp. 235-60.</a:t>
            </a:r>
          </a:p>
          <a:p>
            <a:pPr marL="358775" indent="-358775">
              <a:spcBef>
                <a:spcPts val="1200"/>
              </a:spcBef>
              <a:spcAft>
                <a:spcPts val="0"/>
              </a:spcAft>
              <a:buFont typeface="Wingdings" panose="05000000000000000000" pitchFamily="2" charset="2"/>
              <a:buNone/>
              <a:defRPr/>
            </a:pPr>
            <a:r>
              <a:rPr lang="en-GB" sz="2000" dirty="0" err="1" smtClean="0"/>
              <a:t>McCafffery</a:t>
            </a:r>
            <a:r>
              <a:rPr lang="en-GB" sz="2000" dirty="0" smtClean="0"/>
              <a:t>, P. (2004</a:t>
            </a:r>
            <a:r>
              <a:rPr lang="en-GB" sz="2000" dirty="0"/>
              <a:t>)</a:t>
            </a:r>
            <a:r>
              <a:rPr lang="en-GB" sz="2000" dirty="0" smtClean="0"/>
              <a:t> </a:t>
            </a:r>
            <a:r>
              <a:rPr lang="en-GB" sz="2000" i="1" dirty="0" smtClean="0"/>
              <a:t>The Higher Education Manager’s Handbook: Effective leadership and management in universities and colleges</a:t>
            </a:r>
            <a:r>
              <a:rPr lang="en-GB" sz="2000" dirty="0" smtClean="0"/>
              <a:t> (Abingdon, Routledge </a:t>
            </a:r>
            <a:r>
              <a:rPr lang="en-GB" sz="2000" dirty="0" err="1" smtClean="0"/>
              <a:t>Falmer</a:t>
            </a:r>
            <a:r>
              <a:rPr lang="en-GB" sz="2000" dirty="0" smtClean="0"/>
              <a:t>). </a:t>
            </a:r>
          </a:p>
          <a:p>
            <a:pPr marL="358775" indent="-358775">
              <a:spcBef>
                <a:spcPts val="1200"/>
              </a:spcBef>
              <a:spcAft>
                <a:spcPts val="0"/>
              </a:spcAft>
              <a:buFont typeface="Wingdings" panose="05000000000000000000" pitchFamily="2" charset="2"/>
              <a:buNone/>
              <a:defRPr/>
            </a:pPr>
            <a:endParaRPr lang="en-GB" sz="2000" dirty="0" smtClean="0">
              <a:ea typeface="Calibri"/>
              <a:cs typeface="Times New Roman"/>
            </a:endParaRPr>
          </a:p>
          <a:p>
            <a:pPr marL="358775" indent="-358775">
              <a:spcBef>
                <a:spcPts val="1200"/>
              </a:spcBef>
              <a:spcAft>
                <a:spcPts val="0"/>
              </a:spcAft>
              <a:buFont typeface="Wingdings" panose="05000000000000000000" pitchFamily="2" charset="2"/>
              <a:buNone/>
              <a:defRPr/>
            </a:pPr>
            <a:endParaRPr lang="en-GB" sz="2000" dirty="0" smtClean="0">
              <a:ea typeface="Calibri"/>
              <a:cs typeface="Times New Roman"/>
            </a:endParaRPr>
          </a:p>
          <a:p>
            <a:pPr marL="358775" indent="-358775">
              <a:spcBef>
                <a:spcPts val="1200"/>
              </a:spcBef>
              <a:spcAft>
                <a:spcPts val="0"/>
              </a:spcAft>
              <a:buFont typeface="Wingdings" panose="05000000000000000000" pitchFamily="2" charset="2"/>
              <a:buNone/>
              <a:defRPr/>
            </a:pPr>
            <a:endParaRPr lang="en-GB" sz="2000" dirty="0" smtClean="0">
              <a:ea typeface="Calibri"/>
              <a:cs typeface="Times New Roman"/>
            </a:endParaRPr>
          </a:p>
          <a:p>
            <a:pPr marL="358775" indent="-358775">
              <a:spcBef>
                <a:spcPts val="1200"/>
              </a:spcBef>
              <a:spcAft>
                <a:spcPts val="0"/>
              </a:spcAft>
              <a:buFont typeface="Wingdings" panose="05000000000000000000" pitchFamily="2" charset="2"/>
              <a:buNone/>
              <a:defRPr/>
            </a:pPr>
            <a:endParaRPr lang="en-GB" sz="2000" dirty="0" smtClean="0">
              <a:ea typeface="Calibri"/>
              <a:cs typeface="Times New Roman"/>
            </a:endParaRPr>
          </a:p>
          <a:p>
            <a:pPr marL="358775" indent="-358775">
              <a:spcBef>
                <a:spcPts val="1200"/>
              </a:spcBef>
              <a:spcAft>
                <a:spcPts val="0"/>
              </a:spcAft>
              <a:buFont typeface="Wingdings" panose="05000000000000000000" pitchFamily="2" charset="2"/>
              <a:buNone/>
              <a:defRPr/>
            </a:pPr>
            <a:endParaRPr lang="en-GB" sz="2000" dirty="0" smtClean="0">
              <a:ea typeface="Calibri"/>
              <a:cs typeface="Times New Roman"/>
            </a:endParaRPr>
          </a:p>
          <a:p>
            <a:pPr>
              <a:spcBef>
                <a:spcPts val="1200"/>
              </a:spcBef>
              <a:spcAft>
                <a:spcPts val="0"/>
              </a:spcAft>
              <a:defRPr/>
            </a:pPr>
            <a:endParaRPr lang="en-GB" sz="20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GB" altLang="en-US" smtClean="0"/>
              <a:t>More references</a:t>
            </a:r>
          </a:p>
        </p:txBody>
      </p:sp>
      <p:sp>
        <p:nvSpPr>
          <p:cNvPr id="3" name="Content Placeholder 2"/>
          <p:cNvSpPr>
            <a:spLocks noGrp="1"/>
          </p:cNvSpPr>
          <p:nvPr>
            <p:ph idx="1"/>
          </p:nvPr>
        </p:nvSpPr>
        <p:spPr/>
        <p:txBody>
          <a:bodyPr/>
          <a:lstStyle/>
          <a:p>
            <a:pPr marL="358775" indent="-358775">
              <a:spcBef>
                <a:spcPts val="1200"/>
              </a:spcBef>
              <a:spcAft>
                <a:spcPts val="0"/>
              </a:spcAft>
              <a:buFont typeface="Wingdings" panose="05000000000000000000" pitchFamily="2" charset="2"/>
              <a:buNone/>
              <a:defRPr/>
            </a:pPr>
            <a:r>
              <a:rPr lang="en-GB" sz="2000" dirty="0" smtClean="0">
                <a:latin typeface="+mj-lt"/>
              </a:rPr>
              <a:t>Marshall, P and Massy, W (2010) ‘Managing in turbulent times’ in </a:t>
            </a:r>
            <a:r>
              <a:rPr lang="en-GB" sz="2000" i="1" dirty="0" smtClean="0">
                <a:latin typeface="+mj-lt"/>
              </a:rPr>
              <a:t>Forum for the Future of Higher Education, papers from the 2009 Aspen symposium</a:t>
            </a:r>
            <a:r>
              <a:rPr lang="en-GB" sz="2000" dirty="0" smtClean="0">
                <a:latin typeface="+mj-lt"/>
              </a:rPr>
              <a:t> Massachusetts Institute of Technology Cambridge USA</a:t>
            </a:r>
          </a:p>
          <a:p>
            <a:pPr marL="358775" indent="-358775">
              <a:spcBef>
                <a:spcPts val="1200"/>
              </a:spcBef>
              <a:spcAft>
                <a:spcPts val="0"/>
              </a:spcAft>
              <a:buFont typeface="Wingdings" panose="05000000000000000000" pitchFamily="2" charset="2"/>
              <a:buNone/>
              <a:defRPr/>
            </a:pPr>
            <a:r>
              <a:rPr lang="en-GB" sz="2000" dirty="0" smtClean="0">
                <a:latin typeface="+mj-lt"/>
              </a:rPr>
              <a:t>Renfro, W. L. and Morrison, J. L. (1983) Anticipating and managing change in educational organisations, </a:t>
            </a:r>
            <a:r>
              <a:rPr lang="en-GB" sz="2000" i="1" dirty="0" smtClean="0">
                <a:latin typeface="+mj-lt"/>
              </a:rPr>
              <a:t>Educational Leadership, Association of Supervision and Curriculum Development Beaufort Southern Carolina</a:t>
            </a:r>
          </a:p>
          <a:p>
            <a:pPr marL="358775" indent="-358775">
              <a:spcBef>
                <a:spcPts val="1200"/>
              </a:spcBef>
              <a:spcAft>
                <a:spcPts val="0"/>
              </a:spcAft>
              <a:buFont typeface="Wingdings" panose="05000000000000000000" pitchFamily="2" charset="2"/>
              <a:buNone/>
              <a:defRPr/>
            </a:pPr>
            <a:r>
              <a:rPr lang="en-GB" sz="2000" dirty="0" smtClean="0">
                <a:latin typeface="+mj-lt"/>
                <a:ea typeface="Calibri"/>
                <a:cs typeface="Times New Roman"/>
              </a:rPr>
              <a:t>Scott, G. (2004) </a:t>
            </a:r>
            <a:r>
              <a:rPr lang="en-GB" sz="2000" i="1" dirty="0" smtClean="0">
                <a:latin typeface="+mj-lt"/>
                <a:ea typeface="Calibri"/>
                <a:cs typeface="Times New Roman"/>
              </a:rPr>
              <a:t>Change matters: making a difference in higher education</a:t>
            </a:r>
            <a:r>
              <a:rPr lang="en-GB" sz="2000" dirty="0" smtClean="0">
                <a:latin typeface="+mj-lt"/>
                <a:ea typeface="Calibri"/>
                <a:cs typeface="Times New Roman"/>
              </a:rPr>
              <a:t>, keynote given at the European Universities Association Leadership Forum in Dublin, available at </a:t>
            </a:r>
            <a:r>
              <a:rPr lang="en-GB" sz="2000" u="sng" dirty="0" smtClean="0">
                <a:solidFill>
                  <a:srgbClr val="0000FF"/>
                </a:solidFill>
                <a:latin typeface="+mj-lt"/>
                <a:ea typeface="Calibri"/>
                <a:cs typeface="Times New Roman"/>
                <a:hlinkClick r:id="rId2"/>
              </a:rPr>
              <a:t>http://www.uws.edu.au/data/assets/pdf_file/0007/6892/AUQF_04_Paper_Scott.pdf</a:t>
            </a:r>
            <a:r>
              <a:rPr lang="en-GB" sz="2000" dirty="0" smtClean="0">
                <a:latin typeface="+mj-lt"/>
                <a:ea typeface="Calibri"/>
                <a:cs typeface="Times New Roman"/>
              </a:rPr>
              <a:t> (accessed 6 April 2013).</a:t>
            </a:r>
          </a:p>
          <a:p>
            <a:pPr marL="358775" indent="-358775">
              <a:spcBef>
                <a:spcPts val="1200"/>
              </a:spcBef>
              <a:spcAft>
                <a:spcPts val="0"/>
              </a:spcAft>
              <a:buFont typeface="Wingdings" panose="05000000000000000000" pitchFamily="2" charset="2"/>
              <a:buNone/>
              <a:defRPr/>
            </a:pPr>
            <a:r>
              <a:rPr lang="en-GB" sz="2000" dirty="0" smtClean="0">
                <a:latin typeface="+mj-lt"/>
                <a:ea typeface="Calibri"/>
                <a:cs typeface="Times New Roman"/>
              </a:rPr>
              <a:t>Trowler, P. (1998) </a:t>
            </a:r>
            <a:r>
              <a:rPr lang="en-GB" sz="2000" i="1" dirty="0" smtClean="0">
                <a:latin typeface="+mj-lt"/>
                <a:ea typeface="Calibri"/>
                <a:cs typeface="Times New Roman"/>
              </a:rPr>
              <a:t>Academics Responding to Change: New higher education frameworks and academic cultures</a:t>
            </a:r>
            <a:r>
              <a:rPr lang="en-GB" sz="2000" dirty="0" smtClean="0">
                <a:latin typeface="+mj-lt"/>
                <a:ea typeface="Calibri"/>
                <a:cs typeface="Times New Roman"/>
              </a:rPr>
              <a:t>, Buckingham: SRHE and Open University Press.</a:t>
            </a:r>
          </a:p>
          <a:p>
            <a:pPr>
              <a:defRPr/>
            </a:pPr>
            <a:endParaRPr lang="en-GB"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22238"/>
            <a:ext cx="7543800" cy="806450"/>
          </a:xfrm>
        </p:spPr>
        <p:txBody>
          <a:bodyPr/>
          <a:lstStyle/>
          <a:p>
            <a:r>
              <a:rPr lang="en-GB" altLang="en-US" smtClean="0"/>
              <a:t>Fostering engagement</a:t>
            </a:r>
          </a:p>
        </p:txBody>
      </p:sp>
      <p:sp>
        <p:nvSpPr>
          <p:cNvPr id="7171" name="Content Placeholder 2"/>
          <p:cNvSpPr>
            <a:spLocks noGrp="1"/>
          </p:cNvSpPr>
          <p:nvPr>
            <p:ph idx="1"/>
          </p:nvPr>
        </p:nvSpPr>
        <p:spPr>
          <a:xfrm>
            <a:off x="357188" y="1000125"/>
            <a:ext cx="8429625" cy="5202238"/>
          </a:xfrm>
        </p:spPr>
        <p:txBody>
          <a:bodyPr/>
          <a:lstStyle/>
          <a:p>
            <a:pPr>
              <a:buFont typeface="Wingdings" panose="05000000000000000000" pitchFamily="2" charset="2"/>
              <a:buNone/>
            </a:pPr>
            <a:r>
              <a:rPr lang="en-GB" altLang="en-US" smtClean="0"/>
              <a:t>Engaged students are more successful, tend not to drop-out and have more positive experiences of higher education than the disenchanted ones who are wholly strategic in their behaviours or who switch off altogether. They also tend to be more enjoyable and rewarding to teach. But it's not easy to motivate and inspire students if you yourself feel under pressure and over-burdened. In this keynote I aim to explore how we can foster a commitment to learn among our students and regenerate among ourselves the pleasures of teaching, using the best of educational innovations and scholarship to support us.</a:t>
            </a:r>
          </a:p>
          <a:p>
            <a:pPr>
              <a:buFont typeface="Wingdings" panose="05000000000000000000" pitchFamily="2" charset="2"/>
              <a:buNone/>
            </a:pPr>
            <a:r>
              <a:rPr lang="en-GB" altLang="en-US" sz="2800" smtClean="0"/>
              <a:t/>
            </a:r>
            <a:br>
              <a:rPr lang="en-GB" altLang="en-US" sz="2800" smtClean="0"/>
            </a:br>
            <a:endParaRPr lang="en-GB" altLang="en-US" sz="2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Documents and Settings\user\Desktop\pic.jpg-lar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0"/>
            <a:ext cx="784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TextBox 2"/>
          <p:cNvSpPr txBox="1">
            <a:spLocks noChangeArrowheads="1"/>
          </p:cNvSpPr>
          <p:nvPr/>
        </p:nvSpPr>
        <p:spPr bwMode="auto">
          <a:xfrm>
            <a:off x="6207125" y="5857875"/>
            <a:ext cx="2249488" cy="92392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r>
              <a:rPr lang="en-GB" altLang="en-US" sz="1800" b="1">
                <a:solidFill>
                  <a:schemeClr val="bg1"/>
                </a:solidFill>
              </a:rPr>
              <a:t>Engaging staff:</a:t>
            </a:r>
          </a:p>
          <a:p>
            <a:pPr eaLnBrk="1" hangingPunct="1"/>
            <a:r>
              <a:rPr lang="en-GB" altLang="en-US" sz="1800" b="1">
                <a:solidFill>
                  <a:schemeClr val="bg1"/>
                </a:solidFill>
              </a:rPr>
              <a:t>From Jason Elsom</a:t>
            </a:r>
          </a:p>
          <a:p>
            <a:pPr eaLnBrk="1" hangingPunct="1"/>
            <a:r>
              <a:rPr lang="en-GB" altLang="en-US" sz="1800" b="1">
                <a:solidFill>
                  <a:schemeClr val="bg1"/>
                </a:solidFill>
              </a:rPr>
              <a:t>(@Jason Elsom)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altLang="en-US" smtClean="0"/>
              <a:t>Some characteristics of excellent teaching as described in the scholarly literature</a:t>
            </a:r>
          </a:p>
        </p:txBody>
      </p:sp>
      <p:sp>
        <p:nvSpPr>
          <p:cNvPr id="9219" name="Content Placeholder 2"/>
          <p:cNvSpPr>
            <a:spLocks noGrp="1"/>
          </p:cNvSpPr>
          <p:nvPr>
            <p:ph idx="1"/>
          </p:nvPr>
        </p:nvSpPr>
        <p:spPr>
          <a:xfrm>
            <a:off x="285750" y="1412875"/>
            <a:ext cx="8643938" cy="4789488"/>
          </a:xfrm>
        </p:spPr>
        <p:txBody>
          <a:bodyPr/>
          <a:lstStyle/>
          <a:p>
            <a:pPr marL="514350" indent="-514350">
              <a:buSzPct val="100000"/>
              <a:buFont typeface="Arial" panose="020B0604020202020204" pitchFamily="34" charset="0"/>
              <a:buAutoNum type="arabicPeriod"/>
            </a:pPr>
            <a:r>
              <a:rPr lang="en-GB" altLang="en-US" smtClean="0"/>
              <a:t>Knows subject material thoroughly</a:t>
            </a:r>
          </a:p>
          <a:p>
            <a:pPr marL="514350" indent="-514350">
              <a:buSzPct val="100000"/>
              <a:buFont typeface="Arial" panose="020B0604020202020204" pitchFamily="34" charset="0"/>
              <a:buAutoNum type="arabicPeriod"/>
            </a:pPr>
            <a:r>
              <a:rPr lang="en-GB" altLang="en-US" smtClean="0"/>
              <a:t>Adopts a scholarly approach to the practice of teaching</a:t>
            </a:r>
          </a:p>
          <a:p>
            <a:pPr marL="514350" indent="-514350">
              <a:buSzPct val="100000"/>
              <a:buFont typeface="Arial" panose="020B0604020202020204" pitchFamily="34" charset="0"/>
              <a:buAutoNum type="arabicPeriod"/>
            </a:pPr>
            <a:r>
              <a:rPr lang="en-GB" altLang="en-US" smtClean="0"/>
              <a:t>Is reflective and regularly reviews own practice</a:t>
            </a:r>
          </a:p>
          <a:p>
            <a:pPr marL="514350" indent="-514350">
              <a:buSzPct val="100000"/>
              <a:buFont typeface="Arial" panose="020B0604020202020204" pitchFamily="34" charset="0"/>
              <a:buAutoNum type="arabicPeriod"/>
            </a:pPr>
            <a:r>
              <a:rPr lang="en-GB" altLang="en-US" smtClean="0"/>
              <a:t>Is well organised and plans curriculum effectively</a:t>
            </a:r>
          </a:p>
          <a:p>
            <a:pPr marL="514350" indent="-514350">
              <a:buSzPct val="100000"/>
              <a:buFont typeface="Arial" panose="020B0604020202020204" pitchFamily="34" charset="0"/>
              <a:buAutoNum type="arabicPeriod"/>
            </a:pPr>
            <a:r>
              <a:rPr lang="en-GB" altLang="en-US" smtClean="0"/>
              <a:t>Is passionate about teaching</a:t>
            </a:r>
          </a:p>
          <a:p>
            <a:pPr marL="514350" indent="-514350">
              <a:buSzPct val="100000"/>
              <a:buFont typeface="Arial" panose="020B0604020202020204" pitchFamily="34" charset="0"/>
              <a:buAutoNum type="arabicPeriod"/>
            </a:pPr>
            <a:r>
              <a:rPr lang="en-GB" altLang="en-US" smtClean="0"/>
              <a:t>Has a student-centred orientation to teaching</a:t>
            </a:r>
          </a:p>
          <a:p>
            <a:pPr marL="514350" indent="-514350">
              <a:buSzPct val="100000"/>
              <a:buFont typeface="Arial" panose="020B0604020202020204" pitchFamily="34" charset="0"/>
              <a:buAutoNum type="arabicPeriod"/>
            </a:pPr>
            <a:r>
              <a:rPr lang="en-GB" altLang="en-US" smtClean="0"/>
              <a:t>Regularly reviews innovations in learning and teaching and tries out ones relevant to own context</a:t>
            </a:r>
          </a:p>
          <a:p>
            <a:pPr marL="514350" indent="-514350">
              <a:buSzPct val="100000"/>
              <a:buFont typeface="Arial" panose="020B0604020202020204" pitchFamily="34" charset="0"/>
              <a:buAutoNum type="arabicPeriod"/>
            </a:pPr>
            <a:r>
              <a:rPr lang="en-GB" altLang="en-US" smtClean="0"/>
              <a:t>Ensures that assessment practices are fit for purpose and contribute to learning</a:t>
            </a:r>
          </a:p>
          <a:p>
            <a:pPr marL="514350" indent="-514350">
              <a:buSzPct val="100000"/>
              <a:buFont typeface="Arial" panose="020B0604020202020204" pitchFamily="34" charset="0"/>
              <a:buAutoNum type="arabicPeriod"/>
            </a:pPr>
            <a:r>
              <a:rPr lang="en-GB" altLang="en-US" smtClean="0"/>
              <a:t>Demonstrate empathy and emotional intelligence</a:t>
            </a:r>
          </a:p>
          <a:p>
            <a:pPr marL="514350" indent="-514350">
              <a:buSzPct val="100000"/>
              <a:buFont typeface="Arial" panose="020B0604020202020204" pitchFamily="34" charset="0"/>
              <a:buAutoNum type="arabicPeriod"/>
            </a:pPr>
            <a:endParaRPr lang="en-GB" alt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4213" y="549275"/>
            <a:ext cx="7775575" cy="5832475"/>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1800" b="1">
              <a:solidFill>
                <a:prstClr val="white"/>
              </a:solidFill>
            </a:endParaRPr>
          </a:p>
        </p:txBody>
      </p:sp>
      <p:sp>
        <p:nvSpPr>
          <p:cNvPr id="5" name="Rectangle 4"/>
          <p:cNvSpPr/>
          <p:nvPr/>
        </p:nvSpPr>
        <p:spPr>
          <a:xfrm>
            <a:off x="250825" y="2708275"/>
            <a:ext cx="2160588" cy="144145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800" b="1" dirty="0">
                <a:solidFill>
                  <a:prstClr val="black"/>
                </a:solidFill>
              </a:rPr>
              <a:t>Evaluating programmes, strengths and areas for improvement</a:t>
            </a:r>
          </a:p>
        </p:txBody>
      </p:sp>
      <p:sp>
        <p:nvSpPr>
          <p:cNvPr id="6" name="Rectangle 5"/>
          <p:cNvSpPr/>
          <p:nvPr/>
        </p:nvSpPr>
        <p:spPr>
          <a:xfrm>
            <a:off x="6732588" y="2708275"/>
            <a:ext cx="2160587" cy="144145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800" b="1" dirty="0">
                <a:solidFill>
                  <a:prstClr val="black"/>
                </a:solidFill>
              </a:rPr>
              <a:t>Considering delivery modes: face-to-face, online, PBL, blended…</a:t>
            </a:r>
          </a:p>
        </p:txBody>
      </p:sp>
      <p:sp>
        <p:nvSpPr>
          <p:cNvPr id="7" name="Rectangle 6"/>
          <p:cNvSpPr/>
          <p:nvPr/>
        </p:nvSpPr>
        <p:spPr>
          <a:xfrm>
            <a:off x="3348038" y="188913"/>
            <a:ext cx="2160587" cy="1439862"/>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800" b="1" dirty="0">
                <a:solidFill>
                  <a:prstClr val="black"/>
                </a:solidFill>
              </a:rPr>
              <a:t>Determining and reviewing subject material: currency, relevance, level</a:t>
            </a:r>
          </a:p>
        </p:txBody>
      </p:sp>
      <p:sp>
        <p:nvSpPr>
          <p:cNvPr id="8" name="Rectangle 7"/>
          <p:cNvSpPr/>
          <p:nvPr/>
        </p:nvSpPr>
        <p:spPr>
          <a:xfrm>
            <a:off x="3348038" y="5300663"/>
            <a:ext cx="2160587" cy="144145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800" b="1" dirty="0">
                <a:solidFill>
                  <a:prstClr val="black"/>
                </a:solidFill>
              </a:rPr>
              <a:t>Designing fit for purpose assessment methods and approaches</a:t>
            </a:r>
          </a:p>
        </p:txBody>
      </p:sp>
      <p:sp>
        <p:nvSpPr>
          <p:cNvPr id="9" name="Rectangle 8"/>
          <p:cNvSpPr/>
          <p:nvPr/>
        </p:nvSpPr>
        <p:spPr>
          <a:xfrm>
            <a:off x="611188" y="765175"/>
            <a:ext cx="2160587" cy="1439863"/>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800" b="1" dirty="0">
                <a:solidFill>
                  <a:prstClr val="black"/>
                </a:solidFill>
              </a:rPr>
              <a:t>Enhancing quality, seeking continuous improvement</a:t>
            </a:r>
          </a:p>
        </p:txBody>
      </p:sp>
      <p:sp>
        <p:nvSpPr>
          <p:cNvPr id="10" name="Rectangle 9"/>
          <p:cNvSpPr/>
          <p:nvPr/>
        </p:nvSpPr>
        <p:spPr>
          <a:xfrm>
            <a:off x="6300788" y="692150"/>
            <a:ext cx="2159000" cy="144145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800" b="1" dirty="0">
                <a:solidFill>
                  <a:prstClr val="black"/>
                </a:solidFill>
              </a:rPr>
              <a:t>Designing and refining learning outcomes</a:t>
            </a:r>
          </a:p>
        </p:txBody>
      </p:sp>
      <p:sp>
        <p:nvSpPr>
          <p:cNvPr id="11" name="Rectangle 10"/>
          <p:cNvSpPr/>
          <p:nvPr/>
        </p:nvSpPr>
        <p:spPr>
          <a:xfrm>
            <a:off x="611188" y="4724400"/>
            <a:ext cx="2160587" cy="144145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800" b="1" dirty="0">
                <a:solidFill>
                  <a:prstClr val="black"/>
                </a:solidFill>
              </a:rPr>
              <a:t>Assuring quality, matching HEI, national and PSRB requirements</a:t>
            </a:r>
          </a:p>
        </p:txBody>
      </p:sp>
      <p:sp>
        <p:nvSpPr>
          <p:cNvPr id="12" name="Rectangle 11"/>
          <p:cNvSpPr/>
          <p:nvPr/>
        </p:nvSpPr>
        <p:spPr>
          <a:xfrm>
            <a:off x="6300788" y="4724400"/>
            <a:ext cx="2159000" cy="144145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800" b="1" dirty="0">
                <a:solidFill>
                  <a:prstClr val="black"/>
                </a:solidFill>
              </a:rPr>
              <a:t>Thinking through student support</a:t>
            </a:r>
          </a:p>
        </p:txBody>
      </p:sp>
      <p:sp>
        <p:nvSpPr>
          <p:cNvPr id="24" name="Rectangle 23"/>
          <p:cNvSpPr/>
          <p:nvPr/>
        </p:nvSpPr>
        <p:spPr>
          <a:xfrm>
            <a:off x="2928938" y="2708275"/>
            <a:ext cx="2579687" cy="144145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3600" b="1" dirty="0">
                <a:solidFill>
                  <a:prstClr val="black"/>
                </a:solidFill>
              </a:rPr>
              <a:t>An engaging curriculum</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altLang="en-US" smtClean="0"/>
              <a:t>Using the USW Curriculum Design guide to develop your courses. You are asked to consider:</a:t>
            </a:r>
          </a:p>
        </p:txBody>
      </p:sp>
      <p:sp>
        <p:nvSpPr>
          <p:cNvPr id="3" name="Content Placeholder 2"/>
          <p:cNvSpPr>
            <a:spLocks noGrp="1"/>
          </p:cNvSpPr>
          <p:nvPr>
            <p:ph idx="1"/>
          </p:nvPr>
        </p:nvSpPr>
        <p:spPr/>
        <p:txBody>
          <a:bodyPr/>
          <a:lstStyle/>
          <a:p>
            <a:pPr marL="457200" indent="-457200">
              <a:buFont typeface="+mj-lt"/>
              <a:buAutoNum type="arabicPeriod"/>
              <a:defRPr/>
            </a:pPr>
            <a:r>
              <a:rPr lang="en-GB" dirty="0" smtClean="0"/>
              <a:t>Viability and Sustainability of the Course; </a:t>
            </a:r>
          </a:p>
          <a:p>
            <a:pPr marL="457200" indent="-457200">
              <a:buFont typeface="+mj-lt"/>
              <a:buAutoNum type="arabicPeriod"/>
              <a:defRPr/>
            </a:pPr>
            <a:r>
              <a:rPr lang="en-GB" dirty="0" smtClean="0"/>
              <a:t>The extent to which the curriculum is holistic and coherent;</a:t>
            </a:r>
          </a:p>
          <a:p>
            <a:pPr marL="457200" indent="-457200">
              <a:buFont typeface="+mj-lt"/>
              <a:buAutoNum type="arabicPeriod"/>
              <a:defRPr/>
            </a:pPr>
            <a:r>
              <a:rPr lang="en-GB" dirty="0" smtClean="0"/>
              <a:t>The extent to which it encourages a breadth and depth of learning that is student-centred, fostering progression and independence; </a:t>
            </a:r>
          </a:p>
          <a:p>
            <a:pPr marL="457200" indent="-457200">
              <a:buFont typeface="+mj-lt"/>
              <a:buAutoNum type="arabicPeriod"/>
              <a:defRPr/>
            </a:pPr>
            <a:r>
              <a:rPr lang="en-GB" dirty="0" smtClean="0"/>
              <a:t>How far the curriculum is inclusive, accessible and student centred</a:t>
            </a:r>
          </a:p>
          <a:p>
            <a:pPr marL="457200" indent="-457200">
              <a:buFont typeface="+mj-lt"/>
              <a:buAutoNum type="arabicPeriod"/>
              <a:defRPr/>
            </a:pPr>
            <a:r>
              <a:rPr lang="en-GB" dirty="0" smtClean="0"/>
              <a:t>The extent to which it is based upon or has links to research and scholarship </a:t>
            </a:r>
          </a:p>
          <a:p>
            <a:pPr marL="457200" indent="-457200">
              <a:buFont typeface="+mj-lt"/>
              <a:buAutoNum type="arabicPeriod"/>
              <a:defRPr/>
            </a:pPr>
            <a:r>
              <a:rPr lang="en-GB" dirty="0" smtClean="0"/>
              <a:t>The extent to which the curriculum is based on/makes good use of  feedback, evaluation and review</a:t>
            </a:r>
          </a:p>
          <a:p>
            <a:pPr>
              <a:buFont typeface="Wingdings" panose="05000000000000000000" pitchFamily="2" charset="2"/>
              <a:buNone/>
              <a:defRPr/>
            </a:pPr>
            <a:r>
              <a:rPr lang="en-GB" b="0" dirty="0" smtClean="0">
                <a:hlinkClick r:id="rId2"/>
              </a:rPr>
              <a:t>http://celt.southwales.ac.uk/resources/cdg/</a:t>
            </a:r>
            <a:endParaRPr lang="en-GB" b="0" dirty="0" smtClean="0"/>
          </a:p>
          <a:p>
            <a:pPr>
              <a:defRPr/>
            </a:pPr>
            <a:endParaRPr lang="en-GB" b="0" dirty="0" smtClean="0"/>
          </a:p>
          <a:p>
            <a:pPr>
              <a:defRPr/>
            </a:pPr>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3848</Words>
  <Application>Microsoft Office PowerPoint</Application>
  <PresentationFormat>On-screen Show (4:3)</PresentationFormat>
  <Paragraphs>270</Paragraphs>
  <Slides>42</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Wingdings</vt:lpstr>
      <vt:lpstr>Times New Roman</vt:lpstr>
      <vt:lpstr>LeedsMet template</vt:lpstr>
      <vt:lpstr>Implementing changes in learning, teaching and assessment in higher education: theory and practice </vt:lpstr>
      <vt:lpstr>Rationale for the session</vt:lpstr>
      <vt:lpstr>PowerPoint Presentation</vt:lpstr>
      <vt:lpstr>High quality teaching…</vt:lpstr>
      <vt:lpstr>Fostering engagement</vt:lpstr>
      <vt:lpstr>PowerPoint Presentation</vt:lpstr>
      <vt:lpstr>Some characteristics of excellent teaching as described in the scholarly literature</vt:lpstr>
      <vt:lpstr>PowerPoint Presentation</vt:lpstr>
      <vt:lpstr>Using the USW Curriculum Design guide to develop your courses. You are asked to consider:</vt:lpstr>
      <vt:lpstr>Implementing change to foster engagement: key questions in changing times to align with national/ institutional imperatives</vt:lpstr>
      <vt:lpstr>But change doesn’t just happen by fiat or dictat!</vt:lpstr>
      <vt:lpstr>Preparing for change</vt:lpstr>
      <vt:lpstr>Gaining momentum</vt:lpstr>
      <vt:lpstr>Change doesn’t only happen when it is driven from the top:</vt:lpstr>
      <vt:lpstr>The way institutional change is introduced is of high importance</vt:lpstr>
      <vt:lpstr>Scott argues we must convince staff and bring them with us to effect change</vt:lpstr>
      <vt:lpstr>Enacting change</vt:lpstr>
      <vt:lpstr>Ways of working with people</vt:lpstr>
      <vt:lpstr>Making things happen</vt:lpstr>
      <vt:lpstr>Ten leverage points for strategic change at institutional level within HEIs</vt:lpstr>
      <vt:lpstr>To enact change in curriculum design and delivery, we can:</vt:lpstr>
      <vt:lpstr>Strategies to encourage teams to enhance students’ learning experiences</vt:lpstr>
      <vt:lpstr>Mapping out the programme as a whole:  some questions</vt:lpstr>
      <vt:lpstr>Mapping assessment</vt:lpstr>
      <vt:lpstr>Mapping progression</vt:lpstr>
      <vt:lpstr>How can we get students to fully engage?  Some suggestions</vt:lpstr>
      <vt:lpstr>Enhancements to curriculum design and delivery early in the student lifecylce: we can:</vt:lpstr>
      <vt:lpstr>Engagement of international students: some important considerations</vt:lpstr>
      <vt:lpstr>Robust quality: I argue that for engaged students we need</vt:lpstr>
      <vt:lpstr>Towards a teaching excellence framework</vt:lpstr>
      <vt:lpstr>Eight potential dimensions of a TEF</vt:lpstr>
      <vt:lpstr>And the other four</vt:lpstr>
      <vt:lpstr>PowerPoint Presentation</vt:lpstr>
      <vt:lpstr>And how can we evidence this?</vt:lpstr>
      <vt:lpstr>Summary</vt:lpstr>
      <vt:lpstr>Your next steps, working in faculty groups please discuss:</vt:lpstr>
      <vt:lpstr>Afternoon poster task, selecting 1-3 priorities from the list below on which to concentrate</vt:lpstr>
      <vt:lpstr>Participants working in groups please produce 1-2 posters for each selected priority showing</vt:lpstr>
      <vt:lpstr>Criteria for the posters:</vt:lpstr>
      <vt:lpstr>Graffiti tour</vt:lpstr>
      <vt:lpstr>Useful references:</vt:lpstr>
      <vt:lpstr>More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2015-10-26T19:16:13Z</dcterms:modified>
</cp:coreProperties>
</file>