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Lst>
  <p:notesMasterIdLst>
    <p:notesMasterId r:id="rId29"/>
  </p:notesMasterIdLst>
  <p:handoutMasterIdLst>
    <p:handoutMasterId r:id="rId30"/>
  </p:handoutMasterIdLst>
  <p:sldIdLst>
    <p:sldId id="420" r:id="rId4"/>
    <p:sldId id="549" r:id="rId5"/>
    <p:sldId id="530" r:id="rId6"/>
    <p:sldId id="531" r:id="rId7"/>
    <p:sldId id="533" r:id="rId8"/>
    <p:sldId id="448" r:id="rId9"/>
    <p:sldId id="532" r:id="rId10"/>
    <p:sldId id="555" r:id="rId11"/>
    <p:sldId id="550" r:id="rId12"/>
    <p:sldId id="542" r:id="rId13"/>
    <p:sldId id="544" r:id="rId14"/>
    <p:sldId id="545" r:id="rId15"/>
    <p:sldId id="546" r:id="rId16"/>
    <p:sldId id="543" r:id="rId17"/>
    <p:sldId id="551" r:id="rId18"/>
    <p:sldId id="554" r:id="rId19"/>
    <p:sldId id="553" r:id="rId20"/>
    <p:sldId id="552" r:id="rId21"/>
    <p:sldId id="547" r:id="rId22"/>
    <p:sldId id="548" r:id="rId23"/>
    <p:sldId id="382" r:id="rId24"/>
    <p:sldId id="270" r:id="rId25"/>
    <p:sldId id="271" r:id="rId26"/>
    <p:sldId id="272" r:id="rId27"/>
    <p:sldId id="317" r:id="rId28"/>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7030A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0" autoAdjust="0"/>
    <p:restoredTop sz="97458" autoAdjust="0"/>
  </p:normalViewPr>
  <p:slideViewPr>
    <p:cSldViewPr>
      <p:cViewPr>
        <p:scale>
          <a:sx n="40" d="100"/>
          <a:sy n="40" d="100"/>
        </p:scale>
        <p:origin x="-1302" y="-216"/>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90" d="100"/>
        <a:sy n="90" d="100"/>
      </p:scale>
      <p:origin x="0" y="72"/>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xmlns="" val="821023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xmlns="" val="9522727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xmlns="" val="24519828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a:t>
            </a:fld>
            <a:endParaRPr lang="en-US" dirty="0"/>
          </a:p>
        </p:txBody>
      </p:sp>
    </p:spTree>
    <p:extLst>
      <p:ext uri="{BB962C8B-B14F-4D97-AF65-F5344CB8AC3E}">
        <p14:creationId xmlns:p14="http://schemas.microsoft.com/office/powerpoint/2010/main" xmlns="" val="17793942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21</a:t>
            </a:fld>
            <a:endParaRPr lang="en-US" dirty="0"/>
          </a:p>
        </p:txBody>
      </p:sp>
    </p:spTree>
    <p:extLst>
      <p:ext uri="{BB962C8B-B14F-4D97-AF65-F5344CB8AC3E}">
        <p14:creationId xmlns:p14="http://schemas.microsoft.com/office/powerpoint/2010/main" xmlns="" val="2809733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22</a:t>
            </a:fld>
            <a:endParaRPr lang="en-US"/>
          </a:p>
        </p:txBody>
      </p:sp>
    </p:spTree>
    <p:extLst>
      <p:ext uri="{BB962C8B-B14F-4D97-AF65-F5344CB8AC3E}">
        <p14:creationId xmlns:p14="http://schemas.microsoft.com/office/powerpoint/2010/main" xmlns="" val="12553396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23</a:t>
            </a:fld>
            <a:endParaRPr lang="en-US"/>
          </a:p>
        </p:txBody>
      </p:sp>
    </p:spTree>
    <p:extLst>
      <p:ext uri="{BB962C8B-B14F-4D97-AF65-F5344CB8AC3E}">
        <p14:creationId xmlns:p14="http://schemas.microsoft.com/office/powerpoint/2010/main" xmlns="" val="12988394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a:p>
        </p:txBody>
      </p:sp>
    </p:spTree>
    <p:extLst>
      <p:ext uri="{BB962C8B-B14F-4D97-AF65-F5344CB8AC3E}">
        <p14:creationId xmlns:p14="http://schemas.microsoft.com/office/powerpoint/2010/main" xmlns="" val="3031019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a:p>
        </p:txBody>
      </p:sp>
    </p:spTree>
    <p:extLst>
      <p:ext uri="{BB962C8B-B14F-4D97-AF65-F5344CB8AC3E}">
        <p14:creationId xmlns:p14="http://schemas.microsoft.com/office/powerpoint/2010/main" xmlns="" val="19823170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18/09/2015</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18/09/2015</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18/09/2015</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51D434-A24C-44BD-8275-B34813C3838A}" type="datetimeFigureOut">
              <a:rPr lang="en-GB" smtClean="0">
                <a:solidFill>
                  <a:prstClr val="black">
                    <a:tint val="75000"/>
                  </a:prstClr>
                </a:solidFill>
              </a:rPr>
              <a:pPr/>
              <a:t>18/09/2015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0D68250A-A216-4130-B0FB-C51F576BA77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18/09/2015</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18/09/2015</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18/09/2015</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18/09/2015</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18/09/2015</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18/09/2015</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18/09/2015</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18/09/2015</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18/09/2015</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18/09/2015</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7"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tla.ed.ac.uk/interchang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www.pass.brad.ac.uk/"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www.ltsn.ac.uk/application.asp?app=resources.asp&amp;process=full_record&amp;section=generic&amp;id=10"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000" dirty="0" smtClean="0"/>
              <a:t>Authentic assessment: </a:t>
            </a:r>
            <a:br>
              <a:rPr lang="en-GB" sz="4000" dirty="0" smtClean="0"/>
            </a:br>
            <a:r>
              <a:rPr lang="en-GB" sz="4000" dirty="0" smtClean="0"/>
              <a:t>using assessment to help students learn</a:t>
            </a:r>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smtClean="0">
                <a:solidFill>
                  <a:schemeClr val="tx2">
                    <a:lumMod val="60000"/>
                    <a:lumOff val="40000"/>
                  </a:schemeClr>
                </a:solidFill>
              </a:rPr>
              <a:t>International conference on formative and shared assessment, </a:t>
            </a:r>
            <a:r>
              <a:rPr lang="en-GB" dirty="0" err="1" smtClean="0">
                <a:solidFill>
                  <a:schemeClr val="tx2">
                    <a:lumMod val="60000"/>
                    <a:lumOff val="40000"/>
                  </a:schemeClr>
                </a:solidFill>
              </a:rPr>
              <a:t>Santander</a:t>
            </a:r>
            <a:r>
              <a:rPr lang="en-GB" dirty="0" smtClean="0">
                <a:solidFill>
                  <a:schemeClr val="tx2">
                    <a:lumMod val="60000"/>
                    <a:lumOff val="40000"/>
                  </a:schemeClr>
                </a:solidFill>
              </a:rPr>
              <a:t> 2015</a:t>
            </a:r>
            <a:endParaRPr lang="en-GB" sz="2000" dirty="0" smtClean="0">
              <a:solidFill>
                <a:srgbClr val="0070C0"/>
              </a:solidFill>
            </a:endParaRPr>
          </a:p>
          <a:p>
            <a:pPr algn="ctr" eaLnBrk="1" hangingPunct="1">
              <a:defRPr/>
            </a:pPr>
            <a:r>
              <a:rPr lang="en-GB" sz="2400" b="1" dirty="0" smtClean="0"/>
              <a:t>Sally Brown</a:t>
            </a:r>
          </a:p>
          <a:p>
            <a:pPr algn="ctr" eaLnBrk="1" hangingPunct="1">
              <a:defRPr/>
            </a:pPr>
            <a:r>
              <a:rPr lang="en-GB" sz="1800" dirty="0" smtClean="0"/>
              <a:t>Emerita Professor, Leeds Beckett University</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Authentic assessment happens when:</a:t>
            </a:r>
          </a:p>
        </p:txBody>
      </p:sp>
      <p:sp>
        <p:nvSpPr>
          <p:cNvPr id="3" name="Content Placeholder 2"/>
          <p:cNvSpPr>
            <a:spLocks noGrp="1"/>
          </p:cNvSpPr>
          <p:nvPr>
            <p:ph idx="1"/>
          </p:nvPr>
        </p:nvSpPr>
        <p:spPr/>
        <p:txBody>
          <a:bodyPr/>
          <a:lstStyle/>
          <a:p>
            <a:r>
              <a:rPr lang="en-GB" sz="2800" dirty="0" smtClean="0"/>
              <a:t>We directly examine student performance on worthy intellectual tasks;</a:t>
            </a:r>
          </a:p>
          <a:p>
            <a:r>
              <a:rPr lang="en-GB" sz="2800" dirty="0" smtClean="0"/>
              <a:t>Students are required to be effective performers with acquired knowledge</a:t>
            </a:r>
            <a:r>
              <a:rPr lang="en-GB" sz="2800" dirty="0"/>
              <a:t>;</a:t>
            </a:r>
            <a:endParaRPr lang="en-GB" sz="2800" dirty="0" smtClean="0"/>
          </a:p>
          <a:p>
            <a:r>
              <a:rPr lang="en-GB" sz="2800" dirty="0" smtClean="0"/>
              <a:t>We can make valid inferences about the student's performance from the assignments presented for assessment.</a:t>
            </a:r>
          </a:p>
          <a:p>
            <a:pPr>
              <a:buNone/>
            </a:pPr>
            <a:r>
              <a:rPr lang="en-GB" sz="2800" dirty="0" smtClean="0"/>
              <a:t> (after Wiggins, 1990)</a:t>
            </a:r>
            <a:endParaRPr lang="en-GB"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Authentic assignments:</a:t>
            </a:r>
            <a:endParaRPr lang="en-GB" dirty="0"/>
          </a:p>
        </p:txBody>
      </p:sp>
      <p:sp>
        <p:nvSpPr>
          <p:cNvPr id="3" name="Content Placeholder 2"/>
          <p:cNvSpPr>
            <a:spLocks noGrp="1"/>
          </p:cNvSpPr>
          <p:nvPr>
            <p:ph idx="1"/>
          </p:nvPr>
        </p:nvSpPr>
        <p:spPr/>
        <p:txBody>
          <a:bodyPr/>
          <a:lstStyle/>
          <a:p>
            <a:r>
              <a:rPr lang="en-GB" sz="2800" dirty="0" smtClean="0"/>
              <a:t>present the student with the full array of tasks that mirror the priorities and challenges found in the best [teaching] activities</a:t>
            </a:r>
          </a:p>
          <a:p>
            <a:r>
              <a:rPr lang="en-GB" sz="2800" dirty="0" smtClean="0"/>
              <a:t>attend to whether the student can craft polished, thorough and justifiable answers, performances or products.</a:t>
            </a:r>
          </a:p>
          <a:p>
            <a:r>
              <a:rPr lang="en-GB" sz="2800" dirty="0" smtClean="0"/>
              <a:t>Involve students coping with potentially ill-structured challenges and roles, with incomplete information, that help them rehearse for the complex ambiguities of adult and professional life.</a:t>
            </a:r>
          </a:p>
          <a:p>
            <a:pPr marL="0" indent="0">
              <a:buNone/>
            </a:pPr>
            <a:r>
              <a:rPr lang="en-GB" sz="2800" dirty="0"/>
              <a:t> </a:t>
            </a:r>
            <a:r>
              <a:rPr lang="en-GB" sz="2800" dirty="0" smtClean="0"/>
              <a:t>   (after Wiggins </a:t>
            </a:r>
            <a:r>
              <a:rPr lang="en-GB" sz="2800" i="1" dirty="0" smtClean="0"/>
              <a:t>op cit</a:t>
            </a:r>
            <a:r>
              <a:rPr lang="en-GB" sz="2800" dirty="0" smtClean="0"/>
              <a:t>)</a:t>
            </a:r>
            <a:endParaRPr lang="en-GB"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188640"/>
            <a:ext cx="7786718" cy="114652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Authentic assessment: </a:t>
            </a:r>
            <a:br>
              <a:rPr lang="en-GB" dirty="0"/>
            </a:br>
            <a:r>
              <a:rPr lang="en-US" dirty="0"/>
              <a:t>8 questions on ‘why is assessment being undertaken at this point in time?’ </a:t>
            </a:r>
            <a:endParaRPr lang="en-GB" dirty="0"/>
          </a:p>
        </p:txBody>
      </p:sp>
      <p:sp>
        <p:nvSpPr>
          <p:cNvPr id="3" name="Content Placeholder 2"/>
          <p:cNvSpPr>
            <a:spLocks noGrp="1"/>
          </p:cNvSpPr>
          <p:nvPr>
            <p:ph idx="1"/>
          </p:nvPr>
        </p:nvSpPr>
        <p:spPr>
          <a:xfrm>
            <a:off x="214282" y="1412875"/>
            <a:ext cx="8715436" cy="4789488"/>
          </a:xfrm>
        </p:spPr>
        <p:txBody>
          <a:bodyPr/>
          <a:lstStyle/>
          <a:p>
            <a:pPr marL="457200" lvl="0" indent="-457200">
              <a:buSzPct val="100000"/>
              <a:buFont typeface="+mj-lt"/>
              <a:buAutoNum type="arabicPeriod"/>
            </a:pPr>
            <a:r>
              <a:rPr lang="en-US" sz="2800" dirty="0" smtClean="0"/>
              <a:t>Is it</a:t>
            </a:r>
            <a:r>
              <a:rPr lang="en-GB" sz="2800" dirty="0" smtClean="0"/>
              <a:t> to help students know how they are doing? </a:t>
            </a:r>
          </a:p>
          <a:p>
            <a:pPr marL="457200" lvl="0" indent="-457200">
              <a:buSzPct val="100000"/>
              <a:buFont typeface="+mj-lt"/>
              <a:buAutoNum type="arabicPeriod"/>
            </a:pPr>
            <a:r>
              <a:rPr lang="en-US" sz="2800" dirty="0" smtClean="0"/>
              <a:t>Can it enable students to get the measure of their achievement or help them consolidate their learning? </a:t>
            </a:r>
            <a:endParaRPr lang="en-GB" sz="2800" dirty="0" smtClean="0"/>
          </a:p>
          <a:p>
            <a:pPr marL="457200" lvl="0" indent="-457200">
              <a:buSzPct val="100000"/>
              <a:buFont typeface="+mj-lt"/>
              <a:buAutoNum type="arabicPeriod"/>
            </a:pPr>
            <a:r>
              <a:rPr lang="en-US" sz="2800" dirty="0" smtClean="0"/>
              <a:t>Is it to offer students formative guidance on the remediation of errors while they still have time to improve matters</a:t>
            </a:r>
            <a:r>
              <a:rPr lang="en-US" sz="2800" dirty="0"/>
              <a:t>?</a:t>
            </a:r>
            <a:endParaRPr lang="en-GB" sz="2800" dirty="0" smtClean="0"/>
          </a:p>
          <a:p>
            <a:pPr marL="457200" lvl="0" indent="-457200">
              <a:buSzPct val="100000"/>
              <a:buFont typeface="+mj-lt"/>
              <a:buAutoNum type="arabicPeriod"/>
            </a:pPr>
            <a:r>
              <a:rPr lang="en-US" sz="2800" dirty="0" smtClean="0"/>
              <a:t>Is it a summative assignment, designed to make a judgment about whether a student is fit to </a:t>
            </a:r>
            <a:r>
              <a:rPr lang="en-US" sz="2800" dirty="0" err="1" smtClean="0"/>
              <a:t>practise</a:t>
            </a:r>
            <a:r>
              <a:rPr lang="en-US" sz="2800" dirty="0" smtClean="0"/>
              <a:t> in a practice setting, or to determine </a:t>
            </a:r>
            <a:r>
              <a:rPr lang="en-GB" sz="2800" dirty="0" smtClean="0"/>
              <a:t>whether professional requirements have been satisfied</a:t>
            </a:r>
            <a:r>
              <a:rPr lang="en-US" sz="2800" dirty="0" smtClean="0"/>
              <a:t> sufficiently to achieve professional accreditation? </a:t>
            </a:r>
            <a:endParaRPr lang="en-GB" sz="2800" dirty="0" smtClean="0"/>
          </a:p>
          <a:p>
            <a:pPr>
              <a:buSzPct val="100000"/>
            </a:pP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And the last four questions</a:t>
            </a:r>
            <a:endParaRPr lang="en-GB" dirty="0"/>
          </a:p>
        </p:txBody>
      </p:sp>
      <p:sp>
        <p:nvSpPr>
          <p:cNvPr id="3" name="Content Placeholder 2"/>
          <p:cNvSpPr>
            <a:spLocks noGrp="1"/>
          </p:cNvSpPr>
          <p:nvPr>
            <p:ph idx="1"/>
          </p:nvPr>
        </p:nvSpPr>
        <p:spPr/>
        <p:txBody>
          <a:bodyPr/>
          <a:lstStyle/>
          <a:p>
            <a:pPr marL="457200" lvl="0" indent="-457200">
              <a:buSzPct val="100000"/>
              <a:buFont typeface="+mj-lt"/>
              <a:buAutoNum type="arabicPeriod" startAt="5"/>
            </a:pPr>
            <a:r>
              <a:rPr lang="en-US" dirty="0" smtClean="0"/>
              <a:t>Can this particular assignment</a:t>
            </a:r>
            <a:r>
              <a:rPr lang="en-GB" dirty="0" smtClean="0"/>
              <a:t> help to </a:t>
            </a:r>
            <a:r>
              <a:rPr lang="en-US" dirty="0" smtClean="0"/>
              <a:t>motivate students so they better engage with their learning? </a:t>
            </a:r>
            <a:endParaRPr lang="en-GB" dirty="0" smtClean="0"/>
          </a:p>
          <a:p>
            <a:pPr marL="457200" lvl="0" indent="-457200">
              <a:buSzPct val="100000"/>
              <a:buFont typeface="+mj-lt"/>
              <a:buAutoNum type="arabicPeriod" startAt="5"/>
            </a:pPr>
            <a:r>
              <a:rPr lang="en-GB" dirty="0" smtClean="0"/>
              <a:t>Does it </a:t>
            </a:r>
            <a:r>
              <a:rPr lang="en-US" dirty="0" smtClean="0"/>
              <a:t>provide them with opportunities to relate theory and practice? </a:t>
            </a:r>
            <a:endParaRPr lang="en-GB" dirty="0" smtClean="0"/>
          </a:p>
          <a:p>
            <a:pPr marL="457200" lvl="0" indent="-457200">
              <a:buSzPct val="100000"/>
              <a:buFont typeface="+mj-lt"/>
              <a:buAutoNum type="arabicPeriod" startAt="5"/>
            </a:pPr>
            <a:r>
              <a:rPr lang="en-US" dirty="0" smtClean="0"/>
              <a:t>Are there opportunities through this assignment for students to demonstrate their employability? </a:t>
            </a:r>
          </a:p>
          <a:p>
            <a:pPr marL="457200" indent="-457200">
              <a:buSzPct val="100000"/>
              <a:buFont typeface="+mj-lt"/>
              <a:buAutoNum type="arabicPeriod" startAt="5"/>
            </a:pPr>
            <a:r>
              <a:rPr lang="en-GB" dirty="0" smtClean="0"/>
              <a:t>What particular ‘threshold concepts’ and ‘troublesome knowledge’ do students struggle with, and how can we help them better come to terms with them?</a:t>
            </a:r>
          </a:p>
          <a:p>
            <a:pPr marL="0" lvl="0" indent="0">
              <a:buSzPct val="100000"/>
              <a:buNone/>
            </a:pPr>
            <a:r>
              <a:rPr lang="en-US" dirty="0" smtClean="0"/>
              <a:t>Adapted from Chapter 7 of Brown, S. </a:t>
            </a:r>
            <a:r>
              <a:rPr lang="en-GB" dirty="0" smtClean="0"/>
              <a:t>Assessment, learning and Teaching: global perspectives Palgrave (2015)</a:t>
            </a:r>
          </a:p>
          <a:p>
            <a:pPr marL="457200" indent="-457200">
              <a:buSzPct val="100000"/>
              <a:buFont typeface="+mj-lt"/>
              <a:buAutoNum type="arabicPeriod" startAt="5"/>
            </a:pP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Inauthentic assessment is when:</a:t>
            </a:r>
            <a:endParaRPr lang="en-GB" dirty="0"/>
          </a:p>
        </p:txBody>
      </p:sp>
      <p:sp>
        <p:nvSpPr>
          <p:cNvPr id="3" name="Content Placeholder 2"/>
          <p:cNvSpPr>
            <a:spLocks noGrp="1"/>
          </p:cNvSpPr>
          <p:nvPr>
            <p:ph idx="1"/>
          </p:nvPr>
        </p:nvSpPr>
        <p:spPr/>
        <p:txBody>
          <a:bodyPr/>
          <a:lstStyle/>
          <a:p>
            <a:r>
              <a:rPr lang="en-GB" sz="2800" dirty="0" smtClean="0"/>
              <a:t>proxies for assessment of competence performance are undertaken rather than </a:t>
            </a:r>
            <a:r>
              <a:rPr lang="en-GB" sz="2800" dirty="0" err="1" smtClean="0"/>
              <a:t>performative</a:t>
            </a:r>
            <a:r>
              <a:rPr lang="en-GB" sz="2800" dirty="0" smtClean="0"/>
              <a:t> elements themselves;</a:t>
            </a:r>
          </a:p>
          <a:p>
            <a:r>
              <a:rPr lang="en-GB" sz="2800" dirty="0" smtClean="0"/>
              <a:t>the tasks being undertaken by students have little intrinsic value in themselves in terms of advancing students’ learning; </a:t>
            </a:r>
          </a:p>
          <a:p>
            <a:r>
              <a:rPr lang="en-GB" sz="2800" dirty="0" smtClean="0"/>
              <a:t>theory is prioritised to the detriment of practical applications;</a:t>
            </a:r>
          </a:p>
          <a:p>
            <a:r>
              <a:rPr lang="en-GB" sz="2800" dirty="0" smtClean="0"/>
              <a:t>activities lack currency relating to contemporary practical contexts.</a:t>
            </a:r>
          </a:p>
          <a:p>
            <a:endParaRPr lang="en-GB" dirty="0" smtClean="0"/>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122238"/>
            <a:ext cx="7715280" cy="1434554"/>
          </a:xfrm>
        </p:spPr>
        <p:txBody>
          <a:bodyPr/>
          <a:lstStyle/>
          <a:p>
            <a:r>
              <a:rPr lang="en-GB" sz="2400" dirty="0" smtClean="0"/>
              <a:t>An example of authentic assessment:</a:t>
            </a:r>
            <a:br>
              <a:rPr lang="en-GB" sz="2400" dirty="0" smtClean="0"/>
            </a:br>
            <a:r>
              <a:rPr lang="en-GB" sz="2400" dirty="0" smtClean="0"/>
              <a:t>Using incremental and ongoing feedback assessment with early years student teachers (Victor M. </a:t>
            </a:r>
            <a:r>
              <a:rPr lang="en-GB" sz="2400" dirty="0" err="1" smtClean="0"/>
              <a:t>López</a:t>
            </a:r>
            <a:r>
              <a:rPr lang="en-GB" sz="2400" dirty="0" smtClean="0"/>
              <a:t>-Pastor Segovia University)</a:t>
            </a:r>
            <a:endParaRPr lang="en-GB" sz="2400" dirty="0"/>
          </a:p>
        </p:txBody>
      </p:sp>
      <p:sp>
        <p:nvSpPr>
          <p:cNvPr id="3" name="Content Placeholder 2"/>
          <p:cNvSpPr>
            <a:spLocks noGrp="1"/>
          </p:cNvSpPr>
          <p:nvPr>
            <p:ph idx="1"/>
          </p:nvPr>
        </p:nvSpPr>
        <p:spPr>
          <a:xfrm>
            <a:off x="323528" y="1556792"/>
            <a:ext cx="8572559" cy="5301208"/>
          </a:xfrm>
        </p:spPr>
        <p:txBody>
          <a:bodyPr/>
          <a:lstStyle/>
          <a:p>
            <a:pPr>
              <a:buNone/>
            </a:pPr>
            <a:r>
              <a:rPr lang="en-GB" dirty="0" smtClean="0"/>
              <a:t>3</a:t>
            </a:r>
            <a:r>
              <a:rPr lang="en-GB" baseline="30000" dirty="0" smtClean="0"/>
              <a:t>rd</a:t>
            </a:r>
            <a:r>
              <a:rPr lang="en-GB" dirty="0" smtClean="0"/>
              <a:t> and 4</a:t>
            </a:r>
            <a:r>
              <a:rPr lang="en-GB" baseline="30000" dirty="0" smtClean="0"/>
              <a:t>th</a:t>
            </a:r>
            <a:r>
              <a:rPr lang="en-GB" dirty="0" smtClean="0"/>
              <a:t>-year students are assessed while on teaching practice in schools. It works well because as well as evaluating students’ competences, students are required to demonstrate their reflection on practice and to demonstrate development over their period of study. Students spend part of each year in practice in schools, for 10 or 12 weeks.</a:t>
            </a:r>
          </a:p>
          <a:p>
            <a:pPr>
              <a:buNone/>
            </a:pPr>
            <a:r>
              <a:rPr lang="en-GB" dirty="0" smtClean="0"/>
              <a:t> These students aren’t just summatively assessed, they receive much formative assessment from regular meetings with the course tutor, with dialogical processes with individual students and groups in regular discussions, to ensure deep learning occurs, rather than just checking-off competences.</a:t>
            </a:r>
          </a:p>
          <a:p>
            <a:pPr>
              <a:buNone/>
            </a:pPr>
            <a:r>
              <a:rPr lang="en-GB" dirty="0" smtClean="0"/>
              <a:t>Importantly, the classroom teachers in host schools are also involved in discussions directly with students and tutors.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Pastor-Lopez example, continued</a:t>
            </a:r>
            <a:endParaRPr lang="en-GB" dirty="0"/>
          </a:p>
        </p:txBody>
      </p:sp>
      <p:sp>
        <p:nvSpPr>
          <p:cNvPr id="3" name="Content Placeholder 2"/>
          <p:cNvSpPr>
            <a:spLocks noGrp="1"/>
          </p:cNvSpPr>
          <p:nvPr>
            <p:ph idx="1"/>
          </p:nvPr>
        </p:nvSpPr>
        <p:spPr/>
        <p:txBody>
          <a:bodyPr/>
          <a:lstStyle/>
          <a:p>
            <a:r>
              <a:rPr lang="en-GB" dirty="0" smtClean="0"/>
              <a:t>Capabilities which are assessed include planning and competence in teaching practice, but also include professional behaviours such as punctuality and the extent of deep engagement with the host school. </a:t>
            </a:r>
          </a:p>
          <a:p>
            <a:r>
              <a:rPr lang="en-GB" dirty="0" smtClean="0"/>
              <a:t>A significant component of the assessment is a reflective diary which students write daily. In addition they produce an extended reflective report of around 60 pages, which is incrementally produced following classroom discussions. </a:t>
            </a:r>
          </a:p>
          <a:p>
            <a:r>
              <a:rPr lang="en-GB" dirty="0" smtClean="0"/>
              <a:t>This includes students’ analytical reviews of the scholarly literature they are reading and an element of action research whereby they investigate an aspect of their teaching and undertake a small-scale review of it. </a:t>
            </a:r>
          </a:p>
          <a:p>
            <a:endParaRPr lang="en-GB" dirty="0" smtClean="0"/>
          </a:p>
          <a:p>
            <a:endParaRPr lang="en-GB" dirty="0" smtClean="0"/>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59211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Pastor-Lopez example, continued</a:t>
            </a:r>
          </a:p>
        </p:txBody>
      </p:sp>
      <p:sp>
        <p:nvSpPr>
          <p:cNvPr id="3" name="Content Placeholder 2"/>
          <p:cNvSpPr>
            <a:spLocks noGrp="1"/>
          </p:cNvSpPr>
          <p:nvPr>
            <p:ph idx="1"/>
          </p:nvPr>
        </p:nvSpPr>
        <p:spPr>
          <a:xfrm>
            <a:off x="429098" y="836712"/>
            <a:ext cx="8229600" cy="4773627"/>
          </a:xfrm>
        </p:spPr>
        <p:txBody>
          <a:bodyPr/>
          <a:lstStyle/>
          <a:p>
            <a:pPr>
              <a:buNone/>
            </a:pPr>
            <a:r>
              <a:rPr lang="en-GB" dirty="0" smtClean="0"/>
              <a:t>Victor chooses this approach with his groups of students because he thereby ensures that students learn better and more deeply than students who do not benefit from this approach. </a:t>
            </a:r>
          </a:p>
          <a:p>
            <a:pPr>
              <a:buNone/>
            </a:pPr>
            <a:r>
              <a:rPr lang="en-GB" dirty="0" smtClean="0"/>
              <a:t>This approach is much appreciated by teachers in the host schools but student opinion of the assessment approach is divided: some students really like it and feel that it helps them to learn a great deal, while others do not appreciate the high workload which involves extended reading and the demands being made on them to think deeply about their practice.</a:t>
            </a:r>
          </a:p>
          <a:p>
            <a:pPr>
              <a:buNone/>
            </a:pPr>
            <a:r>
              <a:rPr lang="en-GB" sz="2000" dirty="0" smtClean="0"/>
              <a:t>More detail on this approach is in Brown, 2015, Chapter 8, pp. 130-132</a:t>
            </a:r>
          </a:p>
          <a:p>
            <a:endParaRPr lang="en-GB" dirty="0" smtClean="0"/>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What are the barriers to the uses of authentic assessment?</a:t>
            </a:r>
          </a:p>
        </p:txBody>
      </p:sp>
      <p:sp>
        <p:nvSpPr>
          <p:cNvPr id="3" name="Content Placeholder 2"/>
          <p:cNvSpPr>
            <a:spLocks noGrp="1"/>
          </p:cNvSpPr>
          <p:nvPr>
            <p:ph idx="1"/>
          </p:nvPr>
        </p:nvSpPr>
        <p:spPr/>
        <p:txBody>
          <a:bodyPr/>
          <a:lstStyle/>
          <a:p>
            <a:r>
              <a:rPr lang="en-GB" sz="2800" dirty="0" smtClean="0"/>
              <a:t>Inertia factors mean that many colleagues would prefer to stick to ‘tried and tested methods’ they are used to;</a:t>
            </a:r>
          </a:p>
          <a:p>
            <a:r>
              <a:rPr lang="en-GB" sz="2800" dirty="0" smtClean="0"/>
              <a:t>Organising traditional exams, multiple-choice questions and essays requires less effort to set up than assignments which include the development of case study material, and the establishment of authentic practice setting environments in university buildings;</a:t>
            </a:r>
          </a:p>
          <a:p>
            <a:r>
              <a:rPr lang="en-GB" sz="2800" dirty="0" smtClean="0"/>
              <a:t>Authentic assessment tasks may involve additional costs. </a:t>
            </a:r>
            <a:endParaRPr lang="en-GB"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 manifesto for authentic assessment: </a:t>
            </a:r>
            <a:br>
              <a:rPr lang="en-GB" dirty="0"/>
            </a:br>
            <a:r>
              <a:rPr lang="en-GB" dirty="0"/>
              <a:t>It must be:</a:t>
            </a:r>
          </a:p>
        </p:txBody>
      </p:sp>
      <p:sp>
        <p:nvSpPr>
          <p:cNvPr id="3" name="Content Placeholder 2"/>
          <p:cNvSpPr>
            <a:spLocks noGrp="1"/>
          </p:cNvSpPr>
          <p:nvPr>
            <p:ph idx="1"/>
          </p:nvPr>
        </p:nvSpPr>
        <p:spPr>
          <a:xfrm>
            <a:off x="468312" y="1412875"/>
            <a:ext cx="8389967" cy="4789488"/>
          </a:xfrm>
        </p:spPr>
        <p:txBody>
          <a:bodyPr/>
          <a:lstStyle/>
          <a:p>
            <a:r>
              <a:rPr lang="en-GB" sz="2800" dirty="0" smtClean="0"/>
              <a:t>Action-orientated, with students learning by doing;</a:t>
            </a:r>
          </a:p>
          <a:p>
            <a:r>
              <a:rPr lang="en-GB" sz="2800" dirty="0" smtClean="0"/>
              <a:t>Underpinned by relevant evidence-based scholarship;</a:t>
            </a:r>
          </a:p>
          <a:p>
            <a:r>
              <a:rPr lang="en-GB" sz="2800" dirty="0" smtClean="0"/>
              <a:t>Nuanced, clearly articulated and transparent in the way that decisions are reached on grades;</a:t>
            </a:r>
          </a:p>
          <a:p>
            <a:r>
              <a:rPr lang="en-GB" sz="2800" dirty="0" smtClean="0"/>
              <a:t>Timely in its execution while being tactical in its purpose;</a:t>
            </a:r>
          </a:p>
          <a:p>
            <a:r>
              <a:rPr lang="en-GB" sz="2800" dirty="0" smtClean="0"/>
              <a:t>Truly representative of student effort;</a:t>
            </a:r>
          </a:p>
          <a:p>
            <a:r>
              <a:rPr lang="en-GB" sz="2800" dirty="0" smtClean="0"/>
              <a:t>Enhancing learning and involving students’ action;</a:t>
            </a:r>
            <a:r>
              <a:rPr lang="en-GB" dirty="0" smtClean="0"/>
              <a:t/>
            </a:r>
            <a:br>
              <a:rPr lang="en-GB" dirty="0" smtClean="0"/>
            </a:b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p:spPr>
        <p:txBody>
          <a:bodyPr/>
          <a:lstStyle/>
          <a:p>
            <a:r>
              <a:rPr lang="en-GB" dirty="0" smtClean="0"/>
              <a:t>What is authentic assessment?</a:t>
            </a:r>
            <a:endParaRPr lang="en-GB" dirty="0"/>
          </a:p>
        </p:txBody>
      </p:sp>
      <p:sp>
        <p:nvSpPr>
          <p:cNvPr id="3" name="Content Placeholder 2"/>
          <p:cNvSpPr>
            <a:spLocks noGrp="1"/>
          </p:cNvSpPr>
          <p:nvPr>
            <p:ph idx="1"/>
          </p:nvPr>
        </p:nvSpPr>
        <p:spPr>
          <a:xfrm>
            <a:off x="468313" y="1142984"/>
            <a:ext cx="8229600" cy="5357850"/>
          </a:xfrm>
        </p:spPr>
        <p:txBody>
          <a:bodyPr/>
          <a:lstStyle/>
          <a:p>
            <a:r>
              <a:rPr lang="en-GB" dirty="0" smtClean="0"/>
              <a:t>We often assess what is easy to assess, or proxies of what has been learned, rather than the learning itself. </a:t>
            </a:r>
          </a:p>
          <a:p>
            <a:r>
              <a:rPr lang="en-GB" dirty="0" smtClean="0"/>
              <a:t>A valid assessment is one that has close relevance to the criteria, which are in turn constructively aligned to the stated learning outcomes of a programme. </a:t>
            </a:r>
          </a:p>
          <a:p>
            <a:r>
              <a:rPr lang="en-GB" dirty="0" smtClean="0"/>
              <a:t>Effective assessment is highly relevant to ensuring that graduates can demonstrate the knowledge, behaviours, qualities and attributes that were described in the course outline or programme specification. </a:t>
            </a:r>
          </a:p>
          <a:p>
            <a:r>
              <a:rPr lang="en-GB" dirty="0" smtClean="0"/>
              <a:t>Assignments that require students to write about something, rather than </a:t>
            </a:r>
            <a:r>
              <a:rPr lang="en-GB" i="1" dirty="0" smtClean="0"/>
              <a:t>be</a:t>
            </a:r>
            <a:r>
              <a:rPr lang="en-GB" dirty="0" smtClean="0"/>
              <a:t> or </a:t>
            </a:r>
            <a:r>
              <a:rPr lang="en-GB" i="1" dirty="0" smtClean="0"/>
              <a:t>do </a:t>
            </a:r>
            <a:r>
              <a:rPr lang="en-GB" dirty="0" smtClean="0"/>
              <a:t>something, may not be fit-for-purpose. </a:t>
            </a:r>
          </a:p>
          <a:p>
            <a:pPr marL="457200" lvl="0" indent="-457200">
              <a:buNone/>
            </a:pPr>
            <a:r>
              <a:rPr lang="en-US" sz="1800" dirty="0" smtClean="0"/>
              <a:t>Adapted from Chapter 7 of Brown, S., </a:t>
            </a:r>
            <a:r>
              <a:rPr lang="en-GB" sz="1800" i="1" dirty="0" smtClean="0"/>
              <a:t>Assessment, learning and Teaching: global perspectives,</a:t>
            </a:r>
            <a:r>
              <a:rPr lang="en-GB" sz="1800" dirty="0" smtClean="0"/>
              <a:t> Palgrave (2015).</a:t>
            </a:r>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Authentic assessment manifesto continued: </a:t>
            </a:r>
            <a:br>
              <a:rPr lang="en-GB" dirty="0" smtClean="0"/>
            </a:br>
            <a:r>
              <a:rPr lang="en-GB" dirty="0" smtClean="0"/>
              <a:t>it must be:</a:t>
            </a:r>
            <a:endParaRPr lang="en-GB" dirty="0"/>
          </a:p>
        </p:txBody>
      </p:sp>
      <p:sp>
        <p:nvSpPr>
          <p:cNvPr id="3" name="Content Placeholder 2"/>
          <p:cNvSpPr>
            <a:spLocks noGrp="1"/>
          </p:cNvSpPr>
          <p:nvPr>
            <p:ph idx="1"/>
          </p:nvPr>
        </p:nvSpPr>
        <p:spPr/>
        <p:txBody>
          <a:bodyPr/>
          <a:lstStyle/>
          <a:p>
            <a:r>
              <a:rPr lang="en-GB" sz="2800" dirty="0" smtClean="0"/>
              <a:t>Maximising of student effort and time on task while remaining manageable and viable in terms of its organisation for the staff doing it;</a:t>
            </a:r>
          </a:p>
          <a:p>
            <a:r>
              <a:rPr lang="en-GB" sz="2800" dirty="0" smtClean="0"/>
              <a:t>Inclusive in its approaches, so it doesn’t disadvantage students with special educational needs and disabilities;</a:t>
            </a:r>
          </a:p>
          <a:p>
            <a:r>
              <a:rPr lang="en-GB" sz="2800" dirty="0" smtClean="0"/>
              <a:t>Coherent, constructively aligned and challenging.</a:t>
            </a:r>
          </a:p>
          <a:p>
            <a:endParaRPr lang="en-GB" sz="2800" dirty="0" smtClean="0"/>
          </a:p>
          <a:p>
            <a:pPr>
              <a:buNone/>
            </a:pPr>
            <a:r>
              <a:rPr lang="en-GB" sz="2800" dirty="0" smtClean="0"/>
              <a:t>This is tough to achieve, but if we can do it, the benefits for all are substantial!</a:t>
            </a:r>
            <a:r>
              <a:rPr lang="en-GB" dirty="0" smtClean="0"/>
              <a:t/>
            </a:r>
            <a:br>
              <a:rPr lang="en-GB" dirty="0" smtClean="0"/>
            </a:b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http://sally-brown.net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2000" dirty="0" smtClean="0"/>
              <a:t>Assessment Reform Group (1999) </a:t>
            </a:r>
            <a:r>
              <a:rPr lang="en-GB" sz="2000" i="1" dirty="0" smtClean="0"/>
              <a:t>Assessment for Learning : Beyond the black box, </a:t>
            </a:r>
            <a:r>
              <a:rPr lang="en-GB" sz="2000" dirty="0" smtClean="0"/>
              <a:t>Cambridge UK, University of Cambridge School of Education.</a:t>
            </a:r>
            <a:r>
              <a:rPr lang="en-GB" sz="2000" dirty="0" smtClean="0">
                <a:cs typeface="Times New Roman" pitchFamily="18" charset="0"/>
              </a:rPr>
              <a:t> </a:t>
            </a:r>
          </a:p>
          <a:p>
            <a:pPr marL="609600" indent="-609600" eaLnBrk="1" hangingPunct="1">
              <a:buFont typeface="Wingdings" pitchFamily="2" charset="2"/>
              <a:buNone/>
              <a:defRPr/>
            </a:pPr>
            <a:r>
              <a:rPr lang="en-GB" sz="2000" dirty="0" smtClean="0">
                <a:cs typeface="Times New Roman" pitchFamily="18" charset="0"/>
              </a:rPr>
              <a:t>Biggs, J. and Tang, C. (2007) </a:t>
            </a:r>
            <a:r>
              <a:rPr lang="en-GB" sz="2000" i="1" dirty="0" smtClean="0">
                <a:cs typeface="Times New Roman" pitchFamily="18" charset="0"/>
              </a:rPr>
              <a:t>Teaching for Quality Learning at University, </a:t>
            </a:r>
            <a:r>
              <a:rPr lang="en-GB" sz="2000" dirty="0" smtClean="0">
                <a:cs typeface="Times New Roman" pitchFamily="18" charset="0"/>
              </a:rPr>
              <a:t>Maidenhead: Open University Press.</a:t>
            </a:r>
          </a:p>
          <a:p>
            <a:pPr marL="609600" indent="-609600" eaLnBrk="1" hangingPunct="1">
              <a:buFont typeface="Wingdings" pitchFamily="2" charset="2"/>
              <a:buNone/>
              <a:defRPr/>
            </a:pPr>
            <a:r>
              <a:rPr lang="en-GB" sz="2000" dirty="0" smtClean="0">
                <a:cs typeface="Times New Roman" pitchFamily="18" charset="0"/>
              </a:rPr>
              <a:t>Bloxham, S. and Boyd, P. (2007) </a:t>
            </a:r>
            <a:r>
              <a:rPr lang="en-GB" sz="2000" i="1" dirty="0" smtClean="0">
                <a:cs typeface="Times New Roman" pitchFamily="18" charset="0"/>
              </a:rPr>
              <a:t>Developing effective assessment in higher education: a practical guide</a:t>
            </a:r>
            <a:r>
              <a:rPr lang="en-GB" sz="2000" dirty="0" smtClean="0">
                <a:cs typeface="Times New Roman" pitchFamily="18" charset="0"/>
              </a:rPr>
              <a:t>, Maidenhead, Open University Press.</a:t>
            </a:r>
          </a:p>
          <a:p>
            <a:pPr marL="609600" indent="-609600" eaLnBrk="1" hangingPunct="1">
              <a:buFont typeface="Wingdings" pitchFamily="2" charset="2"/>
              <a:buNone/>
              <a:defRPr/>
            </a:pPr>
            <a:r>
              <a:rPr lang="en-GB" sz="2000" dirty="0" smtClean="0">
                <a:cs typeface="Times New Roman" pitchFamily="18" charset="0"/>
              </a:rPr>
              <a:t>Brown, S. Rust, C. &amp; Gibbs, G. (1994) </a:t>
            </a:r>
            <a:r>
              <a:rPr lang="en-GB" sz="2000" i="1" dirty="0" smtClean="0">
                <a:cs typeface="Times New Roman" pitchFamily="18" charset="0"/>
              </a:rPr>
              <a:t>Strategies for Diversifying Assessment,</a:t>
            </a:r>
            <a:r>
              <a:rPr lang="en-GB" sz="2000" dirty="0" smtClean="0">
                <a:cs typeface="Times New Roman" pitchFamily="18" charset="0"/>
              </a:rPr>
              <a:t> Oxford: Oxford Centre for Staff Development. </a:t>
            </a:r>
          </a:p>
          <a:p>
            <a:pPr marL="609600" indent="-609600" eaLnBrk="1" hangingPunct="1">
              <a:buFont typeface="Wingdings" pitchFamily="2" charset="2"/>
              <a:buNone/>
              <a:defRPr/>
            </a:pPr>
            <a:r>
              <a:rPr lang="en-GB" sz="2000" dirty="0" smtClean="0"/>
              <a:t>Boud, D. (1995) </a:t>
            </a:r>
            <a:r>
              <a:rPr lang="en-GB" sz="2000" i="1" dirty="0" smtClean="0"/>
              <a:t>Enhancing learning through self-assessment,</a:t>
            </a:r>
            <a:r>
              <a:rPr lang="en-GB" sz="2000" dirty="0" smtClean="0"/>
              <a:t> London: Routledge.</a:t>
            </a:r>
          </a:p>
          <a:p>
            <a:pPr marL="609600" indent="-609600" eaLnBrk="1" hangingPunct="1">
              <a:buFont typeface="Wingdings" pitchFamily="2" charset="2"/>
              <a:buNone/>
              <a:defRPr/>
            </a:pPr>
            <a:r>
              <a:rPr lang="en-GB" sz="2000" dirty="0" smtClean="0"/>
              <a:t>Brown, S. and </a:t>
            </a:r>
            <a:r>
              <a:rPr lang="en-GB" sz="2000" dirty="0" err="1" smtClean="0"/>
              <a:t>Glasner</a:t>
            </a:r>
            <a:r>
              <a:rPr lang="en-GB" sz="2000" dirty="0" smtClean="0"/>
              <a:t>, A. (eds.) (1999) </a:t>
            </a:r>
            <a:r>
              <a:rPr lang="en-GB" sz="2000" i="1" dirty="0" smtClean="0"/>
              <a:t>Assessment Matters in Higher Education, Choosing and Using Diverse Approaches</a:t>
            </a:r>
            <a:r>
              <a:rPr lang="en-GB" sz="2000" dirty="0" smtClean="0"/>
              <a:t>, Maidenhead: Open University Press.</a:t>
            </a:r>
          </a:p>
          <a:p>
            <a:pPr marL="609600" indent="-609600" eaLnBrk="1" hangingPunct="1">
              <a:buFont typeface="Wingdings" pitchFamily="2" charset="2"/>
              <a:buNone/>
              <a:defRPr/>
            </a:pPr>
            <a:r>
              <a:rPr lang="en-GB" sz="2000" dirty="0" smtClean="0"/>
              <a:t>Brown, S. and Knight, P. (1994) </a:t>
            </a:r>
            <a:r>
              <a:rPr lang="en-GB" sz="2000" i="1" dirty="0" smtClean="0"/>
              <a:t>Assessing Learners in Higher Education</a:t>
            </a:r>
            <a:r>
              <a:rPr lang="en-GB" sz="2000" dirty="0" smtClean="0"/>
              <a:t>, London: Kogan Page.</a:t>
            </a:r>
            <a:endParaRPr lang="en-US" sz="2000" dirty="0" smtClean="0"/>
          </a:p>
          <a:p>
            <a:pPr marL="609600" indent="-609600" eaLnBrk="1" hangingPunct="1">
              <a:buNone/>
              <a:defRPr/>
            </a:pPr>
            <a:r>
              <a:rPr lang="en-US" sz="2000" dirty="0" smtClean="0"/>
              <a:t>Brown, S. and Race, P. (2012) </a:t>
            </a:r>
            <a:r>
              <a:rPr lang="en-GB" sz="2000" i="1" dirty="0" smtClean="0"/>
              <a:t>Using effective assessment to promote learning </a:t>
            </a:r>
            <a:r>
              <a:rPr lang="en-GB" sz="2000" dirty="0" smtClean="0"/>
              <a:t>in Hunt, L. and Chambers, D. (2012) </a:t>
            </a:r>
            <a:r>
              <a:rPr lang="en-GB" sz="2000" i="1" dirty="0" smtClean="0"/>
              <a:t>University Teaching in Focus, Victoria, Australia, Acer Press. P74-91</a:t>
            </a:r>
            <a:endParaRPr lang="en-GB" sz="2000" dirty="0" smtClean="0"/>
          </a:p>
          <a:p>
            <a:pPr marL="609600" indent="-609600" eaLnBrk="1" hangingPunct="1">
              <a:defRPr/>
            </a:pPr>
            <a:endParaRPr lang="en-GB" sz="2000" dirty="0" smtClean="0"/>
          </a:p>
          <a:p>
            <a:pPr eaLnBrk="1" hangingPunct="1">
              <a:lnSpc>
                <a:spcPct val="90000"/>
              </a:lnSpc>
              <a:buNone/>
              <a:defRPr/>
            </a:pPr>
            <a:endParaRPr lang="en-GB" sz="20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Useful references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smtClean="0"/>
              <a:t>Carless, D., </a:t>
            </a:r>
            <a:r>
              <a:rPr lang="en-US" sz="2000" dirty="0" err="1" smtClean="0"/>
              <a:t>Joughin</a:t>
            </a:r>
            <a:r>
              <a:rPr lang="en-US" sz="2000" dirty="0" smtClean="0"/>
              <a:t>, G., </a:t>
            </a:r>
            <a:r>
              <a:rPr lang="en-US" sz="2000" dirty="0" err="1" smtClean="0"/>
              <a:t>Ngar</a:t>
            </a:r>
            <a:r>
              <a:rPr lang="en-US" sz="2000" dirty="0" smtClean="0"/>
              <a:t>-Fun Liu </a:t>
            </a:r>
            <a:r>
              <a:rPr lang="en-US" sz="2000" i="1" dirty="0" smtClean="0"/>
              <a:t>et al</a:t>
            </a:r>
            <a:r>
              <a:rPr lang="en-US" sz="2000" dirty="0" smtClean="0"/>
              <a:t> (2006) </a:t>
            </a:r>
            <a:r>
              <a:rPr lang="en-US" sz="2000" i="1" dirty="0" smtClean="0"/>
              <a:t>How Assessment supports learning: Learning orientated assessment in action, </a:t>
            </a:r>
            <a:r>
              <a:rPr lang="en-US" sz="2000" dirty="0" smtClean="0"/>
              <a:t>Hong Kong: Hong Kong University Press.</a:t>
            </a:r>
          </a:p>
          <a:p>
            <a:pPr eaLnBrk="1" hangingPunct="1">
              <a:buFont typeface="Wingdings" pitchFamily="2" charset="2"/>
              <a:buNone/>
              <a:defRPr/>
            </a:pPr>
            <a:r>
              <a:rPr lang="en-GB" sz="2000" dirty="0" smtClean="0"/>
              <a:t>Carroll, J. and Ryan, J. (2005) </a:t>
            </a:r>
            <a:r>
              <a:rPr lang="en-GB" sz="2000" i="1" dirty="0" smtClean="0"/>
              <a:t>Teaching International students: improving learning for all. </a:t>
            </a:r>
            <a:r>
              <a:rPr lang="en-GB" sz="2000" dirty="0" smtClean="0"/>
              <a:t>London: Routledge SEDA series.</a:t>
            </a:r>
          </a:p>
          <a:p>
            <a:pPr eaLnBrk="1" hangingPunct="1">
              <a:buNone/>
              <a:defRPr/>
            </a:pPr>
            <a:r>
              <a:rPr lang="en-GB" sz="2000" dirty="0" err="1" smtClean="0"/>
              <a:t>Crosling</a:t>
            </a:r>
            <a:r>
              <a:rPr lang="en-GB" sz="2000" dirty="0" smtClean="0"/>
              <a:t>, G., Thomas, L. and </a:t>
            </a:r>
            <a:r>
              <a:rPr lang="en-GB" sz="2000" dirty="0" err="1" smtClean="0"/>
              <a:t>Heagney</a:t>
            </a:r>
            <a:r>
              <a:rPr lang="en-GB" sz="2000" dirty="0" smtClean="0"/>
              <a:t>, M. (2008) </a:t>
            </a:r>
            <a:r>
              <a:rPr lang="en-GB" sz="2000" i="1" dirty="0" smtClean="0"/>
              <a:t>Improving student retention in Higher Education,</a:t>
            </a:r>
            <a:r>
              <a:rPr lang="en-GB" sz="2000" dirty="0" smtClean="0"/>
              <a:t> London and New York: Routledge. </a:t>
            </a:r>
          </a:p>
          <a:p>
            <a:pPr marL="609600" indent="-609600" eaLnBrk="1" hangingPunct="1">
              <a:buNone/>
              <a:defRPr/>
            </a:pPr>
            <a:r>
              <a:rPr lang="en-GB" sz="2000" dirty="0" err="1" smtClean="0"/>
              <a:t>Dochy</a:t>
            </a:r>
            <a:r>
              <a:rPr lang="en-GB" sz="2000" dirty="0" smtClean="0"/>
              <a:t>, F. J. R. C., </a:t>
            </a:r>
            <a:r>
              <a:rPr lang="en-GB" sz="2000" dirty="0" err="1" smtClean="0"/>
              <a:t>Segers</a:t>
            </a:r>
            <a:r>
              <a:rPr lang="en-GB" sz="2000" dirty="0" smtClean="0"/>
              <a:t>, M., &amp; </a:t>
            </a:r>
            <a:r>
              <a:rPr lang="en-GB" sz="2000" dirty="0" err="1" smtClean="0"/>
              <a:t>Sluijsmans</a:t>
            </a:r>
            <a:r>
              <a:rPr lang="en-GB" sz="2000" dirty="0" smtClean="0"/>
              <a:t>, D. (1999). The use of self-, peer and co-assessment in higher education: A review. </a:t>
            </a:r>
            <a:r>
              <a:rPr lang="en-GB" sz="2000" i="1" dirty="0" smtClean="0"/>
              <a:t>Studies in Higher education</a:t>
            </a:r>
            <a:r>
              <a:rPr lang="en-GB" sz="2000" dirty="0" smtClean="0"/>
              <a:t>, </a:t>
            </a:r>
            <a:r>
              <a:rPr lang="en-GB" sz="2000" i="1" dirty="0" smtClean="0"/>
              <a:t>24</a:t>
            </a:r>
            <a:r>
              <a:rPr lang="en-GB" sz="2000" dirty="0" smtClean="0"/>
              <a:t>(3), 331-350.</a:t>
            </a:r>
          </a:p>
          <a:p>
            <a:pPr marL="609600" indent="-609600" eaLnBrk="1" hangingPunct="1">
              <a:buNone/>
              <a:defRPr/>
            </a:pPr>
            <a:r>
              <a:rPr lang="en-GB" sz="2000" dirty="0" err="1" smtClean="0"/>
              <a:t>Falchikov</a:t>
            </a:r>
            <a:r>
              <a:rPr lang="en-GB" sz="2000" dirty="0" smtClean="0"/>
              <a:t>, N. (2004) </a:t>
            </a:r>
            <a:r>
              <a:rPr lang="en-GB" sz="2000" i="1" dirty="0" smtClean="0"/>
              <a:t>Improving Assessment through Student Involvement: Practical Solutions for Aiding Learning in Higher and Further Education,</a:t>
            </a:r>
            <a:r>
              <a:rPr lang="en-GB" sz="2000" dirty="0" smtClean="0"/>
              <a:t> London: Routledge.</a:t>
            </a:r>
          </a:p>
          <a:p>
            <a:pPr marL="609600" indent="-609600" eaLnBrk="1" hangingPunct="1">
              <a:buFont typeface="Wingdings" pitchFamily="2" charset="2"/>
              <a:buNone/>
              <a:defRPr/>
            </a:pPr>
            <a:r>
              <a:rPr lang="en-GB" sz="2000" dirty="0" smtClean="0"/>
              <a:t>Gibbs, G. (1999) </a:t>
            </a:r>
            <a:r>
              <a:rPr lang="en-GB" sz="2000" i="1" dirty="0" smtClean="0"/>
              <a:t>Using assessment strategically to change the way students learn</a:t>
            </a:r>
            <a:r>
              <a:rPr lang="en-GB" sz="2000" dirty="0" smtClean="0"/>
              <a:t>, in Brown S. &amp; </a:t>
            </a:r>
            <a:r>
              <a:rPr lang="en-GB" sz="2000" dirty="0" err="1" smtClean="0"/>
              <a:t>Glasner</a:t>
            </a:r>
            <a:r>
              <a:rPr lang="en-GB" sz="2000" dirty="0" smtClean="0"/>
              <a:t>, A. (eds.), </a:t>
            </a:r>
            <a:r>
              <a:rPr lang="en-GB" sz="2000" i="1" dirty="0" smtClean="0"/>
              <a:t>Assessment Matters in Higher Education: Choosing and Using Diverse Approaches, </a:t>
            </a:r>
            <a:r>
              <a:rPr lang="en-GB" sz="2000" dirty="0" smtClean="0"/>
              <a:t>Maidenhead: SRHE/Open University Press.</a:t>
            </a:r>
          </a:p>
          <a:p>
            <a:pPr marL="609600" indent="-609600" eaLnBrk="1" hangingPunct="1">
              <a:buFont typeface="Wingdings" pitchFamily="2" charset="2"/>
              <a:buNone/>
              <a:defRPr/>
            </a:pPr>
            <a:r>
              <a:rPr lang="en-GB" sz="2000" dirty="0" smtClean="0"/>
              <a:t>Higher Education Academy (2012) </a:t>
            </a:r>
            <a:r>
              <a:rPr lang="en-GB" sz="2000" i="1" dirty="0" smtClean="0"/>
              <a:t>A marked improvement; transforming assessment in higher education</a:t>
            </a:r>
            <a:r>
              <a:rPr lang="en-GB" sz="2000" dirty="0" smtClean="0"/>
              <a:t>, York: HEA.</a:t>
            </a:r>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None/>
              <a:defRPr/>
            </a:pPr>
            <a:r>
              <a:rPr lang="en-GB" sz="2000" dirty="0" err="1" smtClean="0"/>
              <a:t>Hounsell</a:t>
            </a:r>
            <a:r>
              <a:rPr lang="en-GB" sz="2000" dirty="0" smtClean="0"/>
              <a:t>, D. (2008). The trouble with feedback: New challenges, emerging strategies, </a:t>
            </a:r>
            <a:r>
              <a:rPr lang="en-GB" sz="2000" i="1" dirty="0" smtClean="0"/>
              <a:t>Interchange, Spring</a:t>
            </a:r>
            <a:r>
              <a:rPr lang="en-GB" sz="2000" dirty="0" smtClean="0"/>
              <a:t>, Accessed at </a:t>
            </a:r>
            <a:r>
              <a:rPr lang="en-GB" sz="2000" dirty="0" smtClean="0">
                <a:hlinkClick r:id="rId3"/>
              </a:rPr>
              <a:t>www.tla.ed.ac.uk/interchange</a:t>
            </a:r>
            <a:r>
              <a:rPr lang="en-GB" sz="2000" dirty="0" smtClean="0"/>
              <a:t>.</a:t>
            </a:r>
          </a:p>
          <a:p>
            <a:pPr marL="609600" indent="-609600" eaLnBrk="1" hangingPunct="1">
              <a:buFont typeface="Wingdings" pitchFamily="2" charset="2"/>
              <a:buNone/>
              <a:defRPr/>
            </a:pPr>
            <a:r>
              <a:rPr lang="en-GB" sz="2000" dirty="0" smtClean="0"/>
              <a:t>Knight, P. and </a:t>
            </a:r>
            <a:r>
              <a:rPr lang="en-GB" sz="2000" dirty="0" err="1" smtClean="0"/>
              <a:t>Yorke</a:t>
            </a:r>
            <a:r>
              <a:rPr lang="en-GB" sz="2000" dirty="0" smtClean="0"/>
              <a:t>, M. (2003) </a:t>
            </a:r>
            <a:r>
              <a:rPr lang="en-GB" sz="2000" i="1" dirty="0" smtClean="0"/>
              <a:t>Assessment, learning and employability</a:t>
            </a:r>
            <a:r>
              <a:rPr lang="en-GB" sz="2000" dirty="0" smtClean="0"/>
              <a:t> Maidenhead, UK: SRHE/Open University Press.</a:t>
            </a:r>
          </a:p>
          <a:p>
            <a:pPr eaLnBrk="1" hangingPunct="1">
              <a:buFont typeface="Wingdings" pitchFamily="2" charset="2"/>
              <a:buNone/>
              <a:defRPr/>
            </a:pPr>
            <a:r>
              <a:rPr lang="en-GB" sz="2000" dirty="0" smtClean="0"/>
              <a:t>McDowell, L. and Brown, S. (1998) </a:t>
            </a:r>
            <a:r>
              <a:rPr lang="en-GB" sz="2000" i="1" dirty="0" smtClean="0"/>
              <a:t>Assessing students: cheating and plagiarism</a:t>
            </a:r>
            <a:r>
              <a:rPr lang="en-GB" sz="2000" dirty="0" smtClean="0"/>
              <a:t>, Newcastle: Red Guide 10/11 University of Northumbria.</a:t>
            </a:r>
            <a:endParaRPr lang="en-US" sz="2000" dirty="0" smtClean="0"/>
          </a:p>
          <a:p>
            <a:pPr eaLnBrk="1" hangingPunct="1">
              <a:buNone/>
              <a:defRPr/>
            </a:pPr>
            <a:r>
              <a:rPr lang="en-GB" sz="2000" dirty="0" smtClean="0"/>
              <a:t>Meyer, J.H.F. and Land, R. (2003) </a:t>
            </a:r>
            <a:r>
              <a:rPr lang="en-GB" sz="2000" i="1" dirty="0" smtClean="0"/>
              <a:t>Threshold Concepts and Troublesome Knowledge 1 – Linkages to Ways of Thinking and Practising within the Disciplines</a:t>
            </a:r>
            <a:r>
              <a:rPr lang="en-GB" sz="2000" dirty="0"/>
              <a:t>,</a:t>
            </a:r>
            <a:r>
              <a:rPr lang="en-GB" sz="2000" dirty="0" smtClean="0"/>
              <a:t> in C. Rust (ed.) </a:t>
            </a:r>
            <a:r>
              <a:rPr lang="en-GB" sz="2000" i="1" dirty="0" smtClean="0"/>
              <a:t>Improving Student Learning </a:t>
            </a:r>
            <a:r>
              <a:rPr lang="en-GB" sz="2000" dirty="0" smtClean="0"/>
              <a:t>–</a:t>
            </a:r>
            <a:r>
              <a:rPr lang="en-GB" sz="2000" i="1" dirty="0" smtClean="0"/>
              <a:t> Ten years on</a:t>
            </a:r>
            <a:r>
              <a:rPr lang="en-GB" sz="2000" dirty="0"/>
              <a:t>. Oxford: OCSLD. </a:t>
            </a:r>
            <a:endParaRPr lang="en-GB" sz="2000" dirty="0" smtClean="0"/>
          </a:p>
          <a:p>
            <a:pPr eaLnBrk="1" hangingPunct="1">
              <a:buNone/>
              <a:defRPr/>
            </a:pPr>
            <a:r>
              <a:rPr lang="en-GB" sz="2000" dirty="0" smtClean="0"/>
              <a:t>Morgan</a:t>
            </a:r>
            <a:r>
              <a:rPr lang="en-GB" sz="2000" dirty="0"/>
              <a:t>, </a:t>
            </a:r>
            <a:r>
              <a:rPr lang="en-GB" sz="2000" dirty="0" smtClean="0"/>
              <a:t>M. (2013) (Ed.) ​</a:t>
            </a:r>
            <a:r>
              <a:rPr lang="en-GB" sz="2000" i="1" dirty="0" smtClean="0"/>
              <a:t>Supporting Student Diversity in Higher Education: A practical guide,</a:t>
            </a:r>
            <a:r>
              <a:rPr lang="en-GB" sz="2000" dirty="0" smtClean="0"/>
              <a:t> London: Routledge.</a:t>
            </a:r>
            <a:endParaRPr lang="en-GB" sz="2000" dirty="0"/>
          </a:p>
          <a:p>
            <a:pPr eaLnBrk="1" hangingPunct="1">
              <a:buFont typeface="Wingdings" pitchFamily="2" charset="2"/>
              <a:buNone/>
              <a:defRPr/>
            </a:pPr>
            <a:r>
              <a:rPr lang="en-GB" sz="2000" dirty="0" smtClean="0"/>
              <a:t>Nicol, D. J. and Macfarlane-Dick, D. (2006) Formative assessment and self-regulated learning: A model and seven principles of good feedback practice, </a:t>
            </a:r>
            <a:r>
              <a:rPr lang="en-GB" sz="2000" i="1" dirty="0" smtClean="0"/>
              <a:t>Studies in Higher Education </a:t>
            </a:r>
            <a:r>
              <a:rPr lang="en-GB" sz="2000" i="1" dirty="0" err="1" smtClean="0"/>
              <a:t>Vol</a:t>
            </a:r>
            <a:r>
              <a:rPr lang="en-GB" sz="2000" i="1" dirty="0" smtClean="0"/>
              <a:t> 31(2), 199-218.</a:t>
            </a:r>
          </a:p>
          <a:p>
            <a:pPr eaLnBrk="1" hangingPunct="1">
              <a:buNone/>
              <a:defRPr/>
            </a:pPr>
            <a:r>
              <a:rPr lang="en-GB" sz="2000" dirty="0" smtClean="0"/>
              <a:t>PASS project Bradford </a:t>
            </a:r>
            <a:r>
              <a:rPr lang="en-GB" sz="2000" dirty="0" smtClean="0">
                <a:hlinkClick r:id="rId4"/>
              </a:rPr>
              <a:t>http://www.pass.brad.ac.uk/</a:t>
            </a:r>
            <a:r>
              <a:rPr lang="en-GB" sz="2000" dirty="0" smtClean="0"/>
              <a:t> Accessed August 2015.</a:t>
            </a:r>
          </a:p>
          <a:p>
            <a:pPr eaLnBrk="1" hangingPunct="1">
              <a:buNone/>
              <a:defRPr/>
            </a:pPr>
            <a:r>
              <a:rPr lang="en-GB" sz="2000" dirty="0" smtClean="0"/>
              <a:t>Pickford, R. and Brown, S. (2006) </a:t>
            </a:r>
            <a:r>
              <a:rPr lang="en-GB" sz="2000" i="1" dirty="0" smtClean="0"/>
              <a:t>Assessing skills and practice,</a:t>
            </a:r>
            <a:r>
              <a:rPr lang="en-GB" sz="2000" dirty="0" smtClean="0"/>
              <a:t> London: Routledge. </a:t>
            </a:r>
          </a:p>
          <a:p>
            <a:pPr eaLnBrk="1" hangingPunct="1">
              <a:buNone/>
              <a:defRPr/>
            </a:pPr>
            <a:endParaRPr lang="en-GB" sz="2000" dirty="0" smtClean="0"/>
          </a:p>
          <a:p>
            <a:pPr eaLnBrk="1" hangingPunct="1">
              <a:lnSpc>
                <a:spcPct val="90000"/>
              </a:lnSpc>
              <a:buFont typeface="Wingdings" pitchFamily="2" charset="2"/>
              <a:buNone/>
              <a:defRPr/>
            </a:pPr>
            <a:endParaRPr lang="en-GB" sz="20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smtClean="0"/>
              <a:t>Race, P. (2001) </a:t>
            </a:r>
            <a:r>
              <a:rPr lang="en-GB" sz="2000" i="1" dirty="0" smtClean="0"/>
              <a:t>A Briefing on Self, Peer &amp; Group Assessment,</a:t>
            </a:r>
            <a:r>
              <a:rPr lang="en-GB" sz="2000" dirty="0" smtClean="0"/>
              <a:t> in LTSN Generic Centre Assessment Series No 9, LTSN York.</a:t>
            </a:r>
          </a:p>
          <a:p>
            <a:pPr eaLnBrk="1" hangingPunct="1">
              <a:buFont typeface="Wingdings" pitchFamily="2" charset="2"/>
              <a:buNone/>
            </a:pPr>
            <a:r>
              <a:rPr lang="en-GB" sz="2000" dirty="0" smtClean="0"/>
              <a:t>Race P. (2015) </a:t>
            </a:r>
            <a:r>
              <a:rPr lang="en-GB" sz="2000" i="1" dirty="0" smtClean="0"/>
              <a:t>The lecturer’s toolkit (4</a:t>
            </a:r>
            <a:r>
              <a:rPr lang="en-GB" sz="2000" i="1" baseline="30000" dirty="0" smtClean="0"/>
              <a:t>th</a:t>
            </a:r>
            <a:r>
              <a:rPr lang="en-GB" sz="2000" i="1" dirty="0" smtClean="0"/>
              <a:t> edition),</a:t>
            </a:r>
            <a:r>
              <a:rPr lang="en-GB" sz="2000" dirty="0" smtClean="0"/>
              <a:t> London: Routledge.</a:t>
            </a:r>
          </a:p>
          <a:p>
            <a:pPr eaLnBrk="1" hangingPunct="1">
              <a:buFont typeface="Wingdings" pitchFamily="2" charset="2"/>
              <a:buNone/>
            </a:pPr>
            <a:r>
              <a:rPr lang="en-GB" sz="2000" dirty="0" smtClean="0"/>
              <a:t>Rust, C., Price, M. and O’Donovan, B. (2003) Improving students’ learning by developing their understanding of assessment criteria and processes</a:t>
            </a:r>
            <a:r>
              <a:rPr lang="en-GB" sz="2000" i="1" dirty="0" smtClean="0"/>
              <a:t>, Assessment and Evaluation in Higher Education. 28 (2), 147-164.</a:t>
            </a:r>
          </a:p>
          <a:p>
            <a:pPr eaLnBrk="1" hangingPunct="1">
              <a:buFont typeface="Wingdings" pitchFamily="2" charset="2"/>
              <a:buNone/>
            </a:pPr>
            <a:r>
              <a:rPr lang="en-GB" sz="2000" dirty="0" smtClean="0"/>
              <a:t>Ryan, J. (2000) </a:t>
            </a:r>
            <a:r>
              <a:rPr lang="en-GB" sz="2000" i="1" dirty="0" smtClean="0"/>
              <a:t>A Guide to Teaching International Students,</a:t>
            </a:r>
            <a:r>
              <a:rPr lang="en-GB" sz="2000" dirty="0" smtClean="0"/>
              <a:t> Oxford Centre for Staff and Learning Development</a:t>
            </a:r>
          </a:p>
          <a:p>
            <a:pPr eaLnBrk="1" hangingPunct="1">
              <a:buFont typeface="Wingdings" pitchFamily="2" charset="2"/>
              <a:buNone/>
            </a:pPr>
            <a:r>
              <a:rPr lang="en-GB" sz="2000" dirty="0" smtClean="0"/>
              <a:t>Stefani, L. and Carroll, J. (2001) </a:t>
            </a:r>
            <a:r>
              <a:rPr lang="en-GB" sz="2000" i="1" dirty="0" smtClean="0"/>
              <a:t>A Briefing on Plagiarism </a:t>
            </a:r>
            <a:r>
              <a:rPr lang="en-GB" sz="2000" dirty="0" smtClean="0">
                <a:hlinkClick r:id="rId3"/>
              </a:rPr>
              <a:t>http://www.ltsn.ac.uk/application.asp?app=resources.asp&amp;process=full_record&amp;section=generic&amp;id=10</a:t>
            </a:r>
            <a:r>
              <a:rPr lang="en-GB" sz="2000" dirty="0" smtClean="0"/>
              <a:t> </a:t>
            </a:r>
          </a:p>
          <a:p>
            <a:pPr eaLnBrk="1" hangingPunct="1">
              <a:buNone/>
            </a:pPr>
            <a:r>
              <a:rPr lang="en-GB" sz="2000" dirty="0" smtClean="0"/>
              <a:t>Sadler, D. Royce (2010) Beyond feedback: developing student capability in complex appraisal, </a:t>
            </a:r>
            <a:r>
              <a:rPr lang="en-GB" sz="2000" i="1" dirty="0" smtClean="0"/>
              <a:t>Assessment &amp; Evaluation in Higher Education, 35: 5, 535-550.</a:t>
            </a:r>
          </a:p>
          <a:p>
            <a:pPr eaLnBrk="1" hangingPunct="1">
              <a:buNone/>
            </a:pPr>
            <a:r>
              <a:rPr lang="en-GB" sz="2000" dirty="0" smtClean="0"/>
              <a:t>Wiggins, G. (1990) The Case for Authentic Assessment, ERIC Digest</a:t>
            </a:r>
            <a:r>
              <a:rPr lang="en-GB" sz="2000" b="0" dirty="0" smtClean="0"/>
              <a:t>.</a:t>
            </a:r>
          </a:p>
          <a:p>
            <a:pPr eaLnBrk="1" hangingPunct="1">
              <a:buNone/>
            </a:pPr>
            <a:r>
              <a:rPr lang="en-GB" sz="2000" dirty="0" smtClean="0"/>
              <a:t>Yorke, M. (1999) </a:t>
            </a:r>
            <a:r>
              <a:rPr lang="en-GB" sz="2000" i="1" dirty="0" smtClean="0"/>
              <a:t>Leaving Early: Undergraduate Non-completion in Higher Education,</a:t>
            </a:r>
            <a:r>
              <a:rPr lang="en-GB" sz="2000" dirty="0" smtClean="0"/>
              <a:t> London: Routledge.</a:t>
            </a:r>
          </a:p>
          <a:p>
            <a:pPr eaLnBrk="1" hangingPunct="1">
              <a:buFont typeface="Wingdings" pitchFamily="2" charset="2"/>
              <a:buNone/>
            </a:pPr>
            <a:endParaRPr lang="en-GB" sz="2000" dirty="0" smtClean="0"/>
          </a:p>
          <a:p>
            <a:endParaRPr lang="en-GB"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key assessment issues for today: </a:t>
            </a:r>
            <a:br>
              <a:rPr lang="en-GB" dirty="0" smtClean="0"/>
            </a:br>
            <a:r>
              <a:rPr lang="en-GB" dirty="0" smtClean="0"/>
              <a:t>How can we:</a:t>
            </a:r>
            <a:endParaRPr lang="en-GB" dirty="0"/>
          </a:p>
        </p:txBody>
      </p:sp>
      <p:sp>
        <p:nvSpPr>
          <p:cNvPr id="3" name="Content Placeholder 2"/>
          <p:cNvSpPr>
            <a:spLocks noGrp="1"/>
          </p:cNvSpPr>
          <p:nvPr>
            <p:ph idx="1"/>
          </p:nvPr>
        </p:nvSpPr>
        <p:spPr/>
        <p:txBody>
          <a:bodyPr/>
          <a:lstStyle/>
          <a:p>
            <a:r>
              <a:rPr lang="en-GB" sz="2800" dirty="0" smtClean="0"/>
              <a:t>Devise and manage fit-for-purpose assessment that validly and reliably captures students’ achievement?</a:t>
            </a:r>
          </a:p>
          <a:p>
            <a:r>
              <a:rPr lang="en-GB" sz="2800" dirty="0" smtClean="0"/>
              <a:t>Ensure that students learn the theory they need to practise and develop the practices they need to be effective in their chosen fields of work and research?</a:t>
            </a:r>
          </a:p>
          <a:p>
            <a:r>
              <a:rPr lang="en-GB" sz="2800" dirty="0" smtClean="0"/>
              <a:t>Ensure that programme or institutional assessment strategies are pedagogically sound, and are manageable for both staff and students?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To achieve authentic assessment we need to ensure that: </a:t>
            </a:r>
          </a:p>
        </p:txBody>
      </p:sp>
      <p:sp>
        <p:nvSpPr>
          <p:cNvPr id="3" name="Content Placeholder 2"/>
          <p:cNvSpPr>
            <a:spLocks noGrp="1"/>
          </p:cNvSpPr>
          <p:nvPr>
            <p:ph idx="1"/>
          </p:nvPr>
        </p:nvSpPr>
        <p:spPr>
          <a:xfrm>
            <a:off x="285720" y="1412875"/>
            <a:ext cx="8412193" cy="4789488"/>
          </a:xfrm>
        </p:spPr>
        <p:txBody>
          <a:bodyPr/>
          <a:lstStyle/>
          <a:p>
            <a:r>
              <a:rPr lang="en-GB" sz="2800" dirty="0" smtClean="0"/>
              <a:t>We take a proactive approach to assessment design, interrogating and clarifying purposes, applications, approaches and methods, agency and timing;</a:t>
            </a:r>
          </a:p>
          <a:p>
            <a:r>
              <a:rPr lang="en-GB" sz="2800" dirty="0" smtClean="0"/>
              <a:t>The theory that students learn is quickly and effectively translated into practice, so students can make the connections for themselves;</a:t>
            </a:r>
          </a:p>
          <a:p>
            <a:r>
              <a:rPr lang="en-GB" sz="2800" dirty="0" smtClean="0"/>
              <a:t>We use up-to-date means to manage the assessment process, including Electronic Management of Assessment;</a:t>
            </a:r>
          </a:p>
          <a:p>
            <a:r>
              <a:rPr lang="en-GB" sz="2800" dirty="0" smtClean="0"/>
              <a:t>We systematically and progressively foster assessment literacy and an understanding of acceptable academic conduct.</a:t>
            </a:r>
            <a:endParaRPr lang="en-GB"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We need also to:</a:t>
            </a:r>
          </a:p>
        </p:txBody>
      </p:sp>
      <p:sp>
        <p:nvSpPr>
          <p:cNvPr id="3" name="Content Placeholder 2"/>
          <p:cNvSpPr>
            <a:spLocks noGrp="1"/>
          </p:cNvSpPr>
          <p:nvPr>
            <p:ph idx="1"/>
          </p:nvPr>
        </p:nvSpPr>
        <p:spPr/>
        <p:txBody>
          <a:bodyPr/>
          <a:lstStyle/>
          <a:p>
            <a:r>
              <a:rPr lang="en-GB" sz="2800" dirty="0" smtClean="0"/>
              <a:t>Review carefully both innovative and traditional assessment formats to ensure students are assessed appropriately;</a:t>
            </a:r>
          </a:p>
          <a:p>
            <a:r>
              <a:rPr lang="en-GB" sz="2800" dirty="0" smtClean="0"/>
              <a:t>Periodically review the feedback we get on assessment from students, quality assurance colleagues and peers, to make sure we redress problems and continuously improve;</a:t>
            </a:r>
          </a:p>
          <a:p>
            <a:r>
              <a:rPr lang="en-GB" sz="2800" dirty="0" smtClean="0"/>
              <a:t>Review curriculum design essentials to ensure assessment is constructively aligned with learning outcomes (Biggs and Tang, 2007).</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smtClean="0"/>
              <a:t>Make sense of key terms such as criteria, weightings, and level;</a:t>
            </a:r>
          </a:p>
          <a:p>
            <a:r>
              <a:rPr lang="en-GB" sz="2600" dirty="0" smtClean="0"/>
              <a:t>Encounter a variety of assessment methods (e.g. presentations, portfolios, posters, assessed web participation, practicals, </a:t>
            </a:r>
            <a:r>
              <a:rPr lang="en-GB" sz="2600" dirty="0" err="1" smtClean="0"/>
              <a:t>vivas</a:t>
            </a:r>
            <a:r>
              <a:rPr lang="en-GB" sz="2600" dirty="0" smtClean="0"/>
              <a:t> etc.) and get practice in using them;</a:t>
            </a:r>
          </a:p>
          <a:p>
            <a:r>
              <a:rPr lang="en-GB" sz="2600" dirty="0" smtClean="0"/>
              <a:t>Be strategic in their behaviours, putting more work into aspects of an assignment with high weightings, interrogating criteria to find out what is really required and so on;</a:t>
            </a:r>
          </a:p>
          <a:p>
            <a:r>
              <a:rPr lang="en-GB" sz="2600" dirty="0" smtClean="0"/>
              <a:t>Gain clarity on how the assessment regulations work in their HEI, including issues concerning submission, resubmission, pass marks, condonement etc.</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Evaluating programmes, strengths and areas for improvement</a:t>
            </a:r>
            <a:endParaRPr lang="en-GB" sz="1800" b="1" dirty="0">
              <a:solidFill>
                <a:prstClr val="black"/>
              </a:solidFill>
            </a:endParaRP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Considering delivery modes: face-to-face, </a:t>
            </a:r>
            <a:r>
              <a:rPr lang="en-GB" sz="1800" b="1" dirty="0">
                <a:solidFill>
                  <a:prstClr val="black"/>
                </a:solidFill>
              </a:rPr>
              <a:t>o</a:t>
            </a:r>
            <a:r>
              <a:rPr lang="en-GB" sz="1800" b="1" dirty="0" smtClean="0">
                <a:solidFill>
                  <a:prstClr val="black"/>
                </a:solidFill>
              </a:rPr>
              <a:t>nline, PBL, blended…</a:t>
            </a:r>
            <a:endParaRPr lang="en-GB" sz="1800" b="1" dirty="0">
              <a:solidFill>
                <a:prstClr val="black"/>
              </a:solidFill>
            </a:endParaRP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Determining and reviewing subject material: currency, relevance, level</a:t>
            </a:r>
            <a:endParaRPr lang="en-GB" sz="1800" b="1" dirty="0">
              <a:solidFill>
                <a:prstClr val="black"/>
              </a:solidFill>
            </a:endParaRP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Designing fit for purpose assessment methods and approaches</a:t>
            </a:r>
            <a:endParaRPr lang="en-GB" sz="1800" b="1" dirty="0">
              <a:solidFill>
                <a:prstClr val="black"/>
              </a:solidFill>
            </a:endParaRP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Enhancing quality, seeking continuous improvement</a:t>
            </a:r>
            <a:endParaRPr lang="en-GB" sz="1800" b="1" dirty="0">
              <a:solidFill>
                <a:prstClr val="black"/>
              </a:solidFill>
            </a:endParaRP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Designing and refining learning outcomes</a:t>
            </a:r>
            <a:endParaRPr lang="en-GB" sz="1800" b="1" dirty="0">
              <a:solidFill>
                <a:prstClr val="black"/>
              </a:solidFill>
            </a:endParaRP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Assuring quality, matching HEI, national and PRSB requirements</a:t>
            </a:r>
            <a:endParaRPr lang="en-GB" sz="1800" b="1" dirty="0">
              <a:solidFill>
                <a:prstClr val="black"/>
              </a:solidFill>
            </a:endParaRP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Thinking through student support</a:t>
            </a:r>
            <a:endParaRPr lang="en-GB" sz="1800" b="1" dirty="0">
              <a:solidFill>
                <a:prstClr val="black"/>
              </a:solidFill>
            </a:endParaRP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3200" b="1" dirty="0" smtClean="0">
                <a:solidFill>
                  <a:prstClr val="black"/>
                </a:solidFill>
              </a:rPr>
              <a:t>Curriculum</a:t>
            </a:r>
          </a:p>
          <a:p>
            <a:pPr algn="ctr" fontAlgn="auto">
              <a:spcBef>
                <a:spcPts val="0"/>
              </a:spcBef>
              <a:spcAft>
                <a:spcPts val="0"/>
              </a:spcAft>
            </a:pPr>
            <a:r>
              <a:rPr lang="en-GB" sz="3200" b="1" dirty="0" smtClean="0">
                <a:solidFill>
                  <a:prstClr val="black"/>
                </a:solidFill>
              </a:rPr>
              <a:t>Design</a:t>
            </a:r>
          </a:p>
          <a:p>
            <a:pPr algn="ctr" fontAlgn="auto">
              <a:spcBef>
                <a:spcPts val="0"/>
              </a:spcBef>
              <a:spcAft>
                <a:spcPts val="0"/>
              </a:spcAft>
            </a:pPr>
            <a:r>
              <a:rPr lang="en-GB" sz="3200" b="1" dirty="0" smtClean="0">
                <a:solidFill>
                  <a:prstClr val="black"/>
                </a:solidFill>
              </a:rPr>
              <a:t>Essentials</a:t>
            </a:r>
            <a:endParaRPr lang="en-GB" sz="3200" b="1" dirty="0">
              <a:solidFill>
                <a:prstClr val="black"/>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pic>
        <p:nvPicPr>
          <p:cNvPr id="2" name="Picture 1" descr="sallybook.jpg"/>
          <p:cNvPicPr>
            <a:picLocks noChangeAspect="1"/>
          </p:cNvPicPr>
          <p:nvPr/>
        </p:nvPicPr>
        <p:blipFill>
          <a:blip r:embed="rId2" cstate="print"/>
          <a:stretch>
            <a:fillRect/>
          </a:stretch>
        </p:blipFill>
        <p:spPr>
          <a:xfrm>
            <a:off x="2123728" y="164638"/>
            <a:ext cx="5020022" cy="6693362"/>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What are the benefits of authentic assessment for students, staff and other stakeholders?</a:t>
            </a:r>
          </a:p>
        </p:txBody>
      </p:sp>
      <p:sp>
        <p:nvSpPr>
          <p:cNvPr id="3" name="Content Placeholder 2"/>
          <p:cNvSpPr>
            <a:spLocks noGrp="1"/>
          </p:cNvSpPr>
          <p:nvPr>
            <p:ph idx="1"/>
          </p:nvPr>
        </p:nvSpPr>
        <p:spPr/>
        <p:txBody>
          <a:bodyPr/>
          <a:lstStyle/>
          <a:p>
            <a:r>
              <a:rPr lang="en-GB" sz="2800" dirty="0" smtClean="0"/>
              <a:t>Students undertaking authentic assessments tend to be more fully engaged in learning and hence tend to achieve more highly because they see the sense of what they are doing;</a:t>
            </a:r>
          </a:p>
          <a:p>
            <a:r>
              <a:rPr lang="en-GB" sz="2800" dirty="0" smtClean="0"/>
              <a:t>University teachers are able to use realistic and live contexts within which to frame assessment tasks, which help to make theoretical elements of the course come to life;</a:t>
            </a:r>
          </a:p>
          <a:p>
            <a:r>
              <a:rPr lang="en-GB" sz="2800" dirty="0" smtClean="0"/>
              <a:t>Employers value students who can quickly engage in real-life tasks immediately on employment, having practiced relevant skills and competences through their assignments.</a:t>
            </a:r>
          </a:p>
          <a:p>
            <a:endParaRPr lang="en-GB" sz="2800" dirty="0" smtClean="0"/>
          </a:p>
          <a:p>
            <a:endParaRPr lang="en-GB" sz="2800"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2277</Words>
  <Application>Microsoft Office PowerPoint</Application>
  <PresentationFormat>On-screen Show (4:3)</PresentationFormat>
  <Paragraphs>145</Paragraphs>
  <Slides>25</Slides>
  <Notes>7</Notes>
  <HiddenSlides>0</HiddenSlides>
  <MMClips>0</MMClips>
  <ScaleCrop>false</ScaleCrop>
  <HeadingPairs>
    <vt:vector size="4" baseType="variant">
      <vt:variant>
        <vt:lpstr>Theme</vt:lpstr>
      </vt:variant>
      <vt:variant>
        <vt:i4>3</vt:i4>
      </vt:variant>
      <vt:variant>
        <vt:lpstr>Slide Titles</vt:lpstr>
      </vt:variant>
      <vt:variant>
        <vt:i4>25</vt:i4>
      </vt:variant>
    </vt:vector>
  </HeadingPairs>
  <TitlesOfParts>
    <vt:vector size="28" baseType="lpstr">
      <vt:lpstr>LeedsMet template</vt:lpstr>
      <vt:lpstr>101_Custom Design</vt:lpstr>
      <vt:lpstr>Office Theme</vt:lpstr>
      <vt:lpstr>Authentic assessment:  using assessment to help students learn</vt:lpstr>
      <vt:lpstr>What is authentic assessment?</vt:lpstr>
      <vt:lpstr>The key assessment issues for today:  How can we:</vt:lpstr>
      <vt:lpstr>To achieve authentic assessment we need to ensure that: </vt:lpstr>
      <vt:lpstr>We need also to:</vt:lpstr>
      <vt:lpstr>Assessment literacy: students do better if they can: </vt:lpstr>
      <vt:lpstr>Slide 7</vt:lpstr>
      <vt:lpstr>Slide 8</vt:lpstr>
      <vt:lpstr>What are the benefits of authentic assessment for students, staff and other stakeholders?</vt:lpstr>
      <vt:lpstr>Authentic assessment happens when:</vt:lpstr>
      <vt:lpstr>Authentic assignments:</vt:lpstr>
      <vt:lpstr>Authentic assessment:  8 questions on ‘why is assessment being undertaken at this point in time?’ </vt:lpstr>
      <vt:lpstr>And the last four questions</vt:lpstr>
      <vt:lpstr>Inauthentic assessment is when:</vt:lpstr>
      <vt:lpstr>An example of authentic assessment: Using incremental and ongoing feedback assessment with early years student teachers (Victor M. López-Pastor Segovia University)</vt:lpstr>
      <vt:lpstr>Pastor-Lopez example, continued</vt:lpstr>
      <vt:lpstr>Pastor-Lopez example, continued</vt:lpstr>
      <vt:lpstr>What are the barriers to the uses of authentic assessment?</vt:lpstr>
      <vt:lpstr>A manifesto for authentic assessment:  It must be:</vt:lpstr>
      <vt:lpstr>Authentic assessment manifesto continued:  it must be:</vt:lpstr>
      <vt:lpstr>These and other slides will be available on my website at http://sally-brown.net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2015-09-18T09:40:59Z</dcterms:modified>
</cp:coreProperties>
</file>