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6" r:id="rId3"/>
  </p:sldMasterIdLst>
  <p:notesMasterIdLst>
    <p:notesMasterId r:id="rId29"/>
  </p:notesMasterIdLst>
  <p:handoutMasterIdLst>
    <p:handoutMasterId r:id="rId30"/>
  </p:handoutMasterIdLst>
  <p:sldIdLst>
    <p:sldId id="555" r:id="rId4"/>
    <p:sldId id="549" r:id="rId5"/>
    <p:sldId id="530" r:id="rId6"/>
    <p:sldId id="531" r:id="rId7"/>
    <p:sldId id="533" r:id="rId8"/>
    <p:sldId id="448" r:id="rId9"/>
    <p:sldId id="532" r:id="rId10"/>
    <p:sldId id="556" r:id="rId11"/>
    <p:sldId id="550" r:id="rId12"/>
    <p:sldId id="542" r:id="rId13"/>
    <p:sldId id="544" r:id="rId14"/>
    <p:sldId id="545" r:id="rId15"/>
    <p:sldId id="546" r:id="rId16"/>
    <p:sldId id="543" r:id="rId17"/>
    <p:sldId id="551" r:id="rId18"/>
    <p:sldId id="554" r:id="rId19"/>
    <p:sldId id="553" r:id="rId20"/>
    <p:sldId id="552" r:id="rId21"/>
    <p:sldId id="547" r:id="rId22"/>
    <p:sldId id="548" r:id="rId23"/>
    <p:sldId id="382" r:id="rId24"/>
    <p:sldId id="270" r:id="rId25"/>
    <p:sldId id="271" r:id="rId26"/>
    <p:sldId id="272" r:id="rId27"/>
    <p:sldId id="317" r:id="rId28"/>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7030A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00" autoAdjust="0"/>
    <p:restoredTop sz="97458" autoAdjust="0"/>
  </p:normalViewPr>
  <p:slideViewPr>
    <p:cSldViewPr>
      <p:cViewPr>
        <p:scale>
          <a:sx n="40" d="100"/>
          <a:sy n="40" d="100"/>
        </p:scale>
        <p:origin x="-1302" y="-216"/>
      </p:cViewPr>
      <p:guideLst>
        <p:guide orient="horz" pos="2160"/>
        <p:guide pos="2880"/>
      </p:guideLst>
    </p:cSldViewPr>
  </p:slideViewPr>
  <p:outlineViewPr>
    <p:cViewPr>
      <p:scale>
        <a:sx n="33" d="100"/>
        <a:sy n="33" d="100"/>
      </p:scale>
      <p:origin x="0" y="1629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commentAuthors" Target="commentAuthor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 xmlns:p14="http://schemas.microsoft.com/office/powerpoint/2010/main" val="8210234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 xmlns:p14="http://schemas.microsoft.com/office/powerpoint/2010/main" val="95227276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 xmlns:p14="http://schemas.microsoft.com/office/powerpoint/2010/main" val="24519828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6</a:t>
            </a:fld>
            <a:endParaRPr lang="en-US" dirty="0"/>
          </a:p>
        </p:txBody>
      </p:sp>
    </p:spTree>
    <p:extLst>
      <p:ext uri="{BB962C8B-B14F-4D97-AF65-F5344CB8AC3E}">
        <p14:creationId xmlns="" xmlns:p14="http://schemas.microsoft.com/office/powerpoint/2010/main" val="17793942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21</a:t>
            </a:fld>
            <a:endParaRPr lang="en-US" dirty="0"/>
          </a:p>
        </p:txBody>
      </p:sp>
    </p:spTree>
    <p:extLst>
      <p:ext uri="{BB962C8B-B14F-4D97-AF65-F5344CB8AC3E}">
        <p14:creationId xmlns="" xmlns:p14="http://schemas.microsoft.com/office/powerpoint/2010/main" val="28097330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22</a:t>
            </a:fld>
            <a:endParaRPr lang="en-US"/>
          </a:p>
        </p:txBody>
      </p:sp>
    </p:spTree>
    <p:extLst>
      <p:ext uri="{BB962C8B-B14F-4D97-AF65-F5344CB8AC3E}">
        <p14:creationId xmlns="" xmlns:p14="http://schemas.microsoft.com/office/powerpoint/2010/main" val="12553396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23</a:t>
            </a:fld>
            <a:endParaRPr lang="en-US"/>
          </a:p>
        </p:txBody>
      </p:sp>
    </p:spTree>
    <p:extLst>
      <p:ext uri="{BB962C8B-B14F-4D97-AF65-F5344CB8AC3E}">
        <p14:creationId xmlns="" xmlns:p14="http://schemas.microsoft.com/office/powerpoint/2010/main" val="12988394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24</a:t>
            </a:fld>
            <a:endParaRPr lang="en-US"/>
          </a:p>
        </p:txBody>
      </p:sp>
    </p:spTree>
    <p:extLst>
      <p:ext uri="{BB962C8B-B14F-4D97-AF65-F5344CB8AC3E}">
        <p14:creationId xmlns="" xmlns:p14="http://schemas.microsoft.com/office/powerpoint/2010/main" val="30310192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25</a:t>
            </a:fld>
            <a:endParaRPr lang="en-US"/>
          </a:p>
        </p:txBody>
      </p:sp>
    </p:spTree>
    <p:extLst>
      <p:ext uri="{BB962C8B-B14F-4D97-AF65-F5344CB8AC3E}">
        <p14:creationId xmlns="" xmlns:p14="http://schemas.microsoft.com/office/powerpoint/2010/main" val="19823170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18/09/2015</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18/09/2015</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18/09/2015</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51D434-A24C-44BD-8275-B34813C3838A}" type="datetimeFigureOut">
              <a:rPr lang="en-GB" smtClean="0">
                <a:solidFill>
                  <a:prstClr val="black">
                    <a:tint val="75000"/>
                  </a:prstClr>
                </a:solidFill>
              </a:rPr>
              <a:pPr/>
              <a:t>18/09/2015</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0D68250A-A216-4130-B0FB-C51F576BA778}" type="slidenum">
              <a:rPr lang="en-GB" smtClean="0">
                <a:solidFill>
                  <a:prstClr val="black">
                    <a:tint val="75000"/>
                  </a:prstClr>
                </a:solidFill>
              </a:rPr>
              <a:pPr/>
              <a:t>‹#›</a:t>
            </a:fld>
            <a:endParaRPr lang="en-GB">
              <a:solidFill>
                <a:prstClr val="black">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18/09/2015</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18/09/2015</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18/09/2015</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18/09/2015</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18/09/2015</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18/09/2015</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18/09/2015</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18/09/2015</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E2%80%A6.ppt" TargetMode="Externa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18/09/2015</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F551D434-A24C-44BD-8275-B34813C3838A}" type="datetimeFigureOut">
              <a:rPr lang="en-GB" smtClean="0">
                <a:solidFill>
                  <a:prstClr val="black">
                    <a:tint val="75000"/>
                  </a:prstClr>
                </a:solidFill>
                <a:latin typeface="Calibri"/>
              </a:rPr>
              <a:pPr fontAlgn="auto">
                <a:spcBef>
                  <a:spcPts val="0"/>
                </a:spcBef>
                <a:spcAft>
                  <a:spcPts val="0"/>
                </a:spcAft>
              </a:pPr>
              <a:t>18/09/2015</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0D68250A-A216-4130-B0FB-C51F576BA778}" type="slidenum">
              <a:rPr lang="en-GB" smtClean="0">
                <a:solidFill>
                  <a:prstClr val="black">
                    <a:tint val="75000"/>
                  </a:prstClr>
                </a:solidFill>
                <a:latin typeface="Calibri"/>
              </a:rPr>
              <a:pPr fontAlgn="auto">
                <a:spcBef>
                  <a:spcPts val="0"/>
                </a:spcBef>
                <a:spcAft>
                  <a:spcPts val="0"/>
                </a:spcAft>
              </a:pPr>
              <a:t>‹#›</a:t>
            </a:fld>
            <a:endParaRPr lang="en-GB">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3807"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tla.ed.ac.uk/interchange"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www.pass.brad.ac.uk/"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www.ltsn.ac.uk/application.asp?app=resources.asp&amp;process=full_record&amp;section=generic&amp;id=10"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eaLnBrk="1" hangingPunct="1"/>
            <a:r>
              <a:rPr lang="es-ES" sz="4000" smtClean="0"/>
              <a:t>Evaluación auténtica: </a:t>
            </a:r>
            <a:br>
              <a:rPr lang="es-ES" sz="4000" smtClean="0"/>
            </a:br>
            <a:r>
              <a:rPr lang="es-ES" sz="3600" smtClean="0"/>
              <a:t>usando la evaluación para ayudar a los estudiantes a aprender</a:t>
            </a:r>
          </a:p>
        </p:txBody>
      </p:sp>
      <p:sp>
        <p:nvSpPr>
          <p:cNvPr id="3075" name="Rectangle 3"/>
          <p:cNvSpPr>
            <a:spLocks noGrp="1" noChangeArrowheads="1"/>
          </p:cNvSpPr>
          <p:nvPr>
            <p:ph type="subTitle" idx="1"/>
          </p:nvPr>
        </p:nvSpPr>
        <p:spPr>
          <a:xfrm>
            <a:off x="827088" y="2928934"/>
            <a:ext cx="6248400" cy="3429004"/>
          </a:xfrm>
        </p:spPr>
        <p:txBody>
          <a:bodyPr/>
          <a:lstStyle/>
          <a:p>
            <a:pPr algn="ctr" eaLnBrk="1" hangingPunct="1">
              <a:defRPr/>
            </a:pPr>
            <a:r>
              <a:rPr lang="es-ES" dirty="0" smtClean="0">
                <a:solidFill>
                  <a:schemeClr val="tx2">
                    <a:lumMod val="60000"/>
                    <a:lumOff val="40000"/>
                  </a:schemeClr>
                </a:solidFill>
              </a:rPr>
              <a:t>Congreso Internacional de Evaluación Formativa y Compartida.  Santander 2015</a:t>
            </a:r>
            <a:endParaRPr lang="es-ES" sz="2000" dirty="0" smtClean="0">
              <a:solidFill>
                <a:srgbClr val="0070C0"/>
              </a:solidFill>
            </a:endParaRPr>
          </a:p>
          <a:p>
            <a:pPr algn="ctr" eaLnBrk="1" hangingPunct="1">
              <a:defRPr/>
            </a:pPr>
            <a:r>
              <a:rPr lang="es-ES" sz="2400" b="1" dirty="0" smtClean="0"/>
              <a:t>Sally Brown</a:t>
            </a:r>
          </a:p>
          <a:p>
            <a:pPr algn="ctr" eaLnBrk="1" hangingPunct="1">
              <a:defRPr/>
            </a:pPr>
            <a:r>
              <a:rPr lang="es-ES" sz="1800" dirty="0" err="1" smtClean="0"/>
              <a:t>Emerita</a:t>
            </a:r>
            <a:r>
              <a:rPr lang="es-ES" sz="1800" dirty="0" smtClean="0"/>
              <a:t> </a:t>
            </a:r>
            <a:r>
              <a:rPr lang="es-ES" sz="1800" dirty="0" err="1" smtClean="0"/>
              <a:t>Professor</a:t>
            </a:r>
            <a:r>
              <a:rPr lang="es-ES" sz="1800" dirty="0" smtClean="0"/>
              <a:t>, Leeds Beckett </a:t>
            </a:r>
            <a:r>
              <a:rPr lang="es-ES" sz="1800" dirty="0" err="1" smtClean="0"/>
              <a:t>University</a:t>
            </a:r>
            <a:endParaRPr lang="es-ES" sz="1800" dirty="0" smtClean="0"/>
          </a:p>
          <a:p>
            <a:pPr algn="ctr" eaLnBrk="1" hangingPunct="1">
              <a:defRPr/>
            </a:pPr>
            <a:r>
              <a:rPr lang="es-ES" sz="1800" dirty="0" err="1" smtClean="0"/>
              <a:t>Visiting</a:t>
            </a:r>
            <a:r>
              <a:rPr lang="es-ES" sz="1800" dirty="0" smtClean="0"/>
              <a:t> </a:t>
            </a:r>
            <a:r>
              <a:rPr lang="es-ES" sz="1800" dirty="0" err="1" smtClean="0"/>
              <a:t>Professor</a:t>
            </a:r>
            <a:r>
              <a:rPr lang="es-ES" sz="1800" dirty="0" smtClean="0"/>
              <a:t>: </a:t>
            </a:r>
            <a:r>
              <a:rPr lang="es-ES" sz="1800" dirty="0" err="1" smtClean="0"/>
              <a:t>University</a:t>
            </a:r>
            <a:r>
              <a:rPr lang="es-ES" sz="1800" dirty="0" smtClean="0"/>
              <a:t> of Plymouth &amp; Liverpool John </a:t>
            </a:r>
            <a:r>
              <a:rPr lang="es-ES" sz="1800" dirty="0" err="1" smtClean="0"/>
              <a:t>Moores</a:t>
            </a:r>
            <a:r>
              <a:rPr lang="es-ES" sz="1800" dirty="0" smtClean="0"/>
              <a:t> </a:t>
            </a:r>
            <a:r>
              <a:rPr lang="es-ES" sz="1800" dirty="0" err="1" smtClean="0"/>
              <a:t>University</a:t>
            </a:r>
            <a:r>
              <a:rPr lang="es-ES" sz="1800" dirty="0" smtClean="0"/>
              <a:t>.</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s-ES"/>
          </a:p>
        </p:txBody>
      </p:sp>
    </p:spTree>
    <p:extLst>
      <p:ext uri="{BB962C8B-B14F-4D97-AF65-F5344CB8AC3E}">
        <p14:creationId xmlns="" xmlns:p14="http://schemas.microsoft.com/office/powerpoint/2010/main" val="21865279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s-ES_tradnl" smtClean="0"/>
              <a:t>La evaluación auténtica ocurre cuando:</a:t>
            </a:r>
            <a:endParaRPr lang="es-ES_tradnl"/>
          </a:p>
        </p:txBody>
      </p:sp>
      <p:sp>
        <p:nvSpPr>
          <p:cNvPr id="3" name="Content Placeholder 2"/>
          <p:cNvSpPr>
            <a:spLocks noGrp="1"/>
          </p:cNvSpPr>
          <p:nvPr>
            <p:ph idx="1"/>
          </p:nvPr>
        </p:nvSpPr>
        <p:spPr/>
        <p:txBody>
          <a:bodyPr/>
          <a:lstStyle/>
          <a:p>
            <a:r>
              <a:rPr lang="es-ES_tradnl" sz="2800" dirty="0" smtClean="0"/>
              <a:t>Examinamos directamente el desempeño de los estudiantes en tareas intelectuales pertinentes.</a:t>
            </a:r>
          </a:p>
          <a:p>
            <a:r>
              <a:rPr lang="es-ES_tradnl" sz="2800" dirty="0" smtClean="0"/>
              <a:t>Se pide a los estudiantes que actúen de forma eficaz con el conocimiento adquirido.</a:t>
            </a:r>
          </a:p>
          <a:p>
            <a:r>
              <a:rPr lang="es-ES_tradnl" sz="2800" dirty="0" smtClean="0"/>
              <a:t>Podemos hacer inferencias válidas sobre el desempeño de los estudiantes a partir de las actividades evaluación presentadas (</a:t>
            </a:r>
            <a:r>
              <a:rPr lang="es-ES_tradnl" sz="2800" dirty="0" err="1" smtClean="0"/>
              <a:t>Wiggins</a:t>
            </a:r>
            <a:r>
              <a:rPr lang="es-ES_tradnl" sz="2800" dirty="0" smtClean="0"/>
              <a:t>, 1990).</a:t>
            </a:r>
            <a:endParaRPr lang="es-ES_tradnl"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Las tareas de evaluación auténticas</a:t>
            </a:r>
            <a:endParaRPr lang="es-ES"/>
          </a:p>
        </p:txBody>
      </p:sp>
      <p:sp>
        <p:nvSpPr>
          <p:cNvPr id="3" name="Content Placeholder 2"/>
          <p:cNvSpPr>
            <a:spLocks noGrp="1"/>
          </p:cNvSpPr>
          <p:nvPr>
            <p:ph idx="1"/>
          </p:nvPr>
        </p:nvSpPr>
        <p:spPr/>
        <p:txBody>
          <a:bodyPr/>
          <a:lstStyle/>
          <a:p>
            <a:r>
              <a:rPr lang="es-ES" sz="2800" dirty="0" smtClean="0"/>
              <a:t>Presentan al estudiante una variedad de tareas que reflejan las prioridades y desafíos encontrados en las mejores prácticas de enseñanza.</a:t>
            </a:r>
          </a:p>
          <a:p>
            <a:r>
              <a:rPr lang="es-ES" sz="2800" dirty="0" smtClean="0"/>
              <a:t>Buscan que el estudiante pueda construir respuestas cuidadas, elaboradas y justificadas, actuaciones y productos.</a:t>
            </a:r>
          </a:p>
          <a:p>
            <a:r>
              <a:rPr lang="es-ES" sz="2800" dirty="0" smtClean="0"/>
              <a:t>Involucran al estudiante con desafíos potencialmente mal estructurados y roles con información incompleta, lo que les ayuda a entrenarse con las complejas ambigüedades de la vida profesional adulta, (</a:t>
            </a:r>
            <a:r>
              <a:rPr lang="es-ES" sz="2800" dirty="0" err="1" smtClean="0"/>
              <a:t>Wiggins</a:t>
            </a:r>
            <a:r>
              <a:rPr lang="es-ES" sz="2800" dirty="0" smtClean="0"/>
              <a:t> </a:t>
            </a:r>
            <a:r>
              <a:rPr lang="es-ES" sz="2800" i="1" dirty="0" err="1" smtClean="0"/>
              <a:t>op</a:t>
            </a:r>
            <a:r>
              <a:rPr lang="es-ES" sz="2800" i="1" dirty="0" smtClean="0"/>
              <a:t> </a:t>
            </a:r>
            <a:r>
              <a:rPr lang="es-ES" sz="2800" i="1" dirty="0" err="1" smtClean="0"/>
              <a:t>cit</a:t>
            </a:r>
            <a:r>
              <a:rPr lang="es-ES" sz="2800" dirty="0" smtClean="0"/>
              <a:t>).</a:t>
            </a:r>
            <a:endParaRPr lang="es-ES"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188640"/>
            <a:ext cx="7786718" cy="1146522"/>
          </a:xfrm>
          <a:noFill/>
          <a:ln w="9525">
            <a:noFill/>
            <a:miter lim="800000"/>
            <a:headEnd/>
            <a:tailEnd/>
          </a:ln>
        </p:spPr>
        <p:txBody>
          <a:bodyPr vert="horz" wrap="square" lIns="91440" tIns="45720" rIns="91440" bIns="45720" numCol="1" anchor="b" anchorCtr="0" compatLnSpc="1">
            <a:prstTxWarp prst="textNoShape">
              <a:avLst/>
            </a:prstTxWarp>
          </a:bodyPr>
          <a:lstStyle/>
          <a:p>
            <a:r>
              <a:rPr lang="es-ES_tradnl" dirty="0" smtClean="0"/>
              <a:t>Evaluación auténtica: </a:t>
            </a:r>
            <a:br>
              <a:rPr lang="es-ES_tradnl" dirty="0" smtClean="0"/>
            </a:br>
            <a:r>
              <a:rPr lang="es-ES_tradnl" dirty="0" smtClean="0"/>
              <a:t>8 preguntas sobre “¿por qué la evaluación se está desarrollando en este momento concreto?”</a:t>
            </a:r>
            <a:endParaRPr lang="es-ES_tradnl" dirty="0"/>
          </a:p>
        </p:txBody>
      </p:sp>
      <p:sp>
        <p:nvSpPr>
          <p:cNvPr id="3" name="Content Placeholder 2"/>
          <p:cNvSpPr>
            <a:spLocks noGrp="1"/>
          </p:cNvSpPr>
          <p:nvPr>
            <p:ph idx="1"/>
          </p:nvPr>
        </p:nvSpPr>
        <p:spPr>
          <a:xfrm>
            <a:off x="214282" y="1412875"/>
            <a:ext cx="8715436" cy="4789488"/>
          </a:xfrm>
        </p:spPr>
        <p:txBody>
          <a:bodyPr/>
          <a:lstStyle/>
          <a:p>
            <a:pPr marL="457200" lvl="0" indent="-457200">
              <a:buSzPct val="100000"/>
              <a:buFont typeface="+mj-lt"/>
              <a:buAutoNum type="arabicPeriod"/>
            </a:pPr>
            <a:r>
              <a:rPr lang="es-ES_tradnl" sz="2600" dirty="0" smtClean="0"/>
              <a:t>¿Es para ayudar a los estudiantes a saber cómo lo están haciendo? </a:t>
            </a:r>
          </a:p>
          <a:p>
            <a:pPr marL="457200" lvl="0" indent="-457200">
              <a:buSzPct val="100000"/>
              <a:buFont typeface="+mj-lt"/>
              <a:buAutoNum type="arabicPeriod"/>
            </a:pPr>
            <a:r>
              <a:rPr lang="es-ES_tradnl" sz="2600" dirty="0" smtClean="0"/>
              <a:t>¿Pueden ayudar a los estudiantes a entender el alcance de sus logros o ayudarles a consolidar sus aprendizajes? </a:t>
            </a:r>
          </a:p>
          <a:p>
            <a:pPr marL="457200" lvl="0" indent="-457200">
              <a:buSzPct val="100000"/>
              <a:buFont typeface="+mj-lt"/>
              <a:buAutoNum type="arabicPeriod"/>
            </a:pPr>
            <a:r>
              <a:rPr lang="es-ES_tradnl" sz="2600" dirty="0" smtClean="0"/>
              <a:t>¿Es para ofrecer a los estudiantes orientación formativa en la corrección de errores mientras están a tiempo de mejorar las distintas cuestiones?</a:t>
            </a:r>
          </a:p>
          <a:p>
            <a:pPr marL="457200" lvl="0" indent="-457200">
              <a:buSzPct val="100000"/>
              <a:buFont typeface="+mj-lt"/>
              <a:buAutoNum type="arabicPeriod"/>
            </a:pPr>
            <a:r>
              <a:rPr lang="es-ES_tradnl" sz="2600" dirty="0" smtClean="0"/>
              <a:t>¿Es una tarea de evaluación </a:t>
            </a:r>
            <a:r>
              <a:rPr lang="es-ES_tradnl" sz="2600" dirty="0" err="1" smtClean="0"/>
              <a:t>sumativa</a:t>
            </a:r>
            <a:r>
              <a:rPr lang="es-ES_tradnl" sz="2600" dirty="0" smtClean="0"/>
              <a:t> diseñada para juzgar si un estudiante está en condiciones de practicar en un contexto real o determinar si los requerimientos profesionales han sido completados para alcanzar una acreditación profesional? </a:t>
            </a:r>
          </a:p>
          <a:p>
            <a:pPr>
              <a:buSzPct val="100000"/>
            </a:pPr>
            <a:endParaRPr lang="es-ES_tradnl"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Y las últimas cuatro preguntas</a:t>
            </a:r>
            <a:endParaRPr lang="es-ES"/>
          </a:p>
        </p:txBody>
      </p:sp>
      <p:sp>
        <p:nvSpPr>
          <p:cNvPr id="3" name="Content Placeholder 2"/>
          <p:cNvSpPr>
            <a:spLocks noGrp="1"/>
          </p:cNvSpPr>
          <p:nvPr>
            <p:ph idx="1"/>
          </p:nvPr>
        </p:nvSpPr>
        <p:spPr/>
        <p:txBody>
          <a:bodyPr/>
          <a:lstStyle/>
          <a:p>
            <a:pPr marL="457200" lvl="0" indent="-457200">
              <a:buSzPct val="100000"/>
              <a:buFont typeface="+mj-lt"/>
              <a:buAutoNum type="arabicPeriod" startAt="5"/>
            </a:pPr>
            <a:r>
              <a:rPr lang="es-ES" smtClean="0"/>
              <a:t>¿Puede esta tarea de evaluación concreta motivar a los estudiantes para que se impliquen más en sus aprendizajes? </a:t>
            </a:r>
          </a:p>
          <a:p>
            <a:pPr marL="457200" lvl="0" indent="-457200">
              <a:buSzPct val="100000"/>
              <a:buFont typeface="+mj-lt"/>
              <a:buAutoNum type="arabicPeriod" startAt="5"/>
            </a:pPr>
            <a:r>
              <a:rPr lang="es-ES" smtClean="0"/>
              <a:t>¿Provee de opotunidades para vincular la teoría con la práctica? </a:t>
            </a:r>
          </a:p>
          <a:p>
            <a:pPr marL="457200" lvl="0" indent="-457200">
              <a:buSzPct val="100000"/>
              <a:buFont typeface="+mj-lt"/>
              <a:buAutoNum type="arabicPeriod" startAt="5"/>
            </a:pPr>
            <a:r>
              <a:rPr lang="es-ES" smtClean="0"/>
              <a:t>¿Hay oportunidades a través de esta tarea de evaluación de demostrar su empleabilidad? </a:t>
            </a:r>
          </a:p>
          <a:p>
            <a:pPr marL="457200" indent="-457200">
              <a:buSzPct val="100000"/>
              <a:buFont typeface="+mj-lt"/>
              <a:buAutoNum type="arabicPeriod" startAt="5"/>
            </a:pPr>
            <a:r>
              <a:rPr lang="es-ES" smtClean="0"/>
              <a:t>¿Qué conceptos de entrada y con que conocimiento problemático tienen dificultades los estudiantes y cómo podemos ayudarles con esas cuestiones?</a:t>
            </a:r>
          </a:p>
          <a:p>
            <a:pPr marL="0" lvl="0" indent="0">
              <a:buSzPct val="100000"/>
              <a:buNone/>
            </a:pPr>
            <a:r>
              <a:rPr lang="es-ES" smtClean="0"/>
              <a:t>Adaptado del Capítulo 7 deBrown, S. Assessment, learning and Teaching: global perspectives Palgrave (2015)</a:t>
            </a:r>
          </a:p>
          <a:p>
            <a:pPr marL="457200" indent="-457200">
              <a:buSzPct val="100000"/>
              <a:buFont typeface="+mj-lt"/>
              <a:buAutoNum type="arabicPeriod" startAt="5"/>
            </a:pPr>
            <a:endParaRPr lang="es-E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La evaluación no auténtica ocurre cuando:</a:t>
            </a:r>
            <a:endParaRPr lang="es-ES_tradnl"/>
          </a:p>
        </p:txBody>
      </p:sp>
      <p:sp>
        <p:nvSpPr>
          <p:cNvPr id="3" name="Content Placeholder 2"/>
          <p:cNvSpPr>
            <a:spLocks noGrp="1"/>
          </p:cNvSpPr>
          <p:nvPr>
            <p:ph idx="1"/>
          </p:nvPr>
        </p:nvSpPr>
        <p:spPr/>
        <p:txBody>
          <a:bodyPr/>
          <a:lstStyle/>
          <a:p>
            <a:r>
              <a:rPr lang="es-ES_tradnl" sz="2800" dirty="0" smtClean="0"/>
              <a:t>Se abordan cuestiones cercanas al ejercicio de competencias más que los elementos </a:t>
            </a:r>
            <a:r>
              <a:rPr lang="es-ES_tradnl" sz="2800" dirty="0" err="1" smtClean="0"/>
              <a:t>performativos</a:t>
            </a:r>
            <a:r>
              <a:rPr lang="es-ES_tradnl" sz="2800" dirty="0" smtClean="0"/>
              <a:t> en sí mismos.</a:t>
            </a:r>
          </a:p>
          <a:p>
            <a:r>
              <a:rPr lang="es-ES_tradnl" sz="2800" dirty="0" smtClean="0"/>
              <a:t>Las tareas que desarrollan los estudiantes tienen poco valor intrínseco para el progreso de sus aprendizajes.</a:t>
            </a:r>
          </a:p>
          <a:p>
            <a:r>
              <a:rPr lang="es-ES_tradnl" sz="2800" dirty="0" smtClean="0"/>
              <a:t>La teoría se hace prioritaria en detrimento de las aplicaciones prácticas.</a:t>
            </a:r>
          </a:p>
          <a:p>
            <a:r>
              <a:rPr lang="es-ES_tradnl" sz="2800" dirty="0" smtClean="0"/>
              <a:t>Las actividades tienen carencias en relación a los contextos prácticos contemporáneos.</a:t>
            </a:r>
          </a:p>
          <a:p>
            <a:endParaRPr lang="es-ES_tradnl" dirty="0" smtClean="0"/>
          </a:p>
          <a:p>
            <a:endParaRPr lang="es-ES_tradnl"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7384"/>
            <a:ext cx="7715280" cy="1434554"/>
          </a:xfrm>
        </p:spPr>
        <p:txBody>
          <a:bodyPr/>
          <a:lstStyle/>
          <a:p>
            <a:r>
              <a:rPr lang="es-ES" sz="2400" dirty="0" smtClean="0"/>
              <a:t>Un ejemplo de evaluación auténtica:</a:t>
            </a:r>
            <a:br>
              <a:rPr lang="es-ES" sz="2400" dirty="0" smtClean="0"/>
            </a:br>
            <a:r>
              <a:rPr lang="es-ES" sz="2400" dirty="0" smtClean="0"/>
              <a:t>Uso progresivo de </a:t>
            </a:r>
            <a:r>
              <a:rPr lang="es-ES" sz="2400" i="1" dirty="0" err="1" smtClean="0"/>
              <a:t>feedback</a:t>
            </a:r>
            <a:r>
              <a:rPr lang="es-ES" sz="2400" dirty="0" smtClean="0"/>
              <a:t> con estudiantes de Magisterio</a:t>
            </a:r>
            <a:br>
              <a:rPr lang="es-ES" sz="2400" dirty="0" smtClean="0"/>
            </a:br>
            <a:r>
              <a:rPr lang="es-ES" sz="2400" dirty="0" smtClean="0"/>
              <a:t> (Víctor M. López-Pastor Segovia </a:t>
            </a:r>
            <a:r>
              <a:rPr lang="es-ES" sz="2400" dirty="0" err="1" smtClean="0"/>
              <a:t>University</a:t>
            </a:r>
            <a:r>
              <a:rPr lang="es-ES" sz="2400" dirty="0" smtClean="0"/>
              <a:t>)</a:t>
            </a:r>
            <a:endParaRPr lang="es-ES" sz="2400" dirty="0"/>
          </a:p>
        </p:txBody>
      </p:sp>
      <p:sp>
        <p:nvSpPr>
          <p:cNvPr id="3" name="Content Placeholder 2"/>
          <p:cNvSpPr>
            <a:spLocks noGrp="1"/>
          </p:cNvSpPr>
          <p:nvPr>
            <p:ph idx="1"/>
          </p:nvPr>
        </p:nvSpPr>
        <p:spPr>
          <a:xfrm>
            <a:off x="323528" y="1412776"/>
            <a:ext cx="8572559" cy="5301208"/>
          </a:xfrm>
        </p:spPr>
        <p:txBody>
          <a:bodyPr/>
          <a:lstStyle/>
          <a:p>
            <a:pPr>
              <a:buNone/>
            </a:pPr>
            <a:r>
              <a:rPr lang="es-ES" dirty="0" smtClean="0"/>
              <a:t>Estudiantes de 3º y 4º son evaluados mientras realizan las prácticas en los centros. Funciona bien porque además de evaluar las competencias de los estudiantes, se les pide que demuestren su reflexión sobre la práctica y que demuestren un progreso a lo largo de un periodo de tiempo. Los estudiantes pasan parte del año de prácticas (10-12 semanas). </a:t>
            </a:r>
          </a:p>
          <a:p>
            <a:pPr>
              <a:buNone/>
            </a:pPr>
            <a:r>
              <a:rPr lang="es-ES" dirty="0" smtClean="0"/>
              <a:t>Estos estudiantes no sólo son evaluados de forma </a:t>
            </a:r>
            <a:r>
              <a:rPr lang="es-ES" dirty="0" err="1" smtClean="0"/>
              <a:t>sumativa</a:t>
            </a:r>
            <a:r>
              <a:rPr lang="es-ES" dirty="0" smtClean="0"/>
              <a:t> sino que reciben evaluación formativa en reuniones periódicas con el tutor, con procesos dialógicos y debates en grupo, para asegurar que existe aprendizaje y no sólo el chequeo de competencias.</a:t>
            </a:r>
          </a:p>
          <a:p>
            <a:pPr>
              <a:buNone/>
            </a:pPr>
            <a:r>
              <a:rPr lang="es-ES" dirty="0" smtClean="0"/>
              <a:t>Otra cuestión importante es que los profesores de los colegios huéspedes, también se involucran en estos debates con los estudiantes y tutores.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Continuación del ejemplo de Pastor-Lopez</a:t>
            </a:r>
            <a:endParaRPr lang="es-ES"/>
          </a:p>
        </p:txBody>
      </p:sp>
      <p:sp>
        <p:nvSpPr>
          <p:cNvPr id="3" name="Content Placeholder 2"/>
          <p:cNvSpPr>
            <a:spLocks noGrp="1"/>
          </p:cNvSpPr>
          <p:nvPr>
            <p:ph idx="1"/>
          </p:nvPr>
        </p:nvSpPr>
        <p:spPr/>
        <p:txBody>
          <a:bodyPr/>
          <a:lstStyle/>
          <a:p>
            <a:r>
              <a:rPr lang="es-ES" dirty="0" smtClean="0"/>
              <a:t>Las capacidades que son evaluadas incluyen planificación y competencia docente, pero también comportamientos profesionales como la puntualidad y la necesidad de compromiso con el centro.</a:t>
            </a:r>
          </a:p>
          <a:p>
            <a:r>
              <a:rPr lang="es-ES" dirty="0" smtClean="0"/>
              <a:t>Un componente significativo de la evaluación es un diario reflexivo en el que los estudiantes escriben cada día. Además producen un amplio documento de unas 60 páginas elaborado principalmente a partir de los debates de clase.</a:t>
            </a:r>
          </a:p>
          <a:p>
            <a:r>
              <a:rPr lang="es-ES" dirty="0" smtClean="0"/>
              <a:t>Esto incluye revisiones analíticas de la literatura académica que manejan como un elemento de la investigación-acción donde estudian un aspecto de su docencia y lo revisan aunque sea a pequeña escala.</a:t>
            </a:r>
          </a:p>
          <a:p>
            <a:endParaRPr lang="es-ES" dirty="0" smtClean="0"/>
          </a:p>
          <a:p>
            <a:endParaRPr lang="es-E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592118"/>
          </a:xfrm>
          <a:noFill/>
          <a:ln w="9525">
            <a:noFill/>
            <a:miter lim="800000"/>
            <a:headEnd/>
            <a:tailEnd/>
          </a:ln>
        </p:spPr>
        <p:txBody>
          <a:bodyPr vert="horz" wrap="square" lIns="91440" tIns="45720" rIns="91440" bIns="45720" numCol="1" anchor="b" anchorCtr="0" compatLnSpc="1">
            <a:prstTxWarp prst="textNoShape">
              <a:avLst/>
            </a:prstTxWarp>
          </a:bodyPr>
          <a:lstStyle/>
          <a:p>
            <a:r>
              <a:rPr lang="es-ES_tradnl" dirty="0" smtClean="0"/>
              <a:t>Continuación del ejemplo de Pastor-</a:t>
            </a:r>
            <a:r>
              <a:rPr lang="es-ES_tradnl" dirty="0" err="1" smtClean="0"/>
              <a:t>Lopez</a:t>
            </a:r>
            <a:endParaRPr lang="es-ES_tradnl" dirty="0"/>
          </a:p>
        </p:txBody>
      </p:sp>
      <p:sp>
        <p:nvSpPr>
          <p:cNvPr id="3" name="Content Placeholder 2"/>
          <p:cNvSpPr>
            <a:spLocks noGrp="1"/>
          </p:cNvSpPr>
          <p:nvPr>
            <p:ph idx="1"/>
          </p:nvPr>
        </p:nvSpPr>
        <p:spPr>
          <a:xfrm>
            <a:off x="429098" y="836712"/>
            <a:ext cx="8229600" cy="4773627"/>
          </a:xfrm>
        </p:spPr>
        <p:txBody>
          <a:bodyPr/>
          <a:lstStyle/>
          <a:p>
            <a:pPr>
              <a:buNone/>
            </a:pPr>
            <a:r>
              <a:rPr lang="es-ES_tradnl" dirty="0" smtClean="0"/>
              <a:t>Víctor elige este acercamiento con sus grupos de estudiantes porque permite que aprenden más y mejor que los que no se benefician del mismo.</a:t>
            </a:r>
          </a:p>
          <a:p>
            <a:pPr>
              <a:buNone/>
            </a:pPr>
            <a:endParaRPr lang="es-ES_tradnl" dirty="0" smtClean="0"/>
          </a:p>
          <a:p>
            <a:pPr>
              <a:buNone/>
            </a:pPr>
            <a:r>
              <a:rPr lang="es-ES_tradnl" dirty="0" smtClean="0"/>
              <a:t>Este acercamiento es muy apreciado por los profesores de los centros huéspedes pero la opinión de los estudiantes está dividida: a algunos realmente les gusta y sienten que les ayuda con su aprendizaje, mientras que otros no valoran positivamente la gran cantidad de trabajo que representa, que implica una gran cantidad de lecturas ni las demandas para que reflexionen de forma profunda sobre sus prácticas.</a:t>
            </a:r>
          </a:p>
          <a:p>
            <a:pPr>
              <a:buNone/>
            </a:pPr>
            <a:endParaRPr lang="es-ES_tradnl" dirty="0" smtClean="0"/>
          </a:p>
          <a:p>
            <a:pPr>
              <a:buNone/>
            </a:pPr>
            <a:r>
              <a:rPr lang="es-ES_tradnl" sz="2000" dirty="0" smtClean="0"/>
              <a:t>Más sobre este acercamiento en Brown, 2015, Capítulo 8, pp. 130-132</a:t>
            </a:r>
          </a:p>
          <a:p>
            <a:endParaRPr lang="es-ES_tradnl" dirty="0" smtClean="0"/>
          </a:p>
          <a:p>
            <a:endParaRPr lang="es-ES_tradnl"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s-ES_tradnl" dirty="0" smtClean="0"/>
              <a:t>¿Cuáles son las barreras para el uso de una evaluación auténtica?</a:t>
            </a:r>
            <a:endParaRPr lang="es-ES_tradnl" dirty="0"/>
          </a:p>
        </p:txBody>
      </p:sp>
      <p:sp>
        <p:nvSpPr>
          <p:cNvPr id="3" name="Content Placeholder 2"/>
          <p:cNvSpPr>
            <a:spLocks noGrp="1"/>
          </p:cNvSpPr>
          <p:nvPr>
            <p:ph idx="1"/>
          </p:nvPr>
        </p:nvSpPr>
        <p:spPr/>
        <p:txBody>
          <a:bodyPr/>
          <a:lstStyle/>
          <a:p>
            <a:r>
              <a:rPr lang="es-ES_tradnl" sz="2800" smtClean="0"/>
              <a:t>Factores relacionados con la inercia hacen que muchos profesores prefieran seguir con los “métodos probados y testados” que ya usaban.</a:t>
            </a:r>
          </a:p>
          <a:p>
            <a:r>
              <a:rPr lang="es-ES_tradnl" sz="2800" smtClean="0"/>
              <a:t>Organizar exámenes tradicionales, preguntas de opción múltiple y ensayos requiere menos esfuerzo que organizar tareas de evaluación que incluyan el desarrollo de casos de estudio y establezcan auténticos contextos de práctica en las universidades.</a:t>
            </a:r>
          </a:p>
          <a:p>
            <a:r>
              <a:rPr lang="es-ES_tradnl" sz="2800" smtClean="0"/>
              <a:t>La evaluación auténtica puede impicar costes adicionales.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s-ES_tradnl" smtClean="0"/>
              <a:t/>
            </a:r>
            <a:br>
              <a:rPr lang="es-ES_tradnl" smtClean="0"/>
            </a:br>
            <a:r>
              <a:rPr lang="es-ES_tradnl" smtClean="0"/>
              <a:t>Un manifiesto por la evaluación auténtica.</a:t>
            </a:r>
            <a:br>
              <a:rPr lang="es-ES_tradnl" smtClean="0"/>
            </a:br>
            <a:r>
              <a:rPr lang="es-ES_tradnl" smtClean="0"/>
              <a:t>Debe ser:</a:t>
            </a:r>
            <a:endParaRPr lang="es-ES_tradnl"/>
          </a:p>
        </p:txBody>
      </p:sp>
      <p:sp>
        <p:nvSpPr>
          <p:cNvPr id="3" name="Content Placeholder 2"/>
          <p:cNvSpPr>
            <a:spLocks noGrp="1"/>
          </p:cNvSpPr>
          <p:nvPr>
            <p:ph idx="1"/>
          </p:nvPr>
        </p:nvSpPr>
        <p:spPr>
          <a:xfrm>
            <a:off x="468312" y="1412875"/>
            <a:ext cx="8389967" cy="4789488"/>
          </a:xfrm>
        </p:spPr>
        <p:txBody>
          <a:bodyPr/>
          <a:lstStyle/>
          <a:p>
            <a:r>
              <a:rPr lang="es-ES_tradnl" sz="2500" dirty="0" smtClean="0"/>
              <a:t>Orientada a la acción, con los estudiantes aprendiendo mientras hacen.</a:t>
            </a:r>
          </a:p>
          <a:p>
            <a:r>
              <a:rPr lang="es-ES_tradnl" sz="2500" dirty="0" smtClean="0"/>
              <a:t>Sobre una base académica basada en evidencias relevantes.</a:t>
            </a:r>
          </a:p>
          <a:p>
            <a:r>
              <a:rPr lang="es-ES_tradnl" sz="2500" dirty="0" smtClean="0"/>
              <a:t>Con matices, claramente articulada y transparente en relación a las decisiones y las calificaciones que obtienen los estudiantes.</a:t>
            </a:r>
          </a:p>
          <a:p>
            <a:r>
              <a:rPr lang="es-ES_tradnl" sz="2500" dirty="0" smtClean="0"/>
              <a:t>Planificada a nivel de tiempos en su ejecución pero, a la vez, táctica en sus propósitos.</a:t>
            </a:r>
          </a:p>
          <a:p>
            <a:r>
              <a:rPr lang="es-ES_tradnl" sz="2500" dirty="0" smtClean="0"/>
              <a:t>Realmente representativa del esfuerzos de los estudiantes.</a:t>
            </a:r>
          </a:p>
          <a:p>
            <a:r>
              <a:rPr lang="es-ES_tradnl" sz="2500" dirty="0" smtClean="0"/>
              <a:t>Potenciadora de aprendizajes y reflejo de la acción de los estudiantes. </a:t>
            </a:r>
            <a:r>
              <a:rPr lang="es-ES_tradnl" dirty="0" smtClean="0"/>
              <a:t/>
            </a:r>
            <a:br>
              <a:rPr lang="es-ES_tradnl" dirty="0" smtClean="0"/>
            </a:br>
            <a:endParaRPr lang="es-ES_tradnl"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58490"/>
          </a:xfrm>
        </p:spPr>
        <p:txBody>
          <a:bodyPr/>
          <a:lstStyle/>
          <a:p>
            <a:r>
              <a:rPr lang="es-ES_tradnl" smtClean="0"/>
              <a:t>Qué es la evaluación auténtica?</a:t>
            </a:r>
            <a:endParaRPr lang="es-ES_tradnl"/>
          </a:p>
        </p:txBody>
      </p:sp>
      <p:sp>
        <p:nvSpPr>
          <p:cNvPr id="3" name="Content Placeholder 2"/>
          <p:cNvSpPr>
            <a:spLocks noGrp="1"/>
          </p:cNvSpPr>
          <p:nvPr>
            <p:ph idx="1"/>
          </p:nvPr>
        </p:nvSpPr>
        <p:spPr>
          <a:xfrm>
            <a:off x="468313" y="1142984"/>
            <a:ext cx="8229600" cy="5357850"/>
          </a:xfrm>
        </p:spPr>
        <p:txBody>
          <a:bodyPr/>
          <a:lstStyle/>
          <a:p>
            <a:r>
              <a:rPr lang="es-ES_tradnl" sz="2200" dirty="0" smtClean="0"/>
              <a:t>Frecuentemente evaluamos lo que es fácil de evaluar o aproximaciones a lo que se ha aprendido, más que el aprendizaje en sí mismo.</a:t>
            </a:r>
          </a:p>
          <a:p>
            <a:r>
              <a:rPr lang="es-ES_tradnl" sz="2200" dirty="0" smtClean="0"/>
              <a:t>Una evaluación válida es aquella vinculada de forma relevante con los criterios de evaluación y que han de estar por lo tanto alineados con los resultados de aprendizaje de un programa.</a:t>
            </a:r>
          </a:p>
          <a:p>
            <a:r>
              <a:rPr lang="es-ES_tradnl" sz="2200" dirty="0" smtClean="0"/>
              <a:t>La evaluación efectiva es altamente relevante de cara asegurar que los estudiantes pueden demostrar los conocimientos, comportamientos, cualidades y atributos especificados. </a:t>
            </a:r>
          </a:p>
          <a:p>
            <a:r>
              <a:rPr lang="es-ES_tradnl" sz="2200" dirty="0" smtClean="0"/>
              <a:t>La evaluación que pide al estudiante escribir sobre algo en lugar de </a:t>
            </a:r>
            <a:r>
              <a:rPr lang="es-ES_tradnl" sz="2200" i="1" dirty="0" smtClean="0"/>
              <a:t>ser</a:t>
            </a:r>
            <a:r>
              <a:rPr lang="es-ES_tradnl" sz="2200" dirty="0" smtClean="0"/>
              <a:t> o </a:t>
            </a:r>
            <a:r>
              <a:rPr lang="es-ES_tradnl" sz="2200" i="1" dirty="0" smtClean="0"/>
              <a:t>hacer</a:t>
            </a:r>
            <a:r>
              <a:rPr lang="es-ES_tradnl" sz="2200" dirty="0" smtClean="0"/>
              <a:t> algo puede no ser la más adecuada.</a:t>
            </a:r>
          </a:p>
          <a:p>
            <a:pPr marL="457200" lvl="0" indent="-457200">
              <a:buNone/>
            </a:pPr>
            <a:endParaRPr lang="es-ES_tradnl" sz="1800" dirty="0" smtClean="0"/>
          </a:p>
          <a:p>
            <a:pPr marL="457200" lvl="0" indent="-457200">
              <a:buNone/>
            </a:pPr>
            <a:r>
              <a:rPr lang="es-ES_tradnl" sz="1800" dirty="0" smtClean="0"/>
              <a:t>Adaptado del Capítulo </a:t>
            </a:r>
            <a:r>
              <a:rPr lang="es-ES_tradnl" sz="1800" dirty="0" err="1" smtClean="0"/>
              <a:t>Chapter</a:t>
            </a:r>
            <a:r>
              <a:rPr lang="es-ES_tradnl" sz="1800" dirty="0" smtClean="0"/>
              <a:t> 7 de Brown, S., </a:t>
            </a:r>
            <a:r>
              <a:rPr lang="es-ES_tradnl" sz="1800" i="1" dirty="0" err="1" smtClean="0"/>
              <a:t>Assessment</a:t>
            </a:r>
            <a:r>
              <a:rPr lang="es-ES_tradnl" sz="1800" i="1" dirty="0" smtClean="0"/>
              <a:t>, </a:t>
            </a:r>
            <a:r>
              <a:rPr lang="es-ES_tradnl" sz="1800" i="1" dirty="0" err="1" smtClean="0"/>
              <a:t>learning</a:t>
            </a:r>
            <a:r>
              <a:rPr lang="es-ES_tradnl" sz="1800" i="1" dirty="0" smtClean="0"/>
              <a:t> and </a:t>
            </a:r>
            <a:r>
              <a:rPr lang="es-ES_tradnl" sz="1800" i="1" dirty="0" err="1" smtClean="0"/>
              <a:t>Teaching</a:t>
            </a:r>
            <a:r>
              <a:rPr lang="es-ES_tradnl" sz="1800" i="1" dirty="0" smtClean="0"/>
              <a:t>: global </a:t>
            </a:r>
            <a:r>
              <a:rPr lang="es-ES_tradnl" sz="1800" i="1" dirty="0" err="1" smtClean="0"/>
              <a:t>perspectives</a:t>
            </a:r>
            <a:r>
              <a:rPr lang="es-ES_tradnl" sz="1800" i="1" dirty="0" smtClean="0"/>
              <a:t>,</a:t>
            </a:r>
            <a:r>
              <a:rPr lang="es-ES_tradnl" sz="1800" dirty="0" smtClean="0"/>
              <a:t> </a:t>
            </a:r>
            <a:r>
              <a:rPr lang="es-ES_tradnl" sz="1800" dirty="0" err="1" smtClean="0"/>
              <a:t>Palgrave</a:t>
            </a:r>
            <a:r>
              <a:rPr lang="es-ES_tradnl" sz="1800" dirty="0" smtClean="0"/>
              <a:t> (2015).</a:t>
            </a:r>
          </a:p>
          <a:p>
            <a:endParaRPr lang="es-ES_tradnl"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Continuación del manifiesto por la evaluación auténtica. Debe ser</a:t>
            </a:r>
            <a:endParaRPr lang="es-ES"/>
          </a:p>
        </p:txBody>
      </p:sp>
      <p:sp>
        <p:nvSpPr>
          <p:cNvPr id="3" name="Content Placeholder 2"/>
          <p:cNvSpPr>
            <a:spLocks noGrp="1"/>
          </p:cNvSpPr>
          <p:nvPr>
            <p:ph idx="1"/>
          </p:nvPr>
        </p:nvSpPr>
        <p:spPr/>
        <p:txBody>
          <a:bodyPr/>
          <a:lstStyle/>
          <a:p>
            <a:r>
              <a:rPr lang="es-ES" sz="2800" dirty="0" smtClean="0"/>
              <a:t>Optimizadora del esfuerzo del estudiante y del tiempo dedicado a la tarea, pero gestionable y viable en términos organizativos para los profesionales que la ejecutan.</a:t>
            </a:r>
          </a:p>
          <a:p>
            <a:r>
              <a:rPr lang="es-ES" sz="2800" dirty="0" smtClean="0"/>
              <a:t>Inclusiva en sus acercamientos, para que no perjudique a estudiantes con necesidades educativas especiales y discapacidades.</a:t>
            </a:r>
          </a:p>
          <a:p>
            <a:r>
              <a:rPr lang="es-ES" sz="2800" dirty="0" smtClean="0"/>
              <a:t>Coherente, constructivamente alineada y estimulante.</a:t>
            </a:r>
          </a:p>
          <a:p>
            <a:pPr marL="0" indent="0">
              <a:buNone/>
            </a:pPr>
            <a:r>
              <a:rPr lang="es-ES" sz="2800" dirty="0" smtClean="0"/>
              <a:t>¡Es difícil, pero si lo logramos, los beneficios serán sustanciales!</a:t>
            </a:r>
          </a:p>
          <a:p>
            <a:pPr>
              <a:buNone/>
            </a:pPr>
            <a:r>
              <a:rPr lang="es-ES" dirty="0" smtClean="0"/>
              <a:t/>
            </a:r>
            <a:br>
              <a:rPr lang="es-ES" dirty="0" smtClean="0"/>
            </a:br>
            <a:endParaRPr lang="es-E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s-ES" sz="2800" smtClean="0"/>
              <a:t>Éstas y otras presentaciones disponibles en mi web: http://sally-brown.net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p:spPr>
        <p:txBody>
          <a:bodyPr anchor="ctr"/>
          <a:lstStyle/>
          <a:p>
            <a:pPr eaLnBrk="1" hangingPunct="1"/>
            <a:r>
              <a:rPr lang="en-GB" dirty="0" err="1" smtClean="0"/>
              <a:t>Referencias</a:t>
            </a:r>
            <a:r>
              <a:rPr lang="en-GB" dirty="0" smtClean="0"/>
              <a:t> </a:t>
            </a:r>
            <a:r>
              <a:rPr lang="en-GB" dirty="0" err="1" smtClean="0"/>
              <a:t>útiles</a:t>
            </a:r>
            <a:r>
              <a:rPr lang="en-GB" dirty="0" smtClean="0"/>
              <a:t>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2000" dirty="0" smtClean="0"/>
              <a:t>Assessment Reform Group (1999) </a:t>
            </a:r>
            <a:r>
              <a:rPr lang="en-GB" sz="2000" i="1" dirty="0" smtClean="0"/>
              <a:t>Assessment for Learning : Beyond the black box, </a:t>
            </a:r>
            <a:r>
              <a:rPr lang="en-GB" sz="2000" dirty="0" smtClean="0"/>
              <a:t>Cambridge UK, University of Cambridge School of Education.</a:t>
            </a:r>
            <a:r>
              <a:rPr lang="en-GB" sz="2000" dirty="0" smtClean="0">
                <a:cs typeface="Times New Roman" pitchFamily="18" charset="0"/>
              </a:rPr>
              <a:t> </a:t>
            </a:r>
          </a:p>
          <a:p>
            <a:pPr marL="609600" indent="-609600" eaLnBrk="1" hangingPunct="1">
              <a:buFont typeface="Wingdings" pitchFamily="2" charset="2"/>
              <a:buNone/>
              <a:defRPr/>
            </a:pPr>
            <a:r>
              <a:rPr lang="en-GB" sz="2000" dirty="0" smtClean="0">
                <a:cs typeface="Times New Roman" pitchFamily="18" charset="0"/>
              </a:rPr>
              <a:t>Biggs, J. and Tang, C. (2007) </a:t>
            </a:r>
            <a:r>
              <a:rPr lang="en-GB" sz="2000" i="1" dirty="0" smtClean="0">
                <a:cs typeface="Times New Roman" pitchFamily="18" charset="0"/>
              </a:rPr>
              <a:t>Teaching for Quality Learning at University, </a:t>
            </a:r>
            <a:r>
              <a:rPr lang="en-GB" sz="2000" dirty="0" smtClean="0">
                <a:cs typeface="Times New Roman" pitchFamily="18" charset="0"/>
              </a:rPr>
              <a:t>Maidenhead: Open University Press.</a:t>
            </a:r>
          </a:p>
          <a:p>
            <a:pPr marL="609600" indent="-609600" eaLnBrk="1" hangingPunct="1">
              <a:buFont typeface="Wingdings" pitchFamily="2" charset="2"/>
              <a:buNone/>
              <a:defRPr/>
            </a:pPr>
            <a:r>
              <a:rPr lang="en-GB" sz="2000" dirty="0" smtClean="0">
                <a:cs typeface="Times New Roman" pitchFamily="18" charset="0"/>
              </a:rPr>
              <a:t>Bloxham, S. and Boyd, P. (2007) </a:t>
            </a:r>
            <a:r>
              <a:rPr lang="en-GB" sz="2000" i="1" dirty="0" smtClean="0">
                <a:cs typeface="Times New Roman" pitchFamily="18" charset="0"/>
              </a:rPr>
              <a:t>Developing effective assessment in higher education: a practical guide</a:t>
            </a:r>
            <a:r>
              <a:rPr lang="en-GB" sz="2000" dirty="0" smtClean="0">
                <a:cs typeface="Times New Roman" pitchFamily="18" charset="0"/>
              </a:rPr>
              <a:t>, Maidenhead, Open University Press.</a:t>
            </a:r>
          </a:p>
          <a:p>
            <a:pPr marL="609600" indent="-609600" eaLnBrk="1" hangingPunct="1">
              <a:buFont typeface="Wingdings" pitchFamily="2" charset="2"/>
              <a:buNone/>
              <a:defRPr/>
            </a:pPr>
            <a:r>
              <a:rPr lang="en-GB" sz="2000" dirty="0" smtClean="0">
                <a:cs typeface="Times New Roman" pitchFamily="18" charset="0"/>
              </a:rPr>
              <a:t>Brown, S. Rust, C. &amp; Gibbs, G. (1994) </a:t>
            </a:r>
            <a:r>
              <a:rPr lang="en-GB" sz="2000" i="1" dirty="0" smtClean="0">
                <a:cs typeface="Times New Roman" pitchFamily="18" charset="0"/>
              </a:rPr>
              <a:t>Strategies for Diversifying Assessment,</a:t>
            </a:r>
            <a:r>
              <a:rPr lang="en-GB" sz="2000" dirty="0" smtClean="0">
                <a:cs typeface="Times New Roman" pitchFamily="18" charset="0"/>
              </a:rPr>
              <a:t> Oxford: Oxford Centre for Staff Development. </a:t>
            </a:r>
          </a:p>
          <a:p>
            <a:pPr marL="609600" indent="-609600" eaLnBrk="1" hangingPunct="1">
              <a:buFont typeface="Wingdings" pitchFamily="2" charset="2"/>
              <a:buNone/>
              <a:defRPr/>
            </a:pPr>
            <a:r>
              <a:rPr lang="en-GB" sz="2000" dirty="0" smtClean="0"/>
              <a:t>Boud, D. (1995) </a:t>
            </a:r>
            <a:r>
              <a:rPr lang="en-GB" sz="2000" i="1" dirty="0" smtClean="0"/>
              <a:t>Enhancing learning through self-assessment,</a:t>
            </a:r>
            <a:r>
              <a:rPr lang="en-GB" sz="2000" dirty="0" smtClean="0"/>
              <a:t> London: Routledge.</a:t>
            </a:r>
          </a:p>
          <a:p>
            <a:pPr marL="609600" indent="-609600" eaLnBrk="1" hangingPunct="1">
              <a:buFont typeface="Wingdings" pitchFamily="2" charset="2"/>
              <a:buNone/>
              <a:defRPr/>
            </a:pPr>
            <a:r>
              <a:rPr lang="en-GB" sz="2000" dirty="0" smtClean="0"/>
              <a:t>Brown, S. and </a:t>
            </a:r>
            <a:r>
              <a:rPr lang="en-GB" sz="2000" dirty="0" err="1" smtClean="0"/>
              <a:t>Glasner</a:t>
            </a:r>
            <a:r>
              <a:rPr lang="en-GB" sz="2000" dirty="0" smtClean="0"/>
              <a:t>, A. (eds.) (1999) </a:t>
            </a:r>
            <a:r>
              <a:rPr lang="en-GB" sz="2000" i="1" dirty="0" smtClean="0"/>
              <a:t>Assessment Matters in Higher Education, Choosing and Using Diverse Approaches</a:t>
            </a:r>
            <a:r>
              <a:rPr lang="en-GB" sz="2000" dirty="0" smtClean="0"/>
              <a:t>, Maidenhead: Open University Press.</a:t>
            </a:r>
          </a:p>
          <a:p>
            <a:pPr marL="609600" indent="-609600" eaLnBrk="1" hangingPunct="1">
              <a:buFont typeface="Wingdings" pitchFamily="2" charset="2"/>
              <a:buNone/>
              <a:defRPr/>
            </a:pPr>
            <a:r>
              <a:rPr lang="en-GB" sz="2000" dirty="0" smtClean="0"/>
              <a:t>Brown, S. and Knight, P. (1994) </a:t>
            </a:r>
            <a:r>
              <a:rPr lang="en-GB" sz="2000" i="1" dirty="0" smtClean="0"/>
              <a:t>Assessing Learners in Higher Education</a:t>
            </a:r>
            <a:r>
              <a:rPr lang="en-GB" sz="2000" dirty="0" smtClean="0"/>
              <a:t>, London: Kogan Page.</a:t>
            </a:r>
            <a:endParaRPr lang="en-US" sz="2000" dirty="0" smtClean="0"/>
          </a:p>
          <a:p>
            <a:pPr marL="609600" indent="-609600" eaLnBrk="1" hangingPunct="1">
              <a:buNone/>
              <a:defRPr/>
            </a:pPr>
            <a:r>
              <a:rPr lang="en-US" sz="2000" dirty="0" smtClean="0"/>
              <a:t>Brown, S. and Race, P. (2012) </a:t>
            </a:r>
            <a:r>
              <a:rPr lang="en-GB" sz="2000" i="1" dirty="0" smtClean="0"/>
              <a:t>Using effective assessment to promote learning </a:t>
            </a:r>
            <a:r>
              <a:rPr lang="en-GB" sz="2000" dirty="0" smtClean="0"/>
              <a:t>in Hunt, L. and Chambers, D. (2012) </a:t>
            </a:r>
            <a:r>
              <a:rPr lang="en-GB" sz="2000" i="1" dirty="0" smtClean="0"/>
              <a:t>University Teaching in Focus, Victoria, Australia, Acer Press. P74-91</a:t>
            </a:r>
            <a:endParaRPr lang="en-GB" sz="2000" dirty="0" smtClean="0"/>
          </a:p>
          <a:p>
            <a:pPr marL="609600" indent="-609600" eaLnBrk="1" hangingPunct="1">
              <a:defRPr/>
            </a:pPr>
            <a:endParaRPr lang="en-GB" sz="2000" dirty="0" smtClean="0"/>
          </a:p>
          <a:p>
            <a:pPr eaLnBrk="1" hangingPunct="1">
              <a:lnSpc>
                <a:spcPct val="90000"/>
              </a:lnSpc>
              <a:buNone/>
              <a:defRPr/>
            </a:pPr>
            <a:endParaRPr lang="en-GB" sz="2000"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dirty="0" err="1"/>
              <a:t>Referencias</a:t>
            </a:r>
            <a:r>
              <a:rPr lang="en-GB" dirty="0"/>
              <a:t> </a:t>
            </a:r>
            <a:r>
              <a:rPr lang="en-GB" dirty="0" err="1" smtClean="0"/>
              <a:t>útiles</a:t>
            </a:r>
            <a:r>
              <a:rPr lang="en-GB" dirty="0" smtClean="0"/>
              <a:t> 2</a:t>
            </a:r>
            <a:endParaRPr lang="en-GB" dirty="0"/>
          </a:p>
        </p:txBody>
      </p:sp>
      <p:sp>
        <p:nvSpPr>
          <p:cNvPr id="208899" name="Rectangle 3"/>
          <p:cNvSpPr>
            <a:spLocks noGrp="1" noChangeArrowheads="1"/>
          </p:cNvSpPr>
          <p:nvPr>
            <p:ph type="body" idx="1"/>
          </p:nvPr>
        </p:nvSpPr>
        <p:spPr>
          <a:xfrm>
            <a:off x="250825" y="836712"/>
            <a:ext cx="8424863" cy="5365651"/>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2000" dirty="0" smtClean="0"/>
              <a:t>Carless, D., </a:t>
            </a:r>
            <a:r>
              <a:rPr lang="en-US" sz="2000" dirty="0" err="1" smtClean="0"/>
              <a:t>Joughin</a:t>
            </a:r>
            <a:r>
              <a:rPr lang="en-US" sz="2000" dirty="0" smtClean="0"/>
              <a:t>, G., </a:t>
            </a:r>
            <a:r>
              <a:rPr lang="en-US" sz="2000" dirty="0" err="1" smtClean="0"/>
              <a:t>Ngar</a:t>
            </a:r>
            <a:r>
              <a:rPr lang="en-US" sz="2000" dirty="0" smtClean="0"/>
              <a:t>-Fun Liu </a:t>
            </a:r>
            <a:r>
              <a:rPr lang="en-US" sz="2000" i="1" dirty="0" smtClean="0"/>
              <a:t>et al</a:t>
            </a:r>
            <a:r>
              <a:rPr lang="en-US" sz="2000" dirty="0" smtClean="0"/>
              <a:t> (2006) </a:t>
            </a:r>
            <a:r>
              <a:rPr lang="en-US" sz="2000" i="1" dirty="0" smtClean="0"/>
              <a:t>How Assessment supports learning: Learning orientated assessment in action, </a:t>
            </a:r>
            <a:r>
              <a:rPr lang="en-US" sz="2000" dirty="0" smtClean="0"/>
              <a:t>Hong Kong: Hong Kong University Press.</a:t>
            </a:r>
          </a:p>
          <a:p>
            <a:pPr eaLnBrk="1" hangingPunct="1">
              <a:buFont typeface="Wingdings" pitchFamily="2" charset="2"/>
              <a:buNone/>
              <a:defRPr/>
            </a:pPr>
            <a:r>
              <a:rPr lang="en-GB" sz="2000" dirty="0" smtClean="0"/>
              <a:t>Carroll, J. and Ryan, J. (2005) </a:t>
            </a:r>
            <a:r>
              <a:rPr lang="en-GB" sz="2000" i="1" dirty="0" smtClean="0"/>
              <a:t>Teaching International students: improving learning for all. </a:t>
            </a:r>
            <a:r>
              <a:rPr lang="en-GB" sz="2000" dirty="0" smtClean="0"/>
              <a:t>London: Routledge SEDA series.</a:t>
            </a:r>
          </a:p>
          <a:p>
            <a:pPr eaLnBrk="1" hangingPunct="1">
              <a:buNone/>
              <a:defRPr/>
            </a:pPr>
            <a:r>
              <a:rPr lang="en-GB" sz="2000" dirty="0" err="1" smtClean="0"/>
              <a:t>Crosling</a:t>
            </a:r>
            <a:r>
              <a:rPr lang="en-GB" sz="2000" dirty="0" smtClean="0"/>
              <a:t>, G., Thomas, L. and </a:t>
            </a:r>
            <a:r>
              <a:rPr lang="en-GB" sz="2000" dirty="0" err="1" smtClean="0"/>
              <a:t>Heagney</a:t>
            </a:r>
            <a:r>
              <a:rPr lang="en-GB" sz="2000" dirty="0" smtClean="0"/>
              <a:t>, M. (2008) </a:t>
            </a:r>
            <a:r>
              <a:rPr lang="en-GB" sz="2000" i="1" dirty="0" smtClean="0"/>
              <a:t>Improving student retention in Higher Education,</a:t>
            </a:r>
            <a:r>
              <a:rPr lang="en-GB" sz="2000" dirty="0" smtClean="0"/>
              <a:t> London and New York: Routledge. </a:t>
            </a:r>
          </a:p>
          <a:p>
            <a:pPr marL="609600" indent="-609600" eaLnBrk="1" hangingPunct="1">
              <a:buNone/>
              <a:defRPr/>
            </a:pPr>
            <a:r>
              <a:rPr lang="en-GB" sz="2000" dirty="0" err="1" smtClean="0"/>
              <a:t>Dochy</a:t>
            </a:r>
            <a:r>
              <a:rPr lang="en-GB" sz="2000" dirty="0" smtClean="0"/>
              <a:t>, F. J. R. C., </a:t>
            </a:r>
            <a:r>
              <a:rPr lang="en-GB" sz="2000" dirty="0" err="1" smtClean="0"/>
              <a:t>Segers</a:t>
            </a:r>
            <a:r>
              <a:rPr lang="en-GB" sz="2000" dirty="0" smtClean="0"/>
              <a:t>, M., &amp; </a:t>
            </a:r>
            <a:r>
              <a:rPr lang="en-GB" sz="2000" dirty="0" err="1" smtClean="0"/>
              <a:t>Sluijsmans</a:t>
            </a:r>
            <a:r>
              <a:rPr lang="en-GB" sz="2000" dirty="0" smtClean="0"/>
              <a:t>, D. (1999). The use of self-, peer and co-assessment in higher education: A review. </a:t>
            </a:r>
            <a:r>
              <a:rPr lang="en-GB" sz="2000" i="1" dirty="0" smtClean="0"/>
              <a:t>Studies in Higher education</a:t>
            </a:r>
            <a:r>
              <a:rPr lang="en-GB" sz="2000" dirty="0" smtClean="0"/>
              <a:t>, </a:t>
            </a:r>
            <a:r>
              <a:rPr lang="en-GB" sz="2000" i="1" dirty="0" smtClean="0"/>
              <a:t>24</a:t>
            </a:r>
            <a:r>
              <a:rPr lang="en-GB" sz="2000" dirty="0" smtClean="0"/>
              <a:t>(3), 331-350.</a:t>
            </a:r>
          </a:p>
          <a:p>
            <a:pPr marL="609600" indent="-609600" eaLnBrk="1" hangingPunct="1">
              <a:buNone/>
              <a:defRPr/>
            </a:pPr>
            <a:r>
              <a:rPr lang="en-GB" sz="2000" dirty="0" err="1" smtClean="0"/>
              <a:t>Falchikov</a:t>
            </a:r>
            <a:r>
              <a:rPr lang="en-GB" sz="2000" dirty="0" smtClean="0"/>
              <a:t>, N. (2004) </a:t>
            </a:r>
            <a:r>
              <a:rPr lang="en-GB" sz="2000" i="1" dirty="0" smtClean="0"/>
              <a:t>Improving Assessment through Student Involvement: Practical Solutions for Aiding Learning in Higher and Further Education,</a:t>
            </a:r>
            <a:r>
              <a:rPr lang="en-GB" sz="2000" dirty="0" smtClean="0"/>
              <a:t> London: Routledge.</a:t>
            </a:r>
          </a:p>
          <a:p>
            <a:pPr marL="609600" indent="-609600" eaLnBrk="1" hangingPunct="1">
              <a:buFont typeface="Wingdings" pitchFamily="2" charset="2"/>
              <a:buNone/>
              <a:defRPr/>
            </a:pPr>
            <a:r>
              <a:rPr lang="en-GB" sz="2000" dirty="0" smtClean="0"/>
              <a:t>Gibbs, G. (1999) </a:t>
            </a:r>
            <a:r>
              <a:rPr lang="en-GB" sz="2000" i="1" dirty="0" smtClean="0"/>
              <a:t>Using assessment strategically to change the way students learn</a:t>
            </a:r>
            <a:r>
              <a:rPr lang="en-GB" sz="2000" dirty="0" smtClean="0"/>
              <a:t>, in Brown S. &amp; </a:t>
            </a:r>
            <a:r>
              <a:rPr lang="en-GB" sz="2000" dirty="0" err="1" smtClean="0"/>
              <a:t>Glasner</a:t>
            </a:r>
            <a:r>
              <a:rPr lang="en-GB" sz="2000" dirty="0" smtClean="0"/>
              <a:t>, A. (eds.), </a:t>
            </a:r>
            <a:r>
              <a:rPr lang="en-GB" sz="2000" i="1" dirty="0" smtClean="0"/>
              <a:t>Assessment Matters in Higher Education: Choosing and Using Diverse Approaches, </a:t>
            </a:r>
            <a:r>
              <a:rPr lang="en-GB" sz="2000" dirty="0" smtClean="0"/>
              <a:t>Maidenhead: SRHE/Open University Press.</a:t>
            </a:r>
          </a:p>
          <a:p>
            <a:pPr marL="609600" indent="-609600" eaLnBrk="1" hangingPunct="1">
              <a:buFont typeface="Wingdings" pitchFamily="2" charset="2"/>
              <a:buNone/>
              <a:defRPr/>
            </a:pPr>
            <a:r>
              <a:rPr lang="en-GB" sz="2000" dirty="0" smtClean="0"/>
              <a:t>Higher Education Academy (2012) </a:t>
            </a:r>
            <a:r>
              <a:rPr lang="en-GB" sz="2000" i="1" dirty="0" smtClean="0"/>
              <a:t>A marked improvement; transforming assessment in higher education</a:t>
            </a:r>
            <a:r>
              <a:rPr lang="en-GB" sz="2000" dirty="0" smtClean="0"/>
              <a:t>, York: HEA.</a:t>
            </a:r>
          </a:p>
          <a:p>
            <a:pPr eaLnBrk="1" hangingPunct="1">
              <a:defRPr/>
            </a:pPr>
            <a:endParaRPr lang="en-GB" sz="2000" dirty="0" smtClean="0"/>
          </a:p>
          <a:p>
            <a:pPr eaLnBrk="1" hangingPunct="1">
              <a:defRPr/>
            </a:pPr>
            <a:endParaRPr lang="en-GB" sz="2000" dirty="0" smtClean="0"/>
          </a:p>
          <a:p>
            <a:pPr eaLnBrk="1" hangingPunct="1">
              <a:defRPr/>
            </a:pPr>
            <a:endParaRPr lang="en-GB" sz="2000" dirty="0" smtClean="0"/>
          </a:p>
          <a:p>
            <a:pPr eaLnBrk="1" hangingPunct="1">
              <a:defRPr/>
            </a:pPr>
            <a:endParaRPr lang="en-GB" sz="2000"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dirty="0" err="1"/>
              <a:t>Referencias</a:t>
            </a:r>
            <a:r>
              <a:rPr lang="en-GB" dirty="0"/>
              <a:t> </a:t>
            </a:r>
            <a:r>
              <a:rPr lang="en-GB" dirty="0" err="1" smtClean="0"/>
              <a:t>útiles</a:t>
            </a:r>
            <a:r>
              <a:rPr lang="en-GB" dirty="0" smtClean="0"/>
              <a:t> 3</a:t>
            </a:r>
            <a:endParaRPr lang="en-GB" dirty="0"/>
          </a:p>
        </p:txBody>
      </p:sp>
      <p:sp>
        <p:nvSpPr>
          <p:cNvPr id="43011" name="Rectangle 3"/>
          <p:cNvSpPr>
            <a:spLocks noGrp="1" noChangeArrowheads="1"/>
          </p:cNvSpPr>
          <p:nvPr>
            <p:ph type="body" idx="1"/>
          </p:nvPr>
        </p:nvSpPr>
        <p:spPr>
          <a:xfrm>
            <a:off x="142844" y="1052737"/>
            <a:ext cx="8750331" cy="5329014"/>
          </a:xfrm>
        </p:spPr>
        <p:txBody>
          <a:bodyPr/>
          <a:lstStyle/>
          <a:p>
            <a:pPr marL="609600" indent="-609600" eaLnBrk="1" hangingPunct="1">
              <a:buNone/>
              <a:defRPr/>
            </a:pPr>
            <a:r>
              <a:rPr lang="en-GB" sz="2000" dirty="0" err="1" smtClean="0"/>
              <a:t>Hounsell</a:t>
            </a:r>
            <a:r>
              <a:rPr lang="en-GB" sz="2000" dirty="0" smtClean="0"/>
              <a:t>, D. (2008). The trouble with feedback: New challenges, emerging strategies, </a:t>
            </a:r>
            <a:r>
              <a:rPr lang="en-GB" sz="2000" i="1" dirty="0" smtClean="0"/>
              <a:t>Interchange, Spring</a:t>
            </a:r>
            <a:r>
              <a:rPr lang="en-GB" sz="2000" dirty="0" smtClean="0"/>
              <a:t>, Accessed at </a:t>
            </a:r>
            <a:r>
              <a:rPr lang="en-GB" sz="2000" dirty="0" smtClean="0">
                <a:hlinkClick r:id="rId3"/>
              </a:rPr>
              <a:t>www.tla.ed.ac.uk/interchange</a:t>
            </a:r>
            <a:r>
              <a:rPr lang="en-GB" sz="2000" dirty="0" smtClean="0"/>
              <a:t>.</a:t>
            </a:r>
          </a:p>
          <a:p>
            <a:pPr marL="609600" indent="-609600" eaLnBrk="1" hangingPunct="1">
              <a:buFont typeface="Wingdings" pitchFamily="2" charset="2"/>
              <a:buNone/>
              <a:defRPr/>
            </a:pPr>
            <a:r>
              <a:rPr lang="en-GB" sz="2000" dirty="0" smtClean="0"/>
              <a:t>Knight, P. and </a:t>
            </a:r>
            <a:r>
              <a:rPr lang="en-GB" sz="2000" dirty="0" err="1" smtClean="0"/>
              <a:t>Yorke</a:t>
            </a:r>
            <a:r>
              <a:rPr lang="en-GB" sz="2000" dirty="0" smtClean="0"/>
              <a:t>, M. (2003) </a:t>
            </a:r>
            <a:r>
              <a:rPr lang="en-GB" sz="2000" i="1" dirty="0" smtClean="0"/>
              <a:t>Assessment, learning and employability</a:t>
            </a:r>
            <a:r>
              <a:rPr lang="en-GB" sz="2000" dirty="0" smtClean="0"/>
              <a:t> Maidenhead, UK: SRHE/Open University Press.</a:t>
            </a:r>
          </a:p>
          <a:p>
            <a:pPr eaLnBrk="1" hangingPunct="1">
              <a:buFont typeface="Wingdings" pitchFamily="2" charset="2"/>
              <a:buNone/>
              <a:defRPr/>
            </a:pPr>
            <a:r>
              <a:rPr lang="en-GB" sz="2000" dirty="0" smtClean="0"/>
              <a:t>McDowell, L. and Brown, S. (1998) </a:t>
            </a:r>
            <a:r>
              <a:rPr lang="en-GB" sz="2000" i="1" dirty="0" smtClean="0"/>
              <a:t>Assessing students: cheating and plagiarism</a:t>
            </a:r>
            <a:r>
              <a:rPr lang="en-GB" sz="2000" dirty="0" smtClean="0"/>
              <a:t>, Newcastle: Red Guide 10/11 University of Northumbria.</a:t>
            </a:r>
            <a:endParaRPr lang="en-US" sz="2000" dirty="0" smtClean="0"/>
          </a:p>
          <a:p>
            <a:pPr eaLnBrk="1" hangingPunct="1">
              <a:buNone/>
              <a:defRPr/>
            </a:pPr>
            <a:r>
              <a:rPr lang="en-GB" sz="2000" dirty="0" smtClean="0"/>
              <a:t>Meyer, J.H.F. and Land, R. (2003) </a:t>
            </a:r>
            <a:r>
              <a:rPr lang="en-GB" sz="2000" i="1" dirty="0" smtClean="0"/>
              <a:t>Threshold Concepts and Troublesome Knowledge 1 – Linkages to Ways of Thinking and Practising within the Disciplines</a:t>
            </a:r>
            <a:r>
              <a:rPr lang="en-GB" sz="2000" dirty="0"/>
              <a:t>,</a:t>
            </a:r>
            <a:r>
              <a:rPr lang="en-GB" sz="2000" dirty="0" smtClean="0"/>
              <a:t> in C. Rust (ed.) </a:t>
            </a:r>
            <a:r>
              <a:rPr lang="en-GB" sz="2000" i="1" dirty="0" smtClean="0"/>
              <a:t>Improving Student Learning </a:t>
            </a:r>
            <a:r>
              <a:rPr lang="en-GB" sz="2000" dirty="0" smtClean="0"/>
              <a:t>–</a:t>
            </a:r>
            <a:r>
              <a:rPr lang="en-GB" sz="2000" i="1" dirty="0" smtClean="0"/>
              <a:t> Ten years on</a:t>
            </a:r>
            <a:r>
              <a:rPr lang="en-GB" sz="2000" dirty="0"/>
              <a:t>. Oxford: OCSLD. </a:t>
            </a:r>
            <a:endParaRPr lang="en-GB" sz="2000" dirty="0" smtClean="0"/>
          </a:p>
          <a:p>
            <a:pPr eaLnBrk="1" hangingPunct="1">
              <a:buNone/>
              <a:defRPr/>
            </a:pPr>
            <a:r>
              <a:rPr lang="en-GB" sz="2000" dirty="0" smtClean="0"/>
              <a:t>Morgan</a:t>
            </a:r>
            <a:r>
              <a:rPr lang="en-GB" sz="2000" dirty="0"/>
              <a:t>, </a:t>
            </a:r>
            <a:r>
              <a:rPr lang="en-GB" sz="2000" dirty="0" smtClean="0"/>
              <a:t>M. (2013) (Ed.) ​</a:t>
            </a:r>
            <a:r>
              <a:rPr lang="en-GB" sz="2000" i="1" dirty="0" smtClean="0"/>
              <a:t>Supporting Student Diversity in Higher Education: A practical guide,</a:t>
            </a:r>
            <a:r>
              <a:rPr lang="en-GB" sz="2000" dirty="0" smtClean="0"/>
              <a:t> London: Routledge.</a:t>
            </a:r>
            <a:endParaRPr lang="en-GB" sz="2000" dirty="0"/>
          </a:p>
          <a:p>
            <a:pPr eaLnBrk="1" hangingPunct="1">
              <a:buFont typeface="Wingdings" pitchFamily="2" charset="2"/>
              <a:buNone/>
              <a:defRPr/>
            </a:pPr>
            <a:r>
              <a:rPr lang="en-GB" sz="2000" dirty="0" smtClean="0"/>
              <a:t>Nicol, D. J. and Macfarlane-Dick, D. (2006) Formative assessment and self-regulated learning: A model and seven principles of good feedback practice, </a:t>
            </a:r>
            <a:r>
              <a:rPr lang="en-GB" sz="2000" i="1" dirty="0" smtClean="0"/>
              <a:t>Studies in Higher Education </a:t>
            </a:r>
            <a:r>
              <a:rPr lang="en-GB" sz="2000" i="1" dirty="0" err="1" smtClean="0"/>
              <a:t>Vol</a:t>
            </a:r>
            <a:r>
              <a:rPr lang="en-GB" sz="2000" i="1" dirty="0" smtClean="0"/>
              <a:t> 31(2), 199-218.</a:t>
            </a:r>
          </a:p>
          <a:p>
            <a:pPr eaLnBrk="1" hangingPunct="1">
              <a:buNone/>
              <a:defRPr/>
            </a:pPr>
            <a:r>
              <a:rPr lang="en-GB" sz="2000" dirty="0" smtClean="0"/>
              <a:t>PASS project Bradford </a:t>
            </a:r>
            <a:r>
              <a:rPr lang="en-GB" sz="2000" dirty="0" smtClean="0">
                <a:hlinkClick r:id="rId4"/>
              </a:rPr>
              <a:t>http://www.pass.brad.ac.uk/</a:t>
            </a:r>
            <a:r>
              <a:rPr lang="en-GB" sz="2000" dirty="0" smtClean="0"/>
              <a:t> Accessed August 2015.</a:t>
            </a:r>
          </a:p>
          <a:p>
            <a:pPr eaLnBrk="1" hangingPunct="1">
              <a:buNone/>
              <a:defRPr/>
            </a:pPr>
            <a:r>
              <a:rPr lang="en-GB" sz="2000" dirty="0" smtClean="0"/>
              <a:t>Pickford, R. and Brown, S. (2006) </a:t>
            </a:r>
            <a:r>
              <a:rPr lang="en-GB" sz="2000" i="1" dirty="0" smtClean="0"/>
              <a:t>Assessing skills and practice,</a:t>
            </a:r>
            <a:r>
              <a:rPr lang="en-GB" sz="2000" dirty="0" smtClean="0"/>
              <a:t> London: Routledge. </a:t>
            </a:r>
          </a:p>
          <a:p>
            <a:pPr eaLnBrk="1" hangingPunct="1">
              <a:buNone/>
              <a:defRPr/>
            </a:pPr>
            <a:endParaRPr lang="en-GB" sz="2000" dirty="0" smtClean="0"/>
          </a:p>
          <a:p>
            <a:pPr eaLnBrk="1" hangingPunct="1">
              <a:lnSpc>
                <a:spcPct val="90000"/>
              </a:lnSpc>
              <a:buFont typeface="Wingdings" pitchFamily="2" charset="2"/>
              <a:buNone/>
              <a:defRPr/>
            </a:pPr>
            <a:endParaRPr lang="en-GB" sz="2000"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dirty="0" err="1"/>
              <a:t>Referencias</a:t>
            </a:r>
            <a:r>
              <a:rPr lang="en-GB" dirty="0"/>
              <a:t> </a:t>
            </a:r>
            <a:r>
              <a:rPr lang="en-GB" dirty="0" err="1" smtClean="0"/>
              <a:t>útiles</a:t>
            </a:r>
            <a:r>
              <a:rPr lang="en-GB" dirty="0" smtClean="0"/>
              <a:t> 4</a:t>
            </a:r>
            <a:endParaRPr lang="en-GB" dirty="0"/>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2000" dirty="0" smtClean="0"/>
              <a:t>Race, P. (2001) </a:t>
            </a:r>
            <a:r>
              <a:rPr lang="en-GB" sz="2000" i="1" dirty="0" smtClean="0"/>
              <a:t>A Briefing on Self, Peer &amp; Group Assessment,</a:t>
            </a:r>
            <a:r>
              <a:rPr lang="en-GB" sz="2000" dirty="0" smtClean="0"/>
              <a:t> in LTSN Generic Centre Assessment Series No 9, LTSN York.</a:t>
            </a:r>
          </a:p>
          <a:p>
            <a:pPr eaLnBrk="1" hangingPunct="1">
              <a:buFont typeface="Wingdings" pitchFamily="2" charset="2"/>
              <a:buNone/>
            </a:pPr>
            <a:r>
              <a:rPr lang="en-GB" sz="2000" dirty="0" smtClean="0"/>
              <a:t>Race P. (2015) </a:t>
            </a:r>
            <a:r>
              <a:rPr lang="en-GB" sz="2000" i="1" dirty="0" smtClean="0"/>
              <a:t>The lecturer’s toolkit (4</a:t>
            </a:r>
            <a:r>
              <a:rPr lang="en-GB" sz="2000" i="1" baseline="30000" dirty="0" smtClean="0"/>
              <a:t>th</a:t>
            </a:r>
            <a:r>
              <a:rPr lang="en-GB" sz="2000" i="1" dirty="0" smtClean="0"/>
              <a:t> edition),</a:t>
            </a:r>
            <a:r>
              <a:rPr lang="en-GB" sz="2000" dirty="0" smtClean="0"/>
              <a:t> London: Routledge.</a:t>
            </a:r>
          </a:p>
          <a:p>
            <a:pPr eaLnBrk="1" hangingPunct="1">
              <a:buFont typeface="Wingdings" pitchFamily="2" charset="2"/>
              <a:buNone/>
            </a:pPr>
            <a:r>
              <a:rPr lang="en-GB" sz="2000" dirty="0" smtClean="0"/>
              <a:t>Rust, C., Price, M. and O’Donovan, B. (2003) Improving students’ learning by developing their understanding of assessment criteria and processes</a:t>
            </a:r>
            <a:r>
              <a:rPr lang="en-GB" sz="2000" i="1" dirty="0" smtClean="0"/>
              <a:t>, Assessment and Evaluation in Higher Education. 28 (2), 147-164.</a:t>
            </a:r>
          </a:p>
          <a:p>
            <a:pPr eaLnBrk="1" hangingPunct="1">
              <a:buFont typeface="Wingdings" pitchFamily="2" charset="2"/>
              <a:buNone/>
            </a:pPr>
            <a:r>
              <a:rPr lang="en-GB" sz="2000" dirty="0" smtClean="0"/>
              <a:t>Ryan, J. (2000) </a:t>
            </a:r>
            <a:r>
              <a:rPr lang="en-GB" sz="2000" i="1" dirty="0" smtClean="0"/>
              <a:t>A Guide to Teaching International Students,</a:t>
            </a:r>
            <a:r>
              <a:rPr lang="en-GB" sz="2000" dirty="0" smtClean="0"/>
              <a:t> Oxford Centre for Staff and Learning Development</a:t>
            </a:r>
          </a:p>
          <a:p>
            <a:pPr eaLnBrk="1" hangingPunct="1">
              <a:buFont typeface="Wingdings" pitchFamily="2" charset="2"/>
              <a:buNone/>
            </a:pPr>
            <a:r>
              <a:rPr lang="en-GB" sz="2000" dirty="0" smtClean="0"/>
              <a:t>Stefani, L. and Carroll, J. (2001) </a:t>
            </a:r>
            <a:r>
              <a:rPr lang="en-GB" sz="2000" i="1" dirty="0" smtClean="0"/>
              <a:t>A Briefing on Plagiarism </a:t>
            </a:r>
            <a:r>
              <a:rPr lang="en-GB" sz="2000" dirty="0" smtClean="0">
                <a:hlinkClick r:id="rId3"/>
              </a:rPr>
              <a:t>http://www.ltsn.ac.uk/application.asp?app=resources.asp&amp;process=full_record&amp;section=generic&amp;id=10</a:t>
            </a:r>
            <a:r>
              <a:rPr lang="en-GB" sz="2000" dirty="0" smtClean="0"/>
              <a:t> </a:t>
            </a:r>
          </a:p>
          <a:p>
            <a:pPr eaLnBrk="1" hangingPunct="1">
              <a:buNone/>
            </a:pPr>
            <a:r>
              <a:rPr lang="en-GB" sz="2000" dirty="0" smtClean="0"/>
              <a:t>Sadler, D. Royce (2010) Beyond feedback: developing student capability in complex appraisal, </a:t>
            </a:r>
            <a:r>
              <a:rPr lang="en-GB" sz="2000" i="1" dirty="0" smtClean="0"/>
              <a:t>Assessment &amp; Evaluation in Higher Education, 35: 5, 535-550.</a:t>
            </a:r>
          </a:p>
          <a:p>
            <a:pPr eaLnBrk="1" hangingPunct="1">
              <a:buNone/>
            </a:pPr>
            <a:r>
              <a:rPr lang="en-GB" sz="2000" dirty="0" smtClean="0"/>
              <a:t>Wiggins, G. (1990) The Case for Authentic Assessment, ERIC Digest</a:t>
            </a:r>
            <a:r>
              <a:rPr lang="en-GB" sz="2000" b="0" dirty="0" smtClean="0"/>
              <a:t>.</a:t>
            </a:r>
          </a:p>
          <a:p>
            <a:pPr eaLnBrk="1" hangingPunct="1">
              <a:buNone/>
            </a:pPr>
            <a:r>
              <a:rPr lang="en-GB" sz="2000" dirty="0" smtClean="0"/>
              <a:t>Yorke, M. (1999) </a:t>
            </a:r>
            <a:r>
              <a:rPr lang="en-GB" sz="2000" i="1" dirty="0" smtClean="0"/>
              <a:t>Leaving Early: Undergraduate Non-completion in Higher Education,</a:t>
            </a:r>
            <a:r>
              <a:rPr lang="en-GB" sz="2000" dirty="0" smtClean="0"/>
              <a:t> London: Routledge.</a:t>
            </a:r>
          </a:p>
          <a:p>
            <a:pPr eaLnBrk="1" hangingPunct="1">
              <a:buFont typeface="Wingdings" pitchFamily="2" charset="2"/>
              <a:buNone/>
            </a:pPr>
            <a:endParaRPr lang="en-GB" sz="2000" dirty="0" smtClean="0"/>
          </a:p>
          <a:p>
            <a:endParaRPr lang="en-GB" sz="20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z="2600" dirty="0" smtClean="0"/>
              <a:t>Las cuestiones claves de la evaluación a día de hoy.</a:t>
            </a:r>
            <a:br>
              <a:rPr lang="es-ES_tradnl" sz="2600" dirty="0" smtClean="0"/>
            </a:br>
            <a:r>
              <a:rPr lang="es-ES_tradnl" sz="2600" dirty="0" smtClean="0"/>
              <a:t>Cómo podemos:</a:t>
            </a:r>
            <a:endParaRPr lang="es-ES_tradnl" sz="2600" dirty="0"/>
          </a:p>
        </p:txBody>
      </p:sp>
      <p:sp>
        <p:nvSpPr>
          <p:cNvPr id="3" name="Content Placeholder 2"/>
          <p:cNvSpPr>
            <a:spLocks noGrp="1"/>
          </p:cNvSpPr>
          <p:nvPr>
            <p:ph idx="1"/>
          </p:nvPr>
        </p:nvSpPr>
        <p:spPr/>
        <p:txBody>
          <a:bodyPr/>
          <a:lstStyle/>
          <a:p>
            <a:r>
              <a:rPr lang="es-ES_tradnl" sz="2800" dirty="0" smtClean="0"/>
              <a:t>¿Concebir y gestionar evaluaciones fiables y validadas ajustadas al</a:t>
            </a:r>
            <a:r>
              <a:rPr lang="es-ES_tradnl" sz="2800" dirty="0"/>
              <a:t> </a:t>
            </a:r>
            <a:r>
              <a:rPr lang="es-ES_tradnl" sz="2800" dirty="0" smtClean="0"/>
              <a:t>propósito que capturen los logros de los estudiantes?</a:t>
            </a:r>
          </a:p>
          <a:p>
            <a:r>
              <a:rPr lang="es-ES_tradnl" sz="2800" dirty="0" smtClean="0"/>
              <a:t>¿Asegurar que los estudiantes aprenden la teoría que necesitan para ejercitar y desarrollar la práctica en sus áreas de trabajo y estudio?</a:t>
            </a:r>
          </a:p>
          <a:p>
            <a:r>
              <a:rPr lang="es-ES_tradnl" sz="2800" dirty="0" smtClean="0"/>
              <a:t>¿Asegurar que las evaluaciones institucionales son sólidas pedagógicamente y gestionables por los profesionales y los estudiantes?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s-ES_tradnl" smtClean="0"/>
              <a:t>Para alcanzar una evaluación auténtica tenemos que garantizar que: </a:t>
            </a:r>
            <a:endParaRPr lang="es-ES_tradnl"/>
          </a:p>
        </p:txBody>
      </p:sp>
      <p:sp>
        <p:nvSpPr>
          <p:cNvPr id="3" name="Content Placeholder 2"/>
          <p:cNvSpPr>
            <a:spLocks noGrp="1"/>
          </p:cNvSpPr>
          <p:nvPr>
            <p:ph idx="1"/>
          </p:nvPr>
        </p:nvSpPr>
        <p:spPr>
          <a:xfrm>
            <a:off x="285720" y="1412875"/>
            <a:ext cx="8412193" cy="4789488"/>
          </a:xfrm>
        </p:spPr>
        <p:txBody>
          <a:bodyPr/>
          <a:lstStyle/>
          <a:p>
            <a:r>
              <a:rPr lang="es-ES_tradnl" dirty="0" smtClean="0"/>
              <a:t>Tenemos un acercamiento proactivo al diseño de la </a:t>
            </a:r>
            <a:r>
              <a:rPr lang="es-ES_tradnl" dirty="0" err="1" smtClean="0"/>
              <a:t>evalaución</a:t>
            </a:r>
            <a:r>
              <a:rPr lang="es-ES_tradnl" dirty="0" smtClean="0"/>
              <a:t>, preguntándonos y clarificando propósitos, aplicaciones, aproximaciones, métodos, gestión y temporalización.</a:t>
            </a:r>
          </a:p>
          <a:p>
            <a:r>
              <a:rPr lang="es-ES_tradnl" dirty="0" smtClean="0"/>
              <a:t>La teoría que los estudiantes aprenden se traslada rápida y eficazmente a la práctica, para que establezcan conexiones por ellos mismos.</a:t>
            </a:r>
          </a:p>
          <a:p>
            <a:r>
              <a:rPr lang="es-ES_tradnl" dirty="0" smtClean="0"/>
              <a:t>Usamos medios actualizados para gestionar los procesos de evaluación, incluyendo la  Gestión Electrónica de la evaluación.</a:t>
            </a:r>
          </a:p>
          <a:p>
            <a:r>
              <a:rPr lang="es-ES_tradnl" dirty="0" smtClean="0"/>
              <a:t>Sistemáticamente y de forma progresiva promovemos una cultura de la evaluación y la comprensión de lo que es una conducta académica aceptable.</a:t>
            </a:r>
            <a:endParaRPr lang="es-ES_tradnl"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7543800" cy="786705"/>
          </a:xfrm>
          <a:noFill/>
          <a:ln w="9525">
            <a:noFill/>
            <a:miter lim="800000"/>
            <a:headEnd/>
            <a:tailEnd/>
          </a:ln>
        </p:spPr>
        <p:txBody>
          <a:bodyPr vert="horz" wrap="square" lIns="91440" tIns="45720" rIns="91440" bIns="45720" numCol="1" anchor="b" anchorCtr="0" compatLnSpc="1">
            <a:prstTxWarp prst="textNoShape">
              <a:avLst/>
            </a:prstTxWarp>
          </a:bodyPr>
          <a:lstStyle/>
          <a:p>
            <a:r>
              <a:rPr lang="es-ES_tradnl" dirty="0" smtClean="0"/>
              <a:t>También necesitamos:</a:t>
            </a:r>
            <a:endParaRPr lang="es-ES_tradnl" dirty="0"/>
          </a:p>
        </p:txBody>
      </p:sp>
      <p:sp>
        <p:nvSpPr>
          <p:cNvPr id="3" name="Content Placeholder 2"/>
          <p:cNvSpPr>
            <a:spLocks noGrp="1"/>
          </p:cNvSpPr>
          <p:nvPr>
            <p:ph idx="1"/>
          </p:nvPr>
        </p:nvSpPr>
        <p:spPr>
          <a:xfrm>
            <a:off x="467544" y="1196752"/>
            <a:ext cx="8229600" cy="4789488"/>
          </a:xfrm>
        </p:spPr>
        <p:txBody>
          <a:bodyPr/>
          <a:lstStyle/>
          <a:p>
            <a:r>
              <a:rPr lang="es-ES_tradnl" sz="2800" dirty="0" smtClean="0"/>
              <a:t>Revisar cuidadosamente los formatos tanto innovadores como tradicionales para asegurarnos que los estudiantes son evaluados correctamente.</a:t>
            </a:r>
          </a:p>
          <a:p>
            <a:r>
              <a:rPr lang="es-ES_tradnl" sz="2800" dirty="0" smtClean="0"/>
              <a:t>Revisar periódicamente el </a:t>
            </a:r>
            <a:r>
              <a:rPr lang="es-ES_tradnl" sz="2800" i="1" dirty="0" err="1" smtClean="0"/>
              <a:t>feedback</a:t>
            </a:r>
            <a:r>
              <a:rPr lang="es-ES_tradnl" sz="2800" dirty="0" smtClean="0"/>
              <a:t> que tenemos de los estudiantes, compañeros y otros profesionales sobre la evaluación para asegurarnos que abordamos los problemas y mejoramos continuamente.</a:t>
            </a:r>
          </a:p>
          <a:p>
            <a:r>
              <a:rPr lang="es-ES_tradnl" sz="2800" dirty="0" smtClean="0"/>
              <a:t>Revisar los elementos claves del diseño curricular para asegurarnos que la evaluación está constructivamente alineada con los resultados de aprendizaje (</a:t>
            </a:r>
            <a:r>
              <a:rPr lang="es-ES_tradnl" sz="2800" dirty="0" err="1" smtClean="0"/>
              <a:t>Biggs</a:t>
            </a:r>
            <a:r>
              <a:rPr lang="es-ES_tradnl" sz="2800" dirty="0" smtClean="0"/>
              <a:t> and </a:t>
            </a:r>
            <a:r>
              <a:rPr lang="es-ES_tradnl" sz="2800" dirty="0" err="1" smtClean="0"/>
              <a:t>Tang</a:t>
            </a:r>
            <a:r>
              <a:rPr lang="es-ES_tradnl" sz="2800" dirty="0" smtClean="0"/>
              <a:t>, 2007).</a:t>
            </a:r>
          </a:p>
          <a:p>
            <a:endParaRPr lang="es-ES_tradnl"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s-ES_tradnl" smtClean="0"/>
              <a:t>Cultura de la evaluación. </a:t>
            </a:r>
            <a:br>
              <a:rPr lang="es-ES_tradnl" smtClean="0"/>
            </a:br>
            <a:r>
              <a:rPr lang="es-ES_tradnl" smtClean="0"/>
              <a:t>Los estudiantes lo hacen mejor si:</a:t>
            </a:r>
            <a:endParaRPr lang="es-ES_tradnl"/>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s-ES_tradnl" sz="2600" dirty="0" smtClean="0"/>
              <a:t>Si conocen términos como criterios de evaluación, ponderación, nivel, etc.</a:t>
            </a:r>
          </a:p>
          <a:p>
            <a:r>
              <a:rPr lang="es-ES_tradnl" sz="2600" dirty="0" smtClean="0"/>
              <a:t>Se encuentran con una variedad de métodos de evaluación (presentaciones, posters, participación web, prácticas, etc.) y se acostumbran a utilizarlos.</a:t>
            </a:r>
          </a:p>
          <a:p>
            <a:r>
              <a:rPr lang="es-ES_tradnl" sz="2600" dirty="0" smtClean="0"/>
              <a:t>Son estratégicos en sus comportamientos, poniendo mayor énfasis en las tareas con más peso, reflexionando sobre los criterios para entender qué se pide realmente.</a:t>
            </a:r>
          </a:p>
          <a:p>
            <a:r>
              <a:rPr lang="es-ES_tradnl" sz="2600" dirty="0" smtClean="0"/>
              <a:t>Tienen mayor claridad en cómo funciona la regulación de la evaluación en su institución, incluyendo cuestiones relativas a la entrega, </a:t>
            </a:r>
            <a:r>
              <a:rPr lang="es-ES_tradnl" sz="2600" dirty="0" err="1" smtClean="0"/>
              <a:t>reentrentrega</a:t>
            </a:r>
            <a:r>
              <a:rPr lang="es-ES_tradnl" sz="2600" dirty="0" smtClean="0"/>
              <a:t>, notas de corte, condonación, etc.</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683568" y="548680"/>
            <a:ext cx="7776864" cy="5832648"/>
          </a:xfrm>
          <a:prstGeom prst="ellipse">
            <a:avLst/>
          </a:prstGeom>
          <a:solidFill>
            <a:schemeClr val="bg1"/>
          </a:solid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s-ES" sz="1800" b="1">
              <a:solidFill>
                <a:prstClr val="white"/>
              </a:solidFill>
            </a:endParaRPr>
          </a:p>
        </p:txBody>
      </p:sp>
      <p:sp>
        <p:nvSpPr>
          <p:cNvPr id="5" name="Rectangle 4"/>
          <p:cNvSpPr/>
          <p:nvPr/>
        </p:nvSpPr>
        <p:spPr>
          <a:xfrm>
            <a:off x="25152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s-ES" sz="1800" b="1" smtClean="0">
                <a:solidFill>
                  <a:prstClr val="black"/>
                </a:solidFill>
              </a:rPr>
              <a:t>Evaluar programas, fortalezas y áreas de posible mejora</a:t>
            </a:r>
            <a:endParaRPr lang="es-ES" sz="1800" b="1">
              <a:solidFill>
                <a:prstClr val="black"/>
              </a:solidFill>
            </a:endParaRPr>
          </a:p>
        </p:txBody>
      </p:sp>
      <p:sp>
        <p:nvSpPr>
          <p:cNvPr id="6" name="Rectangle 5"/>
          <p:cNvSpPr/>
          <p:nvPr/>
        </p:nvSpPr>
        <p:spPr>
          <a:xfrm>
            <a:off x="673224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s-ES" sz="1800" b="1" smtClean="0">
                <a:solidFill>
                  <a:prstClr val="black"/>
                </a:solidFill>
              </a:rPr>
              <a:t>Valorar la metodología: presencial, online, ABP, híbrida…</a:t>
            </a:r>
            <a:endParaRPr lang="es-ES" sz="1800" b="1">
              <a:solidFill>
                <a:prstClr val="black"/>
              </a:solidFill>
            </a:endParaRPr>
          </a:p>
        </p:txBody>
      </p:sp>
      <p:sp>
        <p:nvSpPr>
          <p:cNvPr id="7" name="Rectangle 6"/>
          <p:cNvSpPr/>
          <p:nvPr/>
        </p:nvSpPr>
        <p:spPr>
          <a:xfrm>
            <a:off x="3347864" y="18864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s-ES" sz="1800" b="1" smtClean="0">
                <a:solidFill>
                  <a:prstClr val="black"/>
                </a:solidFill>
              </a:rPr>
              <a:t>Determinar y revisar el material de las asignaturas: estado, relevancia, nivel</a:t>
            </a:r>
            <a:endParaRPr lang="es-ES" sz="1800" b="1">
              <a:solidFill>
                <a:prstClr val="black"/>
              </a:solidFill>
            </a:endParaRPr>
          </a:p>
        </p:txBody>
      </p:sp>
      <p:sp>
        <p:nvSpPr>
          <p:cNvPr id="8" name="Rectangle 7"/>
          <p:cNvSpPr/>
          <p:nvPr/>
        </p:nvSpPr>
        <p:spPr>
          <a:xfrm>
            <a:off x="3347864" y="5301208"/>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s-ES" sz="1800" b="1" dirty="0" smtClean="0">
                <a:solidFill>
                  <a:prstClr val="black"/>
                </a:solidFill>
              </a:rPr>
              <a:t>Diseñar evaluación, metodologías y acercamientos ajustados a los propósitos</a:t>
            </a:r>
            <a:endParaRPr lang="es-ES" sz="1800" b="1" dirty="0">
              <a:solidFill>
                <a:prstClr val="black"/>
              </a:solidFill>
            </a:endParaRPr>
          </a:p>
        </p:txBody>
      </p:sp>
      <p:sp>
        <p:nvSpPr>
          <p:cNvPr id="9" name="Rectangle 8"/>
          <p:cNvSpPr/>
          <p:nvPr/>
        </p:nvSpPr>
        <p:spPr>
          <a:xfrm>
            <a:off x="611560" y="76470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s-ES" sz="1800" b="1" dirty="0" smtClean="0">
                <a:solidFill>
                  <a:prstClr val="black"/>
                </a:solidFill>
              </a:rPr>
              <a:t>Mejorar la calidad buscando continuamente la mejora</a:t>
            </a:r>
            <a:endParaRPr lang="es-ES" sz="1800" b="1" dirty="0">
              <a:solidFill>
                <a:prstClr val="black"/>
              </a:solidFill>
            </a:endParaRPr>
          </a:p>
        </p:txBody>
      </p:sp>
      <p:sp>
        <p:nvSpPr>
          <p:cNvPr id="10" name="Rectangle 9"/>
          <p:cNvSpPr/>
          <p:nvPr/>
        </p:nvSpPr>
        <p:spPr>
          <a:xfrm>
            <a:off x="6300192" y="692696"/>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s-ES" sz="1800" b="1" smtClean="0">
                <a:solidFill>
                  <a:prstClr val="black"/>
                </a:solidFill>
              </a:rPr>
              <a:t>Diseñar y afinar los resultados de aprendizaje esperados</a:t>
            </a:r>
            <a:endParaRPr lang="es-ES" sz="1800" b="1">
              <a:solidFill>
                <a:prstClr val="black"/>
              </a:solidFill>
            </a:endParaRPr>
          </a:p>
        </p:txBody>
      </p:sp>
      <p:sp>
        <p:nvSpPr>
          <p:cNvPr id="11" name="Rectangle 10"/>
          <p:cNvSpPr/>
          <p:nvPr/>
        </p:nvSpPr>
        <p:spPr>
          <a:xfrm>
            <a:off x="611560"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s-ES" sz="1800" b="1" dirty="0" smtClean="0">
                <a:solidFill>
                  <a:prstClr val="black"/>
                </a:solidFill>
              </a:rPr>
              <a:t>Garantizar la calidad ajustándose a los requerimientos de la institución y los criterios nacionales</a:t>
            </a:r>
            <a:endParaRPr lang="es-ES" sz="1800" b="1" dirty="0">
              <a:solidFill>
                <a:prstClr val="black"/>
              </a:solidFill>
            </a:endParaRPr>
          </a:p>
        </p:txBody>
      </p:sp>
      <p:sp>
        <p:nvSpPr>
          <p:cNvPr id="12" name="Rectangle 11"/>
          <p:cNvSpPr/>
          <p:nvPr/>
        </p:nvSpPr>
        <p:spPr>
          <a:xfrm>
            <a:off x="6300192"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s-ES" sz="1800" b="1" smtClean="0">
                <a:solidFill>
                  <a:prstClr val="black"/>
                </a:solidFill>
              </a:rPr>
              <a:t>Pensar a través del apoyo de los estudiantes</a:t>
            </a:r>
            <a:endParaRPr lang="es-ES" sz="1800" b="1">
              <a:solidFill>
                <a:prstClr val="black"/>
              </a:solidFill>
            </a:endParaRPr>
          </a:p>
        </p:txBody>
      </p:sp>
      <p:sp>
        <p:nvSpPr>
          <p:cNvPr id="24" name="Rectangle 23"/>
          <p:cNvSpPr/>
          <p:nvPr/>
        </p:nvSpPr>
        <p:spPr>
          <a:xfrm>
            <a:off x="3347864" y="2708920"/>
            <a:ext cx="2160240" cy="1440160"/>
          </a:xfrm>
          <a:prstGeom prst="rect">
            <a:avLst/>
          </a:prstGeom>
          <a:solidFill>
            <a:schemeClr val="bg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s-ES" sz="3200" b="1" smtClean="0">
                <a:solidFill>
                  <a:prstClr val="black"/>
                </a:solidFill>
              </a:rPr>
              <a:t>Elementos claves del diseño curricular</a:t>
            </a:r>
            <a:endParaRPr lang="es-ES" sz="3200" b="1">
              <a:solidFill>
                <a:prstClr val="black"/>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pic>
        <p:nvPicPr>
          <p:cNvPr id="2" name="Picture 1" descr="sallybook.jpg"/>
          <p:cNvPicPr>
            <a:picLocks noChangeAspect="1"/>
          </p:cNvPicPr>
          <p:nvPr/>
        </p:nvPicPr>
        <p:blipFill>
          <a:blip r:embed="rId2" cstate="print"/>
          <a:stretch>
            <a:fillRect/>
          </a:stretch>
        </p:blipFill>
        <p:spPr>
          <a:xfrm>
            <a:off x="2000249" y="0"/>
            <a:ext cx="5143501" cy="68580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s-ES" sz="2600" dirty="0" smtClean="0"/>
              <a:t>¿Cuáles son los beneficios de la evaluación auténtica para los estudiantes, profesionales y otros agentes?</a:t>
            </a:r>
            <a:endParaRPr lang="es-ES" sz="2600" dirty="0"/>
          </a:p>
        </p:txBody>
      </p:sp>
      <p:sp>
        <p:nvSpPr>
          <p:cNvPr id="3" name="Content Placeholder 2"/>
          <p:cNvSpPr>
            <a:spLocks noGrp="1"/>
          </p:cNvSpPr>
          <p:nvPr>
            <p:ph idx="1"/>
          </p:nvPr>
        </p:nvSpPr>
        <p:spPr/>
        <p:txBody>
          <a:bodyPr/>
          <a:lstStyle/>
          <a:p>
            <a:r>
              <a:rPr lang="es-ES" sz="2800" dirty="0" smtClean="0"/>
              <a:t>Los estudiantes expuestos a tareas de evaluación auténtica tienden a implicarse más en el aprendizaje y obtienen mejores resultados porque ven el sentido de lo que hacen.</a:t>
            </a:r>
          </a:p>
          <a:p>
            <a:r>
              <a:rPr lang="es-ES" sz="2800" dirty="0" smtClean="0"/>
              <a:t>Los profesores universitarios tienen la posibilidad de usar de forma real y vivencial contextos donde enmarcar las tareas de evaluación y traer a la vida los elementos teóricos.</a:t>
            </a:r>
          </a:p>
          <a:p>
            <a:r>
              <a:rPr lang="es-ES" sz="2800" dirty="0" smtClean="0"/>
              <a:t>Los empleadores valoran a los estudiantes que se implican rápidamente en tareas de la vida real en los trabajos, habiendo practicado habilidades relevantes en sus tareas de evaluación.</a:t>
            </a:r>
          </a:p>
          <a:p>
            <a:endParaRPr lang="es-ES" sz="2800" dirty="0" smtClean="0"/>
          </a:p>
          <a:p>
            <a:endParaRPr lang="es-ES" sz="2800" dirty="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2402</Words>
  <Application>Microsoft Office PowerPoint</Application>
  <PresentationFormat>On-screen Show (4:3)</PresentationFormat>
  <Paragraphs>143</Paragraphs>
  <Slides>25</Slides>
  <Notes>7</Notes>
  <HiddenSlides>0</HiddenSlides>
  <MMClips>0</MMClips>
  <ScaleCrop>false</ScaleCrop>
  <HeadingPairs>
    <vt:vector size="4" baseType="variant">
      <vt:variant>
        <vt:lpstr>Theme</vt:lpstr>
      </vt:variant>
      <vt:variant>
        <vt:i4>3</vt:i4>
      </vt:variant>
      <vt:variant>
        <vt:lpstr>Slide Titles</vt:lpstr>
      </vt:variant>
      <vt:variant>
        <vt:i4>25</vt:i4>
      </vt:variant>
    </vt:vector>
  </HeadingPairs>
  <TitlesOfParts>
    <vt:vector size="28" baseType="lpstr">
      <vt:lpstr>LeedsMet template</vt:lpstr>
      <vt:lpstr>101_Custom Design</vt:lpstr>
      <vt:lpstr>Office Theme</vt:lpstr>
      <vt:lpstr>Evaluación auténtica:  usando la evaluación para ayudar a los estudiantes a aprender</vt:lpstr>
      <vt:lpstr>Qué es la evaluación auténtica?</vt:lpstr>
      <vt:lpstr>Las cuestiones claves de la evaluación a día de hoy. Cómo podemos:</vt:lpstr>
      <vt:lpstr>Para alcanzar una evaluación auténtica tenemos que garantizar que: </vt:lpstr>
      <vt:lpstr>También necesitamos:</vt:lpstr>
      <vt:lpstr>Cultura de la evaluación.  Los estudiantes lo hacen mejor si:</vt:lpstr>
      <vt:lpstr>Slide 7</vt:lpstr>
      <vt:lpstr>Slide 8</vt:lpstr>
      <vt:lpstr>¿Cuáles son los beneficios de la evaluación auténtica para los estudiantes, profesionales y otros agentes?</vt:lpstr>
      <vt:lpstr>La evaluación auténtica ocurre cuando:</vt:lpstr>
      <vt:lpstr>Las tareas de evaluación auténticas</vt:lpstr>
      <vt:lpstr>Evaluación auténtica:  8 preguntas sobre “¿por qué la evaluación se está desarrollando en este momento concreto?”</vt:lpstr>
      <vt:lpstr>Y las últimas cuatro preguntas</vt:lpstr>
      <vt:lpstr>La evaluación no auténtica ocurre cuando:</vt:lpstr>
      <vt:lpstr>Un ejemplo de evaluación auténtica: Uso progresivo de feedback con estudiantes de Magisterio  (Víctor M. López-Pastor Segovia University)</vt:lpstr>
      <vt:lpstr>Continuación del ejemplo de Pastor-Lopez</vt:lpstr>
      <vt:lpstr>Continuación del ejemplo de Pastor-Lopez</vt:lpstr>
      <vt:lpstr>¿Cuáles son las barreras para el uso de una evaluación auténtica?</vt:lpstr>
      <vt:lpstr> Un manifiesto por la evaluación auténtica. Debe ser:</vt:lpstr>
      <vt:lpstr>Continuación del manifiesto por la evaluación auténtica. Debe ser</vt:lpstr>
      <vt:lpstr>Éstas y otras presentaciones disponibles en mi web: http://sally-brown.net</vt:lpstr>
      <vt:lpstr>Referencias útiles 1</vt:lpstr>
      <vt:lpstr>Referencias útiles 2</vt:lpstr>
      <vt:lpstr>Referencias útiles 3</vt:lpstr>
      <vt:lpstr>Referencias útiles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2015-09-18T09:42:38Z</dcterms:modified>
</cp:coreProperties>
</file>