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62" r:id="rId3"/>
    <p:sldId id="259" r:id="rId4"/>
    <p:sldId id="270" r:id="rId5"/>
    <p:sldId id="263" r:id="rId6"/>
    <p:sldId id="264" r:id="rId7"/>
    <p:sldId id="265" r:id="rId8"/>
    <p:sldId id="266" r:id="rId9"/>
    <p:sldId id="267" r:id="rId10"/>
    <p:sldId id="268" r:id="rId11"/>
    <p:sldId id="269"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930310-9CBB-4AD5-AFF0-AB21C24EFA8D}" type="datetimeFigureOut">
              <a:rPr lang="en-US" smtClean="0"/>
              <a:pPr/>
              <a:t>9/8/2015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B507C7-A006-43C0-B3B2-5149917695BA}"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solidFill>
                  <a:srgbClr val="000000"/>
                </a:solidFill>
                <a:latin typeface="Calibri" panose="020F0502020204030204" pitchFamily="34" charset="0"/>
              </a:rPr>
              <a:pPr/>
              <a:t>1</a:t>
            </a:fld>
            <a:endParaRPr lang="en-US" sz="1200" dirty="0" smtClean="0">
              <a:solidFill>
                <a:srgbClr val="000000"/>
              </a:solidFill>
              <a:latin typeface="Calibri" panose="020F0502020204030204" pitchFamily="34" charset="0"/>
            </a:endParaRPr>
          </a:p>
        </p:txBody>
      </p:sp>
    </p:spTree>
    <p:extLst>
      <p:ext uri="{BB962C8B-B14F-4D97-AF65-F5344CB8AC3E}">
        <p14:creationId xmlns:p14="http://schemas.microsoft.com/office/powerpoint/2010/main" xmlns="" val="1004028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fontAlgn="base">
              <a:spcBef>
                <a:spcPct val="0"/>
              </a:spcBef>
              <a:spcAft>
                <a:spcPct val="0"/>
              </a:spcAft>
              <a:defRPr/>
            </a:pPr>
            <a:endParaRPr lang="en-GB" sz="3100" dirty="0">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solidFill>
                <a:srgbClr val="000000"/>
              </a:solidFill>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5076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51D434-A24C-44BD-8275-B34813C3838A}" type="datetimeFigureOut">
              <a:rPr lang="en-GB" smtClean="0"/>
              <a:pPr/>
              <a:t>08/09/2015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8250A-A216-4130-B0FB-C51F576BA77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1D434-A24C-44BD-8275-B34813C3838A}" type="datetimeFigureOut">
              <a:rPr lang="en-GB" smtClean="0"/>
              <a:pPr/>
              <a:t>08/09/2015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8250A-A216-4130-B0FB-C51F576BA77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fontAlgn="base">
              <a:spcBef>
                <a:spcPct val="0"/>
              </a:spcBef>
              <a:spcAft>
                <a:spcPct val="0"/>
              </a:spcAft>
              <a:defRPr/>
            </a:pPr>
            <a:endParaRPr lang="en-GB" sz="3100" dirty="0">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smtClean="0"/>
              <a:t>Click to edit Master text styles</a:t>
            </a:r>
          </a:p>
          <a:p>
            <a:pPr lvl="1"/>
            <a:r>
              <a:rPr lang="en-GB" altLang="en-US" dirty="0" smtClean="0"/>
              <a:t>Second level</a:t>
            </a:r>
          </a:p>
          <a:p>
            <a:pPr lvl="2"/>
            <a:r>
              <a:rPr lang="en-GB" altLang="en-US" dirty="0" smtClean="0"/>
              <a:t>Third level</a:t>
            </a:r>
          </a:p>
          <a:p>
            <a:pPr lvl="3"/>
            <a:r>
              <a:rPr lang="en-GB" altLang="en-US" dirty="0" smtClean="0"/>
              <a:t>Fourth level</a:t>
            </a:r>
          </a:p>
          <a:p>
            <a:pPr lvl="4"/>
            <a:r>
              <a:rPr lang="en-GB" altLang="en-US" dirty="0"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Calibri" panose="020F0502020204030204" pitchFamily="34" charset="0"/>
              </a:defRPr>
            </a:lvl1pPr>
          </a:lstStyle>
          <a:p>
            <a:pPr fontAlgn="base">
              <a:spcBef>
                <a:spcPct val="0"/>
              </a:spcBef>
              <a:spcAft>
                <a:spcPct val="0"/>
              </a:spcAft>
              <a:defRPr/>
            </a:pPr>
            <a:endParaRPr lang="en-GB" altLang="en-US" dirty="0">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Calibri" panose="020F0502020204030204" pitchFamily="34" charset="0"/>
              </a:defRPr>
            </a:lvl1pPr>
          </a:lstStyle>
          <a:p>
            <a:pPr fontAlgn="base">
              <a:spcBef>
                <a:spcPct val="0"/>
              </a:spcBef>
              <a:spcAft>
                <a:spcPct val="0"/>
              </a:spcAft>
              <a:defRPr/>
            </a:pPr>
            <a:endParaRPr lang="en-GB" altLang="en-US" dirty="0">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atin typeface="Calibri" panose="020F0502020204030204" pitchFamily="34" charset="0"/>
              </a:defRPr>
            </a:lvl1pPr>
          </a:lstStyle>
          <a:p>
            <a:pPr fontAlgn="base">
              <a:spcBef>
                <a:spcPct val="0"/>
              </a:spcBef>
              <a:spcAft>
                <a:spcPct val="0"/>
              </a:spcAft>
              <a:defRPr/>
            </a:pPr>
            <a:fld id="{EB2D0517-265F-4B51-B4B8-DDA1E3643168}" type="slidenum">
              <a:rPr lang="en-GB" altLang="en-US" smtClean="0">
                <a:solidFill>
                  <a:srgbClr val="000000"/>
                </a:solidFill>
              </a:rPr>
              <a:pPr fontAlgn="base">
                <a:spcBef>
                  <a:spcPct val="0"/>
                </a:spcBef>
                <a:spcAft>
                  <a:spcPct val="0"/>
                </a:spcAft>
                <a:defRPr/>
              </a:pPr>
              <a:t>‹#›</a:t>
            </a:fld>
            <a:endParaRPr lang="en-GB" altLang="en-US" dirty="0">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fontAlgn="base">
                <a:spcBef>
                  <a:spcPct val="0"/>
                </a:spcBef>
                <a:spcAft>
                  <a:spcPct val="0"/>
                </a:spcAft>
                <a:defRPr/>
              </a:pPr>
              <a:endParaRPr lang="en-US" sz="3100" dirty="0">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Calibri" panose="020F0502020204030204" pitchFamily="34" charset="0"/>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Calibri" panose="020F0502020204030204" pitchFamily="34" charset="0"/>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Calibri" panose="020F0502020204030204" pitchFamily="34" charset="0"/>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Calibri" panose="020F0502020204030204" pitchFamily="34" charset="0"/>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Calibri" panose="020F0502020204030204" pitchFamily="34" charset="0"/>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3218130"/>
          </a:xfrm>
        </p:spPr>
        <p:txBody>
          <a:bodyPr/>
          <a:lstStyle/>
          <a:p>
            <a:pPr algn="ctr" eaLnBrk="1" hangingPunct="1">
              <a:spcBef>
                <a:spcPts val="600"/>
              </a:spcBef>
            </a:pPr>
            <a:r>
              <a:rPr lang="en-GB" sz="4400" dirty="0" smtClean="0"/>
              <a:t>Learning outcomes</a:t>
            </a:r>
            <a:r>
              <a:rPr lang="en-GB" sz="4000" dirty="0" smtClean="0"/>
              <a:t/>
            </a:r>
            <a:br>
              <a:rPr lang="en-GB" sz="4000" dirty="0" smtClean="0"/>
            </a:br>
            <a:r>
              <a:rPr lang="en-GB" sz="4000" dirty="0" smtClean="0"/>
              <a:t/>
            </a:r>
            <a:br>
              <a:rPr lang="en-GB" sz="4000" dirty="0" smtClean="0"/>
            </a:br>
            <a:r>
              <a:rPr lang="en-GB" sz="4000" dirty="0" smtClean="0"/>
              <a:t> Liverpool John Moores University </a:t>
            </a:r>
            <a:r>
              <a:rPr lang="en-GB" sz="4000" dirty="0" smtClean="0"/>
              <a:t/>
            </a:r>
            <a:br>
              <a:rPr lang="en-GB" sz="4000" dirty="0" smtClean="0"/>
            </a:br>
            <a:r>
              <a:rPr lang="en-GB" sz="3200" dirty="0" smtClean="0"/>
              <a:t>September </a:t>
            </a:r>
            <a:r>
              <a:rPr lang="en-GB" sz="3200" dirty="0" smtClean="0"/>
              <a:t>2015</a:t>
            </a:r>
            <a:r>
              <a:rPr lang="en-GB" sz="2400" dirty="0" smtClean="0"/>
              <a:t/>
            </a:r>
            <a:br>
              <a:rPr lang="en-GB" sz="2400" dirty="0" smtClean="0"/>
            </a:br>
            <a:endParaRPr lang="en-GB" sz="1800" dirty="0" smtClean="0"/>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Twitter @</a:t>
            </a:r>
            <a:r>
              <a:rPr lang="en-GB" sz="1600" dirty="0" err="1" smtClean="0"/>
              <a:t>ProfSallyBrown</a:t>
            </a:r>
            <a:endParaRPr lang="en-GB" sz="16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Task-orientated and engaging student activities</a:t>
            </a:r>
            <a:endParaRPr lang="en-GB" b="1" dirty="0"/>
          </a:p>
        </p:txBody>
      </p:sp>
      <p:sp>
        <p:nvSpPr>
          <p:cNvPr id="3" name="Content Placeholder 2"/>
          <p:cNvSpPr>
            <a:spLocks noGrp="1"/>
          </p:cNvSpPr>
          <p:nvPr>
            <p:ph idx="1"/>
          </p:nvPr>
        </p:nvSpPr>
        <p:spPr/>
        <p:txBody>
          <a:bodyPr>
            <a:normAutofit fontScale="85000" lnSpcReduction="10000"/>
          </a:bodyPr>
          <a:lstStyle/>
          <a:p>
            <a:pPr>
              <a:buNone/>
            </a:pPr>
            <a:r>
              <a:rPr lang="en-GB" b="1" dirty="0" smtClean="0"/>
              <a:t>Anything you can do to help the start of the academic year feel like an immersive </a:t>
            </a:r>
            <a:r>
              <a:rPr lang="en-GB" b="1" dirty="0" smtClean="0"/>
              <a:t>experience has </a:t>
            </a:r>
            <a:r>
              <a:rPr lang="en-GB" b="1" dirty="0" smtClean="0"/>
              <a:t>value including for example:</a:t>
            </a:r>
          </a:p>
          <a:p>
            <a:pPr>
              <a:buNone/>
            </a:pPr>
            <a:r>
              <a:rPr lang="en-GB" b="1" dirty="0" smtClean="0"/>
              <a:t>Industrial and site visits, mini-field trips, internal internships with university staff, mini-placements, short guest inputs from your top research staff and local employers, mini-research projects….</a:t>
            </a:r>
          </a:p>
          <a:p>
            <a:pPr>
              <a:buNone/>
            </a:pPr>
            <a:r>
              <a:rPr lang="en-GB" b="1" dirty="0" smtClean="0"/>
              <a:t>What useful and relevant tasks can you get your students to do </a:t>
            </a:r>
            <a:r>
              <a:rPr lang="en-GB" b="1" dirty="0" err="1" smtClean="0"/>
              <a:t>e.g</a:t>
            </a:r>
            <a:r>
              <a:rPr lang="en-GB" b="1" dirty="0" smtClean="0"/>
              <a:t>….</a:t>
            </a:r>
            <a:endParaRPr lang="en-GB" b="1" dirty="0" smtClean="0"/>
          </a:p>
          <a:p>
            <a:pPr>
              <a:buNone/>
            </a:pPr>
            <a:r>
              <a:rPr lang="en-GB" b="1" dirty="0" smtClean="0"/>
              <a:t>Make, do, design, locate, present, devise, perform, build, assemble, collate, curate?</a:t>
            </a:r>
            <a:endParaRPr lang="en-GB"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b="1" dirty="0" smtClean="0"/>
              <a:t>Useful references:</a:t>
            </a:r>
          </a:p>
        </p:txBody>
      </p:sp>
      <p:sp>
        <p:nvSpPr>
          <p:cNvPr id="207875" name="Rectangle 3"/>
          <p:cNvSpPr>
            <a:spLocks noGrp="1" noChangeArrowheads="1"/>
          </p:cNvSpPr>
          <p:nvPr>
            <p:ph type="body" idx="1"/>
          </p:nvPr>
        </p:nvSpPr>
        <p:spPr>
          <a:xfrm>
            <a:off x="250825" y="908720"/>
            <a:ext cx="8713788" cy="5615905"/>
          </a:xfrm>
        </p:spPr>
        <p:txBody>
          <a:bodyPr>
            <a:normAutofit fontScale="92500" lnSpcReduction="20000"/>
          </a:bodyPr>
          <a:lstStyle/>
          <a:p>
            <a:pPr marL="609600" indent="-609600" eaLnBrk="1" hangingPunct="1">
              <a:buFont typeface="Wingdings" pitchFamily="2" charset="2"/>
              <a:buNone/>
              <a:defRPr/>
            </a:pPr>
            <a:r>
              <a:rPr lang="en-GB" sz="1800" b="1" dirty="0" smtClean="0">
                <a:cs typeface="Times New Roman" pitchFamily="18" charset="0"/>
              </a:rPr>
              <a:t>Biggs, J. and Tang, C. (2007) </a:t>
            </a:r>
            <a:r>
              <a:rPr lang="en-GB" sz="1800" b="1" i="1" dirty="0" smtClean="0">
                <a:cs typeface="Times New Roman" pitchFamily="18" charset="0"/>
              </a:rPr>
              <a:t>Teaching for Quality Learning at University, </a:t>
            </a:r>
            <a:r>
              <a:rPr lang="en-GB" sz="1800" b="1" dirty="0" smtClean="0">
                <a:cs typeface="Times New Roman" pitchFamily="18" charset="0"/>
              </a:rPr>
              <a:t>Maidenhead: Open University Press.</a:t>
            </a:r>
          </a:p>
          <a:p>
            <a:pPr marL="609600" indent="-609600" eaLnBrk="1" hangingPunct="1">
              <a:buNone/>
              <a:defRPr/>
            </a:pPr>
            <a:r>
              <a:rPr lang="en-US" sz="1800" b="1" dirty="0" smtClean="0"/>
              <a:t>Brown, S. and Race, P. (2012) </a:t>
            </a:r>
            <a:r>
              <a:rPr lang="en-GB" sz="1800" b="1" i="1" dirty="0" smtClean="0"/>
              <a:t>Using effective assessment to promote learning </a:t>
            </a:r>
            <a:r>
              <a:rPr lang="en-GB" sz="1800" b="1" dirty="0" smtClean="0"/>
              <a:t>in Hunt</a:t>
            </a:r>
            <a:r>
              <a:rPr lang="en-GB" sz="1800" b="1" dirty="0" smtClean="0"/>
              <a:t>, L. and Chambers, D. (2012) </a:t>
            </a:r>
            <a:r>
              <a:rPr lang="en-GB" sz="1800" b="1" i="1" dirty="0" smtClean="0"/>
              <a:t>University Teaching in Focus, Victoria, Australia, Acer Press. P74-91</a:t>
            </a:r>
          </a:p>
          <a:p>
            <a:pPr marL="609600" indent="-609600" eaLnBrk="1" hangingPunct="1">
              <a:buNone/>
              <a:defRPr/>
            </a:pPr>
            <a:r>
              <a:rPr lang="en-GB" sz="1800" b="1" dirty="0" smtClean="0"/>
              <a:t>Brown, S. (2015) </a:t>
            </a:r>
            <a:r>
              <a:rPr lang="en-GB" sz="1800" b="1" i="1" dirty="0" smtClean="0"/>
              <a:t>Learning , Teaching and Assessment: Global perspectives </a:t>
            </a:r>
            <a:r>
              <a:rPr lang="en-GB" sz="1800" b="1" dirty="0" smtClean="0"/>
              <a:t>London, Palgrave</a:t>
            </a:r>
          </a:p>
          <a:p>
            <a:pPr eaLnBrk="1" hangingPunct="1">
              <a:buNone/>
              <a:defRPr/>
            </a:pPr>
            <a:r>
              <a:rPr lang="en-US" sz="1800" b="1" dirty="0" smtClean="0"/>
              <a:t>Carless, D., Joughin, G., </a:t>
            </a:r>
            <a:r>
              <a:rPr lang="en-US" sz="1800" b="1" dirty="0" err="1" smtClean="0"/>
              <a:t>Ngar</a:t>
            </a:r>
            <a:r>
              <a:rPr lang="en-US" sz="1800" b="1" dirty="0" smtClean="0"/>
              <a:t>-Fun Liu </a:t>
            </a:r>
            <a:r>
              <a:rPr lang="en-US" sz="1800" b="1" i="1" dirty="0" smtClean="0"/>
              <a:t>et al</a:t>
            </a:r>
            <a:r>
              <a:rPr lang="en-US" sz="1800" b="1" dirty="0" smtClean="0"/>
              <a:t> (2006) </a:t>
            </a:r>
            <a:r>
              <a:rPr lang="en-US" sz="1800" b="1" i="1" dirty="0" smtClean="0"/>
              <a:t>How Assessment supports learning: Learning orientated assessment in action </a:t>
            </a:r>
            <a:r>
              <a:rPr lang="en-US" sz="1800" b="1" dirty="0" smtClean="0"/>
              <a:t>Hong Kong: Hong Kong University Press.</a:t>
            </a:r>
          </a:p>
          <a:p>
            <a:pPr marL="609600" indent="-609600">
              <a:buNone/>
              <a:defRPr/>
            </a:pPr>
            <a:r>
              <a:rPr lang="en-GB" sz="1800" b="1" dirty="0" smtClean="0"/>
              <a:t>Gibbs, G. (1999) </a:t>
            </a:r>
            <a:r>
              <a:rPr lang="en-GB" sz="1800" b="1" i="1" dirty="0" smtClean="0"/>
              <a:t>Using assessment strategically to change the way students learn</a:t>
            </a:r>
            <a:r>
              <a:rPr lang="en-GB" sz="1800" b="1" dirty="0" smtClean="0"/>
              <a:t>, in Brown S. &amp; </a:t>
            </a:r>
            <a:r>
              <a:rPr lang="en-GB" sz="1800" b="1" dirty="0" err="1" smtClean="0"/>
              <a:t>Glasner</a:t>
            </a:r>
            <a:r>
              <a:rPr lang="en-GB" sz="1800" b="1" dirty="0" smtClean="0"/>
              <a:t>, A. (eds.), </a:t>
            </a:r>
            <a:r>
              <a:rPr lang="en-GB" sz="1800" b="1" i="1" dirty="0" smtClean="0"/>
              <a:t>Assessment Matters in Higher Education: Choosing and Using Diverse Approaches, </a:t>
            </a:r>
            <a:r>
              <a:rPr lang="en-GB" sz="1800" b="1" dirty="0" smtClean="0"/>
              <a:t>Maidenhead: SRHE/Open University Press.</a:t>
            </a:r>
          </a:p>
          <a:p>
            <a:pPr>
              <a:buNone/>
            </a:pPr>
            <a:r>
              <a:rPr lang="en-GB" sz="1800" b="1" dirty="0" smtClean="0"/>
              <a:t>Meyer, J., &amp; Land, R. (2003). </a:t>
            </a:r>
            <a:r>
              <a:rPr lang="en-GB" sz="1800" b="1" i="1" dirty="0" smtClean="0"/>
              <a:t>Threshold concepts and troublesome knowledge: linkages to ways of thinking and practising within the disciplines</a:t>
            </a:r>
            <a:r>
              <a:rPr lang="en-GB" sz="1800" b="1" dirty="0" smtClean="0"/>
              <a:t>. University of Edinburgh.</a:t>
            </a:r>
          </a:p>
          <a:p>
            <a:pPr>
              <a:buNone/>
            </a:pPr>
            <a:r>
              <a:rPr lang="en-GB" sz="1800" b="1" dirty="0" smtClean="0"/>
              <a:t>Morgan, </a:t>
            </a:r>
            <a:r>
              <a:rPr lang="en-GB" sz="1800" b="1" dirty="0" smtClean="0"/>
              <a:t>M. </a:t>
            </a:r>
            <a:r>
              <a:rPr lang="en-GB" sz="1800" b="1" dirty="0" smtClean="0"/>
              <a:t>(Ed) (2011) </a:t>
            </a:r>
            <a:r>
              <a:rPr lang="en-GB" sz="1800" b="1" i="1" dirty="0" smtClean="0"/>
              <a:t>Improving the student experience: a practical guide</a:t>
            </a:r>
            <a:r>
              <a:rPr lang="en-GB" sz="1800" b="1" dirty="0" smtClean="0"/>
              <a:t>, Abingdon, Routledge.</a:t>
            </a:r>
          </a:p>
          <a:p>
            <a:pPr>
              <a:buNone/>
            </a:pPr>
            <a:r>
              <a:rPr lang="en-GB" sz="1800" b="1" dirty="0" err="1" smtClean="0"/>
              <a:t>Mortiboys</a:t>
            </a:r>
            <a:r>
              <a:rPr lang="en-GB" sz="1800" b="1" dirty="0" smtClean="0"/>
              <a:t>, A. (2005) </a:t>
            </a:r>
            <a:r>
              <a:rPr lang="en-GB" sz="1800" b="1" i="1" dirty="0" smtClean="0"/>
              <a:t>Teaching with emotional intelligence</a:t>
            </a:r>
            <a:r>
              <a:rPr lang="en-GB" sz="1800" b="1" dirty="0" smtClean="0"/>
              <a:t>, Abingdon: Routledge. Kneale, P. E. (1997) </a:t>
            </a:r>
            <a:r>
              <a:rPr lang="en-GB" sz="1800" b="1" i="1" dirty="0" smtClean="0"/>
              <a:t>The rise of the "strategic student": how can we adapt to cope?</a:t>
            </a:r>
            <a:r>
              <a:rPr lang="en-GB" sz="1800" b="1" dirty="0" smtClean="0"/>
              <a:t> in Armstrong, S., Thompson, G. and Brown, S. (</a:t>
            </a:r>
            <a:r>
              <a:rPr lang="en-GB" sz="1800" b="1" dirty="0" err="1" smtClean="0"/>
              <a:t>eds</a:t>
            </a:r>
            <a:r>
              <a:rPr lang="en-GB" sz="1800" b="1" dirty="0" smtClean="0"/>
              <a:t>) </a:t>
            </a:r>
            <a:r>
              <a:rPr lang="en-GB" sz="1800" b="1" i="1" dirty="0" smtClean="0"/>
              <a:t>Facing up to Radical Changes in Universities and Colleges,</a:t>
            </a:r>
            <a:r>
              <a:rPr lang="en-GB" sz="1800" b="1" dirty="0" smtClean="0"/>
              <a:t> 119-139 London: Kogan Page.</a:t>
            </a:r>
          </a:p>
          <a:p>
            <a:pPr>
              <a:buNone/>
              <a:defRPr/>
            </a:pPr>
            <a:r>
              <a:rPr lang="en-GB" sz="1800" b="1" dirty="0" err="1" smtClean="0"/>
              <a:t>Nicol</a:t>
            </a:r>
            <a:r>
              <a:rPr lang="en-GB" sz="1800" b="1" dirty="0" smtClean="0"/>
              <a:t>, D. J. and Macfarlane-Dick, D. (2006) Formative assessment and self-regulated learning: A model and seven principles of good feedback practice. </a:t>
            </a:r>
            <a:r>
              <a:rPr lang="en-GB" sz="1800" b="1" i="1" dirty="0" smtClean="0"/>
              <a:t>Studies in Higher Education </a:t>
            </a:r>
            <a:r>
              <a:rPr lang="en-GB" sz="1800" b="1" i="1" dirty="0" err="1" smtClean="0"/>
              <a:t>Vol</a:t>
            </a:r>
            <a:r>
              <a:rPr lang="en-GB" sz="1800" b="1" i="1" dirty="0" smtClean="0"/>
              <a:t> 31(2), 199-218.</a:t>
            </a:r>
          </a:p>
          <a:p>
            <a:pPr>
              <a:buNone/>
            </a:pPr>
            <a:r>
              <a:rPr lang="en-GB" sz="1800" b="1" dirty="0" smtClean="0"/>
              <a:t>Race, </a:t>
            </a:r>
            <a:r>
              <a:rPr lang="en-GB" sz="1800" b="1" dirty="0" smtClean="0"/>
              <a:t>P. (2014) </a:t>
            </a:r>
            <a:r>
              <a:rPr lang="en-GB" sz="1800" b="1" i="1" dirty="0" smtClean="0"/>
              <a:t>The lecturer’s toolkit (4th edition),</a:t>
            </a:r>
            <a:r>
              <a:rPr lang="en-GB" sz="1800" b="1" dirty="0" smtClean="0"/>
              <a:t> London: Routledge.</a:t>
            </a:r>
          </a:p>
          <a:p>
            <a:pPr>
              <a:buNone/>
            </a:pPr>
            <a:endParaRPr lang="en-GB" sz="1800" b="1" dirty="0" smtClean="0"/>
          </a:p>
          <a:p>
            <a:pPr eaLnBrk="1" hangingPunct="1">
              <a:buNone/>
              <a:defRPr/>
            </a:pPr>
            <a:endParaRPr lang="en-GB" sz="1800" b="1" dirty="0" smtClean="0"/>
          </a:p>
          <a:p>
            <a:pPr eaLnBrk="1" hangingPunct="1">
              <a:buNone/>
              <a:defRPr/>
            </a:pPr>
            <a:endParaRPr lang="en-GB" sz="1800" b="1" dirty="0" smtClean="0"/>
          </a:p>
          <a:p>
            <a:pPr marL="609600" indent="-609600" eaLnBrk="1" hangingPunct="1">
              <a:buNone/>
              <a:defRPr/>
            </a:pPr>
            <a:endParaRPr lang="en-GB" sz="1800" b="1" dirty="0" smtClean="0"/>
          </a:p>
          <a:p>
            <a:pPr marL="609600" indent="-609600" eaLnBrk="1" hangingPunct="1">
              <a:buNone/>
              <a:defRPr/>
            </a:pPr>
            <a:endParaRPr lang="en-GB" sz="1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Evaluating programmes, strengths and areas for improvement</a:t>
            </a:r>
            <a:endParaRPr lang="en-GB" b="1" dirty="0">
              <a:solidFill>
                <a:schemeClr val="tx1"/>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Considering delivery modes: face-to-face, </a:t>
            </a:r>
            <a:r>
              <a:rPr lang="en-GB" b="1" dirty="0">
                <a:solidFill>
                  <a:schemeClr val="tx1"/>
                </a:solidFill>
              </a:rPr>
              <a:t>o</a:t>
            </a:r>
            <a:r>
              <a:rPr lang="en-GB" b="1" dirty="0" smtClean="0">
                <a:solidFill>
                  <a:schemeClr val="tx1"/>
                </a:solidFill>
              </a:rPr>
              <a:t>nline, PBL, blended…</a:t>
            </a:r>
            <a:endParaRPr lang="en-GB" b="1" dirty="0">
              <a:solidFill>
                <a:schemeClr val="tx1"/>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Determining and reviewing subject material: currency, relevance, level</a:t>
            </a:r>
            <a:endParaRPr lang="en-GB" b="1" dirty="0">
              <a:solidFill>
                <a:schemeClr val="tx1"/>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Designing fit for purpose assessment methods and approaches</a:t>
            </a:r>
            <a:endParaRPr lang="en-GB" b="1" dirty="0">
              <a:solidFill>
                <a:schemeClr val="tx1"/>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Enhancing quality, seeking continuous improvement</a:t>
            </a:r>
            <a:endParaRPr lang="en-GB" b="1" dirty="0">
              <a:solidFill>
                <a:schemeClr val="tx1"/>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Designing and refining learning outcomes</a:t>
            </a:r>
            <a:endParaRPr lang="en-GB" b="1" dirty="0">
              <a:solidFill>
                <a:schemeClr val="tx1"/>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Assuring quality, matching HEI, national and PRSB requirements</a:t>
            </a:r>
            <a:endParaRPr lang="en-GB" b="1" dirty="0">
              <a:solidFill>
                <a:schemeClr val="tx1"/>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Thinking through student support</a:t>
            </a:r>
            <a:endParaRPr lang="en-GB" b="1" dirty="0">
              <a:solidFill>
                <a:schemeClr val="tx1"/>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solidFill>
              </a:rPr>
              <a:t>Curriculum</a:t>
            </a:r>
          </a:p>
          <a:p>
            <a:pPr algn="ctr"/>
            <a:r>
              <a:rPr lang="en-GB" sz="2800" b="1" dirty="0" smtClean="0">
                <a:solidFill>
                  <a:schemeClr val="tx1"/>
                </a:solidFill>
              </a:rPr>
              <a:t>Design</a:t>
            </a:r>
          </a:p>
          <a:p>
            <a:pPr algn="ctr"/>
            <a:r>
              <a:rPr lang="en-GB" sz="2800" b="1" dirty="0" smtClean="0">
                <a:solidFill>
                  <a:schemeClr val="tx1"/>
                </a:solidFill>
              </a:rPr>
              <a:t>Essentials</a:t>
            </a:r>
            <a:endParaRPr lang="en-GB" sz="28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Learning outcomes must be:</a:t>
            </a:r>
            <a:endParaRPr lang="en-GB" b="1" dirty="0"/>
          </a:p>
        </p:txBody>
      </p:sp>
      <p:sp>
        <p:nvSpPr>
          <p:cNvPr id="3" name="Content Placeholder 2"/>
          <p:cNvSpPr>
            <a:spLocks noGrp="1"/>
          </p:cNvSpPr>
          <p:nvPr>
            <p:ph idx="1"/>
          </p:nvPr>
        </p:nvSpPr>
        <p:spPr/>
        <p:txBody>
          <a:bodyPr>
            <a:normAutofit fontScale="92500" lnSpcReduction="10000"/>
          </a:bodyPr>
          <a:lstStyle/>
          <a:p>
            <a:r>
              <a:rPr lang="en-GB" b="1" dirty="0" smtClean="0"/>
              <a:t>Specific</a:t>
            </a:r>
          </a:p>
          <a:p>
            <a:r>
              <a:rPr lang="en-GB" b="1" dirty="0" smtClean="0"/>
              <a:t>Measurable</a:t>
            </a:r>
          </a:p>
          <a:p>
            <a:r>
              <a:rPr lang="en-GB" b="1" dirty="0" smtClean="0"/>
              <a:t>Achievable</a:t>
            </a:r>
          </a:p>
          <a:p>
            <a:r>
              <a:rPr lang="en-GB" b="1" dirty="0" smtClean="0"/>
              <a:t>Relevant</a:t>
            </a:r>
          </a:p>
          <a:p>
            <a:r>
              <a:rPr lang="en-GB" b="1" dirty="0" smtClean="0"/>
              <a:t>Time constrained, and </a:t>
            </a:r>
          </a:p>
          <a:p>
            <a:r>
              <a:rPr lang="en-GB" b="1" dirty="0" smtClean="0"/>
              <a:t>Sensible, in language understandable by all stakeholders, fit-for-purpose, constructively aligned and </a:t>
            </a:r>
            <a:r>
              <a:rPr lang="en-GB" b="1" u="sng" dirty="0" smtClean="0"/>
              <a:t>not</a:t>
            </a:r>
          </a:p>
          <a:p>
            <a:r>
              <a:rPr lang="en-GB" b="1" dirty="0" smtClean="0"/>
              <a:t>Multiple, over-extensive in number or vague.</a:t>
            </a:r>
          </a:p>
          <a:p>
            <a:endParaRPr lang="en-GB" b="1"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p>
            <a:r>
              <a:rPr lang="en-GB" b="1" dirty="0" smtClean="0"/>
              <a:t>Introducing the discipline and </a:t>
            </a:r>
            <a:r>
              <a:rPr lang="en-GB" b="1" dirty="0" smtClean="0"/>
              <a:t>underpinning knowledge</a:t>
            </a:r>
            <a:r>
              <a:rPr lang="en-GB" b="1" dirty="0" smtClean="0"/>
              <a:t>. </a:t>
            </a:r>
            <a:endParaRPr lang="en-GB" b="1" dirty="0"/>
          </a:p>
        </p:txBody>
      </p:sp>
      <p:sp>
        <p:nvSpPr>
          <p:cNvPr id="3" name="Content Placeholder 2"/>
          <p:cNvSpPr>
            <a:spLocks noGrp="1"/>
          </p:cNvSpPr>
          <p:nvPr>
            <p:ph idx="1"/>
          </p:nvPr>
        </p:nvSpPr>
        <p:spPr>
          <a:xfrm>
            <a:off x="214282" y="1539875"/>
            <a:ext cx="8483631" cy="4789488"/>
          </a:xfrm>
        </p:spPr>
        <p:txBody>
          <a:bodyPr>
            <a:normAutofit fontScale="85000" lnSpcReduction="10000"/>
          </a:bodyPr>
          <a:lstStyle/>
          <a:p>
            <a:pPr>
              <a:buNone/>
            </a:pPr>
            <a:r>
              <a:rPr lang="en-GB" dirty="0" smtClean="0"/>
              <a:t>Rather than going straight into offering a series of traditional lectures, you could:</a:t>
            </a:r>
          </a:p>
          <a:p>
            <a:r>
              <a:rPr lang="en-GB" dirty="0" smtClean="0"/>
              <a:t>Enable the students quickly to become immersed in the subject they have chosen to study with authentic tasks;</a:t>
            </a:r>
          </a:p>
          <a:p>
            <a:r>
              <a:rPr lang="en-GB" dirty="0" smtClean="0"/>
              <a:t>Help students get an overview of the ‘big picture’ with introduction to key concepts within this discipline;</a:t>
            </a:r>
          </a:p>
          <a:p>
            <a:r>
              <a:rPr lang="en-GB" dirty="0" smtClean="0"/>
              <a:t>Give them opportunities to look at a narrow area of </a:t>
            </a:r>
            <a:r>
              <a:rPr lang="en-GB" dirty="0" err="1" smtClean="0"/>
              <a:t>specialism</a:t>
            </a:r>
            <a:r>
              <a:rPr lang="en-GB" dirty="0" smtClean="0"/>
              <a:t> very deeply, with a chance to get excited about the detail;</a:t>
            </a:r>
          </a:p>
          <a:p>
            <a:r>
              <a:rPr lang="en-GB" dirty="0" smtClean="0"/>
              <a:t>Provide taster sessions with your top experts, who can aim to convey their enthusiasm for their subjects.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t>Describing, using and developing discipline-relevant skills;</a:t>
            </a:r>
            <a:endParaRPr lang="en-GB" sz="3200" b="1" dirty="0"/>
          </a:p>
        </p:txBody>
      </p:sp>
      <p:sp>
        <p:nvSpPr>
          <p:cNvPr id="3" name="Content Placeholder 2"/>
          <p:cNvSpPr>
            <a:spLocks noGrp="1"/>
          </p:cNvSpPr>
          <p:nvPr>
            <p:ph idx="1"/>
          </p:nvPr>
        </p:nvSpPr>
        <p:spPr>
          <a:xfrm>
            <a:off x="214282" y="1539875"/>
            <a:ext cx="8483631" cy="4789488"/>
          </a:xfrm>
        </p:spPr>
        <p:txBody>
          <a:bodyPr>
            <a:normAutofit fontScale="92500" lnSpcReduction="20000"/>
          </a:bodyPr>
          <a:lstStyle/>
          <a:p>
            <a:r>
              <a:rPr lang="en-GB" b="1" dirty="0" smtClean="0"/>
              <a:t>What are the six to ten </a:t>
            </a:r>
            <a:r>
              <a:rPr lang="en-GB" b="1" dirty="0" smtClean="0">
                <a:solidFill>
                  <a:schemeClr val="tx2">
                    <a:lumMod val="60000"/>
                    <a:lumOff val="40000"/>
                  </a:schemeClr>
                </a:solidFill>
              </a:rPr>
              <a:t>skills</a:t>
            </a:r>
            <a:r>
              <a:rPr lang="en-GB" b="1" dirty="0" smtClean="0"/>
              <a:t> it would be really helpful for your students to master before they really get going?</a:t>
            </a:r>
          </a:p>
          <a:p>
            <a:r>
              <a:rPr lang="en-GB" b="1" dirty="0" smtClean="0"/>
              <a:t>What are for you the key </a:t>
            </a:r>
            <a:r>
              <a:rPr lang="en-GB" b="1" dirty="0" smtClean="0">
                <a:solidFill>
                  <a:schemeClr val="tx2">
                    <a:lumMod val="60000"/>
                    <a:lumOff val="40000"/>
                  </a:schemeClr>
                </a:solidFill>
              </a:rPr>
              <a:t>behaviours</a:t>
            </a:r>
            <a:r>
              <a:rPr lang="en-GB" b="1" dirty="0" smtClean="0"/>
              <a:t> that characterise effective study in your subject and how can you help to foster them?</a:t>
            </a:r>
          </a:p>
          <a:p>
            <a:r>
              <a:rPr lang="en-GB" b="1" dirty="0" smtClean="0"/>
              <a:t>Which </a:t>
            </a:r>
            <a:r>
              <a:rPr lang="en-GB" b="1" dirty="0" smtClean="0">
                <a:solidFill>
                  <a:schemeClr val="tx2">
                    <a:lumMod val="60000"/>
                    <a:lumOff val="40000"/>
                  </a:schemeClr>
                </a:solidFill>
              </a:rPr>
              <a:t>key terms/ vocabulary </a:t>
            </a:r>
            <a:r>
              <a:rPr lang="en-GB" b="1" dirty="0" smtClean="0"/>
              <a:t>would it really help students to master within your discipline and generally?</a:t>
            </a:r>
          </a:p>
          <a:p>
            <a:r>
              <a:rPr lang="en-GB" b="1" dirty="0" smtClean="0"/>
              <a:t>Which </a:t>
            </a:r>
            <a:r>
              <a:rPr lang="en-GB" b="1" dirty="0" smtClean="0">
                <a:solidFill>
                  <a:schemeClr val="tx2">
                    <a:lumMod val="60000"/>
                    <a:lumOff val="40000"/>
                  </a:schemeClr>
                </a:solidFill>
              </a:rPr>
              <a:t>academic literacies </a:t>
            </a:r>
            <a:r>
              <a:rPr lang="en-GB" b="1" dirty="0" smtClean="0"/>
              <a:t>do you need your students to demonstrate?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skills?</a:t>
            </a:r>
            <a:endParaRPr lang="en-GB" dirty="0"/>
          </a:p>
        </p:txBody>
      </p:sp>
      <p:sp>
        <p:nvSpPr>
          <p:cNvPr id="3" name="Content Placeholder 2"/>
          <p:cNvSpPr>
            <a:spLocks noGrp="1"/>
          </p:cNvSpPr>
          <p:nvPr>
            <p:ph idx="1"/>
          </p:nvPr>
        </p:nvSpPr>
        <p:spPr/>
        <p:txBody>
          <a:bodyPr>
            <a:normAutofit fontScale="85000" lnSpcReduction="20000"/>
          </a:bodyPr>
          <a:lstStyle/>
          <a:p>
            <a:r>
              <a:rPr lang="en-GB" b="1" dirty="0" smtClean="0">
                <a:solidFill>
                  <a:schemeClr val="tx2">
                    <a:lumMod val="60000"/>
                    <a:lumOff val="40000"/>
                  </a:schemeClr>
                </a:solidFill>
              </a:rPr>
              <a:t>Skills</a:t>
            </a:r>
            <a:r>
              <a:rPr lang="en-GB" b="1" dirty="0" smtClean="0"/>
              <a:t>: These could be lab skills, practical skills, academic literacy skills, information management skills, reading and writing at university and so on…</a:t>
            </a:r>
          </a:p>
          <a:p>
            <a:r>
              <a:rPr lang="en-GB" b="1" dirty="0" smtClean="0">
                <a:solidFill>
                  <a:schemeClr val="tx2">
                    <a:lumMod val="60000"/>
                    <a:lumOff val="40000"/>
                  </a:schemeClr>
                </a:solidFill>
              </a:rPr>
              <a:t>Behaviours: </a:t>
            </a:r>
            <a:r>
              <a:rPr lang="en-GB" b="1" dirty="0" smtClean="0"/>
              <a:t>these could include self and time management, stress management, effective record keeping….</a:t>
            </a:r>
          </a:p>
          <a:p>
            <a:r>
              <a:rPr lang="en-GB" b="1" dirty="0" smtClean="0">
                <a:solidFill>
                  <a:schemeClr val="tx2">
                    <a:lumMod val="60000"/>
                    <a:lumOff val="40000"/>
                  </a:schemeClr>
                </a:solidFill>
              </a:rPr>
              <a:t>Generic key terms </a:t>
            </a:r>
            <a:r>
              <a:rPr lang="en-GB" b="1" dirty="0" smtClean="0"/>
              <a:t>might include: critique, critical analysis, reflect, identify….</a:t>
            </a:r>
          </a:p>
          <a:p>
            <a:r>
              <a:rPr lang="en-GB" b="1" dirty="0" smtClean="0">
                <a:solidFill>
                  <a:schemeClr val="tx2">
                    <a:lumMod val="60000"/>
                    <a:lumOff val="40000"/>
                  </a:schemeClr>
                </a:solidFill>
              </a:rPr>
              <a:t>Academic literacies </a:t>
            </a:r>
            <a:r>
              <a:rPr lang="en-GB" b="1" dirty="0" smtClean="0"/>
              <a:t>could include assessment, literacy, understanding of acceptable academic conduct, information literacy (including referencing conventions, social literacy….).</a:t>
            </a:r>
            <a:endParaRPr lang="en-GB"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Locating &amp; using critically a wide range of resources</a:t>
            </a:r>
            <a:endParaRPr lang="en-GB" b="1" dirty="0"/>
          </a:p>
        </p:txBody>
      </p:sp>
      <p:sp>
        <p:nvSpPr>
          <p:cNvPr id="3" name="Content Placeholder 2"/>
          <p:cNvSpPr>
            <a:spLocks noGrp="1"/>
          </p:cNvSpPr>
          <p:nvPr>
            <p:ph idx="1"/>
          </p:nvPr>
        </p:nvSpPr>
        <p:spPr>
          <a:xfrm>
            <a:off x="285720" y="1539875"/>
            <a:ext cx="8412193" cy="4789488"/>
          </a:xfrm>
        </p:spPr>
        <p:txBody>
          <a:bodyPr>
            <a:normAutofit fontScale="85000" lnSpcReduction="10000"/>
          </a:bodyPr>
          <a:lstStyle/>
          <a:p>
            <a:r>
              <a:rPr lang="en-GB" b="1" dirty="0" smtClean="0"/>
              <a:t>Using Google, Google Scholar, Wikipedia: what can you trust?</a:t>
            </a:r>
          </a:p>
          <a:p>
            <a:r>
              <a:rPr lang="en-GB" b="1" dirty="0" smtClean="0"/>
              <a:t>What/ who have they got in the library that might be helpful to me?</a:t>
            </a:r>
          </a:p>
          <a:p>
            <a:r>
              <a:rPr lang="en-GB" b="1" dirty="0" smtClean="0"/>
              <a:t>Making good partnerships with the informational professionals</a:t>
            </a:r>
          </a:p>
          <a:p>
            <a:r>
              <a:rPr lang="en-GB" b="1" dirty="0" smtClean="0"/>
              <a:t>Buying (!) and using books;</a:t>
            </a:r>
          </a:p>
          <a:p>
            <a:r>
              <a:rPr lang="en-GB" b="1" dirty="0" smtClean="0"/>
              <a:t>Making the most of on-line resources: the importance of peer review;</a:t>
            </a:r>
          </a:p>
          <a:p>
            <a:r>
              <a:rPr lang="en-GB" b="1" dirty="0" smtClean="0"/>
              <a:t>Using TED talks, Open Educational Resources, </a:t>
            </a:r>
            <a:r>
              <a:rPr lang="en-GB" b="1" dirty="0" err="1" smtClean="0"/>
              <a:t>MOOCs</a:t>
            </a:r>
            <a:r>
              <a:rPr lang="en-GB" b="1" dirty="0" smtClean="0"/>
              <a:t> in ways that foster learning and engagement.</a:t>
            </a:r>
            <a:endParaRPr lang="en-GB"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IT literacies</a:t>
            </a:r>
            <a:endParaRPr lang="en-GB" b="1" dirty="0"/>
          </a:p>
        </p:txBody>
      </p:sp>
      <p:sp>
        <p:nvSpPr>
          <p:cNvPr id="3" name="Content Placeholder 2"/>
          <p:cNvSpPr>
            <a:spLocks noGrp="1"/>
          </p:cNvSpPr>
          <p:nvPr>
            <p:ph idx="1"/>
          </p:nvPr>
        </p:nvSpPr>
        <p:spPr/>
        <p:txBody>
          <a:bodyPr>
            <a:normAutofit fontScale="85000" lnSpcReduction="10000"/>
          </a:bodyPr>
          <a:lstStyle/>
          <a:p>
            <a:r>
              <a:rPr lang="en-GB" b="1" dirty="0" smtClean="0"/>
              <a:t>We can’t assume that all students will be </a:t>
            </a:r>
            <a:r>
              <a:rPr lang="en-GB" b="1" i="1" dirty="0" smtClean="0"/>
              <a:t>au fait </a:t>
            </a:r>
            <a:r>
              <a:rPr lang="en-GB" b="1" dirty="0" smtClean="0"/>
              <a:t>with the </a:t>
            </a:r>
            <a:r>
              <a:rPr lang="en-GB" b="1" dirty="0" smtClean="0"/>
              <a:t>technologies we use in our HEIs;</a:t>
            </a:r>
          </a:p>
          <a:p>
            <a:r>
              <a:rPr lang="en-GB" b="1" dirty="0" smtClean="0"/>
              <a:t>Some will have had access to computers better than UK students generally do, some worse and some </a:t>
            </a:r>
            <a:r>
              <a:rPr lang="en-GB" b="1" dirty="0" smtClean="0"/>
              <a:t>will have </a:t>
            </a:r>
            <a:r>
              <a:rPr lang="en-GB" b="1" dirty="0" smtClean="0"/>
              <a:t>had kit but little access to electricity;</a:t>
            </a:r>
          </a:p>
          <a:p>
            <a:r>
              <a:rPr lang="en-GB" b="1" dirty="0" smtClean="0"/>
              <a:t>May students will be ahead of the average staff member in terms </a:t>
            </a:r>
            <a:r>
              <a:rPr lang="en-GB" b="1" dirty="0" smtClean="0"/>
              <a:t>of social</a:t>
            </a:r>
            <a:r>
              <a:rPr lang="en-GB" b="1" dirty="0" smtClean="0"/>
              <a:t>; and digital literacies;</a:t>
            </a:r>
          </a:p>
          <a:p>
            <a:r>
              <a:rPr lang="en-GB" b="1" dirty="0" smtClean="0"/>
              <a:t>We need to ensure in ‘short, fat’ modules that we establish an equalisation process where IT competent students can support others and students who need extra support know </a:t>
            </a:r>
            <a:r>
              <a:rPr lang="en-GB" b="1" dirty="0" err="1" smtClean="0"/>
              <a:t>wehere</a:t>
            </a:r>
            <a:r>
              <a:rPr lang="en-GB" b="1" dirty="0" smtClean="0"/>
              <a:t> to go to get it.</a:t>
            </a:r>
            <a:endParaRPr lang="en-GB"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Building cohort coherence and maximising </a:t>
            </a:r>
            <a:r>
              <a:rPr lang="en-GB" b="1" dirty="0" smtClean="0"/>
              <a:t>engagement</a:t>
            </a:r>
            <a:endParaRPr lang="en-GB" b="1" dirty="0"/>
          </a:p>
        </p:txBody>
      </p:sp>
      <p:sp>
        <p:nvSpPr>
          <p:cNvPr id="3" name="Content Placeholder 2"/>
          <p:cNvSpPr>
            <a:spLocks noGrp="1"/>
          </p:cNvSpPr>
          <p:nvPr>
            <p:ph idx="1"/>
          </p:nvPr>
        </p:nvSpPr>
        <p:spPr/>
        <p:txBody>
          <a:bodyPr>
            <a:normAutofit fontScale="85000" lnSpcReduction="20000"/>
          </a:bodyPr>
          <a:lstStyle/>
          <a:p>
            <a:r>
              <a:rPr lang="en-GB" b="1" dirty="0" smtClean="0"/>
              <a:t>Are there ways in which you can help students feel part of the programme before they even arrive (e.g. Facebook groups, Twitter groups, pre-entry access to </a:t>
            </a:r>
            <a:r>
              <a:rPr lang="en-GB" b="1" dirty="0" err="1" smtClean="0"/>
              <a:t>VLEs</a:t>
            </a:r>
            <a:r>
              <a:rPr lang="en-GB" b="1" dirty="0" smtClean="0"/>
              <a:t> etc.)?</a:t>
            </a:r>
          </a:p>
          <a:p>
            <a:r>
              <a:rPr lang="en-GB" b="1" dirty="0" smtClean="0"/>
              <a:t>Providing small group tasks where membership revolves systematically can help to ensure all students meet others and that cliques aren’t immediately hardened into exclusiveness (letting students choose their own groups is not hugely helpful);</a:t>
            </a:r>
          </a:p>
          <a:p>
            <a:r>
              <a:rPr lang="en-GB" b="1" dirty="0" smtClean="0"/>
              <a:t>Challenges</a:t>
            </a:r>
            <a:r>
              <a:rPr lang="en-GB" b="1" dirty="0" smtClean="0"/>
              <a:t>, purposeful </a:t>
            </a:r>
            <a:r>
              <a:rPr lang="en-GB" b="1" dirty="0" smtClean="0"/>
              <a:t>treasure hunts (not pub crawls) and group tasks requiring mutual reliance can be useful.</a:t>
            </a:r>
            <a:endParaRPr lang="en-GB"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1141</Words>
  <Application>Microsoft Office PowerPoint</Application>
  <PresentationFormat>On-screen Show (4:3)</PresentationFormat>
  <Paragraphs>81</Paragraphs>
  <Slides>11</Slides>
  <Notes>2</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LeedsMet template</vt:lpstr>
      <vt:lpstr>Learning outcomes   Liverpool John Moores University  September 2015 </vt:lpstr>
      <vt:lpstr>Slide 2</vt:lpstr>
      <vt:lpstr>Learning outcomes must be:</vt:lpstr>
      <vt:lpstr>Introducing the discipline and underpinning knowledge. </vt:lpstr>
      <vt:lpstr>Describing, using and developing discipline-relevant skills;</vt:lpstr>
      <vt:lpstr>What skills?</vt:lpstr>
      <vt:lpstr>Locating &amp; using critically a wide range of resources</vt:lpstr>
      <vt:lpstr>IT literacies</vt:lpstr>
      <vt:lpstr>Building cohort coherence and maximising engagement</vt:lpstr>
      <vt:lpstr>Task-orientated and engaging student activities</vt:lpstr>
      <vt:lpstr>Useful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Sally</dc:creator>
  <cp:lastModifiedBy>administrator</cp:lastModifiedBy>
  <cp:revision>9</cp:revision>
  <dcterms:created xsi:type="dcterms:W3CDTF">2015-02-15T15:27:00Z</dcterms:created>
  <dcterms:modified xsi:type="dcterms:W3CDTF">2015-09-08T20:12:13Z</dcterms:modified>
</cp:coreProperties>
</file>