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34"/>
  </p:notesMasterIdLst>
  <p:handoutMasterIdLst>
    <p:handoutMasterId r:id="rId35"/>
  </p:handoutMasterIdLst>
  <p:sldIdLst>
    <p:sldId id="420" r:id="rId4"/>
    <p:sldId id="555" r:id="rId5"/>
    <p:sldId id="557" r:id="rId6"/>
    <p:sldId id="558" r:id="rId7"/>
    <p:sldId id="559" r:id="rId8"/>
    <p:sldId id="560" r:id="rId9"/>
    <p:sldId id="561" r:id="rId10"/>
    <p:sldId id="556" r:id="rId11"/>
    <p:sldId id="562" r:id="rId12"/>
    <p:sldId id="532" r:id="rId13"/>
    <p:sldId id="549" r:id="rId14"/>
    <p:sldId id="530" r:id="rId15"/>
    <p:sldId id="531" r:id="rId16"/>
    <p:sldId id="533" r:id="rId17"/>
    <p:sldId id="448" r:id="rId18"/>
    <p:sldId id="550" r:id="rId19"/>
    <p:sldId id="542" r:id="rId20"/>
    <p:sldId id="544" r:id="rId21"/>
    <p:sldId id="545" r:id="rId22"/>
    <p:sldId id="546" r:id="rId23"/>
    <p:sldId id="543" r:id="rId24"/>
    <p:sldId id="552" r:id="rId25"/>
    <p:sldId id="547" r:id="rId26"/>
    <p:sldId id="548" r:id="rId27"/>
    <p:sldId id="382" r:id="rId28"/>
    <p:sldId id="270" r:id="rId29"/>
    <p:sldId id="271" r:id="rId30"/>
    <p:sldId id="272" r:id="rId31"/>
    <p:sldId id="317" r:id="rId32"/>
    <p:sldId id="563" r:id="rId3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varScale="1">
        <p:scale>
          <a:sx n="68" d="100"/>
          <a:sy n="68" d="100"/>
        </p:scale>
        <p:origin x="1356"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3484735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840425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241075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extLst>
      <p:ext uri="{BB962C8B-B14F-4D97-AF65-F5344CB8AC3E}">
        <p14:creationId xmlns:p14="http://schemas.microsoft.com/office/powerpoint/2010/main" val="1356660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extLst>
      <p:ext uri="{BB962C8B-B14F-4D97-AF65-F5344CB8AC3E}">
        <p14:creationId xmlns:p14="http://schemas.microsoft.com/office/powerpoint/2010/main" val="1346741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p14="http://schemas.microsoft.com/office/powerpoint/2010/main" val="1245441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p14="http://schemas.microsoft.com/office/powerpoint/2010/main" val="3053394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2336240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932687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08/09/2015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08/09/2015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08/09/2015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08/09/2015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08/09/2015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08/09/2015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08/09/2015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08/09/2015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08/09/2015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08/09/2015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08/09/2015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08/09/2015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08/09/2015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08/09/2015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unialliance.ac.uk/wp-cont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unialliance.ac.uk/job-ready-sector-engineerin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smtClean="0">
                <a:solidFill>
                  <a:srgbClr val="0070C0"/>
                </a:solidFill>
              </a:rPr>
              <a:t>Fostering learning for capability and assessing authentically</a:t>
            </a:r>
          </a:p>
        </p:txBody>
      </p:sp>
      <p:sp>
        <p:nvSpPr>
          <p:cNvPr id="3075" name="Rectangle 3"/>
          <p:cNvSpPr>
            <a:spLocks noGrp="1" noChangeArrowheads="1"/>
          </p:cNvSpPr>
          <p:nvPr>
            <p:ph type="subTitle" idx="1"/>
          </p:nvPr>
        </p:nvSpPr>
        <p:spPr>
          <a:xfrm>
            <a:off x="571472" y="2928934"/>
            <a:ext cx="6504016" cy="3429004"/>
          </a:xfrm>
        </p:spPr>
        <p:txBody>
          <a:bodyPr/>
          <a:lstStyle/>
          <a:p>
            <a:pPr algn="ctr"/>
            <a:r>
              <a:rPr lang="en-GB" sz="2400" dirty="0" smtClean="0"/>
              <a:t>International Entrepreneurship Educators Conference 2015</a:t>
            </a:r>
          </a:p>
          <a:p>
            <a:pPr algn="ctr"/>
            <a:r>
              <a:rPr lang="en-GB" sz="2400" i="1" dirty="0" smtClean="0"/>
              <a:t>2020: A vision for enterprise education</a:t>
            </a:r>
            <a:endParaRPr lang="en-GB" sz="2400" dirty="0" smtClean="0"/>
          </a:p>
          <a:p>
            <a:pPr algn="ctr" eaLnBrk="1" hangingPunct="1">
              <a:defRPr/>
            </a:pPr>
            <a:r>
              <a:rPr lang="en-GB" sz="2800" dirty="0" smtClean="0"/>
              <a:t>Sally Brown, </a:t>
            </a:r>
            <a:r>
              <a:rPr lang="en-GB" sz="2400" dirty="0" smtClean="0"/>
              <a:t>PFHEA, SFSEDA, NTF</a:t>
            </a:r>
          </a:p>
          <a:p>
            <a:pPr algn="ctr" eaLnBrk="1" hangingPunct="1">
              <a:defRPr/>
            </a:pPr>
            <a:r>
              <a:rPr lang="en-GB" sz="2400" dirty="0" smtClean="0"/>
              <a:t>http://</a:t>
            </a:r>
            <a:r>
              <a:rPr lang="en-GB" sz="2400" dirty="0" smtClean="0"/>
              <a:t>sally-brown.net  @</a:t>
            </a:r>
            <a:r>
              <a:rPr lang="en-GB" sz="2400" dirty="0" err="1" smtClean="0"/>
              <a:t>ProfSallyBrown</a:t>
            </a:r>
            <a:endParaRPr lang="en-GB" sz="2400" dirty="0" smtClean="0"/>
          </a:p>
          <a:p>
            <a:pPr algn="ctr" eaLnBrk="1" hangingPunct="1">
              <a:defRPr/>
            </a:pPr>
            <a:r>
              <a:rPr lang="en-GB" sz="2400" dirty="0" smtClean="0"/>
              <a:t>Independent consultant, Emerita Professor, Leeds Beckett University, Visiting Professor: Plymouth &amp; Liverpool John Moores Universities.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and authentic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srgbClr val="0070C0"/>
                </a:solidFill>
              </a:rPr>
              <a:t>Curriculum</a:t>
            </a:r>
          </a:p>
          <a:p>
            <a:pPr algn="ctr" fontAlgn="auto">
              <a:spcBef>
                <a:spcPts val="0"/>
              </a:spcBef>
              <a:spcAft>
                <a:spcPts val="0"/>
              </a:spcAft>
            </a:pPr>
            <a:r>
              <a:rPr lang="en-GB" sz="3200" b="1" dirty="0" smtClean="0">
                <a:solidFill>
                  <a:srgbClr val="0070C0"/>
                </a:solidFill>
              </a:rPr>
              <a:t>Design</a:t>
            </a:r>
          </a:p>
          <a:p>
            <a:pPr algn="ctr" fontAlgn="auto">
              <a:spcBef>
                <a:spcPts val="0"/>
              </a:spcBef>
              <a:spcAft>
                <a:spcPts val="0"/>
              </a:spcAft>
            </a:pPr>
            <a:r>
              <a:rPr lang="en-GB" sz="3200" b="1" dirty="0" smtClean="0">
                <a:solidFill>
                  <a:srgbClr val="0070C0"/>
                </a:solidFill>
              </a:rPr>
              <a:t>Essentials</a:t>
            </a:r>
            <a:endParaRPr lang="en-GB" sz="3200" b="1" dirty="0">
              <a:solidFill>
                <a:srgbClr val="0070C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What is authentic assessment?</a:t>
            </a:r>
          </a:p>
        </p:txBody>
      </p:sp>
      <p:sp>
        <p:nvSpPr>
          <p:cNvPr id="3" name="Content Placeholder 2"/>
          <p:cNvSpPr>
            <a:spLocks noGrp="1"/>
          </p:cNvSpPr>
          <p:nvPr>
            <p:ph idx="1"/>
          </p:nvPr>
        </p:nvSpPr>
        <p:spPr>
          <a:xfrm>
            <a:off x="468313" y="1142984"/>
            <a:ext cx="8229600" cy="5357850"/>
          </a:xfrm>
        </p:spPr>
        <p:txBody>
          <a:bodyPr/>
          <a:lstStyle/>
          <a:p>
            <a:r>
              <a:rPr lang="en-GB" dirty="0" smtClean="0"/>
              <a:t> We often assess what is easy to assess, or proxies of what has been learned, rather than the learning itself. </a:t>
            </a:r>
          </a:p>
          <a:p>
            <a:r>
              <a:rPr lang="en-GB" dirty="0" smtClean="0"/>
              <a:t>A valid assessment is one that has close relevance to the criteria, which are in turn constructively aligned to the stated learning outcomes of a programme. </a:t>
            </a:r>
          </a:p>
          <a:p>
            <a:r>
              <a:rPr lang="en-GB" dirty="0" smtClean="0"/>
              <a:t>Effective assessment is highly relevant to ensuring that graduates can demonstrate the knowledge, behaviours, qualities and attributes that were described in the course outline or programme specification. </a:t>
            </a:r>
          </a:p>
          <a:p>
            <a:r>
              <a:rPr lang="en-GB" dirty="0" smtClean="0"/>
              <a:t>Assignments that require students to write about something, rather than </a:t>
            </a:r>
            <a:r>
              <a:rPr lang="en-GB" i="1" dirty="0" smtClean="0"/>
              <a:t>be</a:t>
            </a:r>
            <a:r>
              <a:rPr lang="en-GB" dirty="0" smtClean="0"/>
              <a:t> or </a:t>
            </a:r>
            <a:r>
              <a:rPr lang="en-GB" i="1" dirty="0" smtClean="0"/>
              <a:t>do </a:t>
            </a:r>
            <a:r>
              <a:rPr lang="en-GB" dirty="0" smtClean="0"/>
              <a:t>something, may not be fit-for-purpose. </a:t>
            </a:r>
          </a:p>
          <a:p>
            <a:pPr marL="457200" lvl="0" indent="-457200">
              <a:buNone/>
            </a:pPr>
            <a:r>
              <a:rPr lang="en-US" sz="1800" dirty="0" smtClean="0"/>
              <a:t>Adapted from Chapter 7 of Brown, S., </a:t>
            </a:r>
            <a:r>
              <a:rPr lang="en-GB" sz="1800" i="1" dirty="0" smtClean="0"/>
              <a:t>Assessment, learning and Teaching: global perspectives,</a:t>
            </a:r>
            <a:r>
              <a:rPr lang="en-GB" sz="1800" dirty="0" smtClean="0"/>
              <a:t> Palgrave (2015)</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The key assessment issues: how can we:</a:t>
            </a:r>
          </a:p>
        </p:txBody>
      </p:sp>
      <p:sp>
        <p:nvSpPr>
          <p:cNvPr id="3" name="Content Placeholder 2"/>
          <p:cNvSpPr>
            <a:spLocks noGrp="1"/>
          </p:cNvSpPr>
          <p:nvPr>
            <p:ph idx="1"/>
          </p:nvPr>
        </p:nvSpPr>
        <p:spPr/>
        <p:txBody>
          <a:bodyPr/>
          <a:lstStyle/>
          <a:p>
            <a:r>
              <a:rPr lang="en-GB" sz="2800" dirty="0" smtClean="0"/>
              <a:t>Devise and manage fit-for-purpose assessment that validly and reliably captures students achievement?</a:t>
            </a:r>
          </a:p>
          <a:p>
            <a:r>
              <a:rPr lang="en-GB" sz="2800" dirty="0" smtClean="0"/>
              <a:t>Ensure that students learn the theory they need to practise and develop the practices they need to be effective in their chosen fields of work and research?</a:t>
            </a:r>
          </a:p>
          <a:p>
            <a:r>
              <a:rPr lang="en-GB" sz="2800" dirty="0" smtClean="0"/>
              <a:t>Ensure that programme or institutional assessment strategies are pedagogically sound, and are manageable for both staff and students?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To achieve authentic assessment </a:t>
            </a:r>
            <a:r>
              <a:rPr lang="en-GB" sz="3200" dirty="0" smtClean="0">
                <a:solidFill>
                  <a:srgbClr val="0070C0"/>
                </a:solidFill>
              </a:rPr>
              <a:t/>
            </a:r>
            <a:br>
              <a:rPr lang="en-GB" sz="3200" dirty="0" smtClean="0">
                <a:solidFill>
                  <a:srgbClr val="0070C0"/>
                </a:solidFill>
              </a:rPr>
            </a:br>
            <a:r>
              <a:rPr lang="en-GB" sz="3200" dirty="0" smtClean="0">
                <a:solidFill>
                  <a:srgbClr val="0070C0"/>
                </a:solidFill>
              </a:rPr>
              <a:t>we </a:t>
            </a:r>
            <a:r>
              <a:rPr lang="en-GB" sz="3200" dirty="0">
                <a:solidFill>
                  <a:srgbClr val="0070C0"/>
                </a:solidFill>
              </a:rPr>
              <a:t>need to ensure that: </a:t>
            </a:r>
          </a:p>
        </p:txBody>
      </p:sp>
      <p:sp>
        <p:nvSpPr>
          <p:cNvPr id="3" name="Content Placeholder 2"/>
          <p:cNvSpPr>
            <a:spLocks noGrp="1"/>
          </p:cNvSpPr>
          <p:nvPr>
            <p:ph idx="1"/>
          </p:nvPr>
        </p:nvSpPr>
        <p:spPr>
          <a:xfrm>
            <a:off x="285720" y="1412875"/>
            <a:ext cx="8412193" cy="4789488"/>
          </a:xfrm>
        </p:spPr>
        <p:txBody>
          <a:bodyPr/>
          <a:lstStyle/>
          <a:p>
            <a:r>
              <a:rPr lang="en-GB" sz="2800" dirty="0" smtClean="0"/>
              <a:t>We take a proactive approach to assessment design, interrogating and clarifying purposes, applications, approaches and methods, agency and timing;</a:t>
            </a:r>
          </a:p>
          <a:p>
            <a:r>
              <a:rPr lang="en-GB" sz="2800" dirty="0" smtClean="0"/>
              <a:t>The theory that students learn is quickly and effectively translated into practice, so students can make the connections for themselves;</a:t>
            </a:r>
          </a:p>
          <a:p>
            <a:r>
              <a:rPr lang="en-GB" sz="2800" dirty="0" smtClean="0"/>
              <a:t>We use up-to-date means to manage the assessment process, including Electronic Management of Assessment;</a:t>
            </a:r>
          </a:p>
          <a:p>
            <a:r>
              <a:rPr lang="en-GB" sz="2800" dirty="0" smtClean="0"/>
              <a:t>We systematically and progressively foster assessment literacy and an understanding of acceptable academic conduct.</a:t>
            </a:r>
            <a:endParaRPr lang="en-GB"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We need also to:</a:t>
            </a:r>
          </a:p>
        </p:txBody>
      </p:sp>
      <p:sp>
        <p:nvSpPr>
          <p:cNvPr id="3" name="Content Placeholder 2"/>
          <p:cNvSpPr>
            <a:spLocks noGrp="1"/>
          </p:cNvSpPr>
          <p:nvPr>
            <p:ph idx="1"/>
          </p:nvPr>
        </p:nvSpPr>
        <p:spPr/>
        <p:txBody>
          <a:bodyPr/>
          <a:lstStyle/>
          <a:p>
            <a:r>
              <a:rPr lang="en-GB" sz="2800" dirty="0" smtClean="0"/>
              <a:t>Review carefully both innovative and traditional assessment formats to ensure students are assessed appropriately;</a:t>
            </a:r>
          </a:p>
          <a:p>
            <a:r>
              <a:rPr lang="en-GB" sz="2800" dirty="0" smtClean="0"/>
              <a:t>Periodically review the feedback we get on assessment from students, quality assurance colleagues and peers to make sure we redress problems ad continuously improve;</a:t>
            </a:r>
          </a:p>
          <a:p>
            <a:r>
              <a:rPr lang="en-GB" sz="2800" dirty="0" smtClean="0"/>
              <a:t>Review curriculum design essentials to ensure assessment is constructively aligned with learning outcomes (Biggs and Tang, 2007).</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70C0"/>
                </a:solidFill>
              </a:rPr>
              <a:t>What are the benefits of authentic assessment for students, staff and other stakeholders?</a:t>
            </a:r>
          </a:p>
        </p:txBody>
      </p:sp>
      <p:sp>
        <p:nvSpPr>
          <p:cNvPr id="3" name="Content Placeholder 2"/>
          <p:cNvSpPr>
            <a:spLocks noGrp="1"/>
          </p:cNvSpPr>
          <p:nvPr>
            <p:ph idx="1"/>
          </p:nvPr>
        </p:nvSpPr>
        <p:spPr/>
        <p:txBody>
          <a:bodyPr/>
          <a:lstStyle/>
          <a:p>
            <a:r>
              <a:rPr lang="en-GB" sz="2800" dirty="0" smtClean="0"/>
              <a:t>Students undertaking authentic assessments tend to be more fully engaged in learning and hence tend to achieve more highly because they see the sense of what they are doing;</a:t>
            </a:r>
          </a:p>
          <a:p>
            <a:r>
              <a:rPr lang="en-GB" sz="2800" dirty="0" smtClean="0"/>
              <a:t>University teachers are able to use realistic and live contexts within which to frame assessment tasks, which help to make theoretical elements of the course come to life;</a:t>
            </a:r>
          </a:p>
          <a:p>
            <a:r>
              <a:rPr lang="en-GB" sz="2800" dirty="0" smtClean="0"/>
              <a:t>Employers value students who can quickly engage in real-life tasks immediately on employment, having practices relevant skills and competences through their assignments.</a:t>
            </a:r>
          </a:p>
          <a:p>
            <a:endParaRPr lang="en-GB" sz="2800" dirty="0" smtClean="0"/>
          </a:p>
          <a:p>
            <a:endParaRPr lang="en-GB"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Authentic assessment happens when:</a:t>
            </a:r>
          </a:p>
        </p:txBody>
      </p:sp>
      <p:sp>
        <p:nvSpPr>
          <p:cNvPr id="3" name="Content Placeholder 2"/>
          <p:cNvSpPr>
            <a:spLocks noGrp="1"/>
          </p:cNvSpPr>
          <p:nvPr>
            <p:ph idx="1"/>
          </p:nvPr>
        </p:nvSpPr>
        <p:spPr/>
        <p:txBody>
          <a:bodyPr/>
          <a:lstStyle/>
          <a:p>
            <a:r>
              <a:rPr lang="en-GB" sz="2800" dirty="0" smtClean="0"/>
              <a:t>We directly examine student performance on worthy intellectual tasks;</a:t>
            </a:r>
          </a:p>
          <a:p>
            <a:r>
              <a:rPr lang="en-GB" sz="2800" dirty="0" smtClean="0"/>
              <a:t>Students are required to be effective performers with acquired knowledge. </a:t>
            </a:r>
          </a:p>
          <a:p>
            <a:r>
              <a:rPr lang="en-GB" sz="2800" dirty="0" smtClean="0"/>
              <a:t>We can make valid inferences about the student's performance from the assignments presented for assessment</a:t>
            </a:r>
          </a:p>
          <a:p>
            <a:pPr>
              <a:buNone/>
            </a:pPr>
            <a:r>
              <a:rPr lang="en-GB" sz="2800" dirty="0" smtClean="0"/>
              <a:t> (after Wiggins, 1990)</a:t>
            </a:r>
            <a:endParaRPr lang="en-GB"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Authentic assignments:</a:t>
            </a:r>
          </a:p>
        </p:txBody>
      </p:sp>
      <p:sp>
        <p:nvSpPr>
          <p:cNvPr id="3" name="Content Placeholder 2"/>
          <p:cNvSpPr>
            <a:spLocks noGrp="1"/>
          </p:cNvSpPr>
          <p:nvPr>
            <p:ph idx="1"/>
          </p:nvPr>
        </p:nvSpPr>
        <p:spPr>
          <a:xfrm>
            <a:off x="468313" y="1412874"/>
            <a:ext cx="8229600" cy="5112469"/>
          </a:xfrm>
        </p:spPr>
        <p:txBody>
          <a:bodyPr/>
          <a:lstStyle/>
          <a:p>
            <a:r>
              <a:rPr lang="en-GB" sz="2800" dirty="0" smtClean="0"/>
              <a:t>present the student with the full array of tasks that mirror the priorities and challenges found in the best [teaching] activities</a:t>
            </a:r>
          </a:p>
          <a:p>
            <a:r>
              <a:rPr lang="en-GB" sz="2800" dirty="0" smtClean="0"/>
              <a:t>attend to whether the student can craft polished, thorough and justifiable answers, performances or products.</a:t>
            </a:r>
          </a:p>
          <a:p>
            <a:r>
              <a:rPr lang="en-GB" sz="2800" dirty="0" smtClean="0"/>
              <a:t>Involve students coping with potentially ill-structured challenges and roles, with incomplete information, that help them rehearse for the complex ambiguities of adult and professional life.</a:t>
            </a:r>
          </a:p>
          <a:p>
            <a:pPr marL="0" indent="0">
              <a:buNone/>
            </a:pPr>
            <a:r>
              <a:rPr lang="en-GB" sz="2800" dirty="0"/>
              <a:t> </a:t>
            </a:r>
            <a:r>
              <a:rPr lang="en-GB" sz="2800" dirty="0" smtClean="0"/>
              <a:t>   (after Wiggins </a:t>
            </a:r>
            <a:r>
              <a:rPr lang="en-GB" sz="2800" i="1" dirty="0" smtClean="0"/>
              <a:t>op cit</a:t>
            </a:r>
            <a:r>
              <a:rPr lang="en-GB" sz="2800" dirty="0" smtClean="0"/>
              <a:t>)</a:t>
            </a:r>
            <a:endParaRPr lang="en-GB"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2906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Authentic assessment: </a:t>
            </a:r>
            <a:br>
              <a:rPr lang="en-GB" sz="3200" dirty="0">
                <a:solidFill>
                  <a:srgbClr val="0070C0"/>
                </a:solidFill>
              </a:rPr>
            </a:br>
            <a:r>
              <a:rPr lang="en-US" sz="3200" dirty="0">
                <a:solidFill>
                  <a:srgbClr val="0070C0"/>
                </a:solidFill>
              </a:rPr>
              <a:t>8 questions on ‘why is assessment being undertaken at this point in time?’ </a:t>
            </a:r>
            <a:endParaRPr lang="en-GB" sz="3200" dirty="0">
              <a:solidFill>
                <a:srgbClr val="0070C0"/>
              </a:solidFill>
            </a:endParaRPr>
          </a:p>
        </p:txBody>
      </p:sp>
      <p:sp>
        <p:nvSpPr>
          <p:cNvPr id="3" name="Content Placeholder 2"/>
          <p:cNvSpPr>
            <a:spLocks noGrp="1"/>
          </p:cNvSpPr>
          <p:nvPr>
            <p:ph idx="1"/>
          </p:nvPr>
        </p:nvSpPr>
        <p:spPr>
          <a:xfrm>
            <a:off x="214282" y="1412875"/>
            <a:ext cx="8715436" cy="4789488"/>
          </a:xfrm>
        </p:spPr>
        <p:txBody>
          <a:bodyPr/>
          <a:lstStyle/>
          <a:p>
            <a:pPr marL="457200" lvl="0" indent="-457200">
              <a:buClr>
                <a:srgbClr val="002060"/>
              </a:buClr>
              <a:buSzPct val="100000"/>
              <a:buFont typeface="+mj-lt"/>
              <a:buAutoNum type="arabicPeriod"/>
            </a:pPr>
            <a:r>
              <a:rPr lang="en-US" sz="2800" dirty="0" smtClean="0"/>
              <a:t>Is it</a:t>
            </a:r>
            <a:r>
              <a:rPr lang="en-GB" sz="2800" dirty="0" smtClean="0"/>
              <a:t> to help students know how they are doing? </a:t>
            </a:r>
          </a:p>
          <a:p>
            <a:pPr marL="457200" lvl="0" indent="-457200">
              <a:buClr>
                <a:srgbClr val="002060"/>
              </a:buClr>
              <a:buSzPct val="100000"/>
              <a:buFont typeface="+mj-lt"/>
              <a:buAutoNum type="arabicPeriod"/>
            </a:pPr>
            <a:r>
              <a:rPr lang="en-US" sz="2800" dirty="0" smtClean="0"/>
              <a:t>Can it enable students to get the measure of their achievement or help them consolidate their learning? </a:t>
            </a:r>
            <a:endParaRPr lang="en-GB" sz="2800" dirty="0" smtClean="0"/>
          </a:p>
          <a:p>
            <a:pPr marL="457200" lvl="0" indent="-457200">
              <a:buClr>
                <a:srgbClr val="002060"/>
              </a:buClr>
              <a:buSzPct val="100000"/>
              <a:buFont typeface="+mj-lt"/>
              <a:buAutoNum type="arabicPeriod"/>
            </a:pPr>
            <a:r>
              <a:rPr lang="en-US" sz="2800" dirty="0" smtClean="0"/>
              <a:t>Is it to offer students formative guidance on the remediation of errors while they still have time to improve matters</a:t>
            </a:r>
            <a:r>
              <a:rPr lang="en-US" sz="2800" dirty="0"/>
              <a:t>?</a:t>
            </a:r>
            <a:endParaRPr lang="en-GB" sz="2800" dirty="0"/>
          </a:p>
          <a:p>
            <a:pPr marL="457200" lvl="0" indent="-457200">
              <a:buClr>
                <a:srgbClr val="002060"/>
              </a:buClr>
              <a:buSzPct val="100000"/>
              <a:buFont typeface="+mj-lt"/>
              <a:buAutoNum type="arabicPeriod"/>
            </a:pPr>
            <a:r>
              <a:rPr lang="en-US" sz="2800" dirty="0" smtClean="0"/>
              <a:t>Is it a summative assignment, designed to make a judgment about whether a student is fit to </a:t>
            </a:r>
            <a:r>
              <a:rPr lang="en-US" sz="2800" dirty="0" err="1" smtClean="0"/>
              <a:t>practise</a:t>
            </a:r>
            <a:r>
              <a:rPr lang="en-US" sz="2800" dirty="0" smtClean="0"/>
              <a:t> in a practice setting, or to determine </a:t>
            </a:r>
            <a:r>
              <a:rPr lang="en-GB" sz="2800" dirty="0" smtClean="0"/>
              <a:t>whether professional requirements have been satisfied</a:t>
            </a:r>
            <a:r>
              <a:rPr lang="en-US" sz="2800" dirty="0" smtClean="0"/>
              <a:t> sufficiently to achieve professional accreditation? </a:t>
            </a:r>
            <a:endParaRPr lang="en-GB" sz="2800" dirty="0" smtClean="0"/>
          </a:p>
          <a:p>
            <a:pPr>
              <a:buClr>
                <a:srgbClr val="002060"/>
              </a:buClr>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rgbClr val="0070C0"/>
                </a:solidFill>
              </a:rPr>
              <a:t>Employability: contextual factors</a:t>
            </a:r>
            <a:endParaRPr lang="en-GB" sz="3200" dirty="0">
              <a:solidFill>
                <a:srgbClr val="0070C0"/>
              </a:solidFill>
            </a:endParaRPr>
          </a:p>
        </p:txBody>
      </p:sp>
      <p:sp>
        <p:nvSpPr>
          <p:cNvPr id="3" name="Content Placeholder 2"/>
          <p:cNvSpPr>
            <a:spLocks noGrp="1"/>
          </p:cNvSpPr>
          <p:nvPr>
            <p:ph idx="1"/>
          </p:nvPr>
        </p:nvSpPr>
        <p:spPr/>
        <p:txBody>
          <a:bodyPr/>
          <a:lstStyle/>
          <a:p>
            <a:r>
              <a:rPr lang="en-GB" sz="2800" dirty="0" smtClean="0"/>
              <a:t>Universities want to provide employable graduates;</a:t>
            </a:r>
          </a:p>
          <a:p>
            <a:r>
              <a:rPr lang="en-GB" sz="2800" dirty="0" smtClean="0"/>
              <a:t>Students want to be employable when they graduate;</a:t>
            </a:r>
          </a:p>
          <a:p>
            <a:r>
              <a:rPr lang="en-GB" sz="2800" dirty="0" smtClean="0"/>
              <a:t>Employers want universities to provide relevant and appropriate curricula.</a:t>
            </a:r>
          </a:p>
          <a:p>
            <a:pPr>
              <a:buNone/>
            </a:pPr>
            <a:r>
              <a:rPr lang="en-GB" sz="2800" dirty="0" smtClean="0"/>
              <a:t>On vocationally-orientated programmes, authentic assignments that relate to real world tasks tend to be highly prized by students and employers alike (QAA, 2014, Wharton, 2003), hence the need for authentic learning experiences and assessment.</a:t>
            </a:r>
            <a:endParaRPr lang="en-GB"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And the last four questions</a:t>
            </a:r>
          </a:p>
        </p:txBody>
      </p:sp>
      <p:sp>
        <p:nvSpPr>
          <p:cNvPr id="3" name="Content Placeholder 2"/>
          <p:cNvSpPr>
            <a:spLocks noGrp="1"/>
          </p:cNvSpPr>
          <p:nvPr>
            <p:ph idx="1"/>
          </p:nvPr>
        </p:nvSpPr>
        <p:spPr/>
        <p:txBody>
          <a:bodyPr/>
          <a:lstStyle/>
          <a:p>
            <a:pPr marL="457200" lvl="0" indent="-457200">
              <a:buSzPct val="100000"/>
              <a:buFont typeface="+mj-lt"/>
              <a:buAutoNum type="arabicPeriod" startAt="5"/>
            </a:pPr>
            <a:r>
              <a:rPr lang="en-US" dirty="0" smtClean="0"/>
              <a:t>Can this particular assignment</a:t>
            </a:r>
            <a:r>
              <a:rPr lang="en-GB" dirty="0" smtClean="0"/>
              <a:t> help to </a:t>
            </a:r>
            <a:r>
              <a:rPr lang="en-US" dirty="0" smtClean="0"/>
              <a:t>motivate students so they better engage with their learning? </a:t>
            </a:r>
            <a:endParaRPr lang="en-GB" dirty="0" smtClean="0"/>
          </a:p>
          <a:p>
            <a:pPr marL="457200" lvl="0" indent="-457200">
              <a:buSzPct val="100000"/>
              <a:buFont typeface="+mj-lt"/>
              <a:buAutoNum type="arabicPeriod" startAt="5"/>
            </a:pPr>
            <a:r>
              <a:rPr lang="en-GB" dirty="0" smtClean="0"/>
              <a:t>Does it </a:t>
            </a:r>
            <a:r>
              <a:rPr lang="en-US" dirty="0" smtClean="0"/>
              <a:t>provide them with opportunities to relate theory and practice? </a:t>
            </a:r>
            <a:endParaRPr lang="en-GB" dirty="0" smtClean="0"/>
          </a:p>
          <a:p>
            <a:pPr marL="457200" lvl="0" indent="-457200">
              <a:buSzPct val="100000"/>
              <a:buFont typeface="+mj-lt"/>
              <a:buAutoNum type="arabicPeriod" startAt="5"/>
            </a:pPr>
            <a:r>
              <a:rPr lang="en-US" dirty="0" smtClean="0"/>
              <a:t>Are there opportunities through this assignment for students to demonstrate their employability? </a:t>
            </a:r>
          </a:p>
          <a:p>
            <a:pPr marL="457200" indent="-457200">
              <a:buSzPct val="100000"/>
              <a:buFont typeface="+mj-lt"/>
              <a:buAutoNum type="arabicPeriod" startAt="5"/>
            </a:pPr>
            <a:r>
              <a:rPr lang="en-GB" dirty="0" smtClean="0"/>
              <a:t>What particular ‘threshold concepts’ and ‘troublesome knowledge’ do students struggle with, and how can we help them better come to terms with them?</a:t>
            </a:r>
            <a:endParaRPr lang="en-US" dirty="0" smtClean="0"/>
          </a:p>
          <a:p>
            <a:pPr marL="457200" lvl="0" indent="-457200">
              <a:buNone/>
            </a:pPr>
            <a:endParaRPr lang="en-US" sz="2000" dirty="0" smtClean="0"/>
          </a:p>
          <a:p>
            <a:pPr marL="457200" lvl="0" indent="-457200">
              <a:buNone/>
            </a:pPr>
            <a:r>
              <a:rPr lang="en-US" sz="2000" dirty="0" smtClean="0"/>
              <a:t>Adapted from Chapter 7 of Brown, S., </a:t>
            </a:r>
            <a:r>
              <a:rPr lang="en-GB" sz="2000" i="1" dirty="0" smtClean="0"/>
              <a:t>Assessment, learning and Teaching: global perspectives,</a:t>
            </a:r>
            <a:r>
              <a:rPr lang="en-GB" sz="2000" dirty="0" smtClean="0"/>
              <a:t> Palgrave (2015)</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Inauthentic assessment is when:</a:t>
            </a:r>
          </a:p>
        </p:txBody>
      </p:sp>
      <p:sp>
        <p:nvSpPr>
          <p:cNvPr id="3" name="Content Placeholder 2"/>
          <p:cNvSpPr>
            <a:spLocks noGrp="1"/>
          </p:cNvSpPr>
          <p:nvPr>
            <p:ph idx="1"/>
          </p:nvPr>
        </p:nvSpPr>
        <p:spPr/>
        <p:txBody>
          <a:bodyPr/>
          <a:lstStyle/>
          <a:p>
            <a:r>
              <a:rPr lang="en-GB" sz="2800" dirty="0" smtClean="0"/>
              <a:t>proxies for assessment of competence performance are undertaken rather than </a:t>
            </a:r>
            <a:r>
              <a:rPr lang="en-GB" sz="2800" dirty="0" err="1" smtClean="0"/>
              <a:t>performative</a:t>
            </a:r>
            <a:r>
              <a:rPr lang="en-GB" sz="2800" dirty="0" smtClean="0"/>
              <a:t> elements themselves;</a:t>
            </a:r>
          </a:p>
          <a:p>
            <a:r>
              <a:rPr lang="en-GB" sz="2800" dirty="0" smtClean="0"/>
              <a:t>the tasks being undertaken by students have little intrinsic value in themselves in terms of advancing students learning; </a:t>
            </a:r>
          </a:p>
          <a:p>
            <a:r>
              <a:rPr lang="en-GB" sz="2800" dirty="0" smtClean="0"/>
              <a:t>theory is prioritised to the detriment of practical applications;</a:t>
            </a:r>
          </a:p>
          <a:p>
            <a:r>
              <a:rPr lang="en-GB" sz="2800" dirty="0" smtClean="0"/>
              <a:t>activities lack currency to contemporary practical contexts.</a:t>
            </a:r>
          </a:p>
          <a:p>
            <a:endParaRPr lang="en-GB" dirty="0" smtClean="0"/>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What are the barriers to the uses of authentic assessment?</a:t>
            </a:r>
          </a:p>
        </p:txBody>
      </p:sp>
      <p:sp>
        <p:nvSpPr>
          <p:cNvPr id="3" name="Content Placeholder 2"/>
          <p:cNvSpPr>
            <a:spLocks noGrp="1"/>
          </p:cNvSpPr>
          <p:nvPr>
            <p:ph idx="1"/>
          </p:nvPr>
        </p:nvSpPr>
        <p:spPr/>
        <p:txBody>
          <a:bodyPr/>
          <a:lstStyle/>
          <a:p>
            <a:r>
              <a:rPr lang="en-GB" sz="2800" dirty="0" smtClean="0"/>
              <a:t>Inertia factors mean that many colleagues would prefer to stick to ‘tried and tested methods’ they are used to;</a:t>
            </a:r>
          </a:p>
          <a:p>
            <a:r>
              <a:rPr lang="en-GB" sz="2800" dirty="0" smtClean="0"/>
              <a:t>Organising traditional exams, multiple-choice questions and essays requires less effort to set up than assignments which include the development of case study material and the establishment of authentic practice setting environments in university buildings;</a:t>
            </a:r>
          </a:p>
          <a:p>
            <a:r>
              <a:rPr lang="en-GB" sz="2800" dirty="0" smtClean="0"/>
              <a:t>Authentic assessment tasks may involve additional costs. </a:t>
            </a:r>
            <a:endParaRPr lang="en-GB"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 manifesto for authentic curriculum design and assessment:</a:t>
            </a:r>
            <a:br>
              <a:rPr lang="en-GB" sz="3200" dirty="0">
                <a:solidFill>
                  <a:srgbClr val="0070C0"/>
                </a:solidFill>
              </a:rPr>
            </a:br>
            <a:r>
              <a:rPr lang="en-GB" sz="3200" dirty="0">
                <a:solidFill>
                  <a:srgbClr val="0070C0"/>
                </a:solidFill>
              </a:rPr>
              <a:t>It must be:</a:t>
            </a:r>
          </a:p>
        </p:txBody>
      </p:sp>
      <p:sp>
        <p:nvSpPr>
          <p:cNvPr id="3" name="Content Placeholder 2"/>
          <p:cNvSpPr>
            <a:spLocks noGrp="1"/>
          </p:cNvSpPr>
          <p:nvPr>
            <p:ph idx="1"/>
          </p:nvPr>
        </p:nvSpPr>
        <p:spPr>
          <a:xfrm>
            <a:off x="468312" y="1628799"/>
            <a:ext cx="8389967" cy="4573563"/>
          </a:xfrm>
        </p:spPr>
        <p:txBody>
          <a:bodyPr/>
          <a:lstStyle/>
          <a:p>
            <a:r>
              <a:rPr lang="en-GB" sz="2800" dirty="0" smtClean="0"/>
              <a:t>Action-orientated, with students learning by doing;</a:t>
            </a:r>
          </a:p>
          <a:p>
            <a:r>
              <a:rPr lang="en-GB" sz="2800" dirty="0" smtClean="0"/>
              <a:t>Underpinned by relevant evidence-based scholarship;</a:t>
            </a:r>
          </a:p>
          <a:p>
            <a:r>
              <a:rPr lang="en-GB" sz="2800" dirty="0" smtClean="0"/>
              <a:t>Coherent, constructively aligned and challenging</a:t>
            </a:r>
          </a:p>
          <a:p>
            <a:r>
              <a:rPr lang="en-GB" sz="2800" dirty="0" smtClean="0"/>
              <a:t>Enhancing of learning and involving students’ action;</a:t>
            </a:r>
          </a:p>
          <a:p>
            <a:r>
              <a:rPr lang="en-GB" sz="2800" dirty="0" smtClean="0"/>
              <a:t>Inclusive in its approaches, so it doesn’t disadvantage students with special educational needs and disabilities;</a:t>
            </a:r>
          </a:p>
          <a:p>
            <a:pPr>
              <a:buNone/>
            </a:pP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Authentic assessment must be:</a:t>
            </a:r>
          </a:p>
        </p:txBody>
      </p:sp>
      <p:sp>
        <p:nvSpPr>
          <p:cNvPr id="3" name="Content Placeholder 2"/>
          <p:cNvSpPr>
            <a:spLocks noGrp="1"/>
          </p:cNvSpPr>
          <p:nvPr>
            <p:ph idx="1"/>
          </p:nvPr>
        </p:nvSpPr>
        <p:spPr/>
        <p:txBody>
          <a:bodyPr/>
          <a:lstStyle/>
          <a:p>
            <a:r>
              <a:rPr lang="en-GB" sz="2800" dirty="0" smtClean="0"/>
              <a:t>Nuanced, clearly articulated and transparent in the way that decisions are reached on assessment grades;</a:t>
            </a:r>
          </a:p>
          <a:p>
            <a:r>
              <a:rPr lang="en-GB" sz="2800" dirty="0" smtClean="0"/>
              <a:t>Timely in its execution while being tactical in its purpose</a:t>
            </a:r>
          </a:p>
          <a:p>
            <a:r>
              <a:rPr lang="en-GB" sz="2800" dirty="0" smtClean="0"/>
              <a:t>Truly representative of student effort;</a:t>
            </a:r>
          </a:p>
          <a:p>
            <a:r>
              <a:rPr lang="en-GB" sz="2800" dirty="0" smtClean="0"/>
              <a:t>Maximising of student effort and time on task while remaining manageable and viable in terms of its organisation for the staff doing it,</a:t>
            </a:r>
          </a:p>
          <a:p>
            <a:pPr>
              <a:buNone/>
            </a:pPr>
            <a:r>
              <a:rPr lang="en-GB" sz="2800" dirty="0" smtClean="0"/>
              <a:t>This is tough to achieve, but if we can do it, the benefits for all are substantial!</a:t>
            </a: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70C0"/>
                </a:solidFill>
              </a:rPr>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70C0"/>
                </a:solidFill>
              </a:rPr>
              <a:t>Useful references: 1</a:t>
            </a:r>
          </a:p>
        </p:txBody>
      </p:sp>
      <p:sp>
        <p:nvSpPr>
          <p:cNvPr id="207875" name="Rectangle 3"/>
          <p:cNvSpPr>
            <a:spLocks noGrp="1" noChangeArrowheads="1"/>
          </p:cNvSpPr>
          <p:nvPr>
            <p:ph type="body" idx="1"/>
          </p:nvPr>
        </p:nvSpPr>
        <p:spPr>
          <a:xfrm>
            <a:off x="250825" y="764704"/>
            <a:ext cx="8713788" cy="5759921"/>
          </a:xfrm>
        </p:spPr>
        <p:txBody>
          <a:bodyPr/>
          <a:lstStyle/>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US" sz="2000" dirty="0" smtClean="0"/>
              <a:t>Carless, D., Joughin,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marL="609600" indent="-609600" eaLnBrk="1" hangingPunct="1">
              <a:buNone/>
              <a:defRPr/>
            </a:pP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43204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70C0"/>
                </a:solidFill>
              </a:rPr>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None/>
              <a:defRPr/>
            </a:pPr>
            <a:r>
              <a:rPr lang="en-GB" sz="2000" dirty="0" err="1" smtClean="0"/>
              <a:t>Dochy</a:t>
            </a:r>
            <a:r>
              <a:rPr lang="en-GB" sz="2000" dirty="0" smtClean="0"/>
              <a:t>, F. J. R. C., </a:t>
            </a:r>
            <a:r>
              <a:rPr lang="en-GB" sz="2000" dirty="0" err="1" smtClean="0"/>
              <a:t>Segers</a:t>
            </a:r>
            <a:r>
              <a:rPr lang="en-GB" sz="2000" dirty="0" smtClean="0"/>
              <a:t>, M., &amp; </a:t>
            </a:r>
            <a:r>
              <a:rPr lang="en-GB" sz="2000" dirty="0" err="1" smtClean="0"/>
              <a:t>Sluijsmans</a:t>
            </a:r>
            <a:r>
              <a:rPr lang="en-GB" sz="2000" dirty="0" smtClean="0"/>
              <a:t>, D. (1999). The use of self-, peer and co-assessment in higher education: A review. </a:t>
            </a:r>
            <a:r>
              <a:rPr lang="en-GB" sz="2000" i="1" dirty="0" smtClean="0"/>
              <a:t>Studies in Higher education</a:t>
            </a:r>
            <a:r>
              <a:rPr lang="en-GB" sz="2000" dirty="0" smtClean="0"/>
              <a:t>,</a:t>
            </a:r>
            <a:r>
              <a:rPr lang="en-GB" sz="2000" i="1" dirty="0" smtClean="0"/>
              <a:t>24</a:t>
            </a:r>
            <a:r>
              <a:rPr lang="en-GB" sz="2000" dirty="0" smtClean="0"/>
              <a:t>(3), 331-350.</a:t>
            </a:r>
          </a:p>
          <a:p>
            <a:pPr marL="609600" indent="-609600" eaLnBrk="1" hangingPunct="1">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err="1" smtClean="0">
                <a:hlinkClick r:id="rId3"/>
              </a:rPr>
              <a:t>www.tla.ed.ac.uk</a:t>
            </a:r>
            <a:r>
              <a:rPr lang="en-GB" sz="2000" dirty="0" smtClean="0">
                <a:hlinkClick r:id="rId3"/>
              </a:rPr>
              <a:t>/interchange</a:t>
            </a:r>
            <a:r>
              <a:rPr lang="en-GB" sz="2000" dirty="0" smtClean="0"/>
              <a:t>.</a:t>
            </a:r>
          </a:p>
          <a:p>
            <a:pPr marL="609600" indent="-609600" eaLnBrk="1" hangingPunct="1">
              <a:buNone/>
              <a:defRPr/>
            </a:pPr>
            <a:r>
              <a:rPr lang="en-GB" sz="2000" dirty="0" smtClean="0"/>
              <a:t>Knight, P. and Yorke, M. (2003) </a:t>
            </a:r>
            <a:r>
              <a:rPr lang="en-GB" sz="2000" i="1" dirty="0" smtClean="0"/>
              <a:t>Assessment, learning and employability</a:t>
            </a:r>
            <a:r>
              <a:rPr lang="en-GB" sz="2000" dirty="0" smtClean="0"/>
              <a:t> Maidenhead, UK: SRHE/Open University Press.</a:t>
            </a:r>
          </a:p>
          <a:p>
            <a:pPr marL="609600" indent="-609600" eaLnBrk="1" hangingPunct="1">
              <a:buFont typeface="Wingdings" pitchFamily="2" charset="2"/>
              <a:buNone/>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763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70C0"/>
                </a:solidFill>
              </a:rPr>
              <a:t>Useful references 3</a:t>
            </a:r>
          </a:p>
        </p:txBody>
      </p:sp>
      <p:sp>
        <p:nvSpPr>
          <p:cNvPr id="43011" name="Rectangle 3"/>
          <p:cNvSpPr>
            <a:spLocks noGrp="1" noChangeArrowheads="1"/>
          </p:cNvSpPr>
          <p:nvPr>
            <p:ph type="body" idx="1"/>
          </p:nvPr>
        </p:nvSpPr>
        <p:spPr>
          <a:xfrm>
            <a:off x="142844" y="836713"/>
            <a:ext cx="8750331" cy="5545038"/>
          </a:xfrm>
        </p:spPr>
        <p:txBody>
          <a:bodyPr/>
          <a:lstStyle/>
          <a:p>
            <a:pPr eaLnBrk="1" hangingPunct="1">
              <a:buNone/>
              <a:defRPr/>
            </a:pPr>
            <a:r>
              <a:rPr lang="en-GB" sz="2000" dirty="0" smtClean="0"/>
              <a:t>Meyer, J.H.F. and Land, R. (2003) </a:t>
            </a:r>
            <a:r>
              <a:rPr lang="en-GB" sz="2000" i="1" dirty="0" smtClean="0"/>
              <a:t>Threshold Concepts and Troublesome Knowledge 1 – Linkages to Ways of Thinking and Practising within the Disciplines</a:t>
            </a:r>
            <a:r>
              <a:rPr lang="en-GB" sz="2000" dirty="0"/>
              <a:t>,</a:t>
            </a:r>
            <a:r>
              <a:rPr lang="en-GB" sz="2000" dirty="0" smtClean="0"/>
              <a:t>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None/>
              <a:defRPr/>
            </a:pPr>
            <a:r>
              <a:rPr lang="en-GB" sz="2000" dirty="0" smtClean="0"/>
              <a:t>Millen, R. </a:t>
            </a:r>
            <a:r>
              <a:rPr lang="en-GB" sz="2000" i="1" dirty="0" smtClean="0"/>
              <a:t>Delivering an Exceptional Postgraduate Taught Experience at Queen’s</a:t>
            </a:r>
            <a:r>
              <a:rPr lang="en-GB" sz="2000" dirty="0" smtClean="0"/>
              <a:t>, presentation at Queens University Belfast Staff conference on Postgraduate Teaching on 28 June 2012 by the Head of the Higher Education Academy Postgraduate Student Centre</a:t>
            </a:r>
          </a:p>
          <a:p>
            <a:pPr eaLnBrk="1" hangingPunct="1">
              <a:buNone/>
              <a:defRPr/>
            </a:pPr>
            <a:r>
              <a:rPr lang="en-GB" sz="2000" dirty="0"/>
              <a:t>Morgan, M. (2013) (Ed.) ​</a:t>
            </a:r>
            <a:r>
              <a:rPr lang="en-GB" sz="2000" i="1" dirty="0"/>
              <a:t>Supporting Student Diversity in Higher Education: A practical guide,</a:t>
            </a:r>
            <a:r>
              <a:rPr lang="en-GB" sz="2000" dirty="0"/>
              <a:t> London: Routledge</a:t>
            </a:r>
            <a:r>
              <a:rPr lang="en-GB" sz="2000" dirty="0" smtClean="0"/>
              <a:t>.</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smtClean="0"/>
              <a:t>Quality Assurance Agency (2014) Code B6 of the QAA Code of practice.</a:t>
            </a:r>
          </a:p>
          <a:p>
            <a:pPr eaLnBrk="1" hangingPunct="1">
              <a:buNone/>
              <a:defRPr/>
            </a:pPr>
            <a:endParaRPr lang="en-GB" sz="2000" dirty="0" smtClean="0"/>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70C0"/>
                </a:solidFill>
              </a:rPr>
              <a:t>Useful references 4</a:t>
            </a:r>
          </a:p>
        </p:txBody>
      </p:sp>
      <p:sp>
        <p:nvSpPr>
          <p:cNvPr id="48131" name="Content Placeholder 2"/>
          <p:cNvSpPr>
            <a:spLocks noGrp="1"/>
          </p:cNvSpPr>
          <p:nvPr>
            <p:ph idx="1"/>
          </p:nvPr>
        </p:nvSpPr>
        <p:spPr>
          <a:xfrm>
            <a:off x="468313" y="1052736"/>
            <a:ext cx="8229600" cy="5149627"/>
          </a:xfrm>
        </p:spPr>
        <p:txBody>
          <a:bodyPr/>
          <a:lstStyle/>
          <a:p>
            <a:pPr eaLnBrk="1" hangingPunct="1">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None/>
            </a:pPr>
            <a:r>
              <a:rPr lang="en-GB" sz="2000" dirty="0"/>
              <a:t>Race P. (</a:t>
            </a:r>
            <a:r>
              <a:rPr lang="en-GB" sz="2000" dirty="0" smtClean="0"/>
              <a:t>2015) </a:t>
            </a:r>
            <a:r>
              <a:rPr lang="en-GB" sz="2000" i="1" dirty="0"/>
              <a:t>The lecturer’s toolkit </a:t>
            </a:r>
            <a:r>
              <a:rPr lang="en-GB" sz="2000" i="1" dirty="0" smtClean="0"/>
              <a:t>(4</a:t>
            </a:r>
            <a:r>
              <a:rPr lang="en-GB" sz="2000" i="1" baseline="30000" dirty="0" smtClean="0"/>
              <a:t>th</a:t>
            </a:r>
            <a:r>
              <a:rPr lang="en-GB" sz="2000" i="1" dirty="0" smtClean="0"/>
              <a:t> </a:t>
            </a:r>
            <a:r>
              <a:rPr lang="en-GB" sz="2000" i="1" dirty="0"/>
              <a:t>edition),</a:t>
            </a:r>
            <a:r>
              <a:rPr lang="en-GB" sz="2000" dirty="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University Alliance (2014) Job ready: universities, employers and students creating success full report </a:t>
            </a:r>
            <a:r>
              <a:rPr lang="en-GB" sz="2000" u="sng" dirty="0" smtClean="0">
                <a:hlinkClick r:id="rId3"/>
              </a:rPr>
              <a:t>http://www.unialliance.ac.uk/wp-conte</a:t>
            </a:r>
            <a:r>
              <a:rPr lang="en-GB" sz="2000" u="sng" dirty="0" smtClean="0"/>
              <a:t> </a:t>
            </a:r>
            <a:r>
              <a:rPr lang="en-GB" sz="2000" dirty="0" smtClean="0"/>
              <a:t>Accessed July 2014 (Job ready engineering examples) </a:t>
            </a:r>
            <a:r>
              <a:rPr lang="en-GB" sz="2000" u="sng" dirty="0" smtClean="0">
                <a:hlinkClick r:id="rId4"/>
              </a:rPr>
              <a:t>http://www.unialliance.ac.uk/job-ready-sector-engineering/ </a:t>
            </a:r>
            <a:endParaRPr lang="en-GB" sz="2000" u="sng" dirty="0" smtClean="0"/>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Universities want to provide employable graduates: are your students job-ready?</a:t>
            </a:r>
          </a:p>
        </p:txBody>
      </p:sp>
      <p:sp>
        <p:nvSpPr>
          <p:cNvPr id="3" name="Content Placeholder 2"/>
          <p:cNvSpPr>
            <a:spLocks noGrp="1"/>
          </p:cNvSpPr>
          <p:nvPr>
            <p:ph idx="1"/>
          </p:nvPr>
        </p:nvSpPr>
        <p:spPr/>
        <p:txBody>
          <a:bodyPr/>
          <a:lstStyle/>
          <a:p>
            <a:pPr>
              <a:buNone/>
            </a:pPr>
            <a:r>
              <a:rPr lang="en-GB" dirty="0" smtClean="0"/>
              <a:t>A major initiative, ‘Job Ready’, explored between 2012 and 2014 how universities and businesses could best work together to create opportunities for UK students and graduates to develop their skills. Based upon extensive and in-depth interviews with 50 employers, it captures a snapshot of the 21,000 interactions between businesses and University Alliance universities (University Alliance, 2014).</a:t>
            </a:r>
          </a:p>
          <a:p>
            <a:pPr>
              <a:buNone/>
            </a:pPr>
            <a:r>
              <a:rPr lang="en-GB" dirty="0" smtClean="0"/>
              <a:t>Within the report, Libby Hackett, Chief Executive of University Alliance, said: “At a time when most of the employment growth in the UK is in [jobs] involving analytical, problem solving and complex communications, it is important that we ensure universities are working closely with employers”</a:t>
            </a:r>
            <a:r>
              <a:rPr lang="en-GB" i="1" dirty="0" smtClean="0"/>
              <a:t>. </a:t>
            </a:r>
            <a:endParaRPr lang="en-GB" dirty="0" smtClean="0"/>
          </a:p>
          <a:p>
            <a:pPr>
              <a:buNone/>
            </a:pP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buNone/>
            </a:pPr>
            <a:r>
              <a:rPr lang="en-GB" sz="2000" dirty="0"/>
              <a:t>Wharton, S. (2003) Defining appropriate criteria for the assessment of master's level TESOL Assignments. </a:t>
            </a:r>
            <a:r>
              <a:rPr lang="en-GB" sz="2000" i="1" dirty="0"/>
              <a:t>Assessment &amp; Evaluation in Higher Education</a:t>
            </a:r>
            <a:r>
              <a:rPr lang="en-GB" sz="2000" dirty="0"/>
              <a:t>, </a:t>
            </a:r>
            <a:r>
              <a:rPr lang="en-GB" sz="2000" i="1" dirty="0"/>
              <a:t>28(6), pp.649-664.</a:t>
            </a:r>
            <a:endParaRPr lang="en-GB" sz="2000" dirty="0"/>
          </a:p>
          <a:p>
            <a:pPr eaLnBrk="1" hangingPunct="1">
              <a:buNone/>
            </a:pPr>
            <a:r>
              <a:rPr lang="en-GB" sz="2000" dirty="0"/>
              <a:t>Wiggins, G. (1990</a:t>
            </a:r>
            <a:r>
              <a:rPr lang="en-GB" sz="2000" dirty="0" smtClean="0"/>
              <a:t>) </a:t>
            </a:r>
            <a:r>
              <a:rPr lang="en-GB" sz="2000" i="1" dirty="0"/>
              <a:t>The Case for Authentic Assessment</a:t>
            </a:r>
            <a:r>
              <a:rPr lang="en-GB" sz="2000" dirty="0"/>
              <a:t>. ERIC Digest</a:t>
            </a:r>
            <a:r>
              <a:rPr lang="en-GB" sz="2000" b="0" dirty="0"/>
              <a:t>.</a:t>
            </a:r>
          </a:p>
          <a:p>
            <a:pPr eaLnBrk="1" hangingPunct="1">
              <a:buNone/>
            </a:pPr>
            <a:r>
              <a:rPr lang="en-GB" sz="2000" dirty="0" err="1"/>
              <a:t>Yorke</a:t>
            </a:r>
            <a:r>
              <a:rPr lang="en-GB" sz="2000" dirty="0"/>
              <a:t>, M. (1999) </a:t>
            </a:r>
            <a:r>
              <a:rPr lang="en-GB" sz="2000" i="1" dirty="0"/>
              <a:t>Leaving Early: Undergraduate Non-completion in Higher Education,</a:t>
            </a:r>
            <a:r>
              <a:rPr lang="en-GB" sz="2000" dirty="0"/>
              <a:t> London: Routledge.</a:t>
            </a:r>
          </a:p>
          <a:p>
            <a:pPr marL="0" indent="0">
              <a:buNone/>
            </a:pPr>
            <a:endParaRPr lang="en-GB" sz="2000" dirty="0"/>
          </a:p>
        </p:txBody>
      </p:sp>
      <p:sp>
        <p:nvSpPr>
          <p:cNvPr id="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solidFill>
                  <a:srgbClr val="0070C0"/>
                </a:solidFill>
              </a:rPr>
              <a:t>Useful references 5</a:t>
            </a:r>
          </a:p>
        </p:txBody>
      </p:sp>
    </p:spTree>
    <p:extLst>
      <p:ext uri="{BB962C8B-B14F-4D97-AF65-F5344CB8AC3E}">
        <p14:creationId xmlns:p14="http://schemas.microsoft.com/office/powerpoint/2010/main" val="1937757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Four examples of the need for job-readiness</a:t>
            </a:r>
          </a:p>
        </p:txBody>
      </p:sp>
      <p:sp>
        <p:nvSpPr>
          <p:cNvPr id="3" name="Content Placeholder 2"/>
          <p:cNvSpPr>
            <a:spLocks noGrp="1"/>
          </p:cNvSpPr>
          <p:nvPr>
            <p:ph idx="1"/>
          </p:nvPr>
        </p:nvSpPr>
        <p:spPr/>
        <p:txBody>
          <a:bodyPr/>
          <a:lstStyle/>
          <a:p>
            <a:pPr marL="457200" indent="-457200">
              <a:buSzPct val="100000"/>
              <a:buAutoNum type="arabicPeriod"/>
            </a:pPr>
            <a:r>
              <a:rPr lang="en-GB" dirty="0" smtClean="0"/>
              <a:t>Annalise Hayward of IBM working with Kingston University said: “We wanted to align with a university that is being strategic and innovative in what it’s doing and looking at ways to grow the employability of their students. This mission fits with our values on innovation”. (University Alliance, </a:t>
            </a:r>
            <a:r>
              <a:rPr lang="en-GB" i="1" dirty="0" smtClean="0"/>
              <a:t>op cit,</a:t>
            </a:r>
            <a:r>
              <a:rPr lang="en-GB" dirty="0" smtClean="0"/>
              <a:t> 2014). </a:t>
            </a:r>
          </a:p>
          <a:p>
            <a:pPr marL="457200" indent="-457200">
              <a:buSzPct val="100000"/>
              <a:buFont typeface="+mj-lt"/>
              <a:buAutoNum type="arabicPeriod"/>
            </a:pPr>
            <a:r>
              <a:rPr lang="en-GB" dirty="0" smtClean="0"/>
              <a:t>Rhys Williams of GE Aviation working with University of South Wales “For us to maintain our competitive advantage, we need to be finding and nurturing talent to develop a future pipeline of highly skilled employees”.</a:t>
            </a:r>
          </a:p>
          <a:p>
            <a:pPr marL="457200" indent="-457200">
              <a:buSzPct val="100000"/>
              <a:buFont typeface="+mj-lt"/>
              <a:buAutoNum type="arabicPeriod"/>
            </a:pPr>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Another example of the need for job readiness from the field of engineering</a:t>
            </a:r>
          </a:p>
        </p:txBody>
      </p:sp>
      <p:sp>
        <p:nvSpPr>
          <p:cNvPr id="3" name="Content Placeholder 2"/>
          <p:cNvSpPr>
            <a:spLocks noGrp="1"/>
          </p:cNvSpPr>
          <p:nvPr>
            <p:ph idx="1"/>
          </p:nvPr>
        </p:nvSpPr>
        <p:spPr/>
        <p:txBody>
          <a:bodyPr/>
          <a:lstStyle/>
          <a:p>
            <a:pPr>
              <a:buNone/>
            </a:pPr>
            <a:r>
              <a:rPr lang="en-GB" dirty="0" smtClean="0"/>
              <a:t>3. David Webber, Business Development Manager for </a:t>
            </a:r>
            <a:r>
              <a:rPr lang="en-GB" dirty="0" err="1" smtClean="0"/>
              <a:t>Agustawestland</a:t>
            </a:r>
            <a:r>
              <a:rPr lang="en-GB" dirty="0" smtClean="0"/>
              <a:t> working with Plymouth University, said: </a:t>
            </a:r>
          </a:p>
          <a:p>
            <a:pPr>
              <a:buNone/>
            </a:pPr>
            <a:r>
              <a:rPr lang="en-GB" dirty="0"/>
              <a:t>	</a:t>
            </a:r>
            <a:r>
              <a:rPr lang="en-GB" dirty="0" smtClean="0"/>
              <a:t>“I expect students to come in highly motivated, energetic and with a very good core base of up-to-date skills in terms of technology, computing and presentation skills. I also expect them to come with an enquiring mind, because all of those skills are immediately applicable to the roles we put them into. After this, it’s the task specific knowledge that we are looking to provide for them. We’re looking for self-starters really.”</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A fourth example of the need for job readiness </a:t>
            </a:r>
          </a:p>
        </p:txBody>
      </p:sp>
      <p:sp>
        <p:nvSpPr>
          <p:cNvPr id="3" name="Content Placeholder 2"/>
          <p:cNvSpPr>
            <a:spLocks noGrp="1"/>
          </p:cNvSpPr>
          <p:nvPr>
            <p:ph idx="1"/>
          </p:nvPr>
        </p:nvSpPr>
        <p:spPr/>
        <p:txBody>
          <a:bodyPr/>
          <a:lstStyle/>
          <a:p>
            <a:pPr>
              <a:buNone/>
            </a:pPr>
            <a:r>
              <a:rPr lang="en-GB" dirty="0" smtClean="0"/>
              <a:t>4. Bill Kelly of British Airways working with University of South Wales said: </a:t>
            </a:r>
          </a:p>
          <a:p>
            <a:pPr>
              <a:buNone/>
            </a:pPr>
            <a:r>
              <a:rPr lang="en-GB" dirty="0"/>
              <a:t>	</a:t>
            </a:r>
            <a:r>
              <a:rPr lang="en-GB" dirty="0" smtClean="0"/>
              <a:t>“To ensure our long-term prosperity and to ensure that we will be able to provide a competitive maintenance service back to our airline into the future (the next 10, 15, 20 years) we needed to transform our skills and experience. For example, simple things like the way we conduct repairs to the aircraft and the challenges around things like fibre optics, avionics, hydraulics, that’s all moved forwards from a technological standpoint and we really needed to sit back and ask how we prepare our engineers”. </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Students want to be employable when they graduate</a:t>
            </a:r>
          </a:p>
        </p:txBody>
      </p:sp>
      <p:sp>
        <p:nvSpPr>
          <p:cNvPr id="3" name="Content Placeholder 2"/>
          <p:cNvSpPr>
            <a:spLocks noGrp="1"/>
          </p:cNvSpPr>
          <p:nvPr>
            <p:ph idx="1"/>
          </p:nvPr>
        </p:nvSpPr>
        <p:spPr/>
        <p:txBody>
          <a:bodyPr/>
          <a:lstStyle/>
          <a:p>
            <a:r>
              <a:rPr lang="en-GB" dirty="0" smtClean="0"/>
              <a:t>Many students (and their families) are making an investment in their personal and professional development by undertaking higher education and so have high expectations of the usefulness and relevance of their programmes and particularly the means by which they are assessed. </a:t>
            </a:r>
          </a:p>
          <a:p>
            <a:r>
              <a:rPr lang="en-GB" dirty="0" smtClean="0"/>
              <a:t>Since so many students regard university study as a career advancement or progression route, they are likely to regard programmes which do not add value to their capabilities and knowledge as perceived by potential employers as a poor investment of their time and energy.</a:t>
            </a:r>
          </a:p>
          <a:p>
            <a:r>
              <a:rPr lang="en-GB" dirty="0" smtClean="0"/>
              <a:t>Authentic learning and assessment have a key role to play in helping students become employable.</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Employers want universities to provide relevant and appropriate curricula</a:t>
            </a:r>
          </a:p>
        </p:txBody>
      </p:sp>
      <p:sp>
        <p:nvSpPr>
          <p:cNvPr id="3" name="Content Placeholder 2"/>
          <p:cNvSpPr>
            <a:spLocks noGrp="1"/>
          </p:cNvSpPr>
          <p:nvPr>
            <p:ph idx="1"/>
          </p:nvPr>
        </p:nvSpPr>
        <p:spPr/>
        <p:txBody>
          <a:bodyPr/>
          <a:lstStyle/>
          <a:p>
            <a:r>
              <a:rPr lang="en-GB" dirty="0" smtClean="0"/>
              <a:t>Unfortunately, employers are not always impressed with the work-readiness of new graduates, particularly those who have been taught and assessed in conventional ways. </a:t>
            </a:r>
          </a:p>
          <a:p>
            <a:r>
              <a:rPr lang="en-GB" dirty="0" smtClean="0"/>
              <a:t>Arriving with a sound body of knowledge is, of course, expected, but more than that, graduates need to be able to demonstrate interpersonal skills and social literacy, as well as a commitment to ongoing personal and professional development. </a:t>
            </a:r>
          </a:p>
          <a:p>
            <a:r>
              <a:rPr lang="en-GB" dirty="0" smtClean="0"/>
              <a:t>“In an increasingly globalised world, businesses are looking for excellent graduates with international experience while at the same time attracting lifelong learners with appropriate working experience and state-of-the-art knowledge and skills” (Morgan, 2013).</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0070C0"/>
                </a:solidFill>
              </a:rPr>
              <a:t>Designing relevant and appropriate curricula to enhance employability.</a:t>
            </a:r>
          </a:p>
        </p:txBody>
      </p:sp>
      <p:sp>
        <p:nvSpPr>
          <p:cNvPr id="3" name="Content Placeholder 2"/>
          <p:cNvSpPr>
            <a:spLocks noGrp="1"/>
          </p:cNvSpPr>
          <p:nvPr>
            <p:ph idx="1"/>
          </p:nvPr>
        </p:nvSpPr>
        <p:spPr/>
        <p:txBody>
          <a:bodyPr/>
          <a:lstStyle/>
          <a:p>
            <a:r>
              <a:rPr lang="en-GB" sz="2800" dirty="0" smtClean="0"/>
              <a:t>Curriculum design must be an ongoing process rather than a single event, with regular refreshment to keep it up-to-date, context contingent and in line with employers’ current needs;</a:t>
            </a:r>
          </a:p>
          <a:p>
            <a:r>
              <a:rPr lang="en-GB" sz="2800" dirty="0" smtClean="0"/>
              <a:t>Curriculum design can be seen as an eight-element process, which is often concurrent rather than cyclical;</a:t>
            </a:r>
          </a:p>
          <a:p>
            <a:r>
              <a:rPr lang="en-GB" sz="2800" dirty="0" smtClean="0"/>
              <a:t>The following diagram illustrates these eight dimensions of activity:</a:t>
            </a:r>
            <a:endParaRPr lang="en-GB" sz="28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2447</Words>
  <Application>Microsoft Office PowerPoint</Application>
  <PresentationFormat>On-screen Show (4:3)</PresentationFormat>
  <Paragraphs>166</Paragraphs>
  <Slides>30</Slides>
  <Notes>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30</vt:i4>
      </vt:variant>
    </vt:vector>
  </HeadingPairs>
  <TitlesOfParts>
    <vt:vector size="39" baseType="lpstr">
      <vt:lpstr>Arial</vt:lpstr>
      <vt:lpstr>Arial Rounded MT Bold</vt:lpstr>
      <vt:lpstr>Calibri</vt:lpstr>
      <vt:lpstr>Comic Sans MS</vt:lpstr>
      <vt:lpstr>Times New Roman</vt:lpstr>
      <vt:lpstr>Wingdings</vt:lpstr>
      <vt:lpstr>LeedsMet template</vt:lpstr>
      <vt:lpstr>101_Custom Design</vt:lpstr>
      <vt:lpstr>Office Theme</vt:lpstr>
      <vt:lpstr>Fostering learning for capability and assessing authentically</vt:lpstr>
      <vt:lpstr>Employability: contextual factors</vt:lpstr>
      <vt:lpstr>Universities want to provide employable graduates: are your students job-ready?</vt:lpstr>
      <vt:lpstr>Four examples of the need for job-readiness</vt:lpstr>
      <vt:lpstr>Another example of the need for job readiness from the field of engineering</vt:lpstr>
      <vt:lpstr>A fourth example of the need for job readiness </vt:lpstr>
      <vt:lpstr>Students want to be employable when they graduate</vt:lpstr>
      <vt:lpstr>Employers want universities to provide relevant and appropriate curricula</vt:lpstr>
      <vt:lpstr>Designing relevant and appropriate curricula to enhance employability.</vt:lpstr>
      <vt:lpstr>PowerPoint Presentation</vt:lpstr>
      <vt:lpstr>What is authentic assessment?</vt:lpstr>
      <vt:lpstr>The key assessment issues: how can we:</vt:lpstr>
      <vt:lpstr>To achieve authentic assessment  we need to ensure that: </vt:lpstr>
      <vt:lpstr>We need also to:</vt:lpstr>
      <vt:lpstr>Assessment literacy: students do better if they can: </vt:lpstr>
      <vt:lpstr>What are the benefits of authentic assessment for students, staff and other stakeholders?</vt:lpstr>
      <vt:lpstr>Authentic assessment happens when:</vt:lpstr>
      <vt:lpstr>Authentic assignments:</vt:lpstr>
      <vt:lpstr>Authentic assessment:  8 questions on ‘why is assessment being undertaken at this point in time?’ </vt:lpstr>
      <vt:lpstr>And the last four questions</vt:lpstr>
      <vt:lpstr>Inauthentic assessment is when:</vt:lpstr>
      <vt:lpstr>What are the barriers to the uses of authentic assessment?</vt:lpstr>
      <vt:lpstr>A manifesto for authentic curriculum design and assessment: It must be:</vt:lpstr>
      <vt:lpstr>Authentic assessment must be:</vt:lpstr>
      <vt:lpstr>These and other slides will be available on my website at http://sally-brown.net</vt:lpstr>
      <vt:lpstr>Useful references: 1</vt:lpstr>
      <vt:lpstr>Useful references 2</vt:lpstr>
      <vt:lpstr>Useful references 3</vt:lpstr>
      <vt:lpstr>Useful references 4</vt:lpstr>
      <vt:lpstr>Useful references 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2015-09-08T19:58:52Z</dcterms:modified>
</cp:coreProperties>
</file>