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58"/>
  </p:notesMasterIdLst>
  <p:handoutMasterIdLst>
    <p:handoutMasterId r:id="rId59"/>
  </p:handoutMasterIdLst>
  <p:sldIdLst>
    <p:sldId id="261" r:id="rId2"/>
    <p:sldId id="545" r:id="rId3"/>
    <p:sldId id="546" r:id="rId4"/>
    <p:sldId id="547" r:id="rId5"/>
    <p:sldId id="549" r:id="rId6"/>
    <p:sldId id="548" r:id="rId7"/>
    <p:sldId id="551" r:id="rId8"/>
    <p:sldId id="552" r:id="rId9"/>
    <p:sldId id="553" r:id="rId10"/>
    <p:sldId id="554" r:id="rId11"/>
    <p:sldId id="557" r:id="rId12"/>
    <p:sldId id="558" r:id="rId13"/>
    <p:sldId id="559" r:id="rId14"/>
    <p:sldId id="555" r:id="rId15"/>
    <p:sldId id="529" r:id="rId16"/>
    <p:sldId id="556" r:id="rId17"/>
    <p:sldId id="535" r:id="rId18"/>
    <p:sldId id="521" r:id="rId19"/>
    <p:sldId id="502" r:id="rId20"/>
    <p:sldId id="517" r:id="rId21"/>
    <p:sldId id="516" r:id="rId22"/>
    <p:sldId id="514" r:id="rId23"/>
    <p:sldId id="509" r:id="rId24"/>
    <p:sldId id="511" r:id="rId25"/>
    <p:sldId id="534" r:id="rId26"/>
    <p:sldId id="510" r:id="rId27"/>
    <p:sldId id="536" r:id="rId28"/>
    <p:sldId id="537" r:id="rId29"/>
    <p:sldId id="522" r:id="rId30"/>
    <p:sldId id="538" r:id="rId31"/>
    <p:sldId id="512" r:id="rId32"/>
    <p:sldId id="525" r:id="rId33"/>
    <p:sldId id="519" r:id="rId34"/>
    <p:sldId id="530" r:id="rId35"/>
    <p:sldId id="531" r:id="rId36"/>
    <p:sldId id="532" r:id="rId37"/>
    <p:sldId id="504" r:id="rId38"/>
    <p:sldId id="505" r:id="rId39"/>
    <p:sldId id="524" r:id="rId40"/>
    <p:sldId id="523" r:id="rId41"/>
    <p:sldId id="506" r:id="rId42"/>
    <p:sldId id="507" r:id="rId43"/>
    <p:sldId id="508" r:id="rId44"/>
    <p:sldId id="520" r:id="rId45"/>
    <p:sldId id="544" r:id="rId46"/>
    <p:sldId id="495" r:id="rId47"/>
    <p:sldId id="540" r:id="rId48"/>
    <p:sldId id="542" r:id="rId49"/>
    <p:sldId id="543" r:id="rId50"/>
    <p:sldId id="541" r:id="rId51"/>
    <p:sldId id="560" r:id="rId52"/>
    <p:sldId id="527" r:id="rId53"/>
    <p:sldId id="528" r:id="rId54"/>
    <p:sldId id="533" r:id="rId55"/>
    <p:sldId id="550" r:id="rId56"/>
    <p:sldId id="430" r:id="rId57"/>
  </p:sldIdLst>
  <p:sldSz cx="9144000" cy="6858000" type="screen4x3"/>
  <p:notesSz cx="6854825" cy="9317038"/>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699" autoAdjust="0"/>
    <p:restoredTop sz="95663" autoAdjust="0"/>
  </p:normalViewPr>
  <p:slideViewPr>
    <p:cSldViewPr showGuides="1">
      <p:cViewPr varScale="1">
        <p:scale>
          <a:sx n="72" d="100"/>
          <a:sy n="72" d="100"/>
        </p:scale>
        <p:origin x="1236" y="66"/>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50" d="100"/>
        <a:sy n="50"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latin typeface="Calibri" panose="020F0502020204030204" pitchFamily="34" charset="0"/>
            </a:endParaRPr>
          </a:p>
        </p:txBody>
      </p:sp>
      <p:sp>
        <p:nvSpPr>
          <p:cNvPr id="83971" name="Rectangle 3"/>
          <p:cNvSpPr>
            <a:spLocks noGrp="1" noChangeArrowheads="1"/>
          </p:cNvSpPr>
          <p:nvPr>
            <p:ph type="dt" sz="quarter" idx="1"/>
          </p:nvPr>
        </p:nvSpPr>
        <p:spPr bwMode="auto">
          <a:xfrm>
            <a:off x="3882054"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latin typeface="Calibri" panose="020F0502020204030204" pitchFamily="34" charset="0"/>
            </a:endParaRPr>
          </a:p>
        </p:txBody>
      </p:sp>
      <p:sp>
        <p:nvSpPr>
          <p:cNvPr id="83972" name="Rectangle 4"/>
          <p:cNvSpPr>
            <a:spLocks noGrp="1" noChangeArrowheads="1"/>
          </p:cNvSpPr>
          <p:nvPr>
            <p:ph type="ftr" sz="quarter" idx="2"/>
          </p:nvPr>
        </p:nvSpPr>
        <p:spPr bwMode="auto">
          <a:xfrm>
            <a:off x="0"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latin typeface="Calibri" panose="020F0502020204030204" pitchFamily="34" charset="0"/>
            </a:endParaRPr>
          </a:p>
        </p:txBody>
      </p:sp>
      <p:sp>
        <p:nvSpPr>
          <p:cNvPr id="83973" name="Rectangle 5"/>
          <p:cNvSpPr>
            <a:spLocks noGrp="1" noChangeArrowheads="1"/>
          </p:cNvSpPr>
          <p:nvPr>
            <p:ph type="sldNum" sz="quarter" idx="3"/>
          </p:nvPr>
        </p:nvSpPr>
        <p:spPr bwMode="auto">
          <a:xfrm>
            <a:off x="3882054"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latin typeface="Calibri" panose="020F0502020204030204" pitchFamily="34" charset="0"/>
              </a:rPr>
              <a:pPr>
                <a:defRPr/>
              </a:pPr>
              <a:t>‹#›</a:t>
            </a:fld>
            <a:endParaRPr lang="en-GB" dirty="0">
              <a:latin typeface="Calibri" panose="020F0502020204030204" pitchFamily="34" charset="0"/>
            </a:endParaRPr>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anose="020F0502020204030204" pitchFamily="34" charset="0"/>
              </a:defRPr>
            </a:lvl1pPr>
          </a:lstStyle>
          <a:p>
            <a:pPr>
              <a:defRPr/>
            </a:pPr>
            <a:endParaRPr lang="en-US" dirty="0"/>
          </a:p>
        </p:txBody>
      </p:sp>
      <p:sp>
        <p:nvSpPr>
          <p:cNvPr id="28675" name="Rectangle 3"/>
          <p:cNvSpPr>
            <a:spLocks noGrp="1" noChangeArrowheads="1"/>
          </p:cNvSpPr>
          <p:nvPr>
            <p:ph type="dt" idx="1"/>
          </p:nvPr>
        </p:nvSpPr>
        <p:spPr bwMode="auto">
          <a:xfrm>
            <a:off x="3882054" y="0"/>
            <a:ext cx="2971171" cy="4662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anose="020F0502020204030204" pitchFamily="34" charset="0"/>
              </a:defRPr>
            </a:lvl1pPr>
          </a:lstStyle>
          <a:p>
            <a:pPr>
              <a:defRPr/>
            </a:pPr>
            <a:endParaRPr lang="en-US" dirty="0"/>
          </a:p>
        </p:txBody>
      </p:sp>
      <p:sp>
        <p:nvSpPr>
          <p:cNvPr id="13316" name="Rectangle 4"/>
          <p:cNvSpPr>
            <a:spLocks noGrp="1" noRot="1" noChangeAspect="1" noChangeArrowheads="1" noTextEdit="1"/>
          </p:cNvSpPr>
          <p:nvPr>
            <p:ph type="sldImg" idx="2"/>
          </p:nvPr>
        </p:nvSpPr>
        <p:spPr bwMode="auto">
          <a:xfrm>
            <a:off x="1098550" y="698500"/>
            <a:ext cx="4657725" cy="3494088"/>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85163" y="4426115"/>
            <a:ext cx="5484500" cy="41922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28678" name="Rectangle 6"/>
          <p:cNvSpPr>
            <a:spLocks noGrp="1" noChangeArrowheads="1"/>
          </p:cNvSpPr>
          <p:nvPr>
            <p:ph type="ftr" sz="quarter" idx="4"/>
          </p:nvPr>
        </p:nvSpPr>
        <p:spPr bwMode="auto">
          <a:xfrm>
            <a:off x="0"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anose="020F0502020204030204" pitchFamily="34" charset="0"/>
              </a:defRPr>
            </a:lvl1pPr>
          </a:lstStyle>
          <a:p>
            <a:pPr>
              <a:defRPr/>
            </a:pPr>
            <a:endParaRPr lang="en-US" dirty="0"/>
          </a:p>
        </p:txBody>
      </p:sp>
      <p:sp>
        <p:nvSpPr>
          <p:cNvPr id="28679" name="Rectangle 7"/>
          <p:cNvSpPr>
            <a:spLocks noGrp="1" noChangeArrowheads="1"/>
          </p:cNvSpPr>
          <p:nvPr>
            <p:ph type="sldNum" sz="quarter" idx="5"/>
          </p:nvPr>
        </p:nvSpPr>
        <p:spPr bwMode="auto">
          <a:xfrm>
            <a:off x="3882054" y="8849250"/>
            <a:ext cx="2971171" cy="46629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pPr>
              <a:defRPr/>
            </a:pPr>
            <a:fld id="{6C68459F-6D29-4B7B-B710-913C31443AA0}" type="slidenum">
              <a:rPr lang="en-US" smtClean="0"/>
              <a:pPr>
                <a:defRPr/>
              </a:pPr>
              <a:t>‹#›</a:t>
            </a:fld>
            <a:endParaRPr lang="en-US" dirty="0"/>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anose="020F050202020403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anose="020F050202020403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anose="020F050202020403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anose="020F050202020403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anose="020F050202020403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latin typeface="Calibri" panose="020F0502020204030204" pitchFamily="34" charset="0"/>
              </a:rPr>
              <a:pPr/>
              <a:t>1</a:t>
            </a:fld>
            <a:endParaRPr lang="en-US" sz="1200" dirty="0" smtClean="0">
              <a:latin typeface="Calibri" panose="020F0502020204030204" pitchFamily="34" charset="0"/>
            </a:endParaRPr>
          </a:p>
        </p:txBody>
      </p:sp>
    </p:spTree>
    <p:extLst>
      <p:ext uri="{BB962C8B-B14F-4D97-AF65-F5344CB8AC3E}">
        <p14:creationId xmlns:p14="http://schemas.microsoft.com/office/powerpoint/2010/main" xmlns="" val="1004028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56</a:t>
            </a:fld>
            <a:endParaRPr lang="en-US">
              <a:solidFill>
                <a:srgbClr val="000000"/>
              </a:solidFill>
            </a:endParaRPr>
          </a:p>
        </p:txBody>
      </p:sp>
    </p:spTree>
    <p:extLst>
      <p:ext uri="{BB962C8B-B14F-4D97-AF65-F5344CB8AC3E}">
        <p14:creationId xmlns:p14="http://schemas.microsoft.com/office/powerpoint/2010/main" xmlns="" val="1466876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dirty="0">
              <a:latin typeface="Calibri" panose="020F0502020204030204" pitchFamily="34" charset="0"/>
            </a:endParaRPr>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dirty="0">
                <a:latin typeface="Calibri" panose="020F0502020204030204" pitchFamily="34" charset="0"/>
              </a:endParaRPr>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dirty="0">
              <a:latin typeface="Calibri" panose="020F0502020204030204" pitchFamily="34" charset="0"/>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dirty="0" smtClean="0"/>
              <a:t>Click to edit Master text styles</a:t>
            </a:r>
          </a:p>
          <a:p>
            <a:pPr lvl="1"/>
            <a:r>
              <a:rPr lang="en-GB" altLang="en-US" dirty="0" smtClean="0"/>
              <a:t>Second level</a:t>
            </a:r>
          </a:p>
          <a:p>
            <a:pPr lvl="2"/>
            <a:r>
              <a:rPr lang="en-GB" altLang="en-US" dirty="0" smtClean="0"/>
              <a:t>Third level</a:t>
            </a:r>
          </a:p>
          <a:p>
            <a:pPr lvl="3"/>
            <a:r>
              <a:rPr lang="en-GB" altLang="en-US" dirty="0" smtClean="0"/>
              <a:t>Fourth level</a:t>
            </a:r>
          </a:p>
          <a:p>
            <a:pPr lvl="4"/>
            <a:r>
              <a:rPr lang="en-GB" altLang="en-US" dirty="0"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Calibri" panose="020F0502020204030204" pitchFamily="34" charset="0"/>
              </a:defRPr>
            </a:lvl1pPr>
          </a:lstStyle>
          <a:p>
            <a:pPr>
              <a:defRPr/>
            </a:pPr>
            <a:endParaRPr lang="en-GB" altLang="en-US" dirty="0"/>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atin typeface="Calibri" panose="020F0502020204030204" pitchFamily="34" charset="0"/>
              </a:defRPr>
            </a:lvl1pPr>
          </a:lstStyle>
          <a:p>
            <a:pPr>
              <a:defRPr/>
            </a:pPr>
            <a:endParaRPr lang="en-GB" altLang="en-US" dirty="0"/>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atin typeface="Calibri" panose="020F0502020204030204" pitchFamily="34" charset="0"/>
              </a:defRPr>
            </a:lvl1pPr>
          </a:lstStyle>
          <a:p>
            <a:pPr>
              <a:defRPr/>
            </a:pPr>
            <a:fld id="{EB2D0517-265F-4B51-B4B8-DDA1E3643168}" type="slidenum">
              <a:rPr lang="en-GB" altLang="en-US" smtClean="0"/>
              <a:pPr>
                <a:defRPr/>
              </a:pPr>
              <a:t>‹#›</a:t>
            </a:fld>
            <a:endParaRPr lang="en-GB" altLang="en-US" dirty="0"/>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dirty="0">
                <a:latin typeface="Calibri" panose="020F0502020204030204" pitchFamily="34" charset="0"/>
              </a:endParaRPr>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dirty="0">
                <a:latin typeface="Calibri" panose="020F0502020204030204" pitchFamily="34" charset="0"/>
              </a:endParaRPr>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Calibri" panose="020F0502020204030204" pitchFamily="34" charset="0"/>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Calibri" panose="020F0502020204030204" pitchFamily="34" charset="0"/>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Calibri" panose="020F0502020204030204" pitchFamily="34" charset="0"/>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Calibri" panose="020F0502020204030204" pitchFamily="34" charset="0"/>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Calibri" panose="020F0502020204030204" pitchFamily="34" charset="0"/>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Calibri" panose="020F0502020204030204" pitchFamily="34" charset="0"/>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ally-brown.net/2015/08/casting-my-newly-beady-eye-on-tef/"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oecd.org/edu/skills-beyond-school/countriesparticipatingintheahelofeasibilitystudy.htm"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hyperlink" Target="http://www.universityworldnews.com/article.php?story=20150515064746124"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hyperlink" Target="https://www.timeshighereducation.co.uk/news/oecds-ahelo-project-could-transform-university-hierarchy/2020087.article" TargetMode="Externa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storify.com/LTHEchat/lthechat-extra-on-the-teaching-excellence-framewo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500034" y="642918"/>
            <a:ext cx="6624637" cy="3218130"/>
          </a:xfrm>
        </p:spPr>
        <p:txBody>
          <a:bodyPr/>
          <a:lstStyle/>
          <a:p>
            <a:pPr algn="ctr" eaLnBrk="1" hangingPunct="1">
              <a:spcBef>
                <a:spcPts val="600"/>
              </a:spcBef>
            </a:pPr>
            <a:r>
              <a:rPr lang="en-GB" sz="4400" dirty="0" smtClean="0"/>
              <a:t>International trends in higher education</a:t>
            </a:r>
            <a:r>
              <a:rPr lang="en-GB" sz="4000" dirty="0" smtClean="0"/>
              <a:t/>
            </a:r>
            <a:br>
              <a:rPr lang="en-GB" sz="4000" dirty="0" smtClean="0"/>
            </a:br>
            <a:r>
              <a:rPr lang="en-GB" sz="4000" dirty="0" smtClean="0"/>
              <a:t/>
            </a:r>
            <a:br>
              <a:rPr lang="en-GB" sz="4000" dirty="0" smtClean="0"/>
            </a:br>
            <a:r>
              <a:rPr lang="en-GB" sz="4000" dirty="0" smtClean="0"/>
              <a:t> University College, Cork</a:t>
            </a:r>
            <a:br>
              <a:rPr lang="en-GB" sz="4000" dirty="0" smtClean="0"/>
            </a:br>
            <a:r>
              <a:rPr lang="en-GB" sz="3200" dirty="0" smtClean="0"/>
              <a:t>September 2015</a:t>
            </a:r>
            <a:r>
              <a:rPr lang="en-GB" sz="2400" dirty="0" smtClean="0"/>
              <a:t/>
            </a:r>
            <a:br>
              <a:rPr lang="en-GB" sz="2400" dirty="0" smtClean="0"/>
            </a:br>
            <a:endParaRPr lang="en-GB" sz="1800" dirty="0" smtClean="0"/>
          </a:p>
        </p:txBody>
      </p:sp>
      <p:sp>
        <p:nvSpPr>
          <p:cNvPr id="15362" name="Rectangle 3"/>
          <p:cNvSpPr>
            <a:spLocks noGrp="1" noChangeArrowheads="1"/>
          </p:cNvSpPr>
          <p:nvPr>
            <p:ph type="subTitle" idx="1"/>
          </p:nvPr>
        </p:nvSpPr>
        <p:spPr>
          <a:xfrm>
            <a:off x="357158" y="3573016"/>
            <a:ext cx="6878667" cy="2664296"/>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600" dirty="0" smtClean="0"/>
              <a:t>Twitter @</a:t>
            </a:r>
            <a:r>
              <a:rPr lang="en-GB" sz="1600" dirty="0" err="1" smtClean="0"/>
              <a:t>ProfSallyBrown</a:t>
            </a:r>
            <a:endParaRPr lang="en-GB" sz="1600" dirty="0" smtClean="0"/>
          </a:p>
          <a:p>
            <a:pPr algn="ctr" eaLnBrk="1" hangingPunct="1"/>
            <a:r>
              <a:rPr lang="en-GB" sz="1800" dirty="0" smtClean="0"/>
              <a:t>Emerita Professor, Leeds Beckett University,</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Rate your HEI or department on this spider diagram:</a:t>
            </a:r>
          </a:p>
        </p:txBody>
      </p:sp>
      <p:pic>
        <p:nvPicPr>
          <p:cNvPr id="65" name="Picture 64"/>
          <p:cNvPicPr>
            <a:picLocks noChangeAspect="1"/>
          </p:cNvPicPr>
          <p:nvPr/>
        </p:nvPicPr>
        <p:blipFill>
          <a:blip r:embed="rId2" cstate="print"/>
          <a:stretch>
            <a:fillRect/>
          </a:stretch>
        </p:blipFill>
        <p:spPr>
          <a:xfrm>
            <a:off x="773967" y="1227444"/>
            <a:ext cx="7203909" cy="5600265"/>
          </a:xfrm>
          <a:prstGeom prst="rect">
            <a:avLst/>
          </a:prstGeom>
        </p:spPr>
      </p:pic>
      <p:sp>
        <p:nvSpPr>
          <p:cNvPr id="66" name="TextBox 65"/>
          <p:cNvSpPr txBox="1"/>
          <p:nvPr/>
        </p:nvSpPr>
        <p:spPr>
          <a:xfrm>
            <a:off x="2339752" y="786606"/>
            <a:ext cx="6255239" cy="338554"/>
          </a:xfrm>
          <a:prstGeom prst="rect">
            <a:avLst/>
          </a:prstGeom>
          <a:noFill/>
        </p:spPr>
        <p:txBody>
          <a:bodyPr wrap="none" rtlCol="0">
            <a:spAutoFit/>
          </a:bodyPr>
          <a:lstStyle/>
          <a:p>
            <a:r>
              <a:rPr lang="en-GB" sz="1600" dirty="0">
                <a:solidFill>
                  <a:srgbClr val="FF0000"/>
                </a:solidFill>
                <a:hlinkClick r:id="rId3"/>
              </a:rPr>
              <a:t>http://sally-brown.net/2015/08/casting-my-newly-beady-eye-on-tef</a:t>
            </a:r>
            <a:r>
              <a:rPr lang="en-GB" sz="1600" dirty="0" smtClean="0">
                <a:solidFill>
                  <a:srgbClr val="FF0000"/>
                </a:solidFill>
                <a:hlinkClick r:id="rId3"/>
              </a:rPr>
              <a:t>/</a:t>
            </a:r>
            <a:r>
              <a:rPr lang="en-GB" sz="1600" dirty="0" smtClean="0">
                <a:solidFill>
                  <a:srgbClr val="FF0000"/>
                </a:solidFill>
              </a:rPr>
              <a:t> </a:t>
            </a:r>
            <a:endParaRPr lang="en-GB" sz="1600" dirty="0">
              <a:solidFill>
                <a:srgbClr val="FF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The growth of private provision of HE and high </a:t>
            </a:r>
            <a:r>
              <a:rPr lang="en-GB" sz="3200" dirty="0" smtClean="0"/>
              <a:t>fees</a:t>
            </a:r>
            <a:endParaRPr lang="en-GB" sz="3200" dirty="0"/>
          </a:p>
        </p:txBody>
      </p:sp>
      <p:sp>
        <p:nvSpPr>
          <p:cNvPr id="3" name="Content Placeholder 2"/>
          <p:cNvSpPr>
            <a:spLocks noGrp="1"/>
          </p:cNvSpPr>
          <p:nvPr>
            <p:ph idx="1"/>
          </p:nvPr>
        </p:nvSpPr>
        <p:spPr>
          <a:xfrm>
            <a:off x="468313" y="1323975"/>
            <a:ext cx="8229600" cy="5005388"/>
          </a:xfrm>
        </p:spPr>
        <p:txBody>
          <a:bodyPr/>
          <a:lstStyle/>
          <a:p>
            <a:r>
              <a:rPr lang="en-GB" dirty="0" smtClean="0"/>
              <a:t>High fees and charges and the trend towards removal or reduction of grants for maintenance and support are tending to make students (and their parents) question the value of higher education;</a:t>
            </a:r>
          </a:p>
          <a:p>
            <a:r>
              <a:rPr lang="en-GB" dirty="0" smtClean="0"/>
              <a:t>When students pay more, this tends to change the nature of the transaction with the university;</a:t>
            </a:r>
          </a:p>
          <a:p>
            <a:r>
              <a:rPr lang="en-GB" dirty="0" smtClean="0"/>
              <a:t>Are they customers? How important is their satisfaction? What is the nature of the staff/student relationship?</a:t>
            </a:r>
          </a:p>
          <a:p>
            <a:r>
              <a:rPr lang="en-GB" dirty="0" smtClean="0"/>
              <a:t>If private providers can provide opportunities for degree level study for cut price rates (and often by distance/ online learning) can (and should) traditional HEIs compete?</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9238"/>
            <a:ext cx="8001000" cy="1074737"/>
          </a:xfr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Complexities around M-level study &amp; global competition for Masters students</a:t>
            </a:r>
          </a:p>
        </p:txBody>
      </p:sp>
      <p:sp>
        <p:nvSpPr>
          <p:cNvPr id="3" name="Content Placeholder 2"/>
          <p:cNvSpPr>
            <a:spLocks noGrp="1"/>
          </p:cNvSpPr>
          <p:nvPr>
            <p:ph idx="1"/>
          </p:nvPr>
        </p:nvSpPr>
        <p:spPr/>
        <p:txBody>
          <a:bodyPr/>
          <a:lstStyle/>
          <a:p>
            <a:r>
              <a:rPr lang="en-GB" dirty="0" smtClean="0"/>
              <a:t>With high proportions of adults nowadays having undergraduate degrees, Masters awards are being seen as essential in many nations for good employment prospects;</a:t>
            </a:r>
          </a:p>
          <a:p>
            <a:r>
              <a:rPr lang="en-GB" dirty="0" smtClean="0"/>
              <a:t>Many nations (e.g. the Netherlands and Denmark) offer all their Masters programmes in the medium of English, so Anglophone universities are losing their competitive advantage globally;</a:t>
            </a:r>
          </a:p>
          <a:p>
            <a:r>
              <a:rPr lang="en-GB" dirty="0" smtClean="0"/>
              <a:t>Many universities are questioning the viability of some traditional models of Masters programmes (small cohorts, niche subjects) and looking to more economic provision (large groups, generic content with specialist options).</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New regions driving global competition in research and teaching</a:t>
            </a:r>
          </a:p>
        </p:txBody>
      </p:sp>
      <p:sp>
        <p:nvSpPr>
          <p:cNvPr id="3" name="Content Placeholder 2"/>
          <p:cNvSpPr>
            <a:spLocks noGrp="1"/>
          </p:cNvSpPr>
          <p:nvPr>
            <p:ph idx="1"/>
          </p:nvPr>
        </p:nvSpPr>
        <p:spPr/>
        <p:txBody>
          <a:bodyPr/>
          <a:lstStyle/>
          <a:p>
            <a:r>
              <a:rPr lang="en-GB" dirty="0" smtClean="0"/>
              <a:t>There has been huge expansion in recent years in HE provision in many nations which traditionally sent their students to study abroad, particularly India and China;</a:t>
            </a:r>
          </a:p>
          <a:p>
            <a:r>
              <a:rPr lang="en-GB" dirty="0" smtClean="0"/>
              <a:t>Research rankings aren’t as dominated as they once were by Western nations (and the rankings themselves are becoming ever more dominant);</a:t>
            </a:r>
          </a:p>
          <a:p>
            <a:r>
              <a:rPr lang="en-GB" dirty="0" smtClean="0"/>
              <a:t>Individual universities might not be able to compete for long for research funding, hence collaborations such as the Golden Triangle in the UK of Oxford, Cambridge and London Universities.</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2313" y="2928934"/>
            <a:ext cx="7772400" cy="2840041"/>
          </a:xfrm>
        </p:spPr>
        <p:txBody>
          <a:bodyPr/>
          <a:lstStyle/>
          <a:p>
            <a:pPr lvl="0"/>
            <a:r>
              <a:rPr lang="en-GB" cap="none" dirty="0" smtClean="0"/>
              <a:t>How can we adopt international approaches to both what is being taught as well as the pedagogic approaches in use</a:t>
            </a:r>
            <a:r>
              <a:rPr lang="en-GB" dirty="0" smtClean="0"/>
              <a:t>?</a:t>
            </a:r>
            <a:br>
              <a:rPr lang="en-GB" dirty="0" smtClean="0"/>
            </a:br>
            <a:endParaRPr lang="en-GB" dirty="0"/>
          </a:p>
        </p:txBody>
      </p:sp>
      <p:sp>
        <p:nvSpPr>
          <p:cNvPr id="5" name="Text Placeholder 4"/>
          <p:cNvSpPr>
            <a:spLocks noGrp="1"/>
          </p:cNvSpPr>
          <p:nvPr>
            <p:ph type="body" idx="1"/>
          </p:nvPr>
        </p:nvSpPr>
        <p:spPr>
          <a:xfrm>
            <a:off x="722313" y="1500175"/>
            <a:ext cx="7772400" cy="1428759"/>
          </a:xfrm>
        </p:spPr>
        <p:txBody>
          <a:bodyPr/>
          <a:lstStyle/>
          <a:p>
            <a:pPr lvl="0"/>
            <a:r>
              <a:rPr lang="en-GB" sz="4400" dirty="0" smtClean="0"/>
              <a:t>Internationalisation of the curriculum</a:t>
            </a:r>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The Global environment</a:t>
            </a:r>
          </a:p>
        </p:txBody>
      </p:sp>
      <p:sp>
        <p:nvSpPr>
          <p:cNvPr id="3" name="Content Placeholder 2"/>
          <p:cNvSpPr>
            <a:spLocks noGrp="1"/>
          </p:cNvSpPr>
          <p:nvPr>
            <p:ph idx="1"/>
          </p:nvPr>
        </p:nvSpPr>
        <p:spPr/>
        <p:txBody>
          <a:bodyPr/>
          <a:lstStyle/>
          <a:p>
            <a:pPr>
              <a:buNone/>
            </a:pPr>
            <a:r>
              <a:rPr lang="en-GB" dirty="0" smtClean="0"/>
              <a:t>There are surprisingly varied assumptions made about how learning, teaching and assessment are actually undertaken in universities in different nations.</a:t>
            </a:r>
          </a:p>
          <a:p>
            <a:pPr>
              <a:buNone/>
            </a:pPr>
            <a:r>
              <a:rPr lang="en-GB" dirty="0" smtClean="0"/>
              <a:t>Greater mutual understanding in these of areas can be enormously helpful in supporting student learning, ensuring academics have fulfilling careers and helping to make universities supportive learning communities.</a:t>
            </a:r>
          </a:p>
          <a:p>
            <a:pPr>
              <a:buNone/>
            </a:pPr>
            <a:r>
              <a:rPr lang="en-GB" i="1" dirty="0" smtClean="0"/>
              <a:t>Learning, Teaching and Assessment; Global Perspectives</a:t>
            </a:r>
            <a:r>
              <a:rPr lang="en-GB" dirty="0" smtClean="0"/>
              <a:t>, (Brown, S. (2015) Palgrave Macmillan) focuses on what kinds of practices and approaches can best support students’ learning, engagement and achievement.</a:t>
            </a:r>
          </a:p>
          <a:p>
            <a:pPr>
              <a:buNone/>
            </a:pP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Internationalising curriculum content</a:t>
            </a:r>
          </a:p>
        </p:txBody>
      </p:sp>
      <p:sp>
        <p:nvSpPr>
          <p:cNvPr id="5" name="Content Placeholder 4"/>
          <p:cNvSpPr>
            <a:spLocks noGrp="1"/>
          </p:cNvSpPr>
          <p:nvPr>
            <p:ph idx="1"/>
          </p:nvPr>
        </p:nvSpPr>
        <p:spPr/>
        <p:txBody>
          <a:bodyPr/>
          <a:lstStyle/>
          <a:p>
            <a:r>
              <a:rPr lang="en-GB" dirty="0" smtClean="0"/>
              <a:t>Do you present students with global examples in subjects like Business Studies or are your case studies drawn from your own nation and one or two others?</a:t>
            </a:r>
          </a:p>
          <a:p>
            <a:r>
              <a:rPr lang="en-GB" dirty="0" smtClean="0"/>
              <a:t>Do you consider the implications of some of your historical references which might be unfamiliar to students from diverse national backgrounds?</a:t>
            </a:r>
          </a:p>
          <a:p>
            <a:r>
              <a:rPr lang="en-GB" dirty="0" smtClean="0"/>
              <a:t>Do you make it possible for students to draw on their own subject-related experiences in classroom discussions and activities, for example, different legal or practical contexts?</a:t>
            </a:r>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49238"/>
            <a:ext cx="7715280" cy="1074737"/>
          </a:xfr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Diverse pedagogic approaches and contexts</a:t>
            </a:r>
          </a:p>
        </p:txBody>
      </p:sp>
      <p:sp>
        <p:nvSpPr>
          <p:cNvPr id="3" name="Content Placeholder 2"/>
          <p:cNvSpPr>
            <a:spLocks noGrp="1"/>
          </p:cNvSpPr>
          <p:nvPr>
            <p:ph idx="1"/>
          </p:nvPr>
        </p:nvSpPr>
        <p:spPr/>
        <p:txBody>
          <a:bodyPr/>
          <a:lstStyle/>
          <a:p>
            <a:r>
              <a:rPr lang="en-GB" dirty="0" smtClean="0"/>
              <a:t>Is your principal model of teaching one of transmission of knowledge or do you review learning as a partnership between teachers and students?</a:t>
            </a:r>
          </a:p>
          <a:p>
            <a:r>
              <a:rPr lang="en-GB" dirty="0" smtClean="0"/>
              <a:t>Do you value robust discussion in class, or is it more important to achieve consensus?</a:t>
            </a:r>
          </a:p>
          <a:p>
            <a:r>
              <a:rPr lang="en-GB" dirty="0" smtClean="0"/>
              <a:t>Is there a significant power distance between academics and students, or is the pedagogic context quite informal?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Diversity in classroom teaching approaches</a:t>
            </a:r>
          </a:p>
        </p:txBody>
      </p:sp>
      <p:sp>
        <p:nvSpPr>
          <p:cNvPr id="3" name="Content Placeholder 2"/>
          <p:cNvSpPr>
            <a:spLocks noGrp="1"/>
          </p:cNvSpPr>
          <p:nvPr>
            <p:ph idx="1"/>
          </p:nvPr>
        </p:nvSpPr>
        <p:spPr/>
        <p:txBody>
          <a:bodyPr/>
          <a:lstStyle/>
          <a:p>
            <a:r>
              <a:rPr lang="en-GB" dirty="0" smtClean="0"/>
              <a:t>Some HEIs in Pacific Rim nations providing substantially more one-to-one support than they might expect in the UK;</a:t>
            </a:r>
          </a:p>
          <a:p>
            <a:r>
              <a:rPr lang="en-GB" dirty="0" smtClean="0"/>
              <a:t>Some nations provide substantially less support than is common in other nations (for example, in some HEIs in Italy is not uncommon for the (very low) fees to cover only mass lectures, with seminars and personal tutoring available as extras).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a:t>Surprises in the international context</a:t>
            </a:r>
          </a:p>
        </p:txBody>
      </p:sp>
      <p:sp>
        <p:nvSpPr>
          <p:cNvPr id="18435" name="Rectangle 3"/>
          <p:cNvSpPr>
            <a:spLocks noGrp="1" noChangeArrowheads="1"/>
          </p:cNvSpPr>
          <p:nvPr>
            <p:ph type="body" idx="1"/>
          </p:nvPr>
        </p:nvSpPr>
        <p:spPr/>
        <p:txBody>
          <a:bodyPr/>
          <a:lstStyle/>
          <a:p>
            <a:pPr eaLnBrk="1" hangingPunct="1"/>
            <a:r>
              <a:rPr lang="en-GB" smtClean="0"/>
              <a:t>Students studying away from home often find approaches, methods, content and context very different from what they are used to;</a:t>
            </a:r>
          </a:p>
          <a:p>
            <a:pPr eaLnBrk="1" hangingPunct="1"/>
            <a:r>
              <a:rPr lang="en-GB" smtClean="0"/>
              <a:t>Staff with diverse student cohorts are often surprised by student attributes and behaviours;</a:t>
            </a:r>
          </a:p>
          <a:p>
            <a:pPr eaLnBrk="1" hangingPunct="1"/>
            <a:r>
              <a:rPr lang="en-GB" smtClean="0"/>
              <a:t>Institutions are not always well set up to support international students and recognise their achievements.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The context</a:t>
            </a:r>
            <a:endParaRPr lang="en-GB" sz="3200" dirty="0"/>
          </a:p>
        </p:txBody>
      </p:sp>
      <p:sp>
        <p:nvSpPr>
          <p:cNvPr id="3" name="Content Placeholder 2"/>
          <p:cNvSpPr>
            <a:spLocks noGrp="1"/>
          </p:cNvSpPr>
          <p:nvPr>
            <p:ph idx="1"/>
          </p:nvPr>
        </p:nvSpPr>
        <p:spPr/>
        <p:txBody>
          <a:bodyPr/>
          <a:lstStyle/>
          <a:p>
            <a:r>
              <a:rPr lang="en-GB" dirty="0" smtClean="0"/>
              <a:t>In a global higher education environment, student and academic mobility continues to increase, which many (including me) regard as a highly positive development, enriching learning opportunities for all. Higher Education is changing, and astute higher education practitioners recognise current trends and build appropriate responses into forward planning. </a:t>
            </a:r>
          </a:p>
          <a:p>
            <a:r>
              <a:rPr lang="en-GB" dirty="0" smtClean="0"/>
              <a:t>In this 90-minute interactive session, there will be opportunities to review current global trends and discuss their implications for universities in Ireland and beyond.</a:t>
            </a:r>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Further cultural issues:</a:t>
            </a:r>
          </a:p>
        </p:txBody>
      </p:sp>
      <p:sp>
        <p:nvSpPr>
          <p:cNvPr id="3" name="Content Placeholder 2"/>
          <p:cNvSpPr>
            <a:spLocks noGrp="1"/>
          </p:cNvSpPr>
          <p:nvPr>
            <p:ph idx="1"/>
          </p:nvPr>
        </p:nvSpPr>
        <p:spPr/>
        <p:txBody>
          <a:bodyPr/>
          <a:lstStyle/>
          <a:p>
            <a:r>
              <a:rPr lang="en-GB" dirty="0" smtClean="0"/>
              <a:t>Students from cultures where the genders are usually strictly segregated may find activities like group work and presentations challenging initially;</a:t>
            </a:r>
          </a:p>
          <a:p>
            <a:r>
              <a:rPr lang="en-GB" dirty="0" smtClean="0"/>
              <a:t>There can be issues around students who are not prepared to ask questions in class or seek support, for fear of ‘losing face’, or causing the teacher to ‘lose face’ ;</a:t>
            </a:r>
          </a:p>
          <a:p>
            <a:r>
              <a:rPr lang="en-GB" dirty="0" smtClean="0"/>
              <a:t>There is diversity in the extent to which robust discussion is valued, with students from some cultures preferring to focus on the importance of harmony and co-operation within the group rather the interests of the individual within it (Ryan </a:t>
            </a:r>
            <a:r>
              <a:rPr lang="en-GB" i="1" dirty="0" smtClean="0"/>
              <a:t>op cit</a:t>
            </a:r>
            <a:r>
              <a:rPr lang="en-GB" dirty="0" smtClean="0"/>
              <a:t> 2000).</a:t>
            </a:r>
          </a:p>
          <a:p>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Cultural </a:t>
            </a:r>
            <a:r>
              <a:rPr lang="en-GB" sz="3200" i="1" dirty="0"/>
              <a:t>mores</a:t>
            </a:r>
            <a:r>
              <a:rPr lang="en-GB" sz="3200" dirty="0"/>
              <a:t> can impact on expectations</a:t>
            </a:r>
          </a:p>
        </p:txBody>
      </p:sp>
      <p:sp>
        <p:nvSpPr>
          <p:cNvPr id="3" name="Content Placeholder 2"/>
          <p:cNvSpPr>
            <a:spLocks noGrp="1"/>
          </p:cNvSpPr>
          <p:nvPr>
            <p:ph idx="1"/>
          </p:nvPr>
        </p:nvSpPr>
        <p:spPr/>
        <p:txBody>
          <a:bodyPr/>
          <a:lstStyle/>
          <a:p>
            <a:pPr>
              <a:buNone/>
            </a:pPr>
            <a:r>
              <a:rPr lang="en-GB" dirty="0" smtClean="0"/>
              <a:t>“Eastern, Latin American and some </a:t>
            </a:r>
            <a:r>
              <a:rPr lang="en-GB" dirty="0" err="1" smtClean="0"/>
              <a:t>Carribean</a:t>
            </a:r>
            <a:r>
              <a:rPr lang="en-GB" dirty="0" smtClean="0"/>
              <a:t> cultures can, for example, deem it rude to make firm eye contact: while in the </a:t>
            </a:r>
            <a:r>
              <a:rPr lang="en-GB" dirty="0" err="1" smtClean="0"/>
              <a:t>Uk</a:t>
            </a:r>
            <a:r>
              <a:rPr lang="en-GB" dirty="0" smtClean="0"/>
              <a:t> it is often thought rude not too.” (Grace and </a:t>
            </a:r>
            <a:r>
              <a:rPr lang="en-GB" dirty="0" err="1" smtClean="0"/>
              <a:t>Gravestock</a:t>
            </a:r>
            <a:r>
              <a:rPr lang="en-GB" dirty="0" smtClean="0"/>
              <a:t>, 2009 p. 61)</a:t>
            </a:r>
          </a:p>
          <a:p>
            <a:pPr>
              <a:buNone/>
            </a:pPr>
            <a:r>
              <a:rPr lang="en-GB" dirty="0" smtClean="0"/>
              <a:t>This can be problematic where the assessment criteria for a presentation specifically mention eye contact, which may be difficult for some female students from the Indian sub-continent and others. </a:t>
            </a:r>
          </a:p>
          <a:p>
            <a:pPr>
              <a:buNone/>
            </a:pPr>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Variations in approaches based on cultural factors</a:t>
            </a:r>
          </a:p>
        </p:txBody>
      </p:sp>
      <p:sp>
        <p:nvSpPr>
          <p:cNvPr id="3" name="Content Placeholder 2"/>
          <p:cNvSpPr>
            <a:spLocks noGrp="1"/>
          </p:cNvSpPr>
          <p:nvPr>
            <p:ph idx="1"/>
          </p:nvPr>
        </p:nvSpPr>
        <p:spPr/>
        <p:txBody>
          <a:bodyPr/>
          <a:lstStyle/>
          <a:p>
            <a:pPr>
              <a:buNone/>
            </a:pPr>
            <a:r>
              <a:rPr lang="en-GB" dirty="0" smtClean="0"/>
              <a:t>These can centre on the extent to which historical texts and previously accumulated knowledge is respected and how much students are expected to have their own ideas, , how far authority figures, including teachers are respected (or not) and in particular, how far it is acceptable to be overtly critical of authoritative texts or figures and whether a ‘correct’ answer is sought and the extent to which alternative responses are acceptable. </a:t>
            </a:r>
          </a:p>
          <a:p>
            <a:pPr>
              <a:buNone/>
            </a:pPr>
            <a:r>
              <a:rPr lang="en-GB" dirty="0" smtClean="0"/>
              <a:t>(Ryan 2000)</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do students say on the authoritative role of the tutor?</a:t>
            </a:r>
            <a:endParaRPr lang="en-US" sz="3200" dirty="0"/>
          </a:p>
        </p:txBody>
      </p:sp>
      <p:sp>
        <p:nvSpPr>
          <p:cNvPr id="25603"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dirty="0" smtClean="0"/>
              <a:t>“It was a shock for me to find that I wasn’t going to be marked by the tutor but by other students. How can they possibly be able to do that? The tutors should be doing this because they have the knowledge that we don’t have”.</a:t>
            </a:r>
          </a:p>
          <a:p>
            <a:pPr eaLnBrk="1" hangingPunct="1"/>
            <a:r>
              <a:rPr lang="en-GB" dirty="0" smtClean="0"/>
              <a:t>“In our OSCEs [Objective Structured Clinical Examinations], we had to examine a patient whose comments on my proficiency formed part of the assessment. How can that be right? They know nothing of clinical matters.”</a:t>
            </a:r>
            <a:endParaRPr lang="en-US"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a:t>On ways of relating to others</a:t>
            </a:r>
            <a:endParaRPr lang="en-US" sz="3200"/>
          </a:p>
        </p:txBody>
      </p:sp>
      <p:sp>
        <p:nvSpPr>
          <p:cNvPr id="24579"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mtClean="0"/>
              <a:t>“Home students are at such a great advantage over us. They seem to laugh and chat with the teachers in a very familiar way. We feel like outsiders and I think we are disadvantaged when it comes to the tests”.</a:t>
            </a:r>
          </a:p>
          <a:p>
            <a:pPr eaLnBrk="1" hangingPunct="1"/>
            <a:r>
              <a:rPr lang="en-GB" smtClean="0"/>
              <a:t>“The tutor went through the criteria for the presentation with us, emphasising things like body language and eye contact but he didn’t understand that that would be a problem for me to look straight at all the male students”.</a:t>
            </a:r>
            <a:endParaRPr lang="en-US"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Comparable learning contexts? How far do you:</a:t>
            </a:r>
          </a:p>
        </p:txBody>
      </p:sp>
      <p:sp>
        <p:nvSpPr>
          <p:cNvPr id="3" name="Content Placeholder 2"/>
          <p:cNvSpPr>
            <a:spLocks noGrp="1"/>
          </p:cNvSpPr>
          <p:nvPr>
            <p:ph idx="1"/>
          </p:nvPr>
        </p:nvSpPr>
        <p:spPr>
          <a:xfrm>
            <a:off x="468313" y="1285860"/>
            <a:ext cx="8229600" cy="5043503"/>
          </a:xfrm>
        </p:spPr>
        <p:txBody>
          <a:bodyPr/>
          <a:lstStyle/>
          <a:p>
            <a:r>
              <a:rPr lang="en-GB" dirty="0" smtClean="0"/>
              <a:t>Socialise with students?</a:t>
            </a:r>
          </a:p>
          <a:p>
            <a:r>
              <a:rPr lang="en-GB" dirty="0" smtClean="0"/>
              <a:t>Encourage interruptions and questions in lectures?</a:t>
            </a:r>
          </a:p>
          <a:p>
            <a:r>
              <a:rPr lang="en-GB" dirty="0" smtClean="0"/>
              <a:t>Accept gifts from your students?</a:t>
            </a:r>
          </a:p>
          <a:p>
            <a:r>
              <a:rPr lang="en-GB" dirty="0" smtClean="0"/>
              <a:t>Encourage opposing views from students?</a:t>
            </a:r>
          </a:p>
          <a:p>
            <a:r>
              <a:rPr lang="en-GB" dirty="0" smtClean="0"/>
              <a:t>Provide detailed feedback and advice on draft assignments?</a:t>
            </a:r>
          </a:p>
          <a:p>
            <a:r>
              <a:rPr lang="en-GB" dirty="0" smtClean="0"/>
              <a:t>Routinely spend time with students after lectures?</a:t>
            </a:r>
          </a:p>
          <a:p>
            <a:r>
              <a:rPr lang="en-GB" dirty="0" smtClean="0"/>
              <a:t>Ask your students to call you by your first name?</a:t>
            </a:r>
          </a:p>
          <a:p>
            <a:r>
              <a:rPr lang="en-GB" dirty="0" smtClean="0"/>
              <a:t>Require them to participate in group assignments?</a:t>
            </a:r>
          </a:p>
          <a:p>
            <a:r>
              <a:rPr lang="en-GB" dirty="0" smtClean="0"/>
              <a:t>Allow them to negotiate marks? </a:t>
            </a:r>
          </a:p>
          <a:p>
            <a:r>
              <a:rPr lang="en-GB" dirty="0" smtClean="0"/>
              <a:t>Timetable exams on weekends?</a:t>
            </a:r>
          </a:p>
          <a:p>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do students say on religious issues?</a:t>
            </a:r>
            <a:endParaRPr lang="en-US" sz="3200" dirty="0"/>
          </a:p>
        </p:txBody>
      </p:sp>
      <p:sp>
        <p:nvSpPr>
          <p:cNvPr id="23555"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dirty="0" smtClean="0"/>
              <a:t>“We had two exams in one day, both lasting three hours. I had difficulty concentrating in the second one as I had been fasting since dawn. I didn’t really feel I did my best.”</a:t>
            </a:r>
          </a:p>
          <a:p>
            <a:pPr eaLnBrk="1" hangingPunct="1"/>
            <a:r>
              <a:rPr lang="en-GB" dirty="0" smtClean="0"/>
              <a:t>“It was very uncomfortable for me taking an exam on a Saturday morning as it was our </a:t>
            </a:r>
            <a:r>
              <a:rPr lang="en-GB" dirty="0" err="1" smtClean="0"/>
              <a:t>sabbath</a:t>
            </a:r>
            <a:r>
              <a:rPr lang="en-GB" dirty="0" smtClean="0"/>
              <a:t>”.</a:t>
            </a:r>
            <a:endParaRPr lang="en-US"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7543800" cy="1143008"/>
          </a:xfr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Comparable technological environments? Do you expect your students to:</a:t>
            </a:r>
          </a:p>
        </p:txBody>
      </p:sp>
      <p:sp>
        <p:nvSpPr>
          <p:cNvPr id="3" name="Content Placeholder 2"/>
          <p:cNvSpPr>
            <a:spLocks noGrp="1"/>
          </p:cNvSpPr>
          <p:nvPr>
            <p:ph idx="1"/>
          </p:nvPr>
        </p:nvSpPr>
        <p:spPr/>
        <p:txBody>
          <a:bodyPr/>
          <a:lstStyle/>
          <a:p>
            <a:r>
              <a:rPr lang="en-GB" dirty="0" smtClean="0"/>
              <a:t>Have access to the internet at home? </a:t>
            </a:r>
          </a:p>
          <a:p>
            <a:r>
              <a:rPr lang="en-GB" dirty="0" smtClean="0"/>
              <a:t>Bring their own devices to class (BYOD) and use them in lessons?</a:t>
            </a:r>
          </a:p>
          <a:p>
            <a:r>
              <a:rPr lang="en-GB" dirty="0" smtClean="0"/>
              <a:t>Submit assignments and receive feedback electronically?</a:t>
            </a:r>
          </a:p>
          <a:p>
            <a:r>
              <a:rPr lang="en-GB" dirty="0" smtClean="0"/>
              <a:t>Access core subject content on-line before they come to classes? </a:t>
            </a:r>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And thinking about your teaching staff:</a:t>
            </a:r>
          </a:p>
        </p:txBody>
      </p:sp>
      <p:sp>
        <p:nvSpPr>
          <p:cNvPr id="3" name="Content Placeholder 2"/>
          <p:cNvSpPr>
            <a:spLocks noGrp="1"/>
          </p:cNvSpPr>
          <p:nvPr>
            <p:ph idx="1"/>
          </p:nvPr>
        </p:nvSpPr>
        <p:spPr/>
        <p:txBody>
          <a:bodyPr/>
          <a:lstStyle/>
          <a:p>
            <a:pPr lvl="0"/>
            <a:r>
              <a:rPr lang="en-GB" dirty="0" smtClean="0"/>
              <a:t>Are they qualified and enthusiastic advocates for using technology to support learning? Are they techno-</a:t>
            </a:r>
            <a:r>
              <a:rPr lang="en-GB" dirty="0" err="1" smtClean="0"/>
              <a:t>tentatives</a:t>
            </a:r>
            <a:r>
              <a:rPr lang="en-GB" dirty="0" smtClean="0"/>
              <a:t>? </a:t>
            </a:r>
            <a:r>
              <a:rPr lang="en-GB" dirty="0" err="1" smtClean="0"/>
              <a:t>Refuseniks</a:t>
            </a:r>
            <a:r>
              <a:rPr lang="en-GB" dirty="0" smtClean="0"/>
              <a:t>?</a:t>
            </a:r>
          </a:p>
          <a:p>
            <a:pPr lvl="0"/>
            <a:r>
              <a:rPr lang="en-GB" dirty="0" smtClean="0"/>
              <a:t>Do you use an assessment management system across the university for alignment of assignments to learning outcomes, submission and return of work, recording and presentation to exam boards of marks?</a:t>
            </a:r>
          </a:p>
          <a:p>
            <a:pPr lvl="0"/>
            <a:r>
              <a:rPr lang="en-GB" dirty="0" smtClean="0"/>
              <a:t>Do staff mainly interact with students electronically or in person?</a:t>
            </a:r>
          </a:p>
          <a:p>
            <a:pPr lvl="0"/>
            <a:r>
              <a:rPr lang="en-GB" dirty="0" smtClean="0"/>
              <a:t>Is communication to and between staff (plans, policies, developments, initiatives) mainly done face-to-face or virtually? </a:t>
            </a:r>
          </a:p>
          <a:p>
            <a:pPr lvl="0"/>
            <a:endParaRPr lang="en-GB" dirty="0" smtClean="0"/>
          </a:p>
          <a:p>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Teaching and technologies</a:t>
            </a:r>
          </a:p>
        </p:txBody>
      </p:sp>
      <p:sp>
        <p:nvSpPr>
          <p:cNvPr id="3" name="Content Placeholder 2"/>
          <p:cNvSpPr>
            <a:spLocks noGrp="1"/>
          </p:cNvSpPr>
          <p:nvPr>
            <p:ph idx="1"/>
          </p:nvPr>
        </p:nvSpPr>
        <p:spPr/>
        <p:txBody>
          <a:bodyPr/>
          <a:lstStyle/>
          <a:p>
            <a:r>
              <a:rPr lang="en-GB" dirty="0" smtClean="0"/>
              <a:t>The traditional lecture with little interaction is much more common in some nations than others;</a:t>
            </a:r>
          </a:p>
          <a:p>
            <a:r>
              <a:rPr lang="en-GB" dirty="0" smtClean="0"/>
              <a:t>Students can expect different modes of delivery and diversity in the level of provision of support materials including handouts, electronic texts and social learning environments, depending where they are studying. </a:t>
            </a:r>
          </a:p>
          <a:p>
            <a:r>
              <a:rPr lang="en-GB" dirty="0" smtClean="0"/>
              <a:t>Up-to-date IT equipment and even continuous electricity supplies to power computers are not ubiquitous. </a:t>
            </a: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These trends include:</a:t>
            </a:r>
          </a:p>
        </p:txBody>
      </p:sp>
      <p:sp>
        <p:nvSpPr>
          <p:cNvPr id="3" name="Content Placeholder 2"/>
          <p:cNvSpPr>
            <a:spLocks noGrp="1"/>
          </p:cNvSpPr>
          <p:nvPr>
            <p:ph idx="1"/>
          </p:nvPr>
        </p:nvSpPr>
        <p:spPr>
          <a:xfrm>
            <a:off x="468313" y="1357298"/>
            <a:ext cx="8229600" cy="4972065"/>
          </a:xfrm>
        </p:spPr>
        <p:txBody>
          <a:bodyPr/>
          <a:lstStyle/>
          <a:p>
            <a:r>
              <a:rPr lang="en-GB" dirty="0" smtClean="0"/>
              <a:t>A desire for recognition of the professionalism of HE teaching, (e.g., The Organisation for Economic Cooperation and Development’s Assessment of Higher Education Learning);</a:t>
            </a:r>
          </a:p>
          <a:p>
            <a:pPr lvl="0"/>
            <a:r>
              <a:rPr lang="en-GB" dirty="0" smtClean="0"/>
              <a:t>The growth of private provision of HE and high fees;</a:t>
            </a:r>
          </a:p>
          <a:p>
            <a:pPr lvl="0"/>
            <a:r>
              <a:rPr lang="en-GB" dirty="0" smtClean="0"/>
              <a:t>Complexities around Masters level study and global competition for Masters students;</a:t>
            </a:r>
          </a:p>
          <a:p>
            <a:pPr lvl="0"/>
            <a:r>
              <a:rPr lang="en-GB" dirty="0" smtClean="0"/>
              <a:t>New regions driving global competition in research and teaching;</a:t>
            </a:r>
          </a:p>
          <a:p>
            <a:pPr lvl="0"/>
            <a:r>
              <a:rPr lang="en-GB" dirty="0" smtClean="0"/>
              <a:t>Internationalisation of the curriculum: what is being taught as well as the pedagogic approaches in use.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Shared concepts of student support. Do you:</a:t>
            </a:r>
          </a:p>
        </p:txBody>
      </p:sp>
      <p:sp>
        <p:nvSpPr>
          <p:cNvPr id="3" name="Content Placeholder 2"/>
          <p:cNvSpPr>
            <a:spLocks noGrp="1"/>
          </p:cNvSpPr>
          <p:nvPr>
            <p:ph idx="1"/>
          </p:nvPr>
        </p:nvSpPr>
        <p:spPr/>
        <p:txBody>
          <a:bodyPr/>
          <a:lstStyle/>
          <a:p>
            <a:r>
              <a:rPr lang="en-GB" dirty="0" smtClean="0"/>
              <a:t>Adopt a close, caring and nurturing approach to students where the teacher's role is akin to that of a parent?</a:t>
            </a:r>
          </a:p>
          <a:p>
            <a:r>
              <a:rPr lang="en-GB" dirty="0" smtClean="0"/>
              <a:t>Regularly stay after lectures for 30-60 minutes to answer questions?</a:t>
            </a:r>
          </a:p>
          <a:p>
            <a:r>
              <a:rPr lang="en-GB" dirty="0" smtClean="0"/>
              <a:t>Regard students as independent, autonomous adults, capable of making their own decisions of how much and how hard to study?</a:t>
            </a:r>
          </a:p>
          <a:p>
            <a:r>
              <a:rPr lang="en-GB" dirty="0" smtClean="0"/>
              <a:t>Principally have contact with students in lecture theatre or is there much contact on an individual level?</a:t>
            </a:r>
          </a:p>
          <a:p>
            <a:r>
              <a:rPr lang="en-GB" dirty="0" smtClean="0"/>
              <a:t>Do parents have a central role in the educational transaction? </a:t>
            </a:r>
          </a:p>
          <a:p>
            <a:endParaRPr lang="en-GB"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do students say on expectations of a supportive relationship?</a:t>
            </a:r>
            <a:endParaRPr lang="en-US" sz="3200" dirty="0"/>
          </a:p>
        </p:txBody>
      </p:sp>
      <p:sp>
        <p:nvSpPr>
          <p:cNvPr id="27651"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endParaRPr lang="en-GB" dirty="0" smtClean="0"/>
          </a:p>
          <a:p>
            <a:pPr eaLnBrk="1" hangingPunct="1">
              <a:buNone/>
            </a:pPr>
            <a:r>
              <a:rPr lang="en-GB" dirty="0" smtClean="0"/>
              <a:t>“He told us we could come to his office if there was something we didn’t understand, so I went, but after only half an hour, he said he had to go off to meeting, so I didn’t feel he had really helped me much”.</a:t>
            </a:r>
            <a:endParaRPr lang="en-US"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Some key questions on student support</a:t>
            </a:r>
          </a:p>
        </p:txBody>
      </p:sp>
      <p:sp>
        <p:nvSpPr>
          <p:cNvPr id="3" name="Content Placeholder 2"/>
          <p:cNvSpPr>
            <a:spLocks noGrp="1"/>
          </p:cNvSpPr>
          <p:nvPr>
            <p:ph idx="1"/>
          </p:nvPr>
        </p:nvSpPr>
        <p:spPr/>
        <p:txBody>
          <a:bodyPr/>
          <a:lstStyle/>
          <a:p>
            <a:pPr lvl="0"/>
            <a:r>
              <a:rPr lang="en-GB" dirty="0" smtClean="0"/>
              <a:t>Is recruitment undertaken to ensure students have the potential to succeed?</a:t>
            </a:r>
          </a:p>
          <a:p>
            <a:pPr lvl="0"/>
            <a:r>
              <a:rPr lang="en-GB" dirty="0" smtClean="0"/>
              <a:t>Is induction framed appropriately to welcome international students?</a:t>
            </a:r>
          </a:p>
          <a:p>
            <a:pPr lvl="0"/>
            <a:r>
              <a:rPr lang="en-GB" dirty="0" smtClean="0"/>
              <a:t>Are steps taken proactively to ensure international students have a good chance of integrating with their study cohorts?</a:t>
            </a:r>
          </a:p>
          <a:p>
            <a:pPr lvl="0"/>
            <a:r>
              <a:rPr lang="en-GB" dirty="0" smtClean="0"/>
              <a:t>Is the right kind of support offered (language, crisis support, befriending etc?)</a:t>
            </a:r>
          </a:p>
          <a:p>
            <a:endParaRPr lang="en-GB"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Comparable assessment contexts?</a:t>
            </a:r>
          </a:p>
        </p:txBody>
      </p:sp>
      <p:sp>
        <p:nvSpPr>
          <p:cNvPr id="3" name="Content Placeholder 2"/>
          <p:cNvSpPr>
            <a:spLocks noGrp="1"/>
          </p:cNvSpPr>
          <p:nvPr>
            <p:ph idx="1"/>
          </p:nvPr>
        </p:nvSpPr>
        <p:spPr/>
        <p:txBody>
          <a:bodyPr/>
          <a:lstStyle/>
          <a:p>
            <a:r>
              <a:rPr lang="en-GB" dirty="0" smtClean="0"/>
              <a:t>There are likely to be differences in emphasis on unseen time-constrained exams, multiple choice questions and oral defences, </a:t>
            </a:r>
            <a:r>
              <a:rPr lang="en-GB" dirty="0" err="1" smtClean="0"/>
              <a:t>vivas</a:t>
            </a:r>
            <a:r>
              <a:rPr lang="en-GB" dirty="0" smtClean="0"/>
              <a:t> and presentations, which are much more common in Northern Europe and Scandinavia than in the UK;</a:t>
            </a:r>
          </a:p>
          <a:p>
            <a:r>
              <a:rPr lang="en-GB" dirty="0" smtClean="0"/>
              <a:t> Group assessment is strongly encouraged in some nations, where problem based learning is commonplace and is frowned on or banned in others (In Denmark for example it was illegal to assess students in groups until very recently).</a:t>
            </a:r>
            <a:endParaRPr lang="en-GB"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Purposes of assessment</a:t>
            </a:r>
          </a:p>
        </p:txBody>
      </p:sp>
      <p:sp>
        <p:nvSpPr>
          <p:cNvPr id="3" name="Content Placeholder 2"/>
          <p:cNvSpPr>
            <a:spLocks noGrp="1"/>
          </p:cNvSpPr>
          <p:nvPr>
            <p:ph idx="1"/>
          </p:nvPr>
        </p:nvSpPr>
        <p:spPr/>
        <p:txBody>
          <a:bodyPr/>
          <a:lstStyle/>
          <a:p>
            <a:pPr>
              <a:buNone/>
            </a:pPr>
            <a:r>
              <a:rPr lang="en-GB" dirty="0" smtClean="0"/>
              <a:t>In some nations and contexts, assessment has a single purpose:, it exists primarily to judge the extent of the achievement of the learning outcomes </a:t>
            </a:r>
            <a:r>
              <a:rPr lang="en-GB" dirty="0" err="1" smtClean="0"/>
              <a:t>summatively</a:t>
            </a:r>
            <a:r>
              <a:rPr lang="en-GB" dirty="0" smtClean="0"/>
              <a:t>.</a:t>
            </a:r>
          </a:p>
          <a:p>
            <a:pPr>
              <a:buNone/>
            </a:pPr>
            <a:r>
              <a:rPr lang="en-GB" dirty="0" smtClean="0"/>
              <a:t>Where this is the case, the types of assessments in use tend to be restricted to traditional formats, particularly unseen time constrained exams.</a:t>
            </a:r>
          </a:p>
          <a:p>
            <a:endParaRPr lang="en-GB"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Other purposes can include:</a:t>
            </a:r>
          </a:p>
        </p:txBody>
      </p:sp>
      <p:sp>
        <p:nvSpPr>
          <p:cNvPr id="3" name="Content Placeholder 2"/>
          <p:cNvSpPr>
            <a:spLocks noGrp="1"/>
          </p:cNvSpPr>
          <p:nvPr>
            <p:ph idx="1"/>
          </p:nvPr>
        </p:nvSpPr>
        <p:spPr/>
        <p:txBody>
          <a:bodyPr/>
          <a:lstStyle/>
          <a:p>
            <a:pPr lvl="0"/>
            <a:r>
              <a:rPr lang="en-US" dirty="0" smtClean="0"/>
              <a:t>Determining readiness to progress to the next level of study;</a:t>
            </a:r>
            <a:endParaRPr lang="en-GB" dirty="0" smtClean="0"/>
          </a:p>
          <a:p>
            <a:pPr lvl="0"/>
            <a:r>
              <a:rPr lang="en-US" dirty="0" smtClean="0"/>
              <a:t>Deciding with what grade or classification students will graduate;</a:t>
            </a:r>
            <a:endParaRPr lang="en-GB" dirty="0" smtClean="0"/>
          </a:p>
          <a:p>
            <a:pPr lvl="0"/>
            <a:r>
              <a:rPr lang="en-US" dirty="0" smtClean="0"/>
              <a:t>Enabling a judgment to be made about whether a student is fit to practice in a clinical or other professional setting;</a:t>
            </a:r>
            <a:endParaRPr lang="en-GB" dirty="0" smtClean="0"/>
          </a:p>
          <a:p>
            <a:pPr lvl="0"/>
            <a:r>
              <a:rPr lang="en-US" dirty="0" smtClean="0"/>
              <a:t>Determining</a:t>
            </a:r>
            <a:r>
              <a:rPr lang="en-GB" dirty="0" smtClean="0"/>
              <a:t>whether professional requirements have been satisfied</a:t>
            </a:r>
            <a:r>
              <a:rPr lang="en-US" dirty="0" smtClean="0"/>
              <a:t> sufficiently to achieve professional accreditation;</a:t>
            </a:r>
            <a:endParaRPr lang="en-GB" dirty="0" smtClean="0"/>
          </a:p>
          <a:p>
            <a:pPr lvl="0"/>
            <a:r>
              <a:rPr lang="en-US" dirty="0" smtClean="0"/>
              <a:t>Providing statistics for internal and external agencies. </a:t>
            </a:r>
            <a:endParaRPr lang="en-GB" dirty="0" smtClean="0"/>
          </a:p>
          <a:p>
            <a:endParaRPr lang="en-GB"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is being assessed?</a:t>
            </a:r>
          </a:p>
        </p:txBody>
      </p:sp>
      <p:sp>
        <p:nvSpPr>
          <p:cNvPr id="3" name="Content Placeholder 2"/>
          <p:cNvSpPr>
            <a:spLocks noGrp="1"/>
          </p:cNvSpPr>
          <p:nvPr>
            <p:ph idx="1"/>
          </p:nvPr>
        </p:nvSpPr>
        <p:spPr>
          <a:xfrm>
            <a:off x="468313" y="1357298"/>
            <a:ext cx="8229600" cy="4972065"/>
          </a:xfrm>
        </p:spPr>
        <p:txBody>
          <a:bodyPr/>
          <a:lstStyle/>
          <a:p>
            <a:pPr>
              <a:buNone/>
            </a:pPr>
            <a:r>
              <a:rPr lang="en-GB" dirty="0" smtClean="0"/>
              <a:t>In some nations accurately demonstrating the learning of by heart of tutor-delivered content is most highly prized, whereas elsewhere, use of that information in context is the prime expectation. As </a:t>
            </a:r>
            <a:r>
              <a:rPr lang="en-GB" dirty="0" err="1" smtClean="0"/>
              <a:t>Beetham</a:t>
            </a:r>
            <a:r>
              <a:rPr lang="en-GB" dirty="0" smtClean="0"/>
              <a:t> (2010) proposes: </a:t>
            </a:r>
          </a:p>
          <a:p>
            <a:pPr>
              <a:buNone/>
            </a:pPr>
            <a:r>
              <a:rPr lang="en-GB" dirty="0" smtClean="0"/>
              <a:t>‘When the focus is on accuracy of reproduction, learners will be given opportunities to practise the required concept or skill until they can reproduce it exactly as taught. When the focus is on internalisation, learners will be given opportunities to integrate a concept or skill with their existing beliefs and capabilities, to reflect on what it means to them, and to make sense of it in a variety of ways’ (</a:t>
            </a:r>
            <a:r>
              <a:rPr lang="en-GB" dirty="0" err="1" smtClean="0"/>
              <a:t>Beetham</a:t>
            </a:r>
            <a:r>
              <a:rPr lang="en-GB" dirty="0" smtClean="0"/>
              <a:t>, 2010, p.33).</a:t>
            </a:r>
          </a:p>
          <a:p>
            <a:endParaRPr lang="en-GB"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What do students say on dealing with unfamiliar assessment formats?</a:t>
            </a:r>
            <a:endParaRPr lang="en-US" sz="3200" dirty="0"/>
          </a:p>
        </p:txBody>
      </p:sp>
      <p:sp>
        <p:nvSpPr>
          <p:cNvPr id="20483" name="Rectangle 3"/>
          <p:cNvSpPr>
            <a:spLocks noGrp="1" noChangeArrowheads="1"/>
          </p:cNvSpPr>
          <p:nvPr>
            <p:ph type="body" idx="1"/>
          </p:nvPr>
        </p:nvSpPr>
        <p:spPr/>
        <p:txBody>
          <a:bodyPr/>
          <a:lstStyle/>
          <a:p>
            <a:pPr eaLnBrk="1" hangingPunct="1"/>
            <a:r>
              <a:rPr lang="en-GB" sz="2600" smtClean="0"/>
              <a:t>“I couldn’t believe it when they told me there was no written exam. At first I thought it was wonderful but now I’m really worried because I don’t know what I am supposed to be doing.”</a:t>
            </a:r>
          </a:p>
          <a:p>
            <a:pPr eaLnBrk="1" hangingPunct="1"/>
            <a:r>
              <a:rPr lang="en-GB" sz="2600" smtClean="0"/>
              <a:t>“I’ve never given an oral presentation before. Back home all our exams were written ones, so it was very nerve-wracking for me to have to stand up in front of everyone, with them all looking at me. It made it really hard for me to concentrate on what I was saying, even though I had done lots of preparation.”</a:t>
            </a:r>
            <a:endParaRPr lang="en-US" sz="260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a:t>More unfamiliar formats</a:t>
            </a:r>
            <a:endParaRPr lang="en-US" sz="3200"/>
          </a:p>
        </p:txBody>
      </p:sp>
      <p:sp>
        <p:nvSpPr>
          <p:cNvPr id="21507" name="Rectangle 3"/>
          <p:cNvSpPr>
            <a:spLocks noGrp="1" noChangeArrowheads="1"/>
          </p:cNvSpPr>
          <p:nvPr>
            <p:ph type="body" idx="1"/>
          </p:nvPr>
        </p:nvSpPr>
        <p:spPr/>
        <p:txBody>
          <a:bodyPr/>
          <a:lstStyle/>
          <a:p>
            <a:pPr eaLnBrk="1" hangingPunct="1"/>
            <a:r>
              <a:rPr lang="en-GB" smtClean="0"/>
              <a:t>“In my country, you only really get to do a viva for a post-graduate qualification so it was a shock to me to find that I was expected to do them for my course on my year abroad.”</a:t>
            </a:r>
          </a:p>
          <a:p>
            <a:pPr eaLnBrk="1" hangingPunct="1"/>
            <a:r>
              <a:rPr lang="en-GB" smtClean="0"/>
              <a:t>“Back home exams only last a couple of hours, or three at the most. Here they are six hour marathons, sometimes more. It’s really exhausting.”</a:t>
            </a:r>
            <a:endParaRPr lang="en-US"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Complying with local requirements</a:t>
            </a:r>
          </a:p>
        </p:txBody>
      </p:sp>
      <p:sp>
        <p:nvSpPr>
          <p:cNvPr id="3" name="Content Placeholder 2"/>
          <p:cNvSpPr>
            <a:spLocks noGrp="1"/>
          </p:cNvSpPr>
          <p:nvPr>
            <p:ph idx="1"/>
          </p:nvPr>
        </p:nvSpPr>
        <p:spPr/>
        <p:txBody>
          <a:bodyPr/>
          <a:lstStyle/>
          <a:p>
            <a:pPr>
              <a:buNone/>
            </a:pPr>
            <a:r>
              <a:rPr lang="en-GB" dirty="0" smtClean="0"/>
              <a:t>Ryan and Carroll (2005) note common problems about students complying with word length regulations: for some African students, starting into the main body of the essay without a preamble is considered impolite, for example, meaning they frequently go considerably over length, while other students whose first language is not English comment on the problem of writing at length when their previous writing assignments have been 1,000 words long or so. </a:t>
            </a:r>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Ahelo: Assessment of Higher Education Learning Outcomes </a:t>
            </a:r>
          </a:p>
        </p:txBody>
      </p:sp>
      <p:sp>
        <p:nvSpPr>
          <p:cNvPr id="3" name="Content Placeholder 2"/>
          <p:cNvSpPr>
            <a:spLocks noGrp="1"/>
          </p:cNvSpPr>
          <p:nvPr>
            <p:ph idx="1"/>
          </p:nvPr>
        </p:nvSpPr>
        <p:spPr/>
        <p:txBody>
          <a:bodyPr/>
          <a:lstStyle/>
          <a:p>
            <a:pPr>
              <a:buNone/>
            </a:pPr>
            <a:r>
              <a:rPr lang="en-GB" dirty="0" smtClean="0"/>
              <a:t>The Organisation for Economic Cooperation and Development’s Assessment of Higher Education Learning Outcomes (Ahelo) project is seen as the university-level equivalent of the OECD’s highly influential global Programme for International Student Assessment tests for school pupils – and as having the potential to transform the established hierarchy in world higher education.</a:t>
            </a:r>
          </a:p>
          <a:p>
            <a:pPr>
              <a:buNone/>
            </a:pPr>
            <a:r>
              <a:rPr lang="en-GB" dirty="0" smtClean="0"/>
              <a:t>The OECD describes the Ahelo feasibility study as having looked at the scientific and practical feasibility of a test of what students know and can do at graduation. (Morgan, 2015)</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Diverse expectations concerning feedback</a:t>
            </a:r>
          </a:p>
        </p:txBody>
      </p:sp>
      <p:sp>
        <p:nvSpPr>
          <p:cNvPr id="3" name="Content Placeholder 2"/>
          <p:cNvSpPr>
            <a:spLocks noGrp="1"/>
          </p:cNvSpPr>
          <p:nvPr>
            <p:ph idx="1"/>
          </p:nvPr>
        </p:nvSpPr>
        <p:spPr/>
        <p:txBody>
          <a:bodyPr/>
          <a:lstStyle/>
          <a:p>
            <a:r>
              <a:rPr lang="en-GB" dirty="0" smtClean="0"/>
              <a:t>There are considerable differences in expectations internationally about the type, timing and purpose of feedback;</a:t>
            </a:r>
          </a:p>
          <a:p>
            <a:r>
              <a:rPr lang="en-GB" dirty="0" smtClean="0"/>
              <a:t>There is diversity in the explicitness of criteria and the amount of support students can expect if they are struggling with work. </a:t>
            </a:r>
          </a:p>
          <a:p>
            <a:r>
              <a:rPr lang="en-GB" dirty="0" smtClean="0"/>
              <a:t>In some nations, multiple assessment opportunities are provided, and students failing modules simply pick up credits else where (in Australia and New Zealand for example) and other nations, like the UK have much more hidebound regulations on progression issues.</a:t>
            </a:r>
          </a:p>
          <a:p>
            <a:endParaRPr lang="en-GB"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a:t>Surprises about the assessment context</a:t>
            </a:r>
            <a:endParaRPr lang="en-US" sz="3200"/>
          </a:p>
        </p:txBody>
      </p:sp>
      <p:sp>
        <p:nvSpPr>
          <p:cNvPr id="28675" name="Rectangle 3"/>
          <p:cNvSpPr>
            <a:spLocks noGrp="1" noChangeArrowheads="1"/>
          </p:cNvSpPr>
          <p:nvPr>
            <p:ph type="body" idx="1"/>
          </p:nvPr>
        </p:nvSpPr>
        <p:spPr>
          <a:xfrm>
            <a:off x="179388" y="1484313"/>
            <a:ext cx="8713787" cy="5113337"/>
          </a:xfrm>
        </p:spPr>
        <p:txBody>
          <a:bodyPr/>
          <a:lstStyle/>
          <a:p>
            <a:pPr eaLnBrk="1" hangingPunct="1"/>
            <a:r>
              <a:rPr lang="en-GB" sz="2600" dirty="0" smtClean="0"/>
              <a:t>“I can’t imagine anyone back home bringing their families along to watch them presenting university course work, but here they all come along, aunties and cousins and grannies. I felt rather lonely doing mine all on my own”</a:t>
            </a:r>
            <a:endParaRPr lang="en-US" sz="2600" dirty="0" smtClean="0"/>
          </a:p>
          <a:p>
            <a:pPr eaLnBrk="1" hangingPunct="1"/>
            <a:r>
              <a:rPr lang="en-GB" sz="2600" dirty="0" smtClean="0"/>
              <a:t>“He gave me a B- for my essay. Back home I never got less than an A or maybe an A- so I went to see what the problem was, and he more or less brushed me off, saying it was fine. But it’s not fine! It’ll play hell with my Grade Point Average when I go back home”</a:t>
            </a:r>
            <a:endParaRPr lang="en-US" sz="2600"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249239"/>
            <a:ext cx="7543800" cy="803498"/>
          </a:xfr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a:t>On right answers</a:t>
            </a:r>
            <a:endParaRPr lang="en-US" sz="3200"/>
          </a:p>
        </p:txBody>
      </p:sp>
      <p:sp>
        <p:nvSpPr>
          <p:cNvPr id="26627" name="Rectangle 3"/>
          <p:cNvSpPr>
            <a:spLocks noGrp="1" noChangeArrowheads="1"/>
          </p:cNvSpPr>
          <p:nvPr>
            <p:ph type="body" idx="1"/>
          </p:nvPr>
        </p:nvSpPr>
        <p:spPr>
          <a:xfrm>
            <a:off x="179388" y="1125538"/>
            <a:ext cx="8713787" cy="5543550"/>
          </a:xfrm>
        </p:spPr>
        <p:txBody>
          <a:bodyPr/>
          <a:lstStyle/>
          <a:p>
            <a:pPr eaLnBrk="1" hangingPunct="1"/>
            <a:r>
              <a:rPr lang="en-GB" sz="2600" smtClean="0"/>
              <a:t>“They tell us to read around the topic and give us long book lists to help us prepare for writing essays, but how do you know where to start? I wanted to know which was the best book for me to concentrate on but no one would help me find it. In my country the books we need to study properly are indicated and everyone knows what they are.”</a:t>
            </a:r>
          </a:p>
          <a:p>
            <a:pPr eaLnBrk="1" hangingPunct="1"/>
            <a:r>
              <a:rPr lang="en-GB" sz="2600" smtClean="0"/>
              <a:t>“In the lecture she gave us information about three different approaches to the subject, but she never told us which one was the right one. When I asked her about it, she said it was up to me to decide. How am I supposed to do that? She is the expert! So now I just don’t know what to write in my essay”</a:t>
            </a:r>
            <a:endParaRPr lang="en-US" sz="260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a:t>On language</a:t>
            </a:r>
            <a:endParaRPr lang="en-US" sz="3200"/>
          </a:p>
        </p:txBody>
      </p:sp>
      <p:sp>
        <p:nvSpPr>
          <p:cNvPr id="22531" name="Rectangle 3"/>
          <p:cNvSpPr>
            <a:spLocks noGrp="1" noChangeArrowheads="1"/>
          </p:cNvSpPr>
          <p:nvPr>
            <p:ph type="body" idx="1"/>
          </p:nvPr>
        </p:nvSpPr>
        <p:spPr/>
        <p:txBody>
          <a:bodyPr/>
          <a:lstStyle/>
          <a:p>
            <a:pPr eaLnBrk="1" hangingPunct="1"/>
            <a:r>
              <a:rPr lang="en-GB" dirty="0" smtClean="0"/>
              <a:t>“I’ve never been asked to write an essay as long as this before. Back home I was getting on really well with my written English, but what they asked for was usually only around 1,000 words long. This just takes so much time to get it right.”</a:t>
            </a:r>
          </a:p>
          <a:p>
            <a:pPr eaLnBrk="1" hangingPunct="1"/>
            <a:r>
              <a:rPr lang="en-GB" dirty="0" smtClean="0"/>
              <a:t>“I went to my tutor and asked him to proof read my dissertation but he refused to help me. I am paying so much money as an overseas student here and I</a:t>
            </a:r>
            <a:r>
              <a:rPr lang="en-GB" i="1" dirty="0" smtClean="0"/>
              <a:t> </a:t>
            </a:r>
            <a:r>
              <a:rPr lang="en-GB" dirty="0" smtClean="0"/>
              <a:t>expected them to be more helpful to me.”</a:t>
            </a:r>
            <a:endParaRPr lang="en-US" dirty="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49238"/>
            <a:ext cx="7715280" cy="1074737"/>
          </a:xfr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Contested terms which do not automatically translate include:</a:t>
            </a:r>
          </a:p>
        </p:txBody>
      </p:sp>
      <p:sp>
        <p:nvSpPr>
          <p:cNvPr id="3" name="Content Placeholder 2"/>
          <p:cNvSpPr>
            <a:spLocks noGrp="1"/>
          </p:cNvSpPr>
          <p:nvPr>
            <p:ph idx="1"/>
          </p:nvPr>
        </p:nvSpPr>
        <p:spPr/>
        <p:txBody>
          <a:bodyPr/>
          <a:lstStyle/>
          <a:p>
            <a:pPr marL="0" indent="0">
              <a:buNone/>
            </a:pPr>
            <a:r>
              <a:rPr lang="en-GB" dirty="0" smtClean="0"/>
              <a:t>Assessment and evaluation: the terms tend to be reverses in the UK and the US, with the former meaning the grades and marks we give students and the latter meaning the comments students give on teaching staff in the UK and vice versa in the US. International practice elsewhere varies.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Faculty/staff/administration:</a:t>
            </a:r>
          </a:p>
        </p:txBody>
      </p:sp>
      <p:sp>
        <p:nvSpPr>
          <p:cNvPr id="3" name="Content Placeholder 2"/>
          <p:cNvSpPr>
            <a:spLocks noGrp="1"/>
          </p:cNvSpPr>
          <p:nvPr>
            <p:ph idx="1"/>
          </p:nvPr>
        </p:nvSpPr>
        <p:spPr>
          <a:xfrm>
            <a:off x="214282" y="1357298"/>
            <a:ext cx="8643997" cy="4972065"/>
          </a:xfrm>
        </p:spPr>
        <p:txBody>
          <a:bodyPr/>
          <a:lstStyle/>
          <a:p>
            <a:r>
              <a:rPr lang="en-GB" dirty="0" smtClean="0"/>
              <a:t>‘Faculty’ in the UK is an organisational term to describe groups of subjects or departments,, but in the US the term means academic teachers;</a:t>
            </a:r>
          </a:p>
          <a:p>
            <a:r>
              <a:rPr lang="en-GB" dirty="0" smtClean="0"/>
              <a:t>The term ‘instructor’ is used in the US for teaching staff, but in the UK these are technicians;</a:t>
            </a:r>
          </a:p>
          <a:p>
            <a:r>
              <a:rPr lang="en-GB" dirty="0" smtClean="0"/>
              <a:t>Professor in the UK is a status only reached after extensive application processes, is more widely used elsewhere;</a:t>
            </a:r>
          </a:p>
          <a:p>
            <a:r>
              <a:rPr lang="en-GB" dirty="0" smtClean="0"/>
              <a:t>University staff in the UK are all employees, but in the US it means professional and clerical administrators;</a:t>
            </a:r>
          </a:p>
          <a:p>
            <a:r>
              <a:rPr lang="en-GB" dirty="0" smtClean="0"/>
              <a:t> US ‘Administrators’ are termed Senior Managers in the UK.</a:t>
            </a:r>
          </a:p>
          <a:p>
            <a:endParaRPr lang="en-GB"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Good global learning and teaching practice. We need to:</a:t>
            </a:r>
          </a:p>
        </p:txBody>
      </p:sp>
      <p:sp>
        <p:nvSpPr>
          <p:cNvPr id="3" name="Content Placeholder 2"/>
          <p:cNvSpPr>
            <a:spLocks noGrp="1"/>
          </p:cNvSpPr>
          <p:nvPr>
            <p:ph idx="1"/>
          </p:nvPr>
        </p:nvSpPr>
        <p:spPr/>
        <p:txBody>
          <a:bodyPr/>
          <a:lstStyle/>
          <a:p>
            <a:r>
              <a:rPr lang="en-GB" dirty="0" smtClean="0"/>
              <a:t>Provide clarity about mutual expectations in the classroom and in assessments;</a:t>
            </a:r>
          </a:p>
          <a:p>
            <a:r>
              <a:rPr lang="en-GB" dirty="0" smtClean="0"/>
              <a:t>If you are uncertain about what students feel about an issue, it’s often a good idea to ask them, sensitively and privately;</a:t>
            </a:r>
          </a:p>
          <a:p>
            <a:r>
              <a:rPr lang="en-GB" dirty="0" smtClean="0"/>
              <a:t>Be prepared for some students from some cultures to give you the answer they think you want (‘No, I’m fine’);</a:t>
            </a:r>
          </a:p>
          <a:p>
            <a:r>
              <a:rPr lang="en-GB" dirty="0" smtClean="0"/>
              <a:t>Be aware of international differences in practice and be open to diversity. </a:t>
            </a:r>
          </a:p>
          <a:p>
            <a:endParaRPr lang="en-GB" dirty="0" smtClean="0"/>
          </a:p>
          <a:p>
            <a:endParaRPr lang="en-GB"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HEIs and nations must recognise we work in a global environment</a:t>
            </a:r>
          </a:p>
        </p:txBody>
      </p:sp>
      <p:sp>
        <p:nvSpPr>
          <p:cNvPr id="3" name="Content Placeholder 2"/>
          <p:cNvSpPr>
            <a:spLocks noGrp="1"/>
          </p:cNvSpPr>
          <p:nvPr>
            <p:ph idx="1"/>
          </p:nvPr>
        </p:nvSpPr>
        <p:spPr/>
        <p:txBody>
          <a:bodyPr/>
          <a:lstStyle/>
          <a:p>
            <a:r>
              <a:rPr lang="en-GB" dirty="0" smtClean="0"/>
              <a:t>We have to behave inter-culturally and cross-culturally to survive, and dominant cultures must be sensitive about not imposing their cultural, pedagogic and academic expectations on other parts of the world.</a:t>
            </a:r>
          </a:p>
          <a:p>
            <a:r>
              <a:rPr lang="en-GB" dirty="0" smtClean="0"/>
              <a:t>Student and staff mobility, the impact of transnational education, a readiness by some nations to teach undergraduates as well as postgraduates in a language other than their own to protect and enhance recruitment, and the ubiquity of international software and platform providers all mitigate against drawing up the barricades around our own national university systems. </a:t>
            </a:r>
          </a:p>
          <a:p>
            <a:endParaRPr lang="en-GB"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Education in universities needs to be a joint endeavour in which learners and teachers work in partnership</a:t>
            </a:r>
            <a:endParaRPr lang="en-GB" sz="2800" dirty="0"/>
          </a:p>
        </p:txBody>
      </p:sp>
      <p:sp>
        <p:nvSpPr>
          <p:cNvPr id="3" name="Content Placeholder 2"/>
          <p:cNvSpPr>
            <a:spLocks noGrp="1"/>
          </p:cNvSpPr>
          <p:nvPr>
            <p:ph idx="1"/>
          </p:nvPr>
        </p:nvSpPr>
        <p:spPr/>
        <p:txBody>
          <a:bodyPr/>
          <a:lstStyle/>
          <a:p>
            <a:r>
              <a:rPr lang="en-GB" dirty="0" smtClean="0"/>
              <a:t>This can never be an equal partnership, as the requirement for academics to make professional judgments on the achievements of students means there will always be a power imbalance between the two groups. </a:t>
            </a:r>
          </a:p>
          <a:p>
            <a:r>
              <a:rPr lang="en-GB" dirty="0" smtClean="0"/>
              <a:t>Nevertheless, the balance of power is shifting, and a recognition of the importance of co-working, communicating effectively, and recognising the drivers that prompt the actions of both is essential.</a:t>
            </a:r>
          </a:p>
          <a:p>
            <a:r>
              <a:rPr lang="en-GB" dirty="0" smtClean="0"/>
              <a:t>Students in many nations take important roles within quality assurance activities and contribute actively to curriculum design.</a:t>
            </a:r>
          </a:p>
          <a:p>
            <a:endParaRPr lang="en-GB"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543800" cy="1500198"/>
          </a:xfrm>
        </p:spPr>
        <p:txBody>
          <a:bodyPr/>
          <a:lstStyle/>
          <a:p>
            <a:r>
              <a:rPr lang="en-GB" sz="2800" dirty="0" smtClean="0"/>
              <a:t>We need to balance tensions between cost effectiveness of teaching and assessment approaches with pedagogic effectiveness</a:t>
            </a:r>
            <a:endParaRPr lang="en-GB" sz="2800" dirty="0"/>
          </a:p>
        </p:txBody>
      </p:sp>
      <p:sp>
        <p:nvSpPr>
          <p:cNvPr id="3" name="Content Placeholder 2"/>
          <p:cNvSpPr>
            <a:spLocks noGrp="1"/>
          </p:cNvSpPr>
          <p:nvPr>
            <p:ph idx="1"/>
          </p:nvPr>
        </p:nvSpPr>
        <p:spPr>
          <a:xfrm>
            <a:off x="468313" y="1785925"/>
            <a:ext cx="8229600" cy="4543437"/>
          </a:xfrm>
        </p:spPr>
        <p:txBody>
          <a:bodyPr/>
          <a:lstStyle/>
          <a:p>
            <a:r>
              <a:rPr lang="en-GB" dirty="0" smtClean="0"/>
              <a:t>Mass delivery of content e.g. by </a:t>
            </a:r>
            <a:r>
              <a:rPr lang="en-GB" dirty="0" err="1" smtClean="0"/>
              <a:t>MOOCs</a:t>
            </a:r>
            <a:r>
              <a:rPr lang="en-GB" dirty="0" smtClean="0"/>
              <a:t> is cheap but will not be cost effective, if the paradigm in use neglects the importance of student engagement.</a:t>
            </a:r>
          </a:p>
          <a:p>
            <a:r>
              <a:rPr lang="en-GB" dirty="0" smtClean="0"/>
              <a:t>Poor quality computer-based assessment is also cheap, but good CBA requires teamwork, by technically competent systems designers, advanced subject experts and knowledgeable educational developers who understand how question design works well. </a:t>
            </a:r>
          </a:p>
          <a:p>
            <a:r>
              <a:rPr lang="en-GB" dirty="0" smtClean="0"/>
              <a:t>We ignore at our peril five decades of research into what works well in university teaching if we go for quick fixes.</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Ahelo feasibility</a:t>
            </a:r>
          </a:p>
        </p:txBody>
      </p:sp>
      <p:sp>
        <p:nvSpPr>
          <p:cNvPr id="3" name="Content Placeholder 2"/>
          <p:cNvSpPr>
            <a:spLocks noGrp="1"/>
          </p:cNvSpPr>
          <p:nvPr>
            <p:ph idx="1"/>
          </p:nvPr>
        </p:nvSpPr>
        <p:spPr/>
        <p:txBody>
          <a:bodyPr/>
          <a:lstStyle/>
          <a:p>
            <a:r>
              <a:rPr lang="en-GB" dirty="0" smtClean="0"/>
              <a:t>A feasibility study was carried out, involving 17 countries and three American states - see </a:t>
            </a:r>
            <a:r>
              <a:rPr lang="en-GB" dirty="0" smtClean="0">
                <a:hlinkClick r:id="rId2"/>
              </a:rPr>
              <a:t>http://www.oecd.org/edu/skills-beyond-school/countriesparticipatingintheahelofeasibilitystudy.htm</a:t>
            </a:r>
            <a:r>
              <a:rPr lang="en-GB" dirty="0" smtClean="0"/>
              <a:t> Ireland was not in the pilot study</a:t>
            </a:r>
          </a:p>
          <a:p>
            <a:r>
              <a:rPr lang="en-GB" dirty="0" smtClean="0"/>
              <a:t>It included two disciplines – economics and civil engineering – plus a somewhat ill-defined category of ‘generic skills’. (</a:t>
            </a:r>
            <a:r>
              <a:rPr lang="en-GB" dirty="0" err="1" smtClean="0"/>
              <a:t>Altbach</a:t>
            </a:r>
            <a:r>
              <a:rPr lang="en-GB" dirty="0" smtClean="0"/>
              <a:t>, 2015)</a:t>
            </a:r>
          </a:p>
          <a:p>
            <a:r>
              <a:rPr lang="en-GB" dirty="0" smtClean="0"/>
              <a:t>The UK has decided not to participate in Ahelo but instead to have a Teaching Excellence Framework which is currently out for consultation and is highly controversial.</a:t>
            </a:r>
          </a:p>
          <a:p>
            <a:endParaRPr lang="en-GB"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Education is transformative and can be either a locus for redressing disadvantage or conversely for reinforcing elitism</a:t>
            </a:r>
            <a:endParaRPr lang="en-GB" sz="2800" dirty="0"/>
          </a:p>
        </p:txBody>
      </p:sp>
      <p:sp>
        <p:nvSpPr>
          <p:cNvPr id="3" name="Content Placeholder 2"/>
          <p:cNvSpPr>
            <a:spLocks noGrp="1"/>
          </p:cNvSpPr>
          <p:nvPr>
            <p:ph idx="1"/>
          </p:nvPr>
        </p:nvSpPr>
        <p:spPr/>
        <p:txBody>
          <a:bodyPr/>
          <a:lstStyle/>
          <a:p>
            <a:r>
              <a:rPr lang="en-GB" dirty="0" smtClean="0"/>
              <a:t>Higher education can confer life-advantages to those who succeed. These are not just pecuniary, but also tend to include improved self-efficacy and confidence, enhanced global perspectives, mature competences and professional status. </a:t>
            </a:r>
          </a:p>
          <a:p>
            <a:r>
              <a:rPr lang="en-GB" dirty="0" smtClean="0"/>
              <a:t>This places a heavy burden on academics since success or failure is likely to have high impact on lifelong achievements. </a:t>
            </a:r>
          </a:p>
          <a:p>
            <a:r>
              <a:rPr lang="en-GB" dirty="0" smtClean="0"/>
              <a:t>The choices we make and the actions we take have social, political and economic impact on both individuals and society.</a:t>
            </a:r>
          </a:p>
          <a:p>
            <a:endParaRPr lang="en-GB"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49238"/>
            <a:ext cx="7858180" cy="1074737"/>
          </a:xfr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Conclusions: where next in HE internationally?</a:t>
            </a:r>
          </a:p>
        </p:txBody>
      </p:sp>
      <p:sp>
        <p:nvSpPr>
          <p:cNvPr id="3" name="Content Placeholder 2"/>
          <p:cNvSpPr>
            <a:spLocks noGrp="1"/>
          </p:cNvSpPr>
          <p:nvPr>
            <p:ph idx="1"/>
          </p:nvPr>
        </p:nvSpPr>
        <p:spPr/>
        <p:txBody>
          <a:bodyPr/>
          <a:lstStyle/>
          <a:p>
            <a:r>
              <a:rPr lang="en-GB" sz="2800" dirty="0" smtClean="0"/>
              <a:t>Increasing competition for students globally (and that means Irish and UK student mobility as well);</a:t>
            </a:r>
          </a:p>
          <a:p>
            <a:r>
              <a:rPr lang="en-GB" sz="2800" dirty="0" smtClean="0"/>
              <a:t>Greater use of online learning across national boundaries;</a:t>
            </a:r>
          </a:p>
          <a:p>
            <a:r>
              <a:rPr lang="en-GB" sz="2800" dirty="0" smtClean="0"/>
              <a:t>International private competitors offering more provision in more countries e.g. Pearson Education;</a:t>
            </a:r>
          </a:p>
          <a:p>
            <a:r>
              <a:rPr lang="en-GB" sz="2800" dirty="0" smtClean="0"/>
              <a:t>Greater uncertainty about the viability of financial models for HE provision.</a:t>
            </a:r>
            <a:endParaRPr lang="en-GB" sz="28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References and further reading</a:t>
            </a:r>
          </a:p>
        </p:txBody>
      </p:sp>
      <p:sp>
        <p:nvSpPr>
          <p:cNvPr id="3" name="Content Placeholder 2"/>
          <p:cNvSpPr>
            <a:spLocks noGrp="1"/>
          </p:cNvSpPr>
          <p:nvPr>
            <p:ph idx="1"/>
          </p:nvPr>
        </p:nvSpPr>
        <p:spPr/>
        <p:txBody>
          <a:bodyPr/>
          <a:lstStyle/>
          <a:p>
            <a:pPr>
              <a:buNone/>
            </a:pPr>
            <a:r>
              <a:rPr lang="en-US" dirty="0" err="1" smtClean="0"/>
              <a:t>Altbach</a:t>
            </a:r>
            <a:r>
              <a:rPr lang="en-US" dirty="0" smtClean="0"/>
              <a:t>, P (2015) University World News</a:t>
            </a:r>
            <a:endParaRPr lang="en-US" dirty="0" smtClean="0">
              <a:hlinkClick r:id="rId2"/>
            </a:endParaRPr>
          </a:p>
          <a:p>
            <a:pPr>
              <a:buNone/>
            </a:pPr>
            <a:r>
              <a:rPr lang="en-US" dirty="0" smtClean="0">
                <a:hlinkClick r:id="rId2"/>
              </a:rPr>
              <a:t>http://www.universityworldnews.com/article.php?story=20150515064746124</a:t>
            </a:r>
            <a:r>
              <a:rPr lang="en-US" dirty="0" smtClean="0"/>
              <a:t> accessed August 2015</a:t>
            </a:r>
          </a:p>
          <a:p>
            <a:pPr>
              <a:buNone/>
            </a:pPr>
            <a:r>
              <a:rPr lang="en-US" dirty="0" err="1" smtClean="0"/>
              <a:t>Beetham</a:t>
            </a:r>
            <a:r>
              <a:rPr lang="en-US" dirty="0" smtClean="0"/>
              <a:t>, H. (2010) </a:t>
            </a:r>
            <a:r>
              <a:rPr lang="en-US" i="1" dirty="0" smtClean="0"/>
              <a:t>Active learning in Technology-Rich Contexts</a:t>
            </a:r>
            <a:r>
              <a:rPr lang="en-US" dirty="0" smtClean="0"/>
              <a:t>, in </a:t>
            </a:r>
            <a:r>
              <a:rPr lang="en-US" dirty="0" err="1" smtClean="0"/>
              <a:t>Beetham</a:t>
            </a:r>
            <a:r>
              <a:rPr lang="en-US" dirty="0" smtClean="0"/>
              <a:t>, H. and Sharpe, R. </a:t>
            </a:r>
            <a:r>
              <a:rPr lang="en-US" i="1" dirty="0" smtClean="0"/>
              <a:t>Rethinking Pedagogy for a Digital age: designing for 21</a:t>
            </a:r>
            <a:r>
              <a:rPr lang="en-US" i="1" baseline="30000" dirty="0" smtClean="0"/>
              <a:t>st</a:t>
            </a:r>
            <a:r>
              <a:rPr lang="en-US" i="1" dirty="0" smtClean="0"/>
              <a:t> Century learning, </a:t>
            </a:r>
            <a:r>
              <a:rPr lang="en-US" dirty="0" smtClean="0"/>
              <a:t>Abingdon: Routledge.</a:t>
            </a:r>
          </a:p>
          <a:p>
            <a:pPr>
              <a:buNone/>
            </a:pPr>
            <a:r>
              <a:rPr lang="en-US" dirty="0" smtClean="0"/>
              <a:t>Brown, S. (2015) </a:t>
            </a:r>
            <a:r>
              <a:rPr lang="en-US" i="1" dirty="0" smtClean="0"/>
              <a:t>Learning, Teaching and Assessment in Higher Education: Global perspectives</a:t>
            </a:r>
            <a:r>
              <a:rPr lang="en-US" dirty="0" smtClean="0"/>
              <a:t>, UK: Basingstoke, Palgrave Macmillan.</a:t>
            </a:r>
            <a:endParaRPr lang="en-GB" dirty="0" smtClean="0"/>
          </a:p>
          <a:p>
            <a:pPr>
              <a:buNone/>
            </a:pPr>
            <a:r>
              <a:rPr lang="en-GB" dirty="0" smtClean="0"/>
              <a:t>Carroll, J. and Ryan, J. (2005) </a:t>
            </a:r>
            <a:r>
              <a:rPr lang="en-GB" i="1" dirty="0" smtClean="0"/>
              <a:t>Teaching International students: improving learning for all,</a:t>
            </a:r>
            <a:r>
              <a:rPr lang="en-GB" dirty="0" smtClean="0"/>
              <a:t> London: </a:t>
            </a:r>
            <a:r>
              <a:rPr lang="en-GB" dirty="0" err="1" smtClean="0"/>
              <a:t>Routledge</a:t>
            </a:r>
            <a:r>
              <a:rPr lang="en-GB" dirty="0" smtClean="0"/>
              <a:t> SEDA series.</a:t>
            </a:r>
          </a:p>
          <a:p>
            <a:pPr>
              <a:buNone/>
            </a:pPr>
            <a:r>
              <a:rPr lang="en-GB" dirty="0" smtClean="0"/>
              <a:t>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Further references</a:t>
            </a:r>
          </a:p>
        </p:txBody>
      </p:sp>
      <p:sp>
        <p:nvSpPr>
          <p:cNvPr id="3" name="Content Placeholder 2"/>
          <p:cNvSpPr>
            <a:spLocks noGrp="1"/>
          </p:cNvSpPr>
          <p:nvPr>
            <p:ph idx="1"/>
          </p:nvPr>
        </p:nvSpPr>
        <p:spPr/>
        <p:txBody>
          <a:bodyPr/>
          <a:lstStyle/>
          <a:p>
            <a:pPr>
              <a:buNone/>
            </a:pPr>
            <a:r>
              <a:rPr lang="en-GB" dirty="0" smtClean="0"/>
              <a:t>Flint, N. R. and Johnson, B. (2011) </a:t>
            </a:r>
            <a:r>
              <a:rPr lang="en-GB" i="1" dirty="0" smtClean="0"/>
              <a:t>Towards fairer university assessment: addressing the concerns of students, </a:t>
            </a:r>
            <a:r>
              <a:rPr lang="en-GB" dirty="0" smtClean="0"/>
              <a:t>London: Routledge.</a:t>
            </a:r>
          </a:p>
          <a:p>
            <a:pPr>
              <a:buNone/>
            </a:pPr>
            <a:r>
              <a:rPr lang="en-GB" dirty="0" smtClean="0"/>
              <a:t>Grace, S. and </a:t>
            </a:r>
            <a:r>
              <a:rPr lang="en-GB" dirty="0" err="1" smtClean="0"/>
              <a:t>Gravestock</a:t>
            </a:r>
            <a:r>
              <a:rPr lang="en-GB" dirty="0" smtClean="0"/>
              <a:t>, P. (2009) </a:t>
            </a:r>
            <a:r>
              <a:rPr lang="en-GB" i="1" dirty="0" smtClean="0"/>
              <a:t>Inclusion and Diversity: meeting the needs of all students</a:t>
            </a:r>
            <a:r>
              <a:rPr lang="en-GB" dirty="0" smtClean="0"/>
              <a:t>. </a:t>
            </a:r>
            <a:r>
              <a:rPr lang="en-GB" i="1" dirty="0" smtClean="0"/>
              <a:t>Key guides for effective teaching in Higher Education, </a:t>
            </a:r>
            <a:r>
              <a:rPr lang="en-GB" dirty="0" smtClean="0"/>
              <a:t>Abingdon: Routledge.</a:t>
            </a:r>
          </a:p>
          <a:p>
            <a:pPr>
              <a:buNone/>
            </a:pPr>
            <a:r>
              <a:rPr lang="en-GB" dirty="0" err="1" smtClean="0"/>
              <a:t>Humfrey</a:t>
            </a:r>
            <a:r>
              <a:rPr lang="en-GB" dirty="0" smtClean="0"/>
              <a:t>, C. (1999) </a:t>
            </a:r>
            <a:r>
              <a:rPr lang="en-GB" i="1" dirty="0" smtClean="0"/>
              <a:t>Managing International students, </a:t>
            </a:r>
            <a:r>
              <a:rPr lang="en-GB" dirty="0" err="1" smtClean="0"/>
              <a:t>Buckgingham</a:t>
            </a:r>
            <a:r>
              <a:rPr lang="en-GB" dirty="0" smtClean="0"/>
              <a:t>, UK: Open University Press</a:t>
            </a:r>
            <a:r>
              <a:rPr lang="en-GB" dirty="0"/>
              <a:t>.</a:t>
            </a:r>
            <a:endParaRPr lang="en-GB" dirty="0" smtClean="0"/>
          </a:p>
          <a:p>
            <a:pPr>
              <a:buNone/>
            </a:pPr>
            <a:r>
              <a:rPr lang="en-GB" dirty="0" smtClean="0"/>
              <a:t>Jones, E. and Brown, S. (</a:t>
            </a:r>
            <a:r>
              <a:rPr lang="en-GB" dirty="0" err="1" smtClean="0"/>
              <a:t>Eds</a:t>
            </a:r>
            <a:r>
              <a:rPr lang="en-GB" dirty="0" smtClean="0"/>
              <a:t>) (2008) </a:t>
            </a:r>
            <a:r>
              <a:rPr lang="en-GB" i="1" dirty="0" smtClean="0"/>
              <a:t>Internationalising Higher Education</a:t>
            </a:r>
            <a:r>
              <a:rPr lang="en-GB" dirty="0" smtClean="0"/>
              <a:t>, London: </a:t>
            </a:r>
            <a:r>
              <a:rPr lang="en-GB" dirty="0" err="1" smtClean="0"/>
              <a:t>Routledge</a:t>
            </a:r>
            <a:r>
              <a:rPr lang="en-GB" dirty="0" smtClean="0"/>
              <a:t>.</a:t>
            </a:r>
          </a:p>
          <a:p>
            <a:pPr>
              <a:buNone/>
            </a:pPr>
            <a:endParaRPr lang="en-GB" dirty="0" smtClean="0"/>
          </a:p>
          <a:p>
            <a:endParaRPr lang="en-GB"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More references</a:t>
            </a:r>
          </a:p>
        </p:txBody>
      </p:sp>
      <p:sp>
        <p:nvSpPr>
          <p:cNvPr id="3" name="Content Placeholder 2"/>
          <p:cNvSpPr>
            <a:spLocks noGrp="1"/>
          </p:cNvSpPr>
          <p:nvPr>
            <p:ph idx="1"/>
          </p:nvPr>
        </p:nvSpPr>
        <p:spPr/>
        <p:txBody>
          <a:bodyPr/>
          <a:lstStyle/>
          <a:p>
            <a:pPr>
              <a:buNone/>
            </a:pPr>
            <a:r>
              <a:rPr lang="en-GB" dirty="0" smtClean="0"/>
              <a:t>McNamara, D. and Harris, R. (1997</a:t>
            </a:r>
            <a:r>
              <a:rPr lang="en-GB" i="1" dirty="0" smtClean="0"/>
              <a:t>) Overseas students in Higher Education: issues in teaching and learning, </a:t>
            </a:r>
            <a:r>
              <a:rPr lang="en-GB" dirty="0" smtClean="0"/>
              <a:t>London: Routledge </a:t>
            </a:r>
          </a:p>
          <a:p>
            <a:pPr>
              <a:buNone/>
            </a:pPr>
            <a:r>
              <a:rPr lang="en-GB" dirty="0" smtClean="0"/>
              <a:t>Morgan, J. (7 May 2015)</a:t>
            </a:r>
          </a:p>
          <a:p>
            <a:pPr>
              <a:buNone/>
            </a:pPr>
            <a:r>
              <a:rPr lang="en-GB" dirty="0">
                <a:hlinkClick r:id="rId2"/>
              </a:rPr>
              <a:t>https://</a:t>
            </a:r>
            <a:r>
              <a:rPr lang="en-GB" dirty="0" smtClean="0">
                <a:hlinkClick r:id="rId2"/>
              </a:rPr>
              <a:t>www.timeshighereducation.co.uk/news/oecds-ahelo-project-could-transform-university-hierarchy/2020087.article</a:t>
            </a:r>
            <a:r>
              <a:rPr lang="en-GB" dirty="0"/>
              <a:t> </a:t>
            </a:r>
            <a:endParaRPr lang="en-GB" dirty="0" smtClean="0"/>
          </a:p>
          <a:p>
            <a:pPr>
              <a:buNone/>
            </a:pPr>
            <a:r>
              <a:rPr lang="en-GB" dirty="0" smtClean="0"/>
              <a:t>OECD (2014) Testing student and university performance globally: OECD’s AHELO http://www.oecd.org/edu/skills-beyond-school/testingstudentanduniversityperformancegloballyoecdsahelo.htm</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And some more</a:t>
            </a:r>
          </a:p>
        </p:txBody>
      </p:sp>
      <p:sp>
        <p:nvSpPr>
          <p:cNvPr id="3" name="Content Placeholder 2"/>
          <p:cNvSpPr>
            <a:spLocks noGrp="1"/>
          </p:cNvSpPr>
          <p:nvPr>
            <p:ph idx="1"/>
          </p:nvPr>
        </p:nvSpPr>
        <p:spPr/>
        <p:txBody>
          <a:bodyPr/>
          <a:lstStyle/>
          <a:p>
            <a:pPr>
              <a:buNone/>
            </a:pPr>
            <a:r>
              <a:rPr lang="en-GB" dirty="0" smtClean="0"/>
              <a:t>Ryan, J. (2000) </a:t>
            </a:r>
            <a:r>
              <a:rPr lang="en-GB" i="1" dirty="0" smtClean="0"/>
              <a:t>A Guide to Teaching International Students,</a:t>
            </a:r>
            <a:r>
              <a:rPr lang="en-GB" dirty="0" smtClean="0"/>
              <a:t> Oxford: Oxford Centre for Staff and Learning Development.</a:t>
            </a:r>
          </a:p>
          <a:p>
            <a:pPr>
              <a:buNone/>
            </a:pPr>
            <a:r>
              <a:rPr lang="en-GB" dirty="0" smtClean="0"/>
              <a:t>Wisker, G. (2001) </a:t>
            </a:r>
            <a:r>
              <a:rPr lang="en-GB" i="1" dirty="0" smtClean="0"/>
              <a:t>Good practice working with international students</a:t>
            </a:r>
            <a:r>
              <a:rPr lang="en-GB" dirty="0" smtClean="0"/>
              <a:t>, Birmingham: SEDA paper 110, the Staff and educational Development Association.</a:t>
            </a:r>
          </a:p>
          <a:p>
            <a:endParaRPr lang="en-GB"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http://sally-brown.net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786718" cy="1074737"/>
          </a:xfr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Many argue Ahelo could offer much</a:t>
            </a:r>
          </a:p>
        </p:txBody>
      </p:sp>
      <p:sp>
        <p:nvSpPr>
          <p:cNvPr id="3" name="Content Placeholder 2"/>
          <p:cNvSpPr>
            <a:spLocks noGrp="1"/>
          </p:cNvSpPr>
          <p:nvPr>
            <p:ph idx="1"/>
          </p:nvPr>
        </p:nvSpPr>
        <p:spPr>
          <a:xfrm>
            <a:off x="285720" y="1539875"/>
            <a:ext cx="8572560" cy="4789488"/>
          </a:xfrm>
        </p:spPr>
        <p:txBody>
          <a:bodyPr/>
          <a:lstStyle/>
          <a:p>
            <a:r>
              <a:rPr lang="en-GB" dirty="0" smtClean="0"/>
              <a:t>Andreas </a:t>
            </a:r>
            <a:r>
              <a:rPr lang="en-GB" dirty="0" err="1" smtClean="0"/>
              <a:t>Schleicher</a:t>
            </a:r>
            <a:r>
              <a:rPr lang="en-GB" dirty="0" smtClean="0"/>
              <a:t>, the OECD’s director for education and skills says that, globally, Ahelo “would just open up so many possibilities to have a more level playing field that is less influenced simply by past reputation and those kinds of things”.</a:t>
            </a:r>
          </a:p>
          <a:p>
            <a:r>
              <a:rPr lang="en-GB" dirty="0" smtClean="0"/>
              <a:t>He predicted that Ahelo could mean that “you will see institutions that may not be as expensive, that may be a bit in the shadow, but delivering superior learning outcomes”.</a:t>
            </a:r>
          </a:p>
          <a:p>
            <a:r>
              <a:rPr lang="en-GB" dirty="0" smtClean="0"/>
              <a:t>He added: “If you think of those elite universities, maybe much of their advantage is actually derived from social background: the intake they take, the selection. We have no idea currently.” ( Morgan, 2015).</a:t>
            </a:r>
          </a:p>
          <a:p>
            <a:endParaRPr lang="en-GB" b="0" dirty="0" smtClean="0"/>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The UK TEF framework: My eight potential dimensions</a:t>
            </a:r>
          </a:p>
        </p:txBody>
      </p:sp>
      <p:sp>
        <p:nvSpPr>
          <p:cNvPr id="3" name="Content Placeholder 2"/>
          <p:cNvSpPr>
            <a:spLocks noGrp="1"/>
          </p:cNvSpPr>
          <p:nvPr>
            <p:ph idx="1"/>
          </p:nvPr>
        </p:nvSpPr>
        <p:spPr/>
        <p:txBody>
          <a:bodyPr/>
          <a:lstStyle/>
          <a:p>
            <a:pPr>
              <a:buNone/>
            </a:pPr>
            <a:r>
              <a:rPr lang="en-GB" dirty="0" smtClean="0"/>
              <a:t>1. The HEI recognises and rewards excellent teaching e.g. by supporting HEA Fellowship accreditation, appointing Teacher Fellows, offering Professorships for L&amp;T, and valuing academic leadership;</a:t>
            </a:r>
          </a:p>
          <a:p>
            <a:pPr>
              <a:buNone/>
            </a:pPr>
            <a:r>
              <a:rPr lang="en-GB" dirty="0" smtClean="0"/>
              <a:t>2. Students are involved in assuring and enhancing teaching at all stages from curriculum design through teaching to evaluation, there are robust systems for training, supporting, valuing and making good use of student representatives;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Three more dimensions</a:t>
            </a:r>
          </a:p>
        </p:txBody>
      </p:sp>
      <p:sp>
        <p:nvSpPr>
          <p:cNvPr id="3" name="Content Placeholder 2"/>
          <p:cNvSpPr>
            <a:spLocks noGrp="1"/>
          </p:cNvSpPr>
          <p:nvPr>
            <p:ph idx="1"/>
          </p:nvPr>
        </p:nvSpPr>
        <p:spPr/>
        <p:txBody>
          <a:bodyPr/>
          <a:lstStyle/>
          <a:p>
            <a:pPr>
              <a:buNone/>
            </a:pPr>
            <a:r>
              <a:rPr lang="en-GB" dirty="0" smtClean="0"/>
              <a:t>3. All New-to-HE staff are trained and supported through their early years of teaching (linked to probation) including GTAs, sessional and fractional staff , and career-wide CPD is provided for all who teach and take up is monitored;</a:t>
            </a:r>
          </a:p>
          <a:p>
            <a:pPr>
              <a:buNone/>
            </a:pPr>
            <a:r>
              <a:rPr lang="en-GB" dirty="0" smtClean="0"/>
              <a:t>4. Students are satisfied with their learning experiences as indicated by a basket of measures, one of which will be NSS outcomes;</a:t>
            </a:r>
          </a:p>
          <a:p>
            <a:pPr>
              <a:buNone/>
            </a:pPr>
            <a:r>
              <a:rPr lang="en-GB" dirty="0" smtClean="0"/>
              <a:t>5. Outcomes for students are excellent as indicated by retention and successful degree achievements and students are employed in graduate professions within three years of graduation;</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8313" y="1000108"/>
            <a:ext cx="8229600" cy="5329255"/>
          </a:xfrm>
        </p:spPr>
        <p:txBody>
          <a:bodyPr/>
          <a:lstStyle/>
          <a:p>
            <a:pPr>
              <a:buNone/>
            </a:pPr>
            <a:r>
              <a:rPr lang="en-GB" dirty="0" smtClean="0"/>
              <a:t>6. Quality assurance measures result in QAA &amp; </a:t>
            </a:r>
          </a:p>
          <a:p>
            <a:pPr>
              <a:buNone/>
            </a:pPr>
            <a:r>
              <a:rPr lang="en-GB" dirty="0" smtClean="0"/>
              <a:t>	PSRB confidence;</a:t>
            </a:r>
          </a:p>
          <a:p>
            <a:pPr>
              <a:buNone/>
            </a:pPr>
            <a:r>
              <a:rPr lang="en-GB" dirty="0" smtClean="0"/>
              <a:t>7. Assessment is fit-for-purpose, appropriate to subject and level and is integrated with learning, with robust moderation in place to assure standards;</a:t>
            </a:r>
          </a:p>
          <a:p>
            <a:pPr>
              <a:buNone/>
            </a:pPr>
            <a:r>
              <a:rPr lang="en-GB" dirty="0" smtClean="0"/>
              <a:t>8. The HEI demonstrates a commitment to inclusivity and redressing all kinds of disadvantage, particularly in terms of Widening Participation and Fair Access.</a:t>
            </a:r>
          </a:p>
          <a:p>
            <a:pPr>
              <a:buNone/>
            </a:pPr>
            <a:r>
              <a:rPr lang="en-GB" dirty="0" smtClean="0"/>
              <a:t>These dimensions derived from discussions with UK NTFS colleagues and on line mail base discussions by members of SEDA, HEDG and the ANTF lists. See also </a:t>
            </a:r>
            <a:r>
              <a:rPr lang="en-GB" b="0" dirty="0" smtClean="0">
                <a:hlinkClick r:id="rId2"/>
              </a:rPr>
              <a:t>#</a:t>
            </a:r>
            <a:r>
              <a:rPr lang="en-GB" b="0" dirty="0" err="1" smtClean="0">
                <a:hlinkClick r:id="rId2"/>
              </a:rPr>
              <a:t>LTHEchat</a:t>
            </a:r>
            <a:r>
              <a:rPr lang="en-GB" b="0" dirty="0" smtClean="0">
                <a:hlinkClick r:id="rId2"/>
              </a:rPr>
              <a:t> Extra on the Teaching Excellence Framework (with images, tweets) · </a:t>
            </a:r>
            <a:r>
              <a:rPr lang="en-GB" b="0" dirty="0" err="1" smtClean="0">
                <a:hlinkClick r:id="rId2"/>
              </a:rPr>
              <a:t>LTHEchat</a:t>
            </a:r>
            <a:r>
              <a:rPr lang="en-GB" b="0" dirty="0" smtClean="0">
                <a:hlinkClick r:id="rId2"/>
              </a:rPr>
              <a:t> · </a:t>
            </a:r>
            <a:r>
              <a:rPr lang="en-GB" b="0" dirty="0" err="1" smtClean="0">
                <a:hlinkClick r:id="rId2"/>
              </a:rPr>
              <a:t>Storify</a:t>
            </a:r>
            <a:r>
              <a:rPr lang="en-GB" b="0" dirty="0" smtClean="0"/>
              <a:t> </a:t>
            </a:r>
            <a:endParaRPr lang="en-GB" dirty="0" smtClean="0"/>
          </a:p>
          <a:p>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4574</Words>
  <Application>Microsoft Office PowerPoint</Application>
  <PresentationFormat>On-screen Show (4:3)</PresentationFormat>
  <Paragraphs>227</Paragraphs>
  <Slides>56</Slides>
  <Notes>2</Notes>
  <HiddenSlides>0</HiddenSlides>
  <MMClips>0</MMClips>
  <ScaleCrop>false</ScaleCrop>
  <HeadingPairs>
    <vt:vector size="4" baseType="variant">
      <vt:variant>
        <vt:lpstr>Theme</vt:lpstr>
      </vt:variant>
      <vt:variant>
        <vt:i4>1</vt:i4>
      </vt:variant>
      <vt:variant>
        <vt:lpstr>Slide Titles</vt:lpstr>
      </vt:variant>
      <vt:variant>
        <vt:i4>56</vt:i4>
      </vt:variant>
    </vt:vector>
  </HeadingPairs>
  <TitlesOfParts>
    <vt:vector size="57" baseType="lpstr">
      <vt:lpstr>LeedsMet template</vt:lpstr>
      <vt:lpstr>International trends in higher education   University College, Cork September 2015 </vt:lpstr>
      <vt:lpstr>The context</vt:lpstr>
      <vt:lpstr>These trends include:</vt:lpstr>
      <vt:lpstr>Ahelo: Assessment of Higher Education Learning Outcomes </vt:lpstr>
      <vt:lpstr>Ahelo feasibility</vt:lpstr>
      <vt:lpstr>Many argue Ahelo could offer much</vt:lpstr>
      <vt:lpstr>The UK TEF framework: My eight potential dimensions</vt:lpstr>
      <vt:lpstr>Three more dimensions</vt:lpstr>
      <vt:lpstr>Slide 9</vt:lpstr>
      <vt:lpstr>Rate your HEI or department on this spider diagram:</vt:lpstr>
      <vt:lpstr>The growth of private provision of HE and high fees</vt:lpstr>
      <vt:lpstr>Complexities around M-level study &amp; global competition for Masters students</vt:lpstr>
      <vt:lpstr>New regions driving global competition in research and teaching</vt:lpstr>
      <vt:lpstr>How can we adopt international approaches to both what is being taught as well as the pedagogic approaches in use? </vt:lpstr>
      <vt:lpstr>The Global environment</vt:lpstr>
      <vt:lpstr>Internationalising curriculum content</vt:lpstr>
      <vt:lpstr>Diverse pedagogic approaches and contexts</vt:lpstr>
      <vt:lpstr>Diversity in classroom teaching approaches</vt:lpstr>
      <vt:lpstr>Surprises in the international context</vt:lpstr>
      <vt:lpstr>Further cultural issues:</vt:lpstr>
      <vt:lpstr>Cultural mores can impact on expectations</vt:lpstr>
      <vt:lpstr>Variations in approaches based on cultural factors</vt:lpstr>
      <vt:lpstr>What do students say on the authoritative role of the tutor?</vt:lpstr>
      <vt:lpstr>On ways of relating to others</vt:lpstr>
      <vt:lpstr>Comparable learning contexts? How far do you:</vt:lpstr>
      <vt:lpstr>What do students say on religious issues?</vt:lpstr>
      <vt:lpstr>Comparable technological environments? Do you expect your students to:</vt:lpstr>
      <vt:lpstr>And thinking about your teaching staff:</vt:lpstr>
      <vt:lpstr>Teaching and technologies</vt:lpstr>
      <vt:lpstr>Shared concepts of student support. Do you:</vt:lpstr>
      <vt:lpstr>What do students say on expectations of a supportive relationship?</vt:lpstr>
      <vt:lpstr>Some key questions on student support</vt:lpstr>
      <vt:lpstr>Comparable assessment contexts?</vt:lpstr>
      <vt:lpstr>Purposes of assessment</vt:lpstr>
      <vt:lpstr>Other purposes can include:</vt:lpstr>
      <vt:lpstr>What is being assessed?</vt:lpstr>
      <vt:lpstr>What do students say on dealing with unfamiliar assessment formats?</vt:lpstr>
      <vt:lpstr>More unfamiliar formats</vt:lpstr>
      <vt:lpstr>Complying with local requirements</vt:lpstr>
      <vt:lpstr>Diverse expectations concerning feedback</vt:lpstr>
      <vt:lpstr>Surprises about the assessment context</vt:lpstr>
      <vt:lpstr>On right answers</vt:lpstr>
      <vt:lpstr>On language</vt:lpstr>
      <vt:lpstr>Contested terms which do not automatically translate include:</vt:lpstr>
      <vt:lpstr>Faculty/staff/administration:</vt:lpstr>
      <vt:lpstr>Good global learning and teaching practice. We need to:</vt:lpstr>
      <vt:lpstr>HEIs and nations must recognise we work in a global environment</vt:lpstr>
      <vt:lpstr>Education in universities needs to be a joint endeavour in which learners and teachers work in partnership</vt:lpstr>
      <vt:lpstr>We need to balance tensions between cost effectiveness of teaching and assessment approaches with pedagogic effectiveness</vt:lpstr>
      <vt:lpstr>Education is transformative and can be either a locus for redressing disadvantage or conversely for reinforcing elitism</vt:lpstr>
      <vt:lpstr>Conclusions: where next in HE internationally?</vt:lpstr>
      <vt:lpstr>References and further reading</vt:lpstr>
      <vt:lpstr>Further references</vt:lpstr>
      <vt:lpstr>More references</vt:lpstr>
      <vt:lpstr>And some more</vt:lpstr>
      <vt:lpstr>These and other slides will be available on my website at http://sally-brown.net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2015-08-28T19:21:58Z</dcterms:modified>
</cp:coreProperties>
</file>