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slides/slide47.xml" ContentType="application/vnd.openxmlformats-officedocument.presentationml.slide+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Lst>
  <p:notesMasterIdLst>
    <p:notesMasterId r:id="rId56"/>
  </p:notesMasterIdLst>
  <p:handoutMasterIdLst>
    <p:handoutMasterId r:id="rId57"/>
  </p:handoutMasterIdLst>
  <p:sldIdLst>
    <p:sldId id="420" r:id="rId4"/>
    <p:sldId id="678" r:id="rId5"/>
    <p:sldId id="677" r:id="rId6"/>
    <p:sldId id="541" r:id="rId7"/>
    <p:sldId id="629" r:id="rId8"/>
    <p:sldId id="679" r:id="rId9"/>
    <p:sldId id="630" r:id="rId10"/>
    <p:sldId id="632" r:id="rId11"/>
    <p:sldId id="645" r:id="rId12"/>
    <p:sldId id="652" r:id="rId13"/>
    <p:sldId id="654" r:id="rId14"/>
    <p:sldId id="680" r:id="rId15"/>
    <p:sldId id="681" r:id="rId16"/>
    <p:sldId id="682" r:id="rId17"/>
    <p:sldId id="638" r:id="rId18"/>
    <p:sldId id="683" r:id="rId19"/>
    <p:sldId id="684" r:id="rId20"/>
    <p:sldId id="685" r:id="rId21"/>
    <p:sldId id="686" r:id="rId22"/>
    <p:sldId id="687" r:id="rId23"/>
    <p:sldId id="688" r:id="rId24"/>
    <p:sldId id="689" r:id="rId25"/>
    <p:sldId id="690" r:id="rId26"/>
    <p:sldId id="671" r:id="rId27"/>
    <p:sldId id="663" r:id="rId28"/>
    <p:sldId id="664" r:id="rId29"/>
    <p:sldId id="667" r:id="rId30"/>
    <p:sldId id="668" r:id="rId31"/>
    <p:sldId id="665" r:id="rId32"/>
    <p:sldId id="657" r:id="rId33"/>
    <p:sldId id="659" r:id="rId34"/>
    <p:sldId id="656" r:id="rId35"/>
    <p:sldId id="669" r:id="rId36"/>
    <p:sldId id="670" r:id="rId37"/>
    <p:sldId id="691" r:id="rId38"/>
    <p:sldId id="692" r:id="rId39"/>
    <p:sldId id="693" r:id="rId40"/>
    <p:sldId id="662" r:id="rId41"/>
    <p:sldId id="658" r:id="rId42"/>
    <p:sldId id="660" r:id="rId43"/>
    <p:sldId id="661" r:id="rId44"/>
    <p:sldId id="673" r:id="rId45"/>
    <p:sldId id="674" r:id="rId46"/>
    <p:sldId id="694" r:id="rId47"/>
    <p:sldId id="624" r:id="rId48"/>
    <p:sldId id="555" r:id="rId49"/>
    <p:sldId id="676" r:id="rId50"/>
    <p:sldId id="382" r:id="rId51"/>
    <p:sldId id="270" r:id="rId52"/>
    <p:sldId id="271" r:id="rId53"/>
    <p:sldId id="272" r:id="rId54"/>
    <p:sldId id="317" r:id="rId55"/>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7030A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97458" autoAdjust="0"/>
  </p:normalViewPr>
  <p:slideViewPr>
    <p:cSldViewPr>
      <p:cViewPr varScale="1">
        <p:scale>
          <a:sx n="104" d="100"/>
          <a:sy n="104" d="100"/>
        </p:scale>
        <p:origin x="-90" y="-78"/>
      </p:cViewPr>
      <p:guideLst>
        <p:guide orient="horz" pos="2160"/>
        <p:guide pos="2880"/>
      </p:guideLst>
    </p:cSldViewPr>
  </p:slideViewPr>
  <p:outlineViewPr>
    <p:cViewPr>
      <p:scale>
        <a:sx n="33" d="100"/>
        <a:sy n="33" d="100"/>
      </p:scale>
      <p:origin x="48" y="23238"/>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commentAuthors" Target="commentAuthor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handoutMaster" Target="handoutMasters/handoutMaster1.xml"/><Relationship Id="rId61"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notesMaster" Target="notesMasters/notesMaster1.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xmlns=""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xmlns=""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xmlns=""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16</a:t>
            </a:fld>
            <a:endParaRPr lang="en-US"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r>
              <a:rPr lang="en-GB" smtClean="0"/>
              <a:t>La evaluación formativa concentra en el feedback.</a:t>
            </a:r>
          </a:p>
          <a:p>
            <a:r>
              <a:rPr lang="en-GB" smtClean="0"/>
              <a:t>La evaluación sumativa trata de una nota final.</a:t>
            </a:r>
          </a:p>
        </p:txBody>
      </p:sp>
    </p:spTree>
    <p:extLst>
      <p:ext uri="{BB962C8B-B14F-4D97-AF65-F5344CB8AC3E}">
        <p14:creationId xmlns:p14="http://schemas.microsoft.com/office/powerpoint/2010/main" xmlns="" val="11608026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17</a:t>
            </a:fld>
            <a:endParaRPr lang="en-US"/>
          </a:p>
        </p:txBody>
      </p:sp>
    </p:spTree>
    <p:extLst>
      <p:ext uri="{BB962C8B-B14F-4D97-AF65-F5344CB8AC3E}">
        <p14:creationId xmlns:p14="http://schemas.microsoft.com/office/powerpoint/2010/main" xmlns="" val="10083540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1B4A8355-6CED-46FA-95B5-811F1F72AC4C}" type="slidenum">
              <a:rPr lang="en-US" smtClean="0"/>
              <a:pPr/>
              <a:t>18</a:t>
            </a:fld>
            <a:endParaRPr lang="en-US" smtClean="0"/>
          </a:p>
        </p:txBody>
      </p:sp>
      <p:sp>
        <p:nvSpPr>
          <p:cNvPr id="60419" name="Slide Image Placeholder 1"/>
          <p:cNvSpPr>
            <a:spLocks noGrp="1" noRot="1" noChangeAspect="1" noTextEdit="1"/>
          </p:cNvSpPr>
          <p:nvPr>
            <p:ph type="sldImg"/>
          </p:nvPr>
        </p:nvSpPr>
        <p:spPr>
          <a:ln/>
        </p:spPr>
      </p:sp>
      <p:sp>
        <p:nvSpPr>
          <p:cNvPr id="60420" name="Notes Placeholder 2"/>
          <p:cNvSpPr>
            <a:spLocks noGrp="1"/>
          </p:cNvSpPr>
          <p:nvPr>
            <p:ph type="body" idx="1"/>
          </p:nvPr>
        </p:nvSpPr>
        <p:spPr>
          <a:noFill/>
          <a:ln/>
        </p:spPr>
        <p:txBody>
          <a:bodyPr/>
          <a:lstStyle/>
          <a:p>
            <a:endParaRPr lang="en-US" smtClean="0"/>
          </a:p>
        </p:txBody>
      </p:sp>
      <p:sp>
        <p:nvSpPr>
          <p:cNvPr id="60421"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797A5476-295C-4F37-9D9E-889D798F1D04}" type="slidenum">
              <a:rPr lang="en-US" sz="1200"/>
              <a:pPr algn="r"/>
              <a:t>18</a:t>
            </a:fld>
            <a:endParaRPr lang="en-US" sz="1200"/>
          </a:p>
        </p:txBody>
      </p:sp>
    </p:spTree>
    <p:extLst>
      <p:ext uri="{BB962C8B-B14F-4D97-AF65-F5344CB8AC3E}">
        <p14:creationId xmlns:p14="http://schemas.microsoft.com/office/powerpoint/2010/main" xmlns="" val="17117042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7B92CFA9-88C9-45B4-85AD-FD67D300F702}" type="slidenum">
              <a:rPr lang="en-US" smtClean="0"/>
              <a:pPr/>
              <a:t>19</a:t>
            </a:fld>
            <a:endParaRPr lang="en-US" smtClean="0"/>
          </a:p>
        </p:txBody>
      </p:sp>
      <p:sp>
        <p:nvSpPr>
          <p:cNvPr id="61443" name="Slide Image Placeholder 1"/>
          <p:cNvSpPr>
            <a:spLocks noGrp="1" noRot="1" noChangeAspect="1" noTextEdit="1"/>
          </p:cNvSpPr>
          <p:nvPr>
            <p:ph type="sldImg"/>
          </p:nvPr>
        </p:nvSpPr>
        <p:spPr>
          <a:ln/>
        </p:spPr>
      </p:sp>
      <p:sp>
        <p:nvSpPr>
          <p:cNvPr id="61444" name="Notes Placeholder 2"/>
          <p:cNvSpPr>
            <a:spLocks noGrp="1"/>
          </p:cNvSpPr>
          <p:nvPr>
            <p:ph type="body" idx="1"/>
          </p:nvPr>
        </p:nvSpPr>
        <p:spPr>
          <a:noFill/>
          <a:ln/>
        </p:spPr>
        <p:txBody>
          <a:bodyPr/>
          <a:lstStyle/>
          <a:p>
            <a:pPr eaLnBrk="1" hangingPunct="1"/>
            <a:endParaRPr lang="en-US" smtClean="0"/>
          </a:p>
        </p:txBody>
      </p:sp>
      <p:sp>
        <p:nvSpPr>
          <p:cNvPr id="61445"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D84E925-665F-4C66-B196-6E0239591013}" type="slidenum">
              <a:rPr lang="en-US" sz="1200"/>
              <a:pPr algn="r"/>
              <a:t>19</a:t>
            </a:fld>
            <a:endParaRPr lang="en-US" sz="1200"/>
          </a:p>
        </p:txBody>
      </p:sp>
    </p:spTree>
    <p:extLst>
      <p:ext uri="{BB962C8B-B14F-4D97-AF65-F5344CB8AC3E}">
        <p14:creationId xmlns:p14="http://schemas.microsoft.com/office/powerpoint/2010/main" xmlns="" val="28189334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3BBDE169-4458-4750-A78F-DBEF90C1B855}" type="slidenum">
              <a:rPr lang="en-US" smtClean="0"/>
              <a:pPr/>
              <a:t>20</a:t>
            </a:fld>
            <a:endParaRPr lang="en-US" smtClean="0"/>
          </a:p>
        </p:txBody>
      </p:sp>
      <p:sp>
        <p:nvSpPr>
          <p:cNvPr id="62467" name="Slide Image Placeholder 1"/>
          <p:cNvSpPr>
            <a:spLocks noGrp="1" noRot="1" noChangeAspect="1" noTextEdit="1"/>
          </p:cNvSpPr>
          <p:nvPr>
            <p:ph type="sldImg"/>
          </p:nvPr>
        </p:nvSpPr>
        <p:spPr>
          <a:ln/>
        </p:spPr>
      </p:sp>
      <p:sp>
        <p:nvSpPr>
          <p:cNvPr id="62468" name="Notes Placeholder 2"/>
          <p:cNvSpPr>
            <a:spLocks noGrp="1"/>
          </p:cNvSpPr>
          <p:nvPr>
            <p:ph type="body" idx="1"/>
          </p:nvPr>
        </p:nvSpPr>
        <p:spPr>
          <a:noFill/>
          <a:ln/>
        </p:spPr>
        <p:txBody>
          <a:bodyPr/>
          <a:lstStyle/>
          <a:p>
            <a:pPr eaLnBrk="1" hangingPunct="1"/>
            <a:endParaRPr lang="en-US" smtClean="0"/>
          </a:p>
        </p:txBody>
      </p:sp>
      <p:sp>
        <p:nvSpPr>
          <p:cNvPr id="62469"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03CF8BA1-76B0-487E-A3A6-A7B182AFCF50}" type="slidenum">
              <a:rPr lang="en-US" sz="1200"/>
              <a:pPr algn="r"/>
              <a:t>20</a:t>
            </a:fld>
            <a:endParaRPr lang="en-US" sz="1200"/>
          </a:p>
        </p:txBody>
      </p:sp>
    </p:spTree>
    <p:extLst>
      <p:ext uri="{BB962C8B-B14F-4D97-AF65-F5344CB8AC3E}">
        <p14:creationId xmlns:p14="http://schemas.microsoft.com/office/powerpoint/2010/main" xmlns="" val="11228440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8B05B98A-C0DE-41DD-8959-9A4D5FDEE361}" type="slidenum">
              <a:rPr lang="en-US" smtClean="0"/>
              <a:pPr/>
              <a:t>21</a:t>
            </a:fld>
            <a:endParaRPr lang="en-US" smtClean="0"/>
          </a:p>
        </p:txBody>
      </p:sp>
      <p:sp>
        <p:nvSpPr>
          <p:cNvPr id="63491" name="Slide Image Placeholder 1"/>
          <p:cNvSpPr>
            <a:spLocks noGrp="1" noRot="1" noChangeAspect="1" noTextEdit="1"/>
          </p:cNvSpPr>
          <p:nvPr>
            <p:ph type="sldImg"/>
          </p:nvPr>
        </p:nvSpPr>
        <p:spPr>
          <a:ln/>
        </p:spPr>
      </p:sp>
      <p:sp>
        <p:nvSpPr>
          <p:cNvPr id="63492" name="Notes Placeholder 2"/>
          <p:cNvSpPr>
            <a:spLocks noGrp="1"/>
          </p:cNvSpPr>
          <p:nvPr>
            <p:ph type="body" idx="1"/>
          </p:nvPr>
        </p:nvSpPr>
        <p:spPr>
          <a:noFill/>
          <a:ln/>
        </p:spPr>
        <p:txBody>
          <a:bodyPr/>
          <a:lstStyle/>
          <a:p>
            <a:pPr eaLnBrk="1" hangingPunct="1"/>
            <a:endParaRPr lang="en-US" smtClean="0"/>
          </a:p>
        </p:txBody>
      </p:sp>
      <p:sp>
        <p:nvSpPr>
          <p:cNvPr id="63493"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EEDFF0F2-B7BB-4F03-8B33-97F5FCE13D2E}" type="slidenum">
              <a:rPr lang="en-US" sz="1200"/>
              <a:pPr algn="r"/>
              <a:t>21</a:t>
            </a:fld>
            <a:endParaRPr lang="en-US" sz="1200"/>
          </a:p>
        </p:txBody>
      </p:sp>
    </p:spTree>
    <p:extLst>
      <p:ext uri="{BB962C8B-B14F-4D97-AF65-F5344CB8AC3E}">
        <p14:creationId xmlns:p14="http://schemas.microsoft.com/office/powerpoint/2010/main" xmlns="" val="13514080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B7E9A480-BFD2-47A9-9B7B-145B06DD62F2}" type="slidenum">
              <a:rPr lang="en-US" smtClean="0"/>
              <a:pPr/>
              <a:t>22</a:t>
            </a:fld>
            <a:endParaRPr lang="en-US" smtClean="0"/>
          </a:p>
        </p:txBody>
      </p:sp>
      <p:sp>
        <p:nvSpPr>
          <p:cNvPr id="65539" name="Slide Image Placeholder 1"/>
          <p:cNvSpPr>
            <a:spLocks noGrp="1" noRot="1" noChangeAspect="1" noTextEdit="1"/>
          </p:cNvSpPr>
          <p:nvPr>
            <p:ph type="sldImg"/>
          </p:nvPr>
        </p:nvSpPr>
        <p:spPr>
          <a:ln/>
        </p:spPr>
      </p:sp>
      <p:sp>
        <p:nvSpPr>
          <p:cNvPr id="65540" name="Notes Placeholder 2"/>
          <p:cNvSpPr>
            <a:spLocks noGrp="1"/>
          </p:cNvSpPr>
          <p:nvPr>
            <p:ph type="body" idx="1"/>
          </p:nvPr>
        </p:nvSpPr>
        <p:spPr>
          <a:noFill/>
          <a:ln/>
        </p:spPr>
        <p:txBody>
          <a:bodyPr/>
          <a:lstStyle/>
          <a:p>
            <a:pPr eaLnBrk="1" hangingPunct="1"/>
            <a:endParaRPr lang="en-US" smtClean="0"/>
          </a:p>
        </p:txBody>
      </p:sp>
      <p:sp>
        <p:nvSpPr>
          <p:cNvPr id="65541"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35664DC3-ABBB-4E12-95FF-A002F169CDC4}" type="slidenum">
              <a:rPr lang="en-US" sz="1200"/>
              <a:pPr algn="r"/>
              <a:t>22</a:t>
            </a:fld>
            <a:endParaRPr lang="en-US" sz="1200"/>
          </a:p>
        </p:txBody>
      </p:sp>
    </p:spTree>
    <p:extLst>
      <p:ext uri="{BB962C8B-B14F-4D97-AF65-F5344CB8AC3E}">
        <p14:creationId xmlns:p14="http://schemas.microsoft.com/office/powerpoint/2010/main" xmlns="" val="4669450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1AF750D6-F3EA-479D-8C7A-9CADCAF191C8}" type="slidenum">
              <a:rPr lang="en-US" smtClean="0"/>
              <a:pPr/>
              <a:t>23</a:t>
            </a:fld>
            <a:endParaRPr lang="en-US" smtClean="0"/>
          </a:p>
        </p:txBody>
      </p:sp>
      <p:sp>
        <p:nvSpPr>
          <p:cNvPr id="67587" name="Slide Image Placeholder 1"/>
          <p:cNvSpPr>
            <a:spLocks noGrp="1" noRot="1" noChangeAspect="1" noTextEdit="1"/>
          </p:cNvSpPr>
          <p:nvPr>
            <p:ph type="sldImg"/>
          </p:nvPr>
        </p:nvSpPr>
        <p:spPr>
          <a:ln/>
        </p:spPr>
      </p:sp>
      <p:sp>
        <p:nvSpPr>
          <p:cNvPr id="67588" name="Notes Placeholder 2"/>
          <p:cNvSpPr>
            <a:spLocks noGrp="1"/>
          </p:cNvSpPr>
          <p:nvPr>
            <p:ph type="body" idx="1"/>
          </p:nvPr>
        </p:nvSpPr>
        <p:spPr>
          <a:noFill/>
          <a:ln/>
        </p:spPr>
        <p:txBody>
          <a:bodyPr/>
          <a:lstStyle/>
          <a:p>
            <a:pPr eaLnBrk="1" hangingPunct="1"/>
            <a:endParaRPr lang="en-US" smtClean="0"/>
          </a:p>
        </p:txBody>
      </p:sp>
      <p:sp>
        <p:nvSpPr>
          <p:cNvPr id="67589"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BE139A3-407D-43F0-AF6C-8CD56A617952}" type="slidenum">
              <a:rPr lang="en-US" sz="1200"/>
              <a:pPr algn="r"/>
              <a:t>23</a:t>
            </a:fld>
            <a:endParaRPr lang="en-US" sz="1200"/>
          </a:p>
        </p:txBody>
      </p:sp>
    </p:spTree>
    <p:extLst>
      <p:ext uri="{BB962C8B-B14F-4D97-AF65-F5344CB8AC3E}">
        <p14:creationId xmlns:p14="http://schemas.microsoft.com/office/powerpoint/2010/main" xmlns="" val="27506598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24</a:t>
            </a:fld>
            <a:endParaRPr lang="en-US" dirty="0"/>
          </a:p>
        </p:txBody>
      </p:sp>
    </p:spTree>
    <p:extLst>
      <p:ext uri="{BB962C8B-B14F-4D97-AF65-F5344CB8AC3E}">
        <p14:creationId xmlns:p14="http://schemas.microsoft.com/office/powerpoint/2010/main" xmlns="" val="6881886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29</a:t>
            </a:fld>
            <a:endParaRPr lang="en-US" dirty="0"/>
          </a:p>
        </p:txBody>
      </p:sp>
    </p:spTree>
    <p:extLst>
      <p:ext uri="{BB962C8B-B14F-4D97-AF65-F5344CB8AC3E}">
        <p14:creationId xmlns:p14="http://schemas.microsoft.com/office/powerpoint/2010/main" xmlns="" val="9263598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4</a:t>
            </a:fld>
            <a:endParaRPr lang="en-GB"/>
          </a:p>
        </p:txBody>
      </p:sp>
    </p:spTree>
    <p:extLst>
      <p:ext uri="{BB962C8B-B14F-4D97-AF65-F5344CB8AC3E}">
        <p14:creationId xmlns:p14="http://schemas.microsoft.com/office/powerpoint/2010/main" xmlns="" val="33947463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a:ln/>
        </p:spPr>
      </p:sp>
      <p:sp>
        <p:nvSpPr>
          <p:cNvPr id="86019" name="Notes Placeholder 2"/>
          <p:cNvSpPr>
            <a:spLocks noGrp="1"/>
          </p:cNvSpPr>
          <p:nvPr>
            <p:ph type="body" idx="1"/>
          </p:nvPr>
        </p:nvSpPr>
        <p:spPr>
          <a:noFill/>
          <a:ln/>
        </p:spPr>
        <p:txBody>
          <a:bodyPr/>
          <a:lstStyle/>
          <a:p>
            <a:endParaRPr lang="en-US" smtClean="0"/>
          </a:p>
        </p:txBody>
      </p:sp>
      <p:sp>
        <p:nvSpPr>
          <p:cNvPr id="86020" name="Slide Number Placeholder 3"/>
          <p:cNvSpPr>
            <a:spLocks noGrp="1"/>
          </p:cNvSpPr>
          <p:nvPr>
            <p:ph type="sldNum" sz="quarter" idx="5"/>
          </p:nvPr>
        </p:nvSpPr>
        <p:spPr>
          <a:noFill/>
        </p:spPr>
        <p:txBody>
          <a:bodyPr/>
          <a:lstStyle/>
          <a:p>
            <a:fld id="{3B00810F-6457-42E8-B9C7-91EC74BEE57C}" type="slidenum">
              <a:rPr lang="en-US" smtClean="0"/>
              <a:pPr/>
              <a:t>30</a:t>
            </a:fld>
            <a:endParaRPr lang="en-US" smtClean="0"/>
          </a:p>
        </p:txBody>
      </p:sp>
    </p:spTree>
    <p:extLst>
      <p:ext uri="{BB962C8B-B14F-4D97-AF65-F5344CB8AC3E}">
        <p14:creationId xmlns:p14="http://schemas.microsoft.com/office/powerpoint/2010/main" xmlns="" val="34045447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smtClean="0"/>
          </a:p>
        </p:txBody>
      </p:sp>
      <p:sp>
        <p:nvSpPr>
          <p:cNvPr id="83972" name="Slide Number Placeholder 3"/>
          <p:cNvSpPr>
            <a:spLocks noGrp="1"/>
          </p:cNvSpPr>
          <p:nvPr>
            <p:ph type="sldNum" sz="quarter" idx="5"/>
          </p:nvPr>
        </p:nvSpPr>
        <p:spPr>
          <a:noFill/>
        </p:spPr>
        <p:txBody>
          <a:bodyPr/>
          <a:lstStyle/>
          <a:p>
            <a:fld id="{693AEBB0-E776-426B-AFB2-EB6CDBA3EFD7}" type="slidenum">
              <a:rPr lang="en-US" smtClean="0"/>
              <a:pPr/>
              <a:t>31</a:t>
            </a:fld>
            <a:endParaRPr lang="en-US" smtClean="0"/>
          </a:p>
        </p:txBody>
      </p:sp>
    </p:spTree>
    <p:extLst>
      <p:ext uri="{BB962C8B-B14F-4D97-AF65-F5344CB8AC3E}">
        <p14:creationId xmlns:p14="http://schemas.microsoft.com/office/powerpoint/2010/main" xmlns="" val="27459008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35</a:t>
            </a:fld>
            <a:endParaRPr lang="en-US"/>
          </a:p>
        </p:txBody>
      </p:sp>
    </p:spTree>
    <p:extLst>
      <p:ext uri="{BB962C8B-B14F-4D97-AF65-F5344CB8AC3E}">
        <p14:creationId xmlns:p14="http://schemas.microsoft.com/office/powerpoint/2010/main" xmlns="" val="151322962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36</a:t>
            </a:fld>
            <a:endParaRPr lang="en-US"/>
          </a:p>
        </p:txBody>
      </p:sp>
    </p:spTree>
    <p:extLst>
      <p:ext uri="{BB962C8B-B14F-4D97-AF65-F5344CB8AC3E}">
        <p14:creationId xmlns:p14="http://schemas.microsoft.com/office/powerpoint/2010/main" xmlns="" val="308558150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37</a:t>
            </a:fld>
            <a:endParaRPr lang="en-US"/>
          </a:p>
        </p:txBody>
      </p:sp>
    </p:spTree>
    <p:extLst>
      <p:ext uri="{BB962C8B-B14F-4D97-AF65-F5344CB8AC3E}">
        <p14:creationId xmlns:p14="http://schemas.microsoft.com/office/powerpoint/2010/main" xmlns="" val="37707932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endParaRPr lang="en-US" smtClean="0"/>
          </a:p>
        </p:txBody>
      </p:sp>
      <p:sp>
        <p:nvSpPr>
          <p:cNvPr id="90116" name="Slide Number Placeholder 3"/>
          <p:cNvSpPr>
            <a:spLocks noGrp="1"/>
          </p:cNvSpPr>
          <p:nvPr>
            <p:ph type="sldNum" sz="quarter" idx="5"/>
          </p:nvPr>
        </p:nvSpPr>
        <p:spPr>
          <a:noFill/>
        </p:spPr>
        <p:txBody>
          <a:bodyPr/>
          <a:lstStyle/>
          <a:p>
            <a:fld id="{35E3F81A-591C-4FFF-95CA-F33EC3A6B6B7}" type="slidenum">
              <a:rPr lang="en-US" smtClean="0"/>
              <a:pPr/>
              <a:t>38</a:t>
            </a:fld>
            <a:endParaRPr lang="en-US" smtClean="0"/>
          </a:p>
        </p:txBody>
      </p:sp>
    </p:spTree>
    <p:extLst>
      <p:ext uri="{BB962C8B-B14F-4D97-AF65-F5344CB8AC3E}">
        <p14:creationId xmlns:p14="http://schemas.microsoft.com/office/powerpoint/2010/main" xmlns="" val="215916722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ln/>
        </p:spPr>
        <p:txBody>
          <a:bodyPr/>
          <a:lstStyle/>
          <a:p>
            <a:endParaRPr lang="en-US" smtClean="0"/>
          </a:p>
        </p:txBody>
      </p:sp>
      <p:sp>
        <p:nvSpPr>
          <p:cNvPr id="84996" name="Slide Number Placeholder 3"/>
          <p:cNvSpPr>
            <a:spLocks noGrp="1"/>
          </p:cNvSpPr>
          <p:nvPr>
            <p:ph type="sldNum" sz="quarter" idx="5"/>
          </p:nvPr>
        </p:nvSpPr>
        <p:spPr>
          <a:noFill/>
        </p:spPr>
        <p:txBody>
          <a:bodyPr/>
          <a:lstStyle/>
          <a:p>
            <a:fld id="{7CCFF9E0-8A66-4969-AB30-F8CC74DF1508}" type="slidenum">
              <a:rPr lang="en-US" smtClean="0"/>
              <a:pPr/>
              <a:t>39</a:t>
            </a:fld>
            <a:endParaRPr lang="en-US" smtClean="0"/>
          </a:p>
        </p:txBody>
      </p:sp>
    </p:spTree>
    <p:extLst>
      <p:ext uri="{BB962C8B-B14F-4D97-AF65-F5344CB8AC3E}">
        <p14:creationId xmlns:p14="http://schemas.microsoft.com/office/powerpoint/2010/main" xmlns="" val="403524323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ln/>
        </p:spPr>
      </p:sp>
      <p:sp>
        <p:nvSpPr>
          <p:cNvPr id="87043" name="Notes Placeholder 2"/>
          <p:cNvSpPr>
            <a:spLocks noGrp="1"/>
          </p:cNvSpPr>
          <p:nvPr>
            <p:ph type="body" idx="1"/>
          </p:nvPr>
        </p:nvSpPr>
        <p:spPr>
          <a:noFill/>
          <a:ln/>
        </p:spPr>
        <p:txBody>
          <a:bodyPr/>
          <a:lstStyle/>
          <a:p>
            <a:endParaRPr lang="en-US" smtClean="0"/>
          </a:p>
        </p:txBody>
      </p:sp>
      <p:sp>
        <p:nvSpPr>
          <p:cNvPr id="87044" name="Slide Number Placeholder 3"/>
          <p:cNvSpPr>
            <a:spLocks noGrp="1"/>
          </p:cNvSpPr>
          <p:nvPr>
            <p:ph type="sldNum" sz="quarter" idx="5"/>
          </p:nvPr>
        </p:nvSpPr>
        <p:spPr>
          <a:noFill/>
        </p:spPr>
        <p:txBody>
          <a:bodyPr/>
          <a:lstStyle/>
          <a:p>
            <a:fld id="{3DDE8434-0189-4C89-9D2F-79F7765FDDBD}" type="slidenum">
              <a:rPr lang="en-US" smtClean="0"/>
              <a:pPr/>
              <a:t>40</a:t>
            </a:fld>
            <a:endParaRPr lang="en-US" smtClean="0"/>
          </a:p>
        </p:txBody>
      </p:sp>
    </p:spTree>
    <p:extLst>
      <p:ext uri="{BB962C8B-B14F-4D97-AF65-F5344CB8AC3E}">
        <p14:creationId xmlns:p14="http://schemas.microsoft.com/office/powerpoint/2010/main" xmlns="" val="192197533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ln/>
        </p:spPr>
      </p:sp>
      <p:sp>
        <p:nvSpPr>
          <p:cNvPr id="88067" name="Notes Placeholder 2"/>
          <p:cNvSpPr>
            <a:spLocks noGrp="1"/>
          </p:cNvSpPr>
          <p:nvPr>
            <p:ph type="body" idx="1"/>
          </p:nvPr>
        </p:nvSpPr>
        <p:spPr>
          <a:noFill/>
          <a:ln/>
        </p:spPr>
        <p:txBody>
          <a:bodyPr/>
          <a:lstStyle/>
          <a:p>
            <a:endParaRPr lang="en-US" smtClean="0"/>
          </a:p>
        </p:txBody>
      </p:sp>
      <p:sp>
        <p:nvSpPr>
          <p:cNvPr id="88068" name="Slide Number Placeholder 3"/>
          <p:cNvSpPr>
            <a:spLocks noGrp="1"/>
          </p:cNvSpPr>
          <p:nvPr>
            <p:ph type="sldNum" sz="quarter" idx="5"/>
          </p:nvPr>
        </p:nvSpPr>
        <p:spPr>
          <a:noFill/>
        </p:spPr>
        <p:txBody>
          <a:bodyPr/>
          <a:lstStyle/>
          <a:p>
            <a:fld id="{1276E926-1FB2-401F-BAB8-DAF1C21A9B5E}" type="slidenum">
              <a:rPr lang="en-US" smtClean="0"/>
              <a:pPr/>
              <a:t>41</a:t>
            </a:fld>
            <a:endParaRPr lang="en-US" smtClean="0"/>
          </a:p>
        </p:txBody>
      </p:sp>
    </p:spTree>
    <p:extLst>
      <p:ext uri="{BB962C8B-B14F-4D97-AF65-F5344CB8AC3E}">
        <p14:creationId xmlns:p14="http://schemas.microsoft.com/office/powerpoint/2010/main" xmlns="" val="215726668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smtClean="0"/>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42</a:t>
            </a:fld>
            <a:endParaRPr lang="en-US" smtClean="0"/>
          </a:p>
        </p:txBody>
      </p:sp>
    </p:spTree>
    <p:extLst>
      <p:ext uri="{BB962C8B-B14F-4D97-AF65-F5344CB8AC3E}">
        <p14:creationId xmlns:p14="http://schemas.microsoft.com/office/powerpoint/2010/main" xmlns="" val="26016251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F0D96D1-55E9-4CE5-AF86-FC2F071F13BE}" type="slidenum">
              <a:rPr lang="en-US" smtClean="0"/>
              <a:pPr/>
              <a:t>6</a:t>
            </a:fld>
            <a:endParaRPr lang="en-US"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r>
              <a:rPr lang="en-GB" smtClean="0"/>
              <a:t>Los métodos de evaluación influyen más en el aprendizaje del estudients que cualquier otro factor.</a:t>
            </a:r>
          </a:p>
        </p:txBody>
      </p:sp>
    </p:spTree>
    <p:extLst>
      <p:ext uri="{BB962C8B-B14F-4D97-AF65-F5344CB8AC3E}">
        <p14:creationId xmlns:p14="http://schemas.microsoft.com/office/powerpoint/2010/main" xmlns="" val="93181787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smtClean="0"/>
          </a:p>
        </p:txBody>
      </p:sp>
      <p:sp>
        <p:nvSpPr>
          <p:cNvPr id="64516" name="Slide Number Placeholder 3"/>
          <p:cNvSpPr>
            <a:spLocks noGrp="1"/>
          </p:cNvSpPr>
          <p:nvPr>
            <p:ph type="sldNum" sz="quarter" idx="5"/>
          </p:nvPr>
        </p:nvSpPr>
        <p:spPr>
          <a:noFill/>
        </p:spPr>
        <p:txBody>
          <a:bodyPr/>
          <a:lstStyle/>
          <a:p>
            <a:fld id="{B5110CAC-9BDA-418C-86D4-CB1AFFCA47F0}" type="slidenum">
              <a:rPr lang="en-US" smtClean="0"/>
              <a:pPr/>
              <a:t>44</a:t>
            </a:fld>
            <a:endParaRPr lang="en-US" smtClean="0"/>
          </a:p>
        </p:txBody>
      </p:sp>
    </p:spTree>
    <p:extLst>
      <p:ext uri="{BB962C8B-B14F-4D97-AF65-F5344CB8AC3E}">
        <p14:creationId xmlns:p14="http://schemas.microsoft.com/office/powerpoint/2010/main" xmlns="" val="8876174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6AF1EB3-E790-40A2-AF3E-3729E83EC063}" type="slidenum">
              <a:rPr lang="en-GB" smtClean="0"/>
              <a:pPr>
                <a:defRPr/>
              </a:pPr>
              <a:t>46</a:t>
            </a:fld>
            <a:endParaRPr lang="en-GB"/>
          </a:p>
        </p:txBody>
      </p:sp>
    </p:spTree>
    <p:extLst>
      <p:ext uri="{BB962C8B-B14F-4D97-AF65-F5344CB8AC3E}">
        <p14:creationId xmlns:p14="http://schemas.microsoft.com/office/powerpoint/2010/main" xmlns="" val="350969529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ln/>
        </p:spPr>
      </p:sp>
      <p:sp>
        <p:nvSpPr>
          <p:cNvPr id="91139" name="Notes Placeholder 2"/>
          <p:cNvSpPr>
            <a:spLocks noGrp="1"/>
          </p:cNvSpPr>
          <p:nvPr>
            <p:ph type="body" idx="1"/>
          </p:nvPr>
        </p:nvSpPr>
        <p:spPr>
          <a:noFill/>
          <a:ln/>
        </p:spPr>
        <p:txBody>
          <a:bodyPr/>
          <a:lstStyle/>
          <a:p>
            <a:endParaRPr lang="en-US" smtClean="0"/>
          </a:p>
        </p:txBody>
      </p:sp>
      <p:sp>
        <p:nvSpPr>
          <p:cNvPr id="91140" name="Slide Number Placeholder 3"/>
          <p:cNvSpPr>
            <a:spLocks noGrp="1"/>
          </p:cNvSpPr>
          <p:nvPr>
            <p:ph type="sldNum" sz="quarter" idx="5"/>
          </p:nvPr>
        </p:nvSpPr>
        <p:spPr>
          <a:noFill/>
        </p:spPr>
        <p:txBody>
          <a:bodyPr/>
          <a:lstStyle/>
          <a:p>
            <a:fld id="{8A1C5B0F-7E39-4660-A6FC-1871B6D352A5}" type="slidenum">
              <a:rPr lang="en-US" smtClean="0"/>
              <a:pPr/>
              <a:t>47</a:t>
            </a:fld>
            <a:endParaRPr lang="en-US" smtClean="0"/>
          </a:p>
        </p:txBody>
      </p:sp>
    </p:spTree>
    <p:extLst>
      <p:ext uri="{BB962C8B-B14F-4D97-AF65-F5344CB8AC3E}">
        <p14:creationId xmlns:p14="http://schemas.microsoft.com/office/powerpoint/2010/main" xmlns="" val="221142463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48</a:t>
            </a:fld>
            <a:endParaRPr lang="en-US" dirty="0"/>
          </a:p>
        </p:txBody>
      </p:sp>
    </p:spTree>
    <p:extLst>
      <p:ext uri="{BB962C8B-B14F-4D97-AF65-F5344CB8AC3E}">
        <p14:creationId xmlns:p14="http://schemas.microsoft.com/office/powerpoint/2010/main" xmlns="" val="365879524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49</a:t>
            </a:fld>
            <a:endParaRPr lang="en-US"/>
          </a:p>
        </p:txBody>
      </p:sp>
    </p:spTree>
    <p:extLst>
      <p:ext uri="{BB962C8B-B14F-4D97-AF65-F5344CB8AC3E}">
        <p14:creationId xmlns:p14="http://schemas.microsoft.com/office/powerpoint/2010/main" xmlns="" val="244923984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50</a:t>
            </a:fld>
            <a:endParaRPr lang="en-US"/>
          </a:p>
        </p:txBody>
      </p:sp>
    </p:spTree>
    <p:extLst>
      <p:ext uri="{BB962C8B-B14F-4D97-AF65-F5344CB8AC3E}">
        <p14:creationId xmlns:p14="http://schemas.microsoft.com/office/powerpoint/2010/main" xmlns="" val="417477878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51</a:t>
            </a:fld>
            <a:endParaRPr lang="en-US"/>
          </a:p>
        </p:txBody>
      </p:sp>
    </p:spTree>
    <p:extLst>
      <p:ext uri="{BB962C8B-B14F-4D97-AF65-F5344CB8AC3E}">
        <p14:creationId xmlns:p14="http://schemas.microsoft.com/office/powerpoint/2010/main" xmlns="" val="156904900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52</a:t>
            </a:fld>
            <a:endParaRPr lang="en-US"/>
          </a:p>
        </p:txBody>
      </p:sp>
    </p:spTree>
    <p:extLst>
      <p:ext uri="{BB962C8B-B14F-4D97-AF65-F5344CB8AC3E}">
        <p14:creationId xmlns:p14="http://schemas.microsoft.com/office/powerpoint/2010/main" xmlns="" val="11816062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2FDC43D-8B8C-4858-B42E-A085FF346BF5}" type="slidenum">
              <a:rPr lang="en-GB" smtClean="0"/>
              <a:pPr/>
              <a:t>9</a:t>
            </a:fld>
            <a:endParaRPr lang="en-GB"/>
          </a:p>
        </p:txBody>
      </p:sp>
    </p:spTree>
    <p:extLst>
      <p:ext uri="{BB962C8B-B14F-4D97-AF65-F5344CB8AC3E}">
        <p14:creationId xmlns:p14="http://schemas.microsoft.com/office/powerpoint/2010/main" xmlns="" val="29829933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CA38D311-8C02-431B-86BD-364C9B366D4B}" type="slidenum">
              <a:rPr lang="en-GB" smtClean="0">
                <a:solidFill>
                  <a:srgbClr val="000000"/>
                </a:solidFill>
              </a:rPr>
              <a:pPr>
                <a:defRPr/>
              </a:pPr>
              <a:t>10</a:t>
            </a:fld>
            <a:endParaRPr lang="en-GB" dirty="0">
              <a:solidFill>
                <a:srgbClr val="000000"/>
              </a:solidFill>
            </a:endParaRPr>
          </a:p>
        </p:txBody>
      </p:sp>
    </p:spTree>
    <p:extLst>
      <p:ext uri="{BB962C8B-B14F-4D97-AF65-F5344CB8AC3E}">
        <p14:creationId xmlns:p14="http://schemas.microsoft.com/office/powerpoint/2010/main" xmlns="" val="6658823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2FDC43D-8B8C-4858-B42E-A085FF346BF5}" type="slidenum">
              <a:rPr lang="en-GB" smtClean="0"/>
              <a:pPr/>
              <a:t>11</a:t>
            </a:fld>
            <a:endParaRPr lang="en-GB"/>
          </a:p>
        </p:txBody>
      </p:sp>
    </p:spTree>
    <p:extLst>
      <p:ext uri="{BB962C8B-B14F-4D97-AF65-F5344CB8AC3E}">
        <p14:creationId xmlns:p14="http://schemas.microsoft.com/office/powerpoint/2010/main" xmlns="" val="27036553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12</a:t>
            </a:fld>
            <a:endParaRPr lang="en-US"/>
          </a:p>
        </p:txBody>
      </p:sp>
    </p:spTree>
    <p:extLst>
      <p:ext uri="{BB962C8B-B14F-4D97-AF65-F5344CB8AC3E}">
        <p14:creationId xmlns:p14="http://schemas.microsoft.com/office/powerpoint/2010/main" xmlns="" val="16491100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13</a:t>
            </a:fld>
            <a:endParaRPr lang="en-US" smtClean="0"/>
          </a:p>
        </p:txBody>
      </p:sp>
    </p:spTree>
    <p:extLst>
      <p:ext uri="{BB962C8B-B14F-4D97-AF65-F5344CB8AC3E}">
        <p14:creationId xmlns:p14="http://schemas.microsoft.com/office/powerpoint/2010/main" xmlns="" val="34784467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smtClean="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14</a:t>
            </a:fld>
            <a:endParaRPr lang="en-US" smtClean="0"/>
          </a:p>
        </p:txBody>
      </p:sp>
    </p:spTree>
    <p:extLst>
      <p:ext uri="{BB962C8B-B14F-4D97-AF65-F5344CB8AC3E}">
        <p14:creationId xmlns:p14="http://schemas.microsoft.com/office/powerpoint/2010/main" xmlns="" val="36569996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28/08/2015</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28/08/2015</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28/08/2015</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51D434-A24C-44BD-8275-B34813C3838A}" type="datetimeFigureOut">
              <a:rPr lang="en-GB" smtClean="0">
                <a:solidFill>
                  <a:prstClr val="black">
                    <a:tint val="75000"/>
                  </a:prstClr>
                </a:solidFill>
              </a:rPr>
              <a:pPr/>
              <a:t>28/08/2015</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0D68250A-A216-4130-B0FB-C51F576BA778}" type="slidenum">
              <a:rPr lang="en-GB" smtClean="0">
                <a:solidFill>
                  <a:prstClr val="black">
                    <a:tint val="75000"/>
                  </a:prstClr>
                </a:solidFill>
              </a:rPr>
              <a:pPr/>
              <a:t>‹#›</a:t>
            </a:fld>
            <a:endParaRPr lang="en-GB">
              <a:solidFill>
                <a:prstClr val="black">
                  <a:tint val="75000"/>
                </a:prstClr>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28/08/2015</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28/08/2015</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28/08/2015</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28/08/2015</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28/08/2015</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28/08/2015</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28/08/2015</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28/08/2015</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1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28/08/2015</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551D434-A24C-44BD-8275-B34813C3838A}" type="datetimeFigureOut">
              <a:rPr lang="en-GB" smtClean="0">
                <a:solidFill>
                  <a:prstClr val="black">
                    <a:tint val="75000"/>
                  </a:prstClr>
                </a:solidFill>
                <a:latin typeface="Calibri"/>
              </a:rPr>
              <a:pPr fontAlgn="auto">
                <a:spcBef>
                  <a:spcPts val="0"/>
                </a:spcBef>
                <a:spcAft>
                  <a:spcPts val="0"/>
                </a:spcAft>
              </a:pPr>
              <a:t>28/08/2015</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D68250A-A216-4130-B0FB-C51F576BA778}"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807" r:id="rId1"/>
    <p:sldLayoutId id="2147483808"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36.xml"/><Relationship Id="rId1" Type="http://schemas.openxmlformats.org/officeDocument/2006/relationships/slideLayout" Target="../slideLayouts/slideLayout2.xml"/><Relationship Id="rId4" Type="http://schemas.openxmlformats.org/officeDocument/2006/relationships/hyperlink" Target="http://www.jisc.ac.uk/whatwedo/programmes/usersandinnovation/soundsgood.aspx" TargetMode="Externa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4000" dirty="0" smtClean="0"/>
              <a:t>Fit-for-purpose assessment: </a:t>
            </a:r>
            <a:br>
              <a:rPr lang="en-GB" sz="4000" dirty="0" smtClean="0"/>
            </a:br>
            <a:r>
              <a:rPr lang="en-GB" sz="4000" dirty="0" smtClean="0"/>
              <a:t>designing assessment to promote student learning</a:t>
            </a:r>
            <a:endParaRPr lang="en-GB" sz="4000" dirty="0"/>
          </a:p>
        </p:txBody>
      </p:sp>
      <p:sp>
        <p:nvSpPr>
          <p:cNvPr id="3075" name="Rectangle 3"/>
          <p:cNvSpPr>
            <a:spLocks noGrp="1" noChangeArrowheads="1"/>
          </p:cNvSpPr>
          <p:nvPr>
            <p:ph type="subTitle" idx="1"/>
          </p:nvPr>
        </p:nvSpPr>
        <p:spPr>
          <a:xfrm>
            <a:off x="611560" y="2928934"/>
            <a:ext cx="6463928" cy="3429004"/>
          </a:xfrm>
        </p:spPr>
        <p:txBody>
          <a:bodyPr/>
          <a:lstStyle/>
          <a:p>
            <a:pPr algn="ctr" eaLnBrk="1" hangingPunct="1">
              <a:defRPr/>
            </a:pPr>
            <a:r>
              <a:rPr lang="en-GB" dirty="0" smtClean="0">
                <a:solidFill>
                  <a:schemeClr val="tx2">
                    <a:lumMod val="60000"/>
                    <a:lumOff val="40000"/>
                  </a:schemeClr>
                </a:solidFill>
              </a:rPr>
              <a:t>Cork IT </a:t>
            </a:r>
          </a:p>
          <a:p>
            <a:pPr algn="ctr" eaLnBrk="1" hangingPunct="1">
              <a:defRPr/>
            </a:pPr>
            <a:r>
              <a:rPr lang="en-GB" dirty="0" smtClean="0">
                <a:solidFill>
                  <a:schemeClr val="tx2">
                    <a:lumMod val="60000"/>
                    <a:lumOff val="40000"/>
                  </a:schemeClr>
                </a:solidFill>
              </a:rPr>
              <a:t>3 September 2015 </a:t>
            </a:r>
          </a:p>
          <a:p>
            <a:pPr algn="ctr" eaLnBrk="1" hangingPunct="1">
              <a:defRPr/>
            </a:pPr>
            <a:r>
              <a:rPr lang="en-GB" sz="2400" b="1" dirty="0" smtClean="0"/>
              <a:t>Sally Brown @</a:t>
            </a:r>
            <a:r>
              <a:rPr lang="en-GB" sz="2400" b="1" dirty="0" err="1" smtClean="0"/>
              <a:t>ProfSallyBrown</a:t>
            </a:r>
            <a:endParaRPr lang="en-GB" sz="2400" b="1" dirty="0" smtClean="0"/>
          </a:p>
          <a:p>
            <a:pPr algn="ctr" eaLnBrk="1" hangingPunct="1">
              <a:defRPr/>
            </a:pPr>
            <a:r>
              <a:rPr lang="en-GB" sz="2400" dirty="0" smtClean="0"/>
              <a:t>sally@sally-brown.net</a:t>
            </a:r>
            <a:endParaRPr lang="en-GB" sz="2400" b="1" dirty="0" smtClean="0"/>
          </a:p>
          <a:p>
            <a:pPr algn="ctr" eaLnBrk="1" hangingPunct="1">
              <a:defRPr/>
            </a:pPr>
            <a:r>
              <a:rPr lang="en-GB" sz="1800" dirty="0" smtClean="0"/>
              <a:t>NTF, PFHEA, SFSEDA</a:t>
            </a:r>
          </a:p>
          <a:p>
            <a:pPr algn="ctr" eaLnBrk="1" hangingPunct="1">
              <a:defRPr/>
            </a:pPr>
            <a:r>
              <a:rPr lang="en-GB" sz="1800" dirty="0" smtClean="0"/>
              <a:t>Emerita Professor, Leeds Beckett University</a:t>
            </a:r>
          </a:p>
          <a:p>
            <a:pPr algn="ctr" eaLnBrk="1" hangingPunct="1">
              <a:defRPr/>
            </a:pPr>
            <a:r>
              <a:rPr lang="en-GB" sz="1800" dirty="0" smtClean="0"/>
              <a:t>Visiting Professor University of Plymouth &amp; Liverpool John Moores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250824" y="188913"/>
            <a:ext cx="8893175" cy="739757"/>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Boud et al 2010: ‘Assessment 2020’</a:t>
            </a:r>
            <a:endParaRPr lang="en-US" sz="3200" b="1" dirty="0">
              <a:solidFill>
                <a:srgbClr val="002060"/>
              </a:solidFill>
            </a:endParaRPr>
          </a:p>
        </p:txBody>
      </p:sp>
      <p:sp>
        <p:nvSpPr>
          <p:cNvPr id="3" name="Content Placeholder 2"/>
          <p:cNvSpPr>
            <a:spLocks noGrp="1"/>
          </p:cNvSpPr>
          <p:nvPr>
            <p:ph idx="1"/>
          </p:nvPr>
        </p:nvSpPr>
        <p:spPr>
          <a:xfrm>
            <a:off x="0" y="785794"/>
            <a:ext cx="8964613" cy="6072205"/>
          </a:xfrm>
        </p:spPr>
        <p:txBody>
          <a:bodyPr/>
          <a:lstStyle/>
          <a:p>
            <a:pPr>
              <a:lnSpc>
                <a:spcPct val="100000"/>
              </a:lnSpc>
              <a:buNone/>
            </a:pPr>
            <a:r>
              <a:rPr lang="en-GB" sz="2800" b="1" dirty="0" smtClean="0"/>
              <a:t>Assessment has most effect when...:</a:t>
            </a:r>
          </a:p>
          <a:p>
            <a:pPr>
              <a:lnSpc>
                <a:spcPct val="100000"/>
              </a:lnSpc>
              <a:buSzPct val="100000"/>
              <a:buFont typeface="+mj-lt"/>
              <a:buAutoNum type="arabicPeriod"/>
            </a:pPr>
            <a:r>
              <a:rPr lang="en-GB" sz="2400" b="1" dirty="0" smtClean="0"/>
              <a:t>It is used to engage students in learning that is productive.</a:t>
            </a:r>
          </a:p>
          <a:p>
            <a:pPr>
              <a:lnSpc>
                <a:spcPct val="100000"/>
              </a:lnSpc>
              <a:buSzPct val="100000"/>
              <a:buFont typeface="+mj-lt"/>
              <a:buAutoNum type="arabicPeriod"/>
            </a:pPr>
            <a:r>
              <a:rPr lang="en-GB" sz="2400" b="1" dirty="0" smtClean="0"/>
              <a:t>Feedback is used to actively improve student learning.</a:t>
            </a:r>
          </a:p>
          <a:p>
            <a:pPr>
              <a:lnSpc>
                <a:spcPct val="100000"/>
              </a:lnSpc>
              <a:buSzPct val="100000"/>
              <a:buFont typeface="+mj-lt"/>
              <a:buAutoNum type="arabicPeriod"/>
            </a:pPr>
            <a:r>
              <a:rPr lang="en-US" sz="2400" b="1" dirty="0" smtClean="0"/>
              <a:t>Students and teachers become responsible partners in learning and assessment.</a:t>
            </a:r>
          </a:p>
          <a:p>
            <a:pPr>
              <a:lnSpc>
                <a:spcPct val="100000"/>
              </a:lnSpc>
              <a:buSzPct val="100000"/>
              <a:buFont typeface="+mj-lt"/>
              <a:buAutoNum type="arabicPeriod"/>
            </a:pPr>
            <a:r>
              <a:rPr lang="en-US" sz="2400" b="1" dirty="0" smtClean="0"/>
              <a:t>Students are inducted into the assessment practices and cultures of higher education.</a:t>
            </a:r>
          </a:p>
          <a:p>
            <a:pPr>
              <a:lnSpc>
                <a:spcPct val="100000"/>
              </a:lnSpc>
              <a:buSzPct val="100000"/>
              <a:buFont typeface="+mj-lt"/>
              <a:buAutoNum type="arabicPeriod"/>
            </a:pPr>
            <a:r>
              <a:rPr lang="en-US" sz="2400" b="1" dirty="0" smtClean="0"/>
              <a:t>Assessment for learning is placed at the centre of subject and program design.</a:t>
            </a:r>
          </a:p>
          <a:p>
            <a:pPr>
              <a:lnSpc>
                <a:spcPct val="100000"/>
              </a:lnSpc>
              <a:buSzPct val="100000"/>
              <a:buFont typeface="+mj-lt"/>
              <a:buAutoNum type="arabicPeriod"/>
            </a:pPr>
            <a:r>
              <a:rPr lang="en-US" sz="2400" b="1" dirty="0" smtClean="0"/>
              <a:t>Assessment for learning is a focus for staff and institutional development.</a:t>
            </a:r>
          </a:p>
          <a:p>
            <a:pPr>
              <a:lnSpc>
                <a:spcPct val="100000"/>
              </a:lnSpc>
              <a:buSzPct val="100000"/>
              <a:buFont typeface="+mj-lt"/>
              <a:buAutoNum type="arabicPeriod"/>
            </a:pPr>
            <a:r>
              <a:rPr lang="en-US" sz="2400" b="1" dirty="0" smtClean="0"/>
              <a:t>Assessment provides inclusive and trustworthy representation of student achievement.</a:t>
            </a:r>
          </a:p>
          <a:p>
            <a:pPr>
              <a:lnSpc>
                <a:spcPct val="100000"/>
              </a:lnSpc>
              <a:buFont typeface="+mj-lt"/>
              <a:buAutoNum type="arabicPeriod"/>
            </a:pP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‘Impact on learning’</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b="1" dirty="0"/>
              <a:t>Assessment is a central feature of teaching and the curriculum. It powerfully frames how students learn and what students achieve. It is one of the most significant influences on students’ experience of higher education and all that they gain from it. The reason for an explicit focus on improving assessment practice is the huge impact it has on the quality of learning. (Boud and Associates, 2010, p.1)</a:t>
            </a:r>
          </a:p>
          <a:p>
            <a:pPr marL="0" indent="0">
              <a:buNone/>
            </a:pPr>
            <a:endParaRPr lang="en-GB" sz="2600" b="1" dirty="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574675" y="188913"/>
            <a:ext cx="8569325" cy="6107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0">
                <a:solidFill>
                  <a:srgbClr val="000000"/>
                </a:solidFill>
                <a:miter lim="800000"/>
                <a:headEnd/>
                <a:tailEnd/>
              </a14:hiddenLine>
            </a:ext>
          </a:extLst>
        </p:spPr>
        <p:txBody>
          <a:bodyPr/>
          <a:lstStyle/>
          <a:p>
            <a:endParaRPr lang="en-GB"/>
          </a:p>
        </p:txBody>
      </p:sp>
      <p:grpSp>
        <p:nvGrpSpPr>
          <p:cNvPr id="2" name="Group 3"/>
          <p:cNvGrpSpPr>
            <a:grpSpLocks/>
          </p:cNvGrpSpPr>
          <p:nvPr/>
        </p:nvGrpSpPr>
        <p:grpSpPr bwMode="auto">
          <a:xfrm>
            <a:off x="4633913" y="549275"/>
            <a:ext cx="2654300" cy="2725738"/>
            <a:chOff x="2937" y="346"/>
            <a:chExt cx="1672" cy="1717"/>
          </a:xfrm>
          <a:solidFill>
            <a:srgbClr val="00B050"/>
          </a:solidFill>
        </p:grpSpPr>
        <p:sp>
          <p:nvSpPr>
            <p:cNvPr id="48132" name="Freeform 4"/>
            <p:cNvSpPr>
              <a:spLocks/>
            </p:cNvSpPr>
            <p:nvPr/>
          </p:nvSpPr>
          <p:spPr bwMode="auto">
            <a:xfrm>
              <a:off x="2937" y="346"/>
              <a:ext cx="1672" cy="1717"/>
            </a:xfrm>
            <a:custGeom>
              <a:avLst/>
              <a:gdLst>
                <a:gd name="T0" fmla="*/ 75 w 75"/>
                <a:gd name="T1" fmla="*/ 42 h 87"/>
                <a:gd name="T2" fmla="*/ 0 w 75"/>
                <a:gd name="T3" fmla="*/ 0 h 87"/>
                <a:gd name="T4" fmla="*/ 0 w 75"/>
                <a:gd name="T5" fmla="*/ 87 h 87"/>
                <a:gd name="T6" fmla="*/ 75 w 75"/>
                <a:gd name="T7" fmla="*/ 42 h 87"/>
              </a:gdLst>
              <a:ahLst/>
              <a:cxnLst>
                <a:cxn ang="0">
                  <a:pos x="T0" y="T1"/>
                </a:cxn>
                <a:cxn ang="0">
                  <a:pos x="T2" y="T3"/>
                </a:cxn>
                <a:cxn ang="0">
                  <a:pos x="T4" y="T5"/>
                </a:cxn>
                <a:cxn ang="0">
                  <a:pos x="T6" y="T7"/>
                </a:cxn>
              </a:cxnLst>
              <a:rect l="0" t="0" r="r" b="b"/>
              <a:pathLst>
                <a:path w="75" h="87">
                  <a:moveTo>
                    <a:pt x="75" y="42"/>
                  </a:moveTo>
                  <a:cubicBezTo>
                    <a:pt x="59" y="16"/>
                    <a:pt x="30" y="0"/>
                    <a:pt x="0" y="0"/>
                  </a:cubicBezTo>
                  <a:lnTo>
                    <a:pt x="0" y="87"/>
                  </a:lnTo>
                  <a:lnTo>
                    <a:pt x="75" y="42"/>
                  </a:lnTo>
                  <a:close/>
                </a:path>
              </a:pathLst>
            </a:custGeom>
            <a:grpFill/>
            <a:ln w="25400">
              <a:solidFill>
                <a:srgbClr val="000000"/>
              </a:solidFill>
              <a:prstDash val="solid"/>
              <a:round/>
              <a:headEnd/>
              <a:tailEnd/>
            </a:ln>
          </p:spPr>
          <p:txBody>
            <a:bodyPr/>
            <a:lstStyle/>
            <a:p>
              <a:endParaRPr lang="en-GB"/>
            </a:p>
          </p:txBody>
        </p:sp>
        <p:sp>
          <p:nvSpPr>
            <p:cNvPr id="48133" name="Text Box 5"/>
            <p:cNvSpPr txBox="1">
              <a:spLocks noChangeArrowheads="1"/>
            </p:cNvSpPr>
            <p:nvPr/>
          </p:nvSpPr>
          <p:spPr bwMode="auto">
            <a:xfrm>
              <a:off x="3152" y="618"/>
              <a:ext cx="771" cy="633"/>
            </a:xfrm>
            <a:prstGeom prst="rect">
              <a:avLst/>
            </a:prstGeom>
            <a:grp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spcBef>
                  <a:spcPct val="50000"/>
                </a:spcBef>
              </a:pPr>
              <a:r>
                <a:rPr lang="en-GB" sz="1200" b="1" dirty="0">
                  <a:latin typeface="Comic Sans MS" pitchFamily="66" charset="0"/>
                </a:rPr>
                <a:t>Emphasises authentic &amp; complex assessment tasks</a:t>
              </a:r>
              <a:endParaRPr lang="en-US" sz="1200" b="1" dirty="0">
                <a:latin typeface="Comic Sans MS" pitchFamily="66" charset="0"/>
              </a:endParaRPr>
            </a:p>
          </p:txBody>
        </p:sp>
      </p:grpSp>
      <p:grpSp>
        <p:nvGrpSpPr>
          <p:cNvPr id="3" name="Group 6"/>
          <p:cNvGrpSpPr>
            <a:grpSpLocks/>
          </p:cNvGrpSpPr>
          <p:nvPr/>
        </p:nvGrpSpPr>
        <p:grpSpPr bwMode="auto">
          <a:xfrm>
            <a:off x="1962150" y="547688"/>
            <a:ext cx="2687638" cy="2693987"/>
            <a:chOff x="1244" y="346"/>
            <a:chExt cx="1693" cy="1697"/>
          </a:xfrm>
        </p:grpSpPr>
        <p:sp>
          <p:nvSpPr>
            <p:cNvPr id="48135" name="Freeform 7"/>
            <p:cNvSpPr>
              <a:spLocks/>
            </p:cNvSpPr>
            <p:nvPr/>
          </p:nvSpPr>
          <p:spPr bwMode="auto">
            <a:xfrm>
              <a:off x="1244" y="346"/>
              <a:ext cx="1693" cy="1697"/>
            </a:xfrm>
            <a:custGeom>
              <a:avLst/>
              <a:gdLst>
                <a:gd name="T0" fmla="*/ 75 w 76"/>
                <a:gd name="T1" fmla="*/ 0 h 87"/>
                <a:gd name="T2" fmla="*/ 0 w 76"/>
                <a:gd name="T3" fmla="*/ 42 h 87"/>
                <a:gd name="T4" fmla="*/ 76 w 76"/>
                <a:gd name="T5" fmla="*/ 87 h 87"/>
                <a:gd name="T6" fmla="*/ 75 w 76"/>
                <a:gd name="T7" fmla="*/ 0 h 87"/>
              </a:gdLst>
              <a:ahLst/>
              <a:cxnLst>
                <a:cxn ang="0">
                  <a:pos x="T0" y="T1"/>
                </a:cxn>
                <a:cxn ang="0">
                  <a:pos x="T2" y="T3"/>
                </a:cxn>
                <a:cxn ang="0">
                  <a:pos x="T4" y="T5"/>
                </a:cxn>
                <a:cxn ang="0">
                  <a:pos x="T6" y="T7"/>
                </a:cxn>
              </a:cxnLst>
              <a:rect l="0" t="0" r="r" b="b"/>
              <a:pathLst>
                <a:path w="76" h="87">
                  <a:moveTo>
                    <a:pt x="75" y="0"/>
                  </a:moveTo>
                  <a:cubicBezTo>
                    <a:pt x="45" y="0"/>
                    <a:pt x="16" y="16"/>
                    <a:pt x="0" y="42"/>
                  </a:cubicBezTo>
                  <a:lnTo>
                    <a:pt x="76" y="87"/>
                  </a:lnTo>
                  <a:lnTo>
                    <a:pt x="75" y="0"/>
                  </a:lnTo>
                  <a:close/>
                </a:path>
              </a:pathLst>
            </a:custGeom>
            <a:solidFill>
              <a:srgbClr val="6699FF"/>
            </a:solidFill>
            <a:ln w="25400">
              <a:solidFill>
                <a:srgbClr val="000000"/>
              </a:solidFill>
              <a:prstDash val="solid"/>
              <a:round/>
              <a:headEnd/>
              <a:tailEnd/>
            </a:ln>
          </p:spPr>
          <p:txBody>
            <a:bodyPr/>
            <a:lstStyle/>
            <a:p>
              <a:endParaRPr lang="en-GB"/>
            </a:p>
          </p:txBody>
        </p:sp>
        <p:sp>
          <p:nvSpPr>
            <p:cNvPr id="48136" name="Text Box 8"/>
            <p:cNvSpPr txBox="1">
              <a:spLocks noChangeArrowheads="1"/>
            </p:cNvSpPr>
            <p:nvPr/>
          </p:nvSpPr>
          <p:spPr bwMode="auto">
            <a:xfrm>
              <a:off x="1791" y="733"/>
              <a:ext cx="1021" cy="63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Develops students’ abilities to evaluate own progress, direct own learning</a:t>
              </a:r>
              <a:endParaRPr lang="en-US" sz="1200" b="1" dirty="0">
                <a:latin typeface="Comic Sans MS" pitchFamily="66" charset="0"/>
              </a:endParaRPr>
            </a:p>
          </p:txBody>
        </p:sp>
      </p:grpSp>
      <p:grpSp>
        <p:nvGrpSpPr>
          <p:cNvPr id="4" name="Group 9"/>
          <p:cNvGrpSpPr>
            <a:grpSpLocks/>
          </p:cNvGrpSpPr>
          <p:nvPr/>
        </p:nvGrpSpPr>
        <p:grpSpPr bwMode="auto">
          <a:xfrm>
            <a:off x="1531938" y="1839913"/>
            <a:ext cx="3114675" cy="2755900"/>
            <a:chOff x="975" y="1175"/>
            <a:chExt cx="1962" cy="1736"/>
          </a:xfrm>
          <a:solidFill>
            <a:schemeClr val="accent6">
              <a:lumMod val="40000"/>
              <a:lumOff val="60000"/>
            </a:schemeClr>
          </a:solidFill>
        </p:grpSpPr>
        <p:sp>
          <p:nvSpPr>
            <p:cNvPr id="48138" name="Freeform 10"/>
            <p:cNvSpPr>
              <a:spLocks/>
            </p:cNvSpPr>
            <p:nvPr/>
          </p:nvSpPr>
          <p:spPr bwMode="auto">
            <a:xfrm>
              <a:off x="975" y="1175"/>
              <a:ext cx="1962" cy="1736"/>
            </a:xfrm>
            <a:custGeom>
              <a:avLst/>
              <a:gdLst>
                <a:gd name="T0" fmla="*/ 12 w 88"/>
                <a:gd name="T1" fmla="*/ 0 h 89"/>
                <a:gd name="T2" fmla="*/ 1 w 88"/>
                <a:gd name="T3" fmla="*/ 44 h 89"/>
                <a:gd name="T4" fmla="*/ 12 w 88"/>
                <a:gd name="T5" fmla="*/ 89 h 89"/>
                <a:gd name="T6" fmla="*/ 88 w 88"/>
                <a:gd name="T7" fmla="*/ 45 h 89"/>
                <a:gd name="T8" fmla="*/ 12 w 88"/>
                <a:gd name="T9" fmla="*/ 0 h 89"/>
              </a:gdLst>
              <a:ahLst/>
              <a:cxnLst>
                <a:cxn ang="0">
                  <a:pos x="T0" y="T1"/>
                </a:cxn>
                <a:cxn ang="0">
                  <a:pos x="T2" y="T3"/>
                </a:cxn>
                <a:cxn ang="0">
                  <a:pos x="T4" y="T5"/>
                </a:cxn>
                <a:cxn ang="0">
                  <a:pos x="T6" y="T7"/>
                </a:cxn>
                <a:cxn ang="0">
                  <a:pos x="T8" y="T9"/>
                </a:cxn>
              </a:cxnLst>
              <a:rect l="0" t="0" r="r" b="b"/>
              <a:pathLst>
                <a:path w="88" h="89">
                  <a:moveTo>
                    <a:pt x="12" y="0"/>
                  </a:moveTo>
                  <a:cubicBezTo>
                    <a:pt x="5" y="14"/>
                    <a:pt x="1" y="29"/>
                    <a:pt x="1" y="44"/>
                  </a:cubicBezTo>
                  <a:cubicBezTo>
                    <a:pt x="0" y="60"/>
                    <a:pt x="5" y="75"/>
                    <a:pt x="12" y="89"/>
                  </a:cubicBezTo>
                  <a:lnTo>
                    <a:pt x="88" y="45"/>
                  </a:lnTo>
                  <a:lnTo>
                    <a:pt x="12" y="0"/>
                  </a:lnTo>
                  <a:close/>
                </a:path>
              </a:pathLst>
            </a:custGeom>
            <a:grpFill/>
            <a:ln w="25400">
              <a:solidFill>
                <a:srgbClr val="000000"/>
              </a:solidFill>
              <a:prstDash val="solid"/>
              <a:round/>
              <a:headEnd/>
              <a:tailEnd/>
            </a:ln>
          </p:spPr>
          <p:txBody>
            <a:bodyPr/>
            <a:lstStyle/>
            <a:p>
              <a:endParaRPr lang="en-GB"/>
            </a:p>
          </p:txBody>
        </p:sp>
        <p:sp>
          <p:nvSpPr>
            <p:cNvPr id="48139" name="Text Box 11"/>
            <p:cNvSpPr txBox="1">
              <a:spLocks noChangeArrowheads="1"/>
            </p:cNvSpPr>
            <p:nvPr/>
          </p:nvSpPr>
          <p:spPr bwMode="auto">
            <a:xfrm>
              <a:off x="1186" y="1774"/>
              <a:ext cx="1082" cy="748"/>
            </a:xfrm>
            <a:prstGeom prst="rect">
              <a:avLst/>
            </a:prstGeom>
            <a:grp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a:latin typeface="Comic Sans MS" pitchFamily="66" charset="0"/>
                </a:rPr>
                <a:t>Is rich in informal feedback (e.g. peer review of draft writing, collaborative project work)</a:t>
              </a:r>
              <a:endParaRPr lang="en-US" sz="1200" b="1">
                <a:latin typeface="Comic Sans MS" pitchFamily="66" charset="0"/>
              </a:endParaRPr>
            </a:p>
          </p:txBody>
        </p:sp>
      </p:grpSp>
      <p:grpSp>
        <p:nvGrpSpPr>
          <p:cNvPr id="5" name="Group 12"/>
          <p:cNvGrpSpPr>
            <a:grpSpLocks/>
          </p:cNvGrpSpPr>
          <p:nvPr/>
        </p:nvGrpSpPr>
        <p:grpSpPr bwMode="auto">
          <a:xfrm>
            <a:off x="1960563" y="3235325"/>
            <a:ext cx="2687637" cy="2659063"/>
            <a:chOff x="1244" y="2073"/>
            <a:chExt cx="1693" cy="1675"/>
          </a:xfrm>
        </p:grpSpPr>
        <p:sp>
          <p:nvSpPr>
            <p:cNvPr id="48141" name="Freeform 13"/>
            <p:cNvSpPr>
              <a:spLocks/>
            </p:cNvSpPr>
            <p:nvPr/>
          </p:nvSpPr>
          <p:spPr bwMode="auto">
            <a:xfrm>
              <a:off x="1244" y="2073"/>
              <a:ext cx="1693" cy="1675"/>
            </a:xfrm>
            <a:custGeom>
              <a:avLst/>
              <a:gdLst>
                <a:gd name="T0" fmla="*/ 0 w 76"/>
                <a:gd name="T1" fmla="*/ 44 h 86"/>
                <a:gd name="T2" fmla="*/ 76 w 76"/>
                <a:gd name="T3" fmla="*/ 86 h 86"/>
                <a:gd name="T4" fmla="*/ 76 w 76"/>
                <a:gd name="T5" fmla="*/ 0 h 86"/>
                <a:gd name="T6" fmla="*/ 0 w 76"/>
                <a:gd name="T7" fmla="*/ 44 h 86"/>
              </a:gdLst>
              <a:ahLst/>
              <a:cxnLst>
                <a:cxn ang="0">
                  <a:pos x="T0" y="T1"/>
                </a:cxn>
                <a:cxn ang="0">
                  <a:pos x="T2" y="T3"/>
                </a:cxn>
                <a:cxn ang="0">
                  <a:pos x="T4" y="T5"/>
                </a:cxn>
                <a:cxn ang="0">
                  <a:pos x="T6" y="T7"/>
                </a:cxn>
              </a:cxnLst>
              <a:rect l="0" t="0" r="r" b="b"/>
              <a:pathLst>
                <a:path w="76" h="86">
                  <a:moveTo>
                    <a:pt x="0" y="44"/>
                  </a:moveTo>
                  <a:cubicBezTo>
                    <a:pt x="16" y="70"/>
                    <a:pt x="45" y="86"/>
                    <a:pt x="76" y="86"/>
                  </a:cubicBezTo>
                  <a:lnTo>
                    <a:pt x="76" y="0"/>
                  </a:lnTo>
                  <a:lnTo>
                    <a:pt x="0" y="44"/>
                  </a:lnTo>
                  <a:close/>
                </a:path>
              </a:pathLst>
            </a:custGeom>
            <a:solidFill>
              <a:srgbClr val="FF0000"/>
            </a:solidFill>
            <a:ln w="25400">
              <a:solidFill>
                <a:srgbClr val="000000"/>
              </a:solidFill>
              <a:prstDash val="solid"/>
              <a:round/>
              <a:headEnd/>
              <a:tailEnd/>
            </a:ln>
          </p:spPr>
          <p:txBody>
            <a:bodyPr/>
            <a:lstStyle/>
            <a:p>
              <a:endParaRPr lang="en-GB"/>
            </a:p>
          </p:txBody>
        </p:sp>
        <p:sp>
          <p:nvSpPr>
            <p:cNvPr id="48142" name="Text Box 14"/>
            <p:cNvSpPr txBox="1">
              <a:spLocks noChangeArrowheads="1"/>
            </p:cNvSpPr>
            <p:nvPr/>
          </p:nvSpPr>
          <p:spPr bwMode="auto">
            <a:xfrm>
              <a:off x="1620" y="2742"/>
              <a:ext cx="1192" cy="51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Is rich in formal feedback (e.g. tutor comment, self-review logs)</a:t>
              </a:r>
              <a:endParaRPr lang="en-US" sz="1200" b="1" dirty="0">
                <a:latin typeface="Comic Sans MS" pitchFamily="66" charset="0"/>
              </a:endParaRPr>
            </a:p>
          </p:txBody>
        </p:sp>
      </p:grpSp>
      <p:grpSp>
        <p:nvGrpSpPr>
          <p:cNvPr id="6" name="Group 15"/>
          <p:cNvGrpSpPr>
            <a:grpSpLocks/>
          </p:cNvGrpSpPr>
          <p:nvPr/>
        </p:nvGrpSpPr>
        <p:grpSpPr bwMode="auto">
          <a:xfrm>
            <a:off x="4646613" y="3235325"/>
            <a:ext cx="2625725" cy="2659063"/>
            <a:chOff x="2920" y="2056"/>
            <a:chExt cx="1672" cy="1675"/>
          </a:xfrm>
        </p:grpSpPr>
        <p:sp>
          <p:nvSpPr>
            <p:cNvPr id="48144" name="Freeform 16"/>
            <p:cNvSpPr>
              <a:spLocks/>
            </p:cNvSpPr>
            <p:nvPr/>
          </p:nvSpPr>
          <p:spPr bwMode="auto">
            <a:xfrm>
              <a:off x="2920" y="2056"/>
              <a:ext cx="1672" cy="1675"/>
            </a:xfrm>
            <a:custGeom>
              <a:avLst/>
              <a:gdLst>
                <a:gd name="T0" fmla="*/ 0 w 75"/>
                <a:gd name="T1" fmla="*/ 86 h 86"/>
                <a:gd name="T2" fmla="*/ 75 w 75"/>
                <a:gd name="T3" fmla="*/ 44 h 86"/>
                <a:gd name="T4" fmla="*/ 0 w 75"/>
                <a:gd name="T5" fmla="*/ 0 h 86"/>
                <a:gd name="T6" fmla="*/ 0 w 75"/>
                <a:gd name="T7" fmla="*/ 86 h 86"/>
              </a:gdLst>
              <a:ahLst/>
              <a:cxnLst>
                <a:cxn ang="0">
                  <a:pos x="T0" y="T1"/>
                </a:cxn>
                <a:cxn ang="0">
                  <a:pos x="T2" y="T3"/>
                </a:cxn>
                <a:cxn ang="0">
                  <a:pos x="T4" y="T5"/>
                </a:cxn>
                <a:cxn ang="0">
                  <a:pos x="T6" y="T7"/>
                </a:cxn>
              </a:cxnLst>
              <a:rect l="0" t="0" r="r" b="b"/>
              <a:pathLst>
                <a:path w="75" h="86">
                  <a:moveTo>
                    <a:pt x="0" y="86"/>
                  </a:moveTo>
                  <a:cubicBezTo>
                    <a:pt x="30" y="86"/>
                    <a:pt x="59" y="70"/>
                    <a:pt x="75" y="44"/>
                  </a:cubicBezTo>
                  <a:lnTo>
                    <a:pt x="0" y="0"/>
                  </a:lnTo>
                  <a:lnTo>
                    <a:pt x="0" y="86"/>
                  </a:lnTo>
                  <a:close/>
                </a:path>
              </a:pathLst>
            </a:custGeom>
            <a:solidFill>
              <a:srgbClr val="AA9330"/>
            </a:solidFill>
            <a:ln w="25400">
              <a:solidFill>
                <a:srgbClr val="000000"/>
              </a:solidFill>
              <a:prstDash val="solid"/>
              <a:round/>
              <a:headEnd/>
              <a:tailEnd/>
            </a:ln>
          </p:spPr>
          <p:txBody>
            <a:bodyPr/>
            <a:lstStyle/>
            <a:p>
              <a:endParaRPr lang="en-GB"/>
            </a:p>
          </p:txBody>
        </p:sp>
        <p:sp>
          <p:nvSpPr>
            <p:cNvPr id="48145" name="Text Box 17"/>
            <p:cNvSpPr txBox="1">
              <a:spLocks noChangeArrowheads="1"/>
            </p:cNvSpPr>
            <p:nvPr/>
          </p:nvSpPr>
          <p:spPr bwMode="auto">
            <a:xfrm>
              <a:off x="2984" y="2573"/>
              <a:ext cx="1056" cy="63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a:latin typeface="Comic Sans MS" pitchFamily="66" charset="0"/>
                </a:rPr>
                <a:t>Offers extensive ‘low stakes’ confidence building opportunities and practice</a:t>
              </a:r>
              <a:endParaRPr lang="en-US" sz="1200" b="1">
                <a:latin typeface="Comic Sans MS" pitchFamily="66" charset="0"/>
              </a:endParaRPr>
            </a:p>
          </p:txBody>
        </p:sp>
      </p:grpSp>
      <p:grpSp>
        <p:nvGrpSpPr>
          <p:cNvPr id="7" name="Group 18"/>
          <p:cNvGrpSpPr>
            <a:grpSpLocks/>
          </p:cNvGrpSpPr>
          <p:nvPr/>
        </p:nvGrpSpPr>
        <p:grpSpPr bwMode="auto">
          <a:xfrm>
            <a:off x="4633913" y="1852613"/>
            <a:ext cx="3078162" cy="2755900"/>
            <a:chOff x="2937" y="1175"/>
            <a:chExt cx="1939" cy="1736"/>
          </a:xfrm>
        </p:grpSpPr>
        <p:sp>
          <p:nvSpPr>
            <p:cNvPr id="48147" name="Freeform 19"/>
            <p:cNvSpPr>
              <a:spLocks/>
            </p:cNvSpPr>
            <p:nvPr/>
          </p:nvSpPr>
          <p:spPr bwMode="auto">
            <a:xfrm>
              <a:off x="2937" y="1175"/>
              <a:ext cx="1939" cy="1736"/>
            </a:xfrm>
            <a:custGeom>
              <a:avLst/>
              <a:gdLst>
                <a:gd name="T0" fmla="*/ 75 w 87"/>
                <a:gd name="T1" fmla="*/ 89 h 89"/>
                <a:gd name="T2" fmla="*/ 87 w 87"/>
                <a:gd name="T3" fmla="*/ 45 h 89"/>
                <a:gd name="T4" fmla="*/ 75 w 87"/>
                <a:gd name="T5" fmla="*/ 0 h 89"/>
                <a:gd name="T6" fmla="*/ 0 w 87"/>
                <a:gd name="T7" fmla="*/ 45 h 89"/>
                <a:gd name="T8" fmla="*/ 75 w 87"/>
                <a:gd name="T9" fmla="*/ 89 h 89"/>
              </a:gdLst>
              <a:ahLst/>
              <a:cxnLst>
                <a:cxn ang="0">
                  <a:pos x="T0" y="T1"/>
                </a:cxn>
                <a:cxn ang="0">
                  <a:pos x="T2" y="T3"/>
                </a:cxn>
                <a:cxn ang="0">
                  <a:pos x="T4" y="T5"/>
                </a:cxn>
                <a:cxn ang="0">
                  <a:pos x="T6" y="T7"/>
                </a:cxn>
                <a:cxn ang="0">
                  <a:pos x="T8" y="T9"/>
                </a:cxn>
              </a:cxnLst>
              <a:rect l="0" t="0" r="r" b="b"/>
              <a:pathLst>
                <a:path w="87" h="89">
                  <a:moveTo>
                    <a:pt x="75" y="89"/>
                  </a:moveTo>
                  <a:cubicBezTo>
                    <a:pt x="82" y="75"/>
                    <a:pt x="87" y="60"/>
                    <a:pt x="87" y="45"/>
                  </a:cubicBezTo>
                  <a:cubicBezTo>
                    <a:pt x="87" y="29"/>
                    <a:pt x="82" y="14"/>
                    <a:pt x="75" y="0"/>
                  </a:cubicBezTo>
                  <a:lnTo>
                    <a:pt x="0" y="45"/>
                  </a:lnTo>
                  <a:lnTo>
                    <a:pt x="75" y="89"/>
                  </a:lnTo>
                  <a:close/>
                </a:path>
              </a:pathLst>
            </a:custGeom>
            <a:solidFill>
              <a:schemeClr val="bg1">
                <a:lumMod val="85000"/>
              </a:schemeClr>
            </a:solidFill>
            <a:ln w="25400">
              <a:solidFill>
                <a:srgbClr val="000000"/>
              </a:solidFill>
              <a:prstDash val="solid"/>
              <a:round/>
              <a:headEnd/>
              <a:tailEnd/>
            </a:ln>
          </p:spPr>
          <p:txBody>
            <a:bodyPr/>
            <a:lstStyle/>
            <a:p>
              <a:endParaRPr lang="en-GB"/>
            </a:p>
          </p:txBody>
        </p:sp>
        <p:sp>
          <p:nvSpPr>
            <p:cNvPr id="48148" name="Text Box 20"/>
            <p:cNvSpPr txBox="1">
              <a:spLocks noChangeArrowheads="1"/>
            </p:cNvSpPr>
            <p:nvPr/>
          </p:nvSpPr>
          <p:spPr bwMode="auto">
            <a:xfrm>
              <a:off x="3619" y="1686"/>
              <a:ext cx="1031" cy="633"/>
            </a:xfrm>
            <a:prstGeom prst="rect">
              <a:avLst/>
            </a:prstGeom>
            <a:solidFill>
              <a:schemeClr val="bg1">
                <a:lumMod val="85000"/>
              </a:schemeClr>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Uses high stakes summative assessment rigorously but sparingly</a:t>
              </a:r>
              <a:endParaRPr lang="en-US" sz="1200" b="1" dirty="0">
                <a:latin typeface="Comic Sans MS" pitchFamily="66" charset="0"/>
              </a:endParaRPr>
            </a:p>
          </p:txBody>
        </p:sp>
      </p:grpSp>
      <p:sp>
        <p:nvSpPr>
          <p:cNvPr id="48149" name="Text Box 21"/>
          <p:cNvSpPr txBox="1">
            <a:spLocks noChangeArrowheads="1"/>
          </p:cNvSpPr>
          <p:nvPr/>
        </p:nvSpPr>
        <p:spPr bwMode="auto">
          <a:xfrm>
            <a:off x="274638" y="274638"/>
            <a:ext cx="3325812" cy="9461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en-GB" sz="2800" b="1" dirty="0">
                <a:solidFill>
                  <a:srgbClr val="3366FF"/>
                </a:solidFill>
                <a:latin typeface="Tahoma" charset="0"/>
              </a:rPr>
              <a:t>Assessment </a:t>
            </a:r>
            <a:r>
              <a:rPr lang="en-GB" sz="2800" b="1" i="1" dirty="0">
                <a:solidFill>
                  <a:srgbClr val="3366FF"/>
                </a:solidFill>
                <a:latin typeface="Tahoma" charset="0"/>
              </a:rPr>
              <a:t>for</a:t>
            </a:r>
            <a:r>
              <a:rPr lang="en-GB" sz="2800" b="1" dirty="0">
                <a:solidFill>
                  <a:srgbClr val="3366FF"/>
                </a:solidFill>
                <a:latin typeface="Tahoma" charset="0"/>
              </a:rPr>
              <a:t> Learning</a:t>
            </a:r>
            <a:endParaRPr lang="en-GB" sz="2400" dirty="0">
              <a:solidFill>
                <a:srgbClr val="3366FF"/>
              </a:solidFill>
              <a:latin typeface="Tahoma" charset="0"/>
            </a:endParaRPr>
          </a:p>
        </p:txBody>
      </p:sp>
    </p:spTree>
    <p:extLst>
      <p:ext uri="{BB962C8B-B14F-4D97-AF65-F5344CB8AC3E}">
        <p14:creationId xmlns:p14="http://schemas.microsoft.com/office/powerpoint/2010/main" xmlns="" val="3446667685"/>
      </p:ext>
    </p:extLst>
  </p:cSld>
  <p:clrMapOvr>
    <a:masterClrMapping/>
  </p:clrMapOvr>
  <p:transition spd="slow" advTm="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122239"/>
            <a:ext cx="7543800" cy="642466"/>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Assessment </a:t>
            </a:r>
            <a:r>
              <a:rPr lang="en-GB" sz="3200" b="1" i="1" dirty="0">
                <a:solidFill>
                  <a:srgbClr val="002060"/>
                </a:solidFill>
              </a:rPr>
              <a:t>for</a:t>
            </a:r>
            <a:r>
              <a:rPr lang="en-GB" sz="3200" b="1" dirty="0">
                <a:solidFill>
                  <a:srgbClr val="002060"/>
                </a:solidFill>
              </a:rPr>
              <a:t> learning</a:t>
            </a:r>
          </a:p>
        </p:txBody>
      </p:sp>
      <p:sp>
        <p:nvSpPr>
          <p:cNvPr id="3" name="Content Placeholder 2"/>
          <p:cNvSpPr>
            <a:spLocks noGrp="1"/>
          </p:cNvSpPr>
          <p:nvPr>
            <p:ph idx="1"/>
          </p:nvPr>
        </p:nvSpPr>
        <p:spPr>
          <a:xfrm>
            <a:off x="468313" y="836712"/>
            <a:ext cx="8229600" cy="5365651"/>
          </a:xfrm>
        </p:spPr>
        <p:txBody>
          <a:bodyPr>
            <a:noAutofit/>
          </a:bodyPr>
          <a:lstStyle/>
          <a:p>
            <a:pPr marL="457200" indent="-457200" eaLnBrk="1" hangingPunct="1">
              <a:buFont typeface="+mj-lt"/>
              <a:buAutoNum type="arabicPeriod"/>
              <a:defRPr/>
            </a:pPr>
            <a:r>
              <a:rPr lang="en-GB" sz="2200" b="1" dirty="0" smtClean="0"/>
              <a:t>Tasks should be </a:t>
            </a:r>
            <a:r>
              <a:rPr lang="en-GB" sz="2200" b="1" dirty="0" smtClean="0">
                <a:solidFill>
                  <a:srgbClr val="7030A0"/>
                </a:solidFill>
              </a:rPr>
              <a:t>challenging</a:t>
            </a:r>
            <a:r>
              <a:rPr lang="en-GB" sz="2200" b="1" dirty="0" smtClean="0"/>
              <a:t>, demanding higher order learning and integration of knowledge learned in both the university and other contexts;</a:t>
            </a:r>
          </a:p>
          <a:p>
            <a:pPr marL="457200" indent="-457200" eaLnBrk="1" hangingPunct="1">
              <a:buFont typeface="+mj-lt"/>
              <a:buAutoNum type="arabicPeriod"/>
              <a:defRPr/>
            </a:pPr>
            <a:r>
              <a:rPr lang="en-GB" sz="2200" b="1" dirty="0" smtClean="0"/>
              <a:t>Learning and assessment should be </a:t>
            </a:r>
            <a:r>
              <a:rPr lang="en-GB" sz="2200" b="1" dirty="0" smtClean="0">
                <a:solidFill>
                  <a:srgbClr val="7030A0"/>
                </a:solidFill>
              </a:rPr>
              <a:t>integrated</a:t>
            </a:r>
            <a:r>
              <a:rPr lang="en-GB" sz="2200" b="1" dirty="0" smtClean="0"/>
              <a:t>, assessment should not come at the end of learning but should be part of the learning process;</a:t>
            </a:r>
          </a:p>
          <a:p>
            <a:pPr marL="457200" indent="-457200" eaLnBrk="1" hangingPunct="1">
              <a:buFont typeface="+mj-lt"/>
              <a:buAutoNum type="arabicPeriod"/>
              <a:defRPr/>
            </a:pPr>
            <a:r>
              <a:rPr lang="en-GB" sz="2200" b="1" dirty="0" smtClean="0"/>
              <a:t>Students are involved in self assessment and reflection on their learning, they are involved in </a:t>
            </a:r>
            <a:r>
              <a:rPr lang="en-GB" sz="2200" b="1" dirty="0" smtClean="0">
                <a:solidFill>
                  <a:srgbClr val="7030A0"/>
                </a:solidFill>
              </a:rPr>
              <a:t>judging performance</a:t>
            </a:r>
            <a:r>
              <a:rPr lang="en-GB" sz="2200" b="1" dirty="0" smtClean="0"/>
              <a:t>;</a:t>
            </a:r>
          </a:p>
          <a:p>
            <a:pPr marL="457200" indent="-457200" eaLnBrk="1" hangingPunct="1">
              <a:buFont typeface="+mj-lt"/>
              <a:buAutoNum type="arabicPeriod"/>
              <a:defRPr/>
            </a:pPr>
            <a:r>
              <a:rPr lang="en-GB" sz="2200" b="1" dirty="0" smtClean="0"/>
              <a:t>Assessment should encourage </a:t>
            </a:r>
            <a:r>
              <a:rPr lang="en-GB" sz="2200" b="1" dirty="0" smtClean="0">
                <a:solidFill>
                  <a:srgbClr val="7030A0"/>
                </a:solidFill>
              </a:rPr>
              <a:t>metacognition</a:t>
            </a:r>
            <a:r>
              <a:rPr lang="en-GB" sz="2200" b="1" dirty="0" smtClean="0"/>
              <a:t>, promoting thinking about the learning process not just the learning outcomes;</a:t>
            </a:r>
          </a:p>
          <a:p>
            <a:pPr marL="457200" indent="-457200" eaLnBrk="1" hangingPunct="1">
              <a:buFont typeface="+mj-lt"/>
              <a:buAutoNum type="arabicPeriod"/>
              <a:defRPr/>
            </a:pPr>
            <a:r>
              <a:rPr lang="en-GB" sz="2200" b="1" dirty="0" smtClean="0"/>
              <a:t>Assessment should have a </a:t>
            </a:r>
            <a:r>
              <a:rPr lang="en-GB" sz="2200" b="1" dirty="0" smtClean="0">
                <a:solidFill>
                  <a:srgbClr val="7030A0"/>
                </a:solidFill>
              </a:rPr>
              <a:t>formative</a:t>
            </a:r>
            <a:r>
              <a:rPr lang="en-GB" sz="2200" b="1" dirty="0" smtClean="0">
                <a:solidFill>
                  <a:srgbClr val="AD5CFF"/>
                </a:solidFill>
              </a:rPr>
              <a:t> </a:t>
            </a:r>
            <a:r>
              <a:rPr lang="en-GB" sz="2200" b="1" dirty="0" smtClean="0"/>
              <a:t>function, providing ‘feedforward’ for future learning which can be acted upon. There is opportunity and a safe context for students to expose problems with their study and get help; there should be an opportunity for dialogue about students’ work;</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Assessment </a:t>
            </a:r>
            <a:r>
              <a:rPr lang="en-GB" sz="3200" b="1" i="1" dirty="0">
                <a:solidFill>
                  <a:srgbClr val="002060"/>
                </a:solidFill>
              </a:rPr>
              <a:t>for</a:t>
            </a:r>
            <a:r>
              <a:rPr lang="en-GB" sz="3200" b="1" dirty="0">
                <a:solidFill>
                  <a:srgbClr val="002060"/>
                </a:solidFill>
              </a:rPr>
              <a:t> learning</a:t>
            </a:r>
          </a:p>
        </p:txBody>
      </p:sp>
      <p:sp>
        <p:nvSpPr>
          <p:cNvPr id="34820" name="Rectangle 3"/>
          <p:cNvSpPr>
            <a:spLocks noGrp="1" noChangeArrowheads="1"/>
          </p:cNvSpPr>
          <p:nvPr>
            <p:ph type="body" idx="1"/>
          </p:nvPr>
        </p:nvSpPr>
        <p:spPr>
          <a:xfrm>
            <a:off x="468313" y="1052736"/>
            <a:ext cx="8229600" cy="5149627"/>
          </a:xfrm>
        </p:spPr>
        <p:txBody>
          <a:bodyPr>
            <a:normAutofit/>
          </a:bodyPr>
          <a:lstStyle/>
          <a:p>
            <a:pPr marL="538163" indent="-538163" eaLnBrk="1" hangingPunct="1">
              <a:buFont typeface="Wingdings" pitchFamily="2" charset="2"/>
              <a:buNone/>
              <a:defRPr/>
            </a:pPr>
            <a:r>
              <a:rPr lang="en-GB" sz="2200" b="1" dirty="0" smtClean="0"/>
              <a:t>6. 	Assessment expectations should be made </a:t>
            </a:r>
            <a:r>
              <a:rPr lang="en-GB" sz="2200" b="1" dirty="0" smtClean="0">
                <a:solidFill>
                  <a:srgbClr val="7030A0"/>
                </a:solidFill>
              </a:rPr>
              <a:t>visible </a:t>
            </a:r>
            <a:r>
              <a:rPr lang="en-GB" sz="2200" b="1" dirty="0" smtClean="0"/>
              <a:t>to students as far as possible;</a:t>
            </a:r>
          </a:p>
          <a:p>
            <a:pPr marL="538163" indent="-538163" eaLnBrk="1" hangingPunct="1">
              <a:buFont typeface="Wingdings" pitchFamily="2" charset="2"/>
              <a:buNone/>
              <a:defRPr/>
            </a:pPr>
            <a:r>
              <a:rPr lang="en-GB" sz="2200" b="1" dirty="0" smtClean="0"/>
              <a:t>7. 	Tasks should involve the </a:t>
            </a:r>
            <a:r>
              <a:rPr lang="en-GB" sz="2200" b="1" dirty="0" smtClean="0">
                <a:solidFill>
                  <a:srgbClr val="7030A0"/>
                </a:solidFill>
              </a:rPr>
              <a:t>active engagement</a:t>
            </a:r>
            <a:r>
              <a:rPr lang="en-GB" sz="2200" b="1" dirty="0" smtClean="0">
                <a:solidFill>
                  <a:schemeClr val="tx2">
                    <a:lumMod val="40000"/>
                    <a:lumOff val="60000"/>
                  </a:schemeClr>
                </a:solidFill>
              </a:rPr>
              <a:t> </a:t>
            </a:r>
            <a:r>
              <a:rPr lang="en-GB" sz="2200" b="1" dirty="0" smtClean="0"/>
              <a:t>of students developing the capacity to find things out for themselves and learn independently;</a:t>
            </a:r>
          </a:p>
          <a:p>
            <a:pPr marL="538163" indent="-538163" eaLnBrk="1" hangingPunct="1">
              <a:buFont typeface="Wingdings" pitchFamily="2" charset="2"/>
              <a:buNone/>
              <a:defRPr/>
            </a:pPr>
            <a:r>
              <a:rPr lang="en-GB" sz="2200" b="1" dirty="0" smtClean="0"/>
              <a:t>8. 	Tasks should be </a:t>
            </a:r>
            <a:r>
              <a:rPr lang="en-GB" sz="2200" b="1" dirty="0" smtClean="0">
                <a:solidFill>
                  <a:srgbClr val="7030A0"/>
                </a:solidFill>
              </a:rPr>
              <a:t>authentic</a:t>
            </a:r>
            <a:r>
              <a:rPr lang="en-GB" sz="2200" b="1" dirty="0" smtClean="0"/>
              <a:t>; worthwhile, relevant and offering students some level of control over their work;</a:t>
            </a:r>
          </a:p>
          <a:p>
            <a:pPr marL="538163" indent="-538163" eaLnBrk="1" hangingPunct="1">
              <a:buFont typeface="Wingdings" pitchFamily="2" charset="2"/>
              <a:buNone/>
              <a:defRPr/>
            </a:pPr>
            <a:r>
              <a:rPr lang="en-GB" sz="2200" b="1" dirty="0" smtClean="0"/>
              <a:t>9. 	Tasks are </a:t>
            </a:r>
            <a:r>
              <a:rPr lang="en-GB" sz="2200" b="1" dirty="0" smtClean="0">
                <a:solidFill>
                  <a:srgbClr val="7030A0"/>
                </a:solidFill>
              </a:rPr>
              <a:t>fit for purpose </a:t>
            </a:r>
            <a:r>
              <a:rPr lang="en-GB" sz="2200" b="1" dirty="0" smtClean="0"/>
              <a:t>and align with important learning outcomes;</a:t>
            </a:r>
          </a:p>
          <a:p>
            <a:pPr marL="538163" indent="-538163" eaLnBrk="1" hangingPunct="1">
              <a:buFont typeface="Wingdings" pitchFamily="2" charset="2"/>
              <a:buNone/>
              <a:defRPr/>
            </a:pPr>
            <a:r>
              <a:rPr lang="en-GB" sz="2200" b="1" dirty="0" smtClean="0"/>
              <a:t>10. 	Assessment should be used to </a:t>
            </a:r>
            <a:r>
              <a:rPr lang="en-GB" sz="2200" b="1" dirty="0" smtClean="0">
                <a:solidFill>
                  <a:srgbClr val="7030A0"/>
                </a:solidFill>
              </a:rPr>
              <a:t>evaluate teaching </a:t>
            </a:r>
            <a:r>
              <a:rPr lang="en-GB" sz="2200" b="1" dirty="0" smtClean="0"/>
              <a:t>as well as student learning.</a:t>
            </a:r>
          </a:p>
          <a:p>
            <a:pPr eaLnBrk="1" hangingPunct="1">
              <a:buFont typeface="Wingdings" pitchFamily="2" charset="2"/>
              <a:buNone/>
              <a:defRPr/>
            </a:pPr>
            <a:r>
              <a:rPr lang="en-GB" sz="2200" b="1" i="1" dirty="0" smtClean="0"/>
              <a:t>(</a:t>
            </a:r>
            <a:r>
              <a:rPr lang="en-GB" sz="2200" b="1" i="1" dirty="0" err="1" smtClean="0"/>
              <a:t>Bloxham</a:t>
            </a:r>
            <a:r>
              <a:rPr lang="en-GB" sz="2200" b="1" i="1" dirty="0" smtClean="0"/>
              <a:t> and Boyd)</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Assessment for learning (from ‘A marked improvement’)</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b="1" dirty="0"/>
              <a:t>The debate on standards needs to focus on how high standards of learning can be achieved through assessment. This requires a greater emphasis on assessment for learning rather than assessment of learning. When it comes to the assessment of learning, we need to move beyond systems focused on marks and grades towards the valid assessment of the achievement of intended programme outcomes. </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Formative and summative assessment</a:t>
            </a:r>
          </a:p>
        </p:txBody>
      </p:sp>
      <p:sp>
        <p:nvSpPr>
          <p:cNvPr id="17411" name="Rectangle 3"/>
          <p:cNvSpPr>
            <a:spLocks noGrp="1" noChangeArrowheads="1"/>
          </p:cNvSpPr>
          <p:nvPr>
            <p:ph type="body" idx="1"/>
          </p:nvPr>
        </p:nvSpPr>
        <p:spPr>
          <a:xfrm>
            <a:off x="468313" y="1916113"/>
            <a:ext cx="8229600" cy="4286250"/>
          </a:xfr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US" sz="2400" b="1" dirty="0"/>
              <a:t>Formative assessment is primarily concerned with feedback aimed at prompting improvement, is often continuous and usually involves words.</a:t>
            </a:r>
          </a:p>
          <a:p>
            <a:pPr fontAlgn="base">
              <a:spcBef>
                <a:spcPts val="600"/>
              </a:spcBef>
              <a:spcAft>
                <a:spcPct val="0"/>
              </a:spcAft>
              <a:buClr>
                <a:schemeClr val="tx2"/>
              </a:buClr>
              <a:buSzPct val="70000"/>
              <a:buFont typeface="Wingdings" pitchFamily="2" charset="2"/>
              <a:buChar char="l"/>
            </a:pPr>
            <a:r>
              <a:rPr lang="en-US" sz="2400" b="1" dirty="0"/>
              <a:t>Summative assessment is concerned with making evaluative judgments, is often end point and involves numbers.</a:t>
            </a:r>
          </a:p>
          <a:p>
            <a:pPr fontAlgn="base">
              <a:spcBef>
                <a:spcPts val="600"/>
              </a:spcBef>
              <a:spcAft>
                <a:spcPct val="0"/>
              </a:spcAft>
              <a:buClr>
                <a:schemeClr val="tx2"/>
              </a:buClr>
              <a:buSzPct val="70000"/>
              <a:buFont typeface="Wingdings" pitchFamily="2" charset="2"/>
              <a:buChar char="l"/>
            </a:pPr>
            <a:endParaRPr lang="en-GB" sz="2400"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What really impacts on learning?</a:t>
            </a:r>
            <a:endParaRPr lang="en-US" sz="3200" b="1" dirty="0">
              <a:solidFill>
                <a:srgbClr val="002060"/>
              </a:solidFill>
            </a:endParaRPr>
          </a:p>
        </p:txBody>
      </p:sp>
      <p:sp>
        <p:nvSpPr>
          <p:cNvPr id="18435" name="Rectangle 3"/>
          <p:cNvSpPr>
            <a:spLocks noGrp="1" noChangeArrowheads="1"/>
          </p:cNvSpPr>
          <p:nvPr>
            <p:ph type="body" idx="1"/>
          </p:nvPr>
        </p:nvSpPr>
        <p:spPr>
          <a:xfrm>
            <a:off x="468313" y="980728"/>
            <a:ext cx="8229600" cy="5221635"/>
          </a:xfr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GB" sz="2400" b="1" dirty="0"/>
              <a:t>Concentrating on giving students detailed and developmental formative feedback is the single most useful thing we can do for our students, particularly those from disadvantaged backgrounds. </a:t>
            </a:r>
          </a:p>
          <a:p>
            <a:pPr fontAlgn="base">
              <a:spcBef>
                <a:spcPts val="600"/>
              </a:spcBef>
              <a:spcAft>
                <a:spcPct val="0"/>
              </a:spcAft>
              <a:buClr>
                <a:schemeClr val="tx2"/>
              </a:buClr>
              <a:buSzPct val="70000"/>
              <a:buFont typeface="Wingdings" pitchFamily="2" charset="2"/>
              <a:buChar char="l"/>
            </a:pPr>
            <a:r>
              <a:rPr lang="en-GB" sz="2400" b="1" dirty="0"/>
              <a:t>Summative assessment may have to be rethought to make it fit for purpose;</a:t>
            </a:r>
          </a:p>
          <a:p>
            <a:pPr fontAlgn="base">
              <a:spcBef>
                <a:spcPts val="600"/>
              </a:spcBef>
              <a:spcAft>
                <a:spcPct val="0"/>
              </a:spcAft>
              <a:buClr>
                <a:schemeClr val="tx2"/>
              </a:buClr>
              <a:buSzPct val="70000"/>
              <a:buFont typeface="Wingdings" pitchFamily="2" charset="2"/>
              <a:buChar char="l"/>
            </a:pPr>
            <a:r>
              <a:rPr lang="en-GB" sz="2400" b="1" dirty="0"/>
              <a:t>To do these things may require considerable imagination and re-engineering, not just of our assessment processes but also of curriculum design as a whole if we are to move from considering delivering content the most important thing we do.</a:t>
            </a:r>
          </a:p>
          <a:p>
            <a:pPr fontAlgn="base">
              <a:spcBef>
                <a:spcPts val="600"/>
              </a:spcBef>
              <a:spcAft>
                <a:spcPct val="0"/>
              </a:spcAft>
              <a:buClr>
                <a:schemeClr val="tx2"/>
              </a:buClr>
              <a:buSzPct val="70000"/>
              <a:buFont typeface="Wingdings" pitchFamily="2" charset="2"/>
              <a:buChar char="l"/>
            </a:pPr>
            <a:endParaRPr lang="en-US" sz="2400"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US" sz="3200" b="1" dirty="0">
                <a:solidFill>
                  <a:srgbClr val="002060"/>
                </a:solidFill>
              </a:rPr>
              <a:t>My fit-for-purpose model of assessment: the key questions</a:t>
            </a:r>
          </a:p>
        </p:txBody>
      </p:sp>
      <p:sp>
        <p:nvSpPr>
          <p:cNvPr id="19459" name="Rectangle 3"/>
          <p:cNvSpPr>
            <a:spLocks noGrp="1" noChangeArrowheads="1"/>
          </p:cNvSpPr>
          <p:nvPr>
            <p:ph type="body" idx="4294967295"/>
          </p:nvPr>
        </p:nvSpPr>
        <p:spPr>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US" sz="2400" b="1" dirty="0"/>
              <a:t>Why are we assessing?</a:t>
            </a:r>
          </a:p>
          <a:p>
            <a:pPr fontAlgn="base">
              <a:spcBef>
                <a:spcPts val="600"/>
              </a:spcBef>
              <a:spcAft>
                <a:spcPct val="0"/>
              </a:spcAft>
              <a:buClr>
                <a:schemeClr val="tx2"/>
              </a:buClr>
              <a:buSzPct val="70000"/>
              <a:buFont typeface="Wingdings" pitchFamily="2" charset="2"/>
              <a:buChar char="l"/>
            </a:pPr>
            <a:r>
              <a:rPr lang="en-US" sz="2400" b="1" dirty="0"/>
              <a:t>What is it we are actually assessing?</a:t>
            </a:r>
          </a:p>
          <a:p>
            <a:pPr fontAlgn="base">
              <a:spcBef>
                <a:spcPts val="600"/>
              </a:spcBef>
              <a:spcAft>
                <a:spcPct val="0"/>
              </a:spcAft>
              <a:buClr>
                <a:schemeClr val="tx2"/>
              </a:buClr>
              <a:buSzPct val="70000"/>
              <a:buFont typeface="Wingdings" pitchFamily="2" charset="2"/>
              <a:buChar char="l"/>
            </a:pPr>
            <a:r>
              <a:rPr lang="en-US" sz="2400" b="1" dirty="0"/>
              <a:t>How are we assessing?</a:t>
            </a:r>
          </a:p>
          <a:p>
            <a:pPr fontAlgn="base">
              <a:spcBef>
                <a:spcPts val="600"/>
              </a:spcBef>
              <a:spcAft>
                <a:spcPct val="0"/>
              </a:spcAft>
              <a:buClr>
                <a:schemeClr val="tx2"/>
              </a:buClr>
              <a:buSzPct val="70000"/>
              <a:buFont typeface="Wingdings" pitchFamily="2" charset="2"/>
              <a:buChar char="l"/>
            </a:pPr>
            <a:r>
              <a:rPr lang="en-US" sz="2400" b="1" dirty="0"/>
              <a:t>Who is best placed to assess?</a:t>
            </a:r>
          </a:p>
          <a:p>
            <a:pPr fontAlgn="base">
              <a:spcBef>
                <a:spcPts val="600"/>
              </a:spcBef>
              <a:spcAft>
                <a:spcPct val="0"/>
              </a:spcAft>
              <a:buClr>
                <a:schemeClr val="tx2"/>
              </a:buClr>
              <a:buSzPct val="70000"/>
              <a:buFont typeface="Wingdings" pitchFamily="2" charset="2"/>
              <a:buChar char="l"/>
            </a:pPr>
            <a:r>
              <a:rPr lang="en-US" sz="2400" b="1" dirty="0"/>
              <a:t>When should we assess?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idx="4294967295"/>
          </p:nvPr>
        </p:nvSpPr>
        <p:spPr>
          <a:xfrm>
            <a:off x="685800" y="304801"/>
            <a:ext cx="7848600" cy="1123936"/>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US" sz="3200" b="1" dirty="0">
                <a:solidFill>
                  <a:srgbClr val="002060"/>
                </a:solidFill>
              </a:rPr>
              <a:t>Purposes: the reasons for assessment: </a:t>
            </a:r>
            <a:br>
              <a:rPr lang="en-US" sz="3200" b="1" dirty="0">
                <a:solidFill>
                  <a:srgbClr val="002060"/>
                </a:solidFill>
              </a:rPr>
            </a:br>
            <a:r>
              <a:rPr lang="en-US" sz="3200" b="1" dirty="0">
                <a:solidFill>
                  <a:srgbClr val="002060"/>
                </a:solidFill>
              </a:rPr>
              <a:t>may include</a:t>
            </a:r>
            <a:r>
              <a:rPr lang="en-US" sz="3200" b="1" dirty="0" smtClean="0">
                <a:solidFill>
                  <a:srgbClr val="002060"/>
                </a:solidFill>
              </a:rPr>
              <a:t>:</a:t>
            </a:r>
            <a:endParaRPr lang="en-US" sz="3200" b="1" dirty="0">
              <a:solidFill>
                <a:srgbClr val="002060"/>
              </a:solidFill>
            </a:endParaRPr>
          </a:p>
        </p:txBody>
      </p:sp>
      <p:sp>
        <p:nvSpPr>
          <p:cNvPr id="20483" name="Rectangle 3"/>
          <p:cNvSpPr>
            <a:spLocks noGrp="1" noChangeArrowheads="1"/>
          </p:cNvSpPr>
          <p:nvPr>
            <p:ph type="body" idx="4294967295"/>
          </p:nvPr>
        </p:nvSpPr>
        <p:spPr>
          <a:xfrm>
            <a:off x="914400" y="1484784"/>
            <a:ext cx="7239000" cy="4992216"/>
          </a:xfr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US" sz="2400" b="1" dirty="0"/>
              <a:t>Enabling students to get the measure of their achievement; </a:t>
            </a:r>
          </a:p>
          <a:p>
            <a:pPr fontAlgn="base">
              <a:spcBef>
                <a:spcPts val="600"/>
              </a:spcBef>
              <a:spcAft>
                <a:spcPct val="0"/>
              </a:spcAft>
              <a:buClr>
                <a:schemeClr val="tx2"/>
              </a:buClr>
              <a:buSzPct val="70000"/>
              <a:buFont typeface="Wingdings" pitchFamily="2" charset="2"/>
              <a:buChar char="l"/>
            </a:pPr>
            <a:r>
              <a:rPr lang="en-US" sz="2400" b="1" dirty="0"/>
              <a:t>Helping them consolidate their learning;</a:t>
            </a:r>
          </a:p>
          <a:p>
            <a:pPr fontAlgn="base">
              <a:spcBef>
                <a:spcPts val="600"/>
              </a:spcBef>
              <a:spcAft>
                <a:spcPct val="0"/>
              </a:spcAft>
              <a:buClr>
                <a:schemeClr val="tx2"/>
              </a:buClr>
              <a:buSzPct val="70000"/>
              <a:buFont typeface="Wingdings" pitchFamily="2" charset="2"/>
              <a:buChar char="l"/>
            </a:pPr>
            <a:r>
              <a:rPr lang="en-US" sz="2400" b="1" dirty="0"/>
              <a:t>Providing feedback so they can improve and remedy any deficiencies;</a:t>
            </a:r>
          </a:p>
          <a:p>
            <a:pPr fontAlgn="base">
              <a:spcBef>
                <a:spcPts val="600"/>
              </a:spcBef>
              <a:spcAft>
                <a:spcPct val="0"/>
              </a:spcAft>
              <a:buClr>
                <a:schemeClr val="tx2"/>
              </a:buClr>
              <a:buSzPct val="70000"/>
              <a:buFont typeface="Wingdings" pitchFamily="2" charset="2"/>
              <a:buChar char="l"/>
            </a:pPr>
            <a:r>
              <a:rPr lang="en-US" sz="2400" b="1" dirty="0"/>
              <a:t>motivating students to engage in their learning;</a:t>
            </a:r>
          </a:p>
          <a:p>
            <a:pPr fontAlgn="base">
              <a:spcBef>
                <a:spcPts val="600"/>
              </a:spcBef>
              <a:spcAft>
                <a:spcPct val="0"/>
              </a:spcAft>
              <a:buClr>
                <a:schemeClr val="tx2"/>
              </a:buClr>
              <a:buSzPct val="70000"/>
              <a:buFont typeface="Wingdings" pitchFamily="2" charset="2"/>
              <a:buChar char="l"/>
            </a:pPr>
            <a:r>
              <a:rPr lang="en-US" sz="2400" b="1" dirty="0"/>
              <a:t>providing them with opportunities to relate theory and practice, especially in HE and FE.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Workshop rationale</a:t>
            </a:r>
            <a:endParaRPr lang="en-GB" dirty="0"/>
          </a:p>
        </p:txBody>
      </p:sp>
      <p:sp>
        <p:nvSpPr>
          <p:cNvPr id="3" name="Content Placeholder 2"/>
          <p:cNvSpPr>
            <a:spLocks noGrp="1"/>
          </p:cNvSpPr>
          <p:nvPr>
            <p:ph idx="1"/>
          </p:nvPr>
        </p:nvSpPr>
        <p:spPr/>
        <p:txBody>
          <a:bodyPr/>
          <a:lstStyle/>
          <a:p>
            <a:pPr>
              <a:buNone/>
            </a:pPr>
            <a:r>
              <a:rPr lang="en-GB" dirty="0" smtClean="0"/>
              <a:t>To improve students’ engagement with learning, a key locus of enhancement can be refreshing our approaches to assessment. Sometimes we need to take a fresh look at our current practice to make sure assessment is for rather than just of learning. By the end of the workshop, participants will have had a chance to:</a:t>
            </a:r>
          </a:p>
          <a:p>
            <a:r>
              <a:rPr lang="en-GB" dirty="0" smtClean="0"/>
              <a:t>review current assessment practices with a view to redesigning some elements of them;</a:t>
            </a:r>
          </a:p>
          <a:p>
            <a:r>
              <a:rPr lang="en-GB" dirty="0" smtClean="0"/>
              <a:t>consider how best to brief students to ensure best possible achievements;</a:t>
            </a:r>
          </a:p>
          <a:p>
            <a:r>
              <a:rPr lang="en-GB" dirty="0" smtClean="0"/>
              <a:t>discuss the impact of changes to mitigate inherent risks and maximise impact.</a:t>
            </a:r>
          </a:p>
          <a:p>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US" sz="3200" b="1" dirty="0">
                <a:solidFill>
                  <a:srgbClr val="002060"/>
                </a:solidFill>
              </a:rPr>
              <a:t>more purposes...</a:t>
            </a:r>
          </a:p>
        </p:txBody>
      </p:sp>
      <p:sp>
        <p:nvSpPr>
          <p:cNvPr id="21507" name="Rectangle 3"/>
          <p:cNvSpPr>
            <a:spLocks noGrp="1" noChangeArrowheads="1"/>
          </p:cNvSpPr>
          <p:nvPr>
            <p:ph type="body" idx="4294967295"/>
          </p:nvPr>
        </p:nvSpPr>
        <p:spPr>
          <a:xfrm>
            <a:off x="642938" y="1700807"/>
            <a:ext cx="8001000" cy="3803055"/>
          </a:xfr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US" sz="2400" b="1" dirty="0"/>
              <a:t>Helping students make sensible choices about option alternatives and directions for further study;</a:t>
            </a:r>
          </a:p>
          <a:p>
            <a:pPr fontAlgn="base">
              <a:spcBef>
                <a:spcPts val="600"/>
              </a:spcBef>
              <a:spcAft>
                <a:spcPct val="0"/>
              </a:spcAft>
              <a:buClr>
                <a:schemeClr val="tx2"/>
              </a:buClr>
              <a:buSzPct val="70000"/>
              <a:buFont typeface="Wingdings" pitchFamily="2" charset="2"/>
              <a:buChar char="l"/>
            </a:pPr>
            <a:r>
              <a:rPr lang="en-US" sz="2400" b="1" dirty="0"/>
              <a:t>demonstrating student employability;</a:t>
            </a:r>
          </a:p>
          <a:p>
            <a:pPr fontAlgn="base">
              <a:spcBef>
                <a:spcPts val="600"/>
              </a:spcBef>
              <a:spcAft>
                <a:spcPct val="0"/>
              </a:spcAft>
              <a:buClr>
                <a:schemeClr val="tx2"/>
              </a:buClr>
              <a:buSzPct val="70000"/>
              <a:buFont typeface="Wingdings" pitchFamily="2" charset="2"/>
              <a:buChar char="l"/>
            </a:pPr>
            <a:r>
              <a:rPr lang="en-US" sz="2400" b="1" dirty="0"/>
              <a:t>providing assurance of fitness to practice (in HE);</a:t>
            </a:r>
          </a:p>
          <a:p>
            <a:pPr fontAlgn="base">
              <a:spcBef>
                <a:spcPts val="600"/>
              </a:spcBef>
              <a:spcAft>
                <a:spcPct val="0"/>
              </a:spcAft>
              <a:buClr>
                <a:schemeClr val="tx2"/>
              </a:buClr>
              <a:buSzPct val="70000"/>
              <a:buFont typeface="Wingdings" pitchFamily="2" charset="2"/>
              <a:buChar char="l"/>
            </a:pPr>
            <a:r>
              <a:rPr lang="en-US" sz="2400" b="1" dirty="0"/>
              <a:t>giving feedback to teachers on effectiveness;</a:t>
            </a:r>
          </a:p>
          <a:p>
            <a:pPr fontAlgn="base">
              <a:spcBef>
                <a:spcPts val="600"/>
              </a:spcBef>
              <a:spcAft>
                <a:spcPct val="0"/>
              </a:spcAft>
              <a:buClr>
                <a:schemeClr val="tx2"/>
              </a:buClr>
              <a:buSzPct val="70000"/>
              <a:buFont typeface="Wingdings" pitchFamily="2" charset="2"/>
              <a:buChar char="l"/>
            </a:pPr>
            <a:r>
              <a:rPr lang="en-US" sz="2400" b="1" dirty="0"/>
              <a:t>providing statistics for internal and external agencies.</a:t>
            </a:r>
          </a:p>
          <a:p>
            <a:pPr fontAlgn="base">
              <a:spcBef>
                <a:spcPts val="600"/>
              </a:spcBef>
              <a:spcAft>
                <a:spcPct val="0"/>
              </a:spcAft>
              <a:buClr>
                <a:schemeClr val="tx2"/>
              </a:buClr>
              <a:buSzPct val="70000"/>
              <a:buFont typeface="Wingdings" pitchFamily="2" charset="2"/>
              <a:buChar char="l"/>
            </a:pPr>
            <a:endParaRPr lang="en-US" sz="2400"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US" sz="3200" b="1" dirty="0">
                <a:solidFill>
                  <a:srgbClr val="002060"/>
                </a:solidFill>
              </a:rPr>
              <a:t>Orientation: choosing what we assess</a:t>
            </a:r>
          </a:p>
        </p:txBody>
      </p:sp>
      <p:sp>
        <p:nvSpPr>
          <p:cNvPr id="22531" name="Rectangle 3"/>
          <p:cNvSpPr>
            <a:spLocks noGrp="1" noChangeArrowheads="1"/>
          </p:cNvSpPr>
          <p:nvPr>
            <p:ph type="body" idx="4294967295"/>
          </p:nvPr>
        </p:nvSpPr>
        <p:spPr>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US" sz="2400" b="1" dirty="0"/>
              <a:t>product or process?</a:t>
            </a:r>
          </a:p>
          <a:p>
            <a:pPr fontAlgn="base">
              <a:spcBef>
                <a:spcPts val="600"/>
              </a:spcBef>
              <a:spcAft>
                <a:spcPct val="0"/>
              </a:spcAft>
              <a:buClr>
                <a:schemeClr val="tx2"/>
              </a:buClr>
              <a:buSzPct val="70000"/>
              <a:buFont typeface="Wingdings" pitchFamily="2" charset="2"/>
              <a:buChar char="l"/>
            </a:pPr>
            <a:r>
              <a:rPr lang="en-US" sz="2400" b="1" dirty="0"/>
              <a:t>theory or practice (HE particularly); </a:t>
            </a:r>
          </a:p>
          <a:p>
            <a:pPr fontAlgn="base">
              <a:spcBef>
                <a:spcPts val="600"/>
              </a:spcBef>
              <a:spcAft>
                <a:spcPct val="0"/>
              </a:spcAft>
              <a:buClr>
                <a:schemeClr val="tx2"/>
              </a:buClr>
              <a:buSzPct val="70000"/>
              <a:buFont typeface="Wingdings" pitchFamily="2" charset="2"/>
              <a:buChar char="l"/>
            </a:pPr>
            <a:r>
              <a:rPr lang="en-US" sz="2400" b="1" dirty="0"/>
              <a:t>knowledge, skills and attitude (all sectors)?</a:t>
            </a:r>
          </a:p>
          <a:p>
            <a:pPr fontAlgn="base">
              <a:spcBef>
                <a:spcPts val="600"/>
              </a:spcBef>
              <a:spcAft>
                <a:spcPct val="0"/>
              </a:spcAft>
              <a:buClr>
                <a:schemeClr val="tx2"/>
              </a:buClr>
              <a:buSzPct val="70000"/>
              <a:buFont typeface="Wingdings" pitchFamily="2" charset="2"/>
              <a:buChar char="l"/>
            </a:pPr>
            <a:r>
              <a:rPr lang="en-US" sz="2400" b="1" dirty="0"/>
              <a:t>subject knowledge or application?</a:t>
            </a:r>
          </a:p>
          <a:p>
            <a:pPr fontAlgn="base">
              <a:spcBef>
                <a:spcPts val="600"/>
              </a:spcBef>
              <a:spcAft>
                <a:spcPct val="0"/>
              </a:spcAft>
              <a:buClr>
                <a:schemeClr val="tx2"/>
              </a:buClr>
              <a:buSzPct val="70000"/>
              <a:buFont typeface="Wingdings" pitchFamily="2" charset="2"/>
              <a:buChar char="l"/>
            </a:pPr>
            <a:r>
              <a:rPr lang="en-US" sz="2400" b="1" dirty="0"/>
              <a:t>what we’ve always assessed?</a:t>
            </a:r>
          </a:p>
          <a:p>
            <a:pPr fontAlgn="base">
              <a:spcBef>
                <a:spcPts val="600"/>
              </a:spcBef>
              <a:spcAft>
                <a:spcPct val="0"/>
              </a:spcAft>
              <a:buClr>
                <a:schemeClr val="tx2"/>
              </a:buClr>
              <a:buSzPct val="70000"/>
              <a:buFont typeface="Wingdings" pitchFamily="2" charset="2"/>
              <a:buChar char="l"/>
            </a:pPr>
            <a:r>
              <a:rPr lang="en-US" sz="2400" b="1" dirty="0"/>
              <a:t>what it’s easy to assess?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US" sz="3200" b="1" dirty="0">
                <a:solidFill>
                  <a:srgbClr val="002060"/>
                </a:solidFill>
              </a:rPr>
              <a:t>Alternatives to traditional exams</a:t>
            </a:r>
          </a:p>
        </p:txBody>
      </p:sp>
      <p:sp>
        <p:nvSpPr>
          <p:cNvPr id="24579" name="Rectangle 3"/>
          <p:cNvSpPr>
            <a:spLocks noGrp="1" noChangeArrowheads="1"/>
          </p:cNvSpPr>
          <p:nvPr>
            <p:ph type="body" idx="4294967295"/>
          </p:nvPr>
        </p:nvSpPr>
        <p:spPr>
          <a:xfrm>
            <a:off x="609600" y="1600200"/>
            <a:ext cx="7848600" cy="4495800"/>
          </a:xfr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marL="0" indent="0" fontAlgn="base">
              <a:spcBef>
                <a:spcPts val="600"/>
              </a:spcBef>
              <a:spcAft>
                <a:spcPct val="0"/>
              </a:spcAft>
              <a:buClr>
                <a:schemeClr val="tx2"/>
              </a:buClr>
              <a:buSzPct val="70000"/>
              <a:buNone/>
            </a:pPr>
            <a:r>
              <a:rPr lang="en-US" sz="2400" b="1" dirty="0"/>
              <a:t>Open-book exams 	Take-away papers</a:t>
            </a:r>
          </a:p>
          <a:p>
            <a:pPr marL="0" indent="0" fontAlgn="base">
              <a:spcBef>
                <a:spcPts val="600"/>
              </a:spcBef>
              <a:spcAft>
                <a:spcPct val="0"/>
              </a:spcAft>
              <a:buClr>
                <a:schemeClr val="tx2"/>
              </a:buClr>
              <a:buSzPct val="70000"/>
              <a:buNone/>
            </a:pPr>
            <a:r>
              <a:rPr lang="en-US" sz="2400" b="1" dirty="0"/>
              <a:t>Case studies		Simulations</a:t>
            </a:r>
          </a:p>
          <a:p>
            <a:pPr marL="0" indent="0" fontAlgn="base">
              <a:spcBef>
                <a:spcPts val="600"/>
              </a:spcBef>
              <a:spcAft>
                <a:spcPct val="0"/>
              </a:spcAft>
              <a:buClr>
                <a:schemeClr val="tx2"/>
              </a:buClr>
              <a:buSzPct val="70000"/>
              <a:buNone/>
            </a:pPr>
            <a:r>
              <a:rPr lang="en-US" sz="2400" b="1" dirty="0"/>
              <a:t>Objective Structured </a:t>
            </a:r>
          </a:p>
          <a:p>
            <a:pPr marL="0" indent="0" fontAlgn="base">
              <a:spcBef>
                <a:spcPts val="600"/>
              </a:spcBef>
              <a:spcAft>
                <a:spcPct val="0"/>
              </a:spcAft>
              <a:buClr>
                <a:schemeClr val="tx2"/>
              </a:buClr>
              <a:buSzPct val="70000"/>
              <a:buNone/>
            </a:pPr>
            <a:r>
              <a:rPr lang="en-US" sz="2400" b="1" dirty="0"/>
              <a:t>Clinical Examinations (OSCEs)</a:t>
            </a:r>
          </a:p>
          <a:p>
            <a:pPr marL="0" indent="0" fontAlgn="base">
              <a:spcBef>
                <a:spcPts val="600"/>
              </a:spcBef>
              <a:spcAft>
                <a:spcPct val="0"/>
              </a:spcAft>
              <a:buClr>
                <a:schemeClr val="tx2"/>
              </a:buClr>
              <a:buSzPct val="70000"/>
              <a:buNone/>
            </a:pPr>
            <a:r>
              <a:rPr lang="en-US" sz="2400" b="1" dirty="0"/>
              <a:t>Short answer questions</a:t>
            </a:r>
          </a:p>
          <a:p>
            <a:pPr marL="0" indent="0" fontAlgn="base">
              <a:spcBef>
                <a:spcPts val="600"/>
              </a:spcBef>
              <a:spcAft>
                <a:spcPct val="0"/>
              </a:spcAft>
              <a:buClr>
                <a:schemeClr val="tx2"/>
              </a:buClr>
              <a:buSzPct val="70000"/>
              <a:buNone/>
            </a:pPr>
            <a:r>
              <a:rPr lang="en-US" sz="2400" b="1" dirty="0"/>
              <a:t>In-tray exercises		Live assignments</a:t>
            </a:r>
          </a:p>
          <a:p>
            <a:pPr marL="0" indent="0" fontAlgn="base">
              <a:spcBef>
                <a:spcPts val="600"/>
              </a:spcBef>
              <a:spcAft>
                <a:spcPct val="0"/>
              </a:spcAft>
              <a:buClr>
                <a:schemeClr val="tx2"/>
              </a:buClr>
              <a:buSzPct val="70000"/>
              <a:buNone/>
            </a:pPr>
            <a:r>
              <a:rPr lang="en-US" sz="2400" b="1" dirty="0"/>
              <a:t>Computer-based assessment including but not exclusively multiple choice Questions</a:t>
            </a:r>
          </a:p>
          <a:p>
            <a:pPr marL="0" indent="0" fontAlgn="base">
              <a:spcBef>
                <a:spcPts val="600"/>
              </a:spcBef>
              <a:spcAft>
                <a:spcPct val="0"/>
              </a:spcAft>
              <a:buClr>
                <a:schemeClr val="tx2"/>
              </a:buClr>
              <a:buSzPct val="70000"/>
              <a:buNone/>
            </a:pPr>
            <a:endParaRPr lang="en-US" sz="2400" b="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US" sz="3200" b="1" dirty="0">
                <a:solidFill>
                  <a:srgbClr val="002060"/>
                </a:solidFill>
              </a:rPr>
              <a:t>Agency: choosing who is best placed to assess</a:t>
            </a:r>
          </a:p>
        </p:txBody>
      </p:sp>
      <p:sp>
        <p:nvSpPr>
          <p:cNvPr id="27651" name="Rectangle 3"/>
          <p:cNvSpPr>
            <a:spLocks noGrp="1" noChangeArrowheads="1"/>
          </p:cNvSpPr>
          <p:nvPr>
            <p:ph type="body" idx="4294967295"/>
          </p:nvPr>
        </p:nvSpPr>
        <p:spPr>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US" sz="2400" b="1"/>
              <a:t>tutor assessment</a:t>
            </a:r>
          </a:p>
          <a:p>
            <a:pPr fontAlgn="base">
              <a:spcBef>
                <a:spcPts val="600"/>
              </a:spcBef>
              <a:spcAft>
                <a:spcPct val="0"/>
              </a:spcAft>
              <a:buClr>
                <a:schemeClr val="tx2"/>
              </a:buClr>
              <a:buSzPct val="70000"/>
              <a:buFont typeface="Wingdings" pitchFamily="2" charset="2"/>
              <a:buChar char="l"/>
            </a:pPr>
            <a:r>
              <a:rPr lang="en-US" sz="2400" b="1"/>
              <a:t>self-assessment</a:t>
            </a:r>
          </a:p>
          <a:p>
            <a:pPr fontAlgn="base">
              <a:spcBef>
                <a:spcPts val="600"/>
              </a:spcBef>
              <a:spcAft>
                <a:spcPct val="0"/>
              </a:spcAft>
              <a:buClr>
                <a:schemeClr val="tx2"/>
              </a:buClr>
              <a:buSzPct val="70000"/>
              <a:buFont typeface="Wingdings" pitchFamily="2" charset="2"/>
              <a:buChar char="l"/>
            </a:pPr>
            <a:r>
              <a:rPr lang="en-US" sz="2400" b="1"/>
              <a:t>peer assessment, (either inter or intra peer)</a:t>
            </a:r>
          </a:p>
          <a:p>
            <a:pPr fontAlgn="base">
              <a:spcBef>
                <a:spcPts val="600"/>
              </a:spcBef>
              <a:spcAft>
                <a:spcPct val="0"/>
              </a:spcAft>
              <a:buClr>
                <a:schemeClr val="tx2"/>
              </a:buClr>
              <a:buSzPct val="70000"/>
              <a:buFont typeface="Wingdings" pitchFamily="2" charset="2"/>
              <a:buChar char="l"/>
            </a:pPr>
            <a:r>
              <a:rPr lang="en-US" sz="2400" b="1"/>
              <a:t>employers, practice tutors and line managers</a:t>
            </a:r>
          </a:p>
          <a:p>
            <a:pPr fontAlgn="base">
              <a:spcBef>
                <a:spcPts val="600"/>
              </a:spcBef>
              <a:spcAft>
                <a:spcPct val="0"/>
              </a:spcAft>
              <a:buClr>
                <a:schemeClr val="tx2"/>
              </a:buClr>
              <a:buSzPct val="70000"/>
              <a:buFont typeface="Wingdings" pitchFamily="2" charset="2"/>
              <a:buChar char="l"/>
            </a:pPr>
            <a:r>
              <a:rPr lang="en-US" sz="2400" b="1"/>
              <a:t>client assessment</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74638"/>
            <a:ext cx="8715436" cy="11430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Assessment literacy: students do better if they can: </a:t>
            </a:r>
          </a:p>
        </p:txBody>
      </p:sp>
      <p:sp>
        <p:nvSpPr>
          <p:cNvPr id="3" name="Content Placeholder 2"/>
          <p:cNvSpPr>
            <a:spLocks noGrp="1"/>
          </p:cNvSpPr>
          <p:nvPr>
            <p:ph idx="1"/>
          </p:nvPr>
        </p:nvSpPr>
        <p:spPr>
          <a:xfrm>
            <a:off x="214282" y="1357298"/>
            <a:ext cx="8483631" cy="4972065"/>
          </a:xfr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GB" sz="2400" b="1" dirty="0"/>
              <a:t>Make sense of key terms such as criteria, weightings, and level;</a:t>
            </a:r>
          </a:p>
          <a:p>
            <a:pPr fontAlgn="base">
              <a:spcBef>
                <a:spcPts val="600"/>
              </a:spcBef>
              <a:spcAft>
                <a:spcPct val="0"/>
              </a:spcAft>
              <a:buClr>
                <a:schemeClr val="tx2"/>
              </a:buClr>
              <a:buSzPct val="70000"/>
              <a:buFont typeface="Wingdings" pitchFamily="2" charset="2"/>
              <a:buChar char="l"/>
            </a:pPr>
            <a:r>
              <a:rPr lang="en-GB" sz="2400" b="1" dirty="0"/>
              <a:t>Encounter a variety of assessment methods (e.g. presentations, portfolios, posters, assessed web participation, practicals, vivas etc) and get practice in using them;</a:t>
            </a:r>
          </a:p>
          <a:p>
            <a:pPr fontAlgn="base">
              <a:spcBef>
                <a:spcPts val="600"/>
              </a:spcBef>
              <a:spcAft>
                <a:spcPct val="0"/>
              </a:spcAft>
              <a:buClr>
                <a:schemeClr val="tx2"/>
              </a:buClr>
              <a:buSzPct val="70000"/>
              <a:buFont typeface="Wingdings" pitchFamily="2" charset="2"/>
              <a:buChar char="l"/>
            </a:pPr>
            <a:r>
              <a:rPr lang="en-GB" sz="2400" b="1" dirty="0"/>
              <a:t>Be strategic in their behaviours, putting more work into aspects of an assignment with high weightings, interrogating criteria to find out what is really required and so on;</a:t>
            </a:r>
          </a:p>
          <a:p>
            <a:pPr fontAlgn="base">
              <a:spcBef>
                <a:spcPts val="600"/>
              </a:spcBef>
              <a:spcAft>
                <a:spcPct val="0"/>
              </a:spcAft>
              <a:buClr>
                <a:schemeClr val="tx2"/>
              </a:buClr>
              <a:buSzPct val="70000"/>
              <a:buFont typeface="Wingdings" pitchFamily="2" charset="2"/>
              <a:buChar char="l"/>
            </a:pPr>
            <a:r>
              <a:rPr lang="en-GB" sz="2400" b="1" dirty="0"/>
              <a:t>Gain clarity on how the assessment regulations work in their HEI, including issues concerning submission, resubmission, pass marks, condonement etc.</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Good feedback: </a:t>
            </a:r>
          </a:p>
        </p:txBody>
      </p:sp>
      <p:sp>
        <p:nvSpPr>
          <p:cNvPr id="3" name="Content Placeholder 2"/>
          <p:cNvSpPr>
            <a:spLocks noGrp="1"/>
          </p:cNvSpPr>
          <p:nvPr>
            <p:ph idx="1"/>
          </p:nvPr>
        </p:nvSpPr>
        <p:spPr/>
        <p:txBody>
          <a:bodyPr/>
          <a:lstStyle/>
          <a:p>
            <a:pPr lvl="0">
              <a:buSzPct val="100000"/>
              <a:buFont typeface="+mj-lt"/>
              <a:buAutoNum type="arabicPeriod"/>
            </a:pPr>
            <a:r>
              <a:rPr lang="en-GB" sz="2600" b="1" dirty="0" smtClean="0"/>
              <a:t>Is dialogic, rather than mono-directional, giving students chances to respond to comments from their markers and seek clarification where necessary. </a:t>
            </a:r>
          </a:p>
          <a:p>
            <a:pPr lvl="0">
              <a:buSzPct val="100000"/>
              <a:buFont typeface="+mj-lt"/>
              <a:buAutoNum type="arabicPeriod"/>
            </a:pPr>
            <a:r>
              <a:rPr lang="en-GB" sz="2600" b="1" dirty="0" smtClean="0"/>
              <a:t>Helps clarify what good work looks like, so students are really clear about goals, criteria and expected standards, and provides opportunities to close the gap between current and desired performance.</a:t>
            </a:r>
          </a:p>
          <a:p>
            <a:pPr lvl="0">
              <a:buSzPct val="100000"/>
              <a:buNone/>
            </a:pPr>
            <a:endParaRPr lang="en-GB" sz="2800" b="1" dirty="0" smtClean="0"/>
          </a:p>
          <a:p>
            <a:pPr lvl="0">
              <a:buSzPct val="100000"/>
              <a:buNone/>
            </a:pPr>
            <a:r>
              <a:rPr lang="en-GB" sz="2000" b="1" dirty="0" smtClean="0"/>
              <a:t>after Brown, S. (2015), </a:t>
            </a:r>
            <a:r>
              <a:rPr lang="en-GB" sz="2000" b="1" i="1" dirty="0" smtClean="0"/>
              <a:t>Assessment, learning and teaching in higher education: global perspectives</a:t>
            </a:r>
            <a:r>
              <a:rPr lang="en-GB" sz="2000" b="1" dirty="0" smtClean="0"/>
              <a:t>, Palgrave</a:t>
            </a: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Good feedback:</a:t>
            </a:r>
          </a:p>
        </p:txBody>
      </p:sp>
      <p:sp>
        <p:nvSpPr>
          <p:cNvPr id="3" name="Content Placeholder 2"/>
          <p:cNvSpPr>
            <a:spLocks noGrp="1"/>
          </p:cNvSpPr>
          <p:nvPr>
            <p:ph idx="1"/>
          </p:nvPr>
        </p:nvSpPr>
        <p:spPr/>
        <p:txBody>
          <a:bodyPr/>
          <a:lstStyle/>
          <a:p>
            <a:pPr lvl="0">
              <a:buSzPct val="100000"/>
              <a:buFont typeface="+mj-lt"/>
              <a:buAutoNum type="arabicPeriod" startAt="3"/>
            </a:pPr>
            <a:r>
              <a:rPr lang="en-GB" sz="2600" b="1" dirty="0" smtClean="0"/>
              <a:t>Actively facilitates students reviewing their own work and reflecting on it, so that they become good judges of the quality of their own work. </a:t>
            </a:r>
          </a:p>
          <a:p>
            <a:pPr>
              <a:buSzPct val="100000"/>
              <a:buFont typeface="+mj-lt"/>
              <a:buAutoNum type="arabicPeriod" startAt="3"/>
            </a:pPr>
            <a:r>
              <a:rPr lang="en-GB" sz="2600" b="1" dirty="0" smtClean="0"/>
              <a:t>Doesn’t just correct errors and indicate problems, potentially leaving students discouraged and demotivated, but also highlights good work and encourages them to believe they can improve and succeed.</a:t>
            </a:r>
          </a:p>
          <a:p>
            <a:pPr>
              <a:buSzPct val="100000"/>
              <a:buFont typeface="+mj-lt"/>
              <a:buAutoNum type="arabicPeriod" startAt="3"/>
            </a:pPr>
            <a:endParaRPr lang="en-GB" sz="2600" dirty="0"/>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Good feedback:</a:t>
            </a:r>
          </a:p>
        </p:txBody>
      </p:sp>
      <p:sp>
        <p:nvSpPr>
          <p:cNvPr id="3" name="Content Placeholder 2"/>
          <p:cNvSpPr>
            <a:spLocks noGrp="1"/>
          </p:cNvSpPr>
          <p:nvPr>
            <p:ph idx="1"/>
          </p:nvPr>
        </p:nvSpPr>
        <p:spPr/>
        <p:txBody>
          <a:bodyPr/>
          <a:lstStyle/>
          <a:p>
            <a:pPr lvl="0">
              <a:buSzPct val="100000"/>
              <a:buFont typeface="+mj-lt"/>
              <a:buAutoNum type="arabicPeriod" startAt="5"/>
            </a:pPr>
            <a:r>
              <a:rPr lang="en-GB" sz="2600" b="1" dirty="0" smtClean="0"/>
              <a:t>Delivers high-quality information to students about their achievements to date and how they can improve their future work. Where there are errors, students should be able to see what needs to be done to remediate them, and where they are undershooting in terms of achievement, they should be able to perceive how to make their work even better. </a:t>
            </a: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6432"/>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Good feedback:</a:t>
            </a:r>
          </a:p>
        </p:txBody>
      </p:sp>
      <p:sp>
        <p:nvSpPr>
          <p:cNvPr id="3" name="Content Placeholder 2"/>
          <p:cNvSpPr>
            <a:spLocks noGrp="1"/>
          </p:cNvSpPr>
          <p:nvPr>
            <p:ph idx="1"/>
          </p:nvPr>
        </p:nvSpPr>
        <p:spPr>
          <a:xfrm>
            <a:off x="358775" y="1214423"/>
            <a:ext cx="8605838" cy="4652978"/>
          </a:xfrm>
        </p:spPr>
        <p:txBody>
          <a:bodyPr/>
          <a:lstStyle/>
          <a:p>
            <a:pPr>
              <a:buSzPct val="100000"/>
              <a:buFont typeface="+mj-lt"/>
              <a:buAutoNum type="arabicPeriod" startAt="6"/>
            </a:pPr>
            <a:r>
              <a:rPr lang="en-GB" sz="2600" b="1" dirty="0" smtClean="0"/>
              <a:t>Offers ‘feed-forward’ aiming to ‘increase the value of feedback to the students by focusing comments not only on the past and present … but also on the future – what the student might aim to do, or do differently in the next assignment or assessment if they are to continue to do well or to do better’ (</a:t>
            </a:r>
            <a:r>
              <a:rPr lang="en-GB" sz="2600" b="1" dirty="0" err="1" smtClean="0"/>
              <a:t>Hounsell</a:t>
            </a:r>
            <a:r>
              <a:rPr lang="en-GB" sz="2600" b="1" dirty="0" smtClean="0"/>
              <a:t>, 2008, p. 5).</a:t>
            </a:r>
          </a:p>
          <a:p>
            <a:pPr lvl="0">
              <a:buSzPct val="100000"/>
              <a:buFont typeface="+mj-lt"/>
              <a:buAutoNum type="arabicPeriod" startAt="6"/>
            </a:pPr>
            <a:r>
              <a:rPr lang="en-GB" sz="2600" b="1" dirty="0" smtClean="0"/>
              <a:t>Ensures that the mark isn’t the only thing that students take note of when work is returned, but that they are encouraged to read and use the advice given in feedback and apply it to future assignments</a:t>
            </a:r>
            <a:r>
              <a:rPr lang="en-GB" sz="2600" dirty="0" smtClean="0"/>
              <a:t>. </a:t>
            </a:r>
          </a:p>
          <a:p>
            <a:pPr>
              <a:buSzPct val="100000"/>
              <a:buFont typeface="+mj-lt"/>
              <a:buAutoNum type="arabicPeriod" startAt="6"/>
            </a:pPr>
            <a:endParaRPr lang="en-GB" sz="2600" dirty="0"/>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Sadler, the most cited author on formative assessment argues:</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buNone/>
            </a:pPr>
            <a:r>
              <a:rPr lang="en-GB" sz="2600" b="1" dirty="0" smtClean="0"/>
              <a:t>“Students need to be exposed to, and gain experience in making judgements about, a variety of works of different quality... They need planned rather than random exposure to exemplars, and experience in making judgements about quality. They need to create verbalised rationales and accounts of how various works could have been done better. Finally, they need to engage in evaluative conversations with teachers and other students.”</a:t>
            </a:r>
            <a:r>
              <a:rPr lang="en-GB" sz="2600" dirty="0" smtClean="0"/>
              <a:t> </a:t>
            </a:r>
          </a:p>
          <a:p>
            <a:pPr eaLnBrk="1" hangingPunct="1">
              <a:lnSpc>
                <a:spcPct val="100000"/>
              </a:lnSpc>
              <a:buNone/>
            </a:pPr>
            <a:endParaRPr lang="en-GB" sz="2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Making a difference through assessment.</a:t>
            </a:r>
            <a:r>
              <a:rPr lang="en-GB" b="0" dirty="0" smtClean="0"/>
              <a:t> </a:t>
            </a:r>
            <a:r>
              <a:rPr lang="en-GB" dirty="0" smtClean="0"/>
              <a:t>In this workshop we will consider:</a:t>
            </a:r>
            <a:endParaRPr lang="en-GB" dirty="0"/>
          </a:p>
        </p:txBody>
      </p:sp>
      <p:sp>
        <p:nvSpPr>
          <p:cNvPr id="3" name="Content Placeholder 2"/>
          <p:cNvSpPr>
            <a:spLocks noGrp="1"/>
          </p:cNvSpPr>
          <p:nvPr>
            <p:ph idx="1"/>
          </p:nvPr>
        </p:nvSpPr>
        <p:spPr>
          <a:xfrm>
            <a:off x="214282" y="1214422"/>
            <a:ext cx="8786874" cy="4987941"/>
          </a:xfrm>
        </p:spPr>
        <p:txBody>
          <a:bodyPr/>
          <a:lstStyle/>
          <a:p>
            <a:r>
              <a:rPr lang="en-GB" sz="2200" dirty="0" smtClean="0">
                <a:solidFill>
                  <a:schemeClr val="tx2">
                    <a:lumMod val="40000"/>
                    <a:lumOff val="60000"/>
                  </a:schemeClr>
                </a:solidFill>
              </a:rPr>
              <a:t>methodology</a:t>
            </a:r>
            <a:r>
              <a:rPr lang="en-GB" sz="2200" dirty="0" smtClean="0"/>
              <a:t>: which methods and approaches would be most appropriate and efficient for particular contexts and purposes;</a:t>
            </a:r>
          </a:p>
          <a:p>
            <a:r>
              <a:rPr lang="en-GB" sz="2200" dirty="0" smtClean="0">
                <a:solidFill>
                  <a:schemeClr val="tx2">
                    <a:lumMod val="40000"/>
                    <a:lumOff val="60000"/>
                  </a:schemeClr>
                </a:solidFill>
              </a:rPr>
              <a:t>agency: </a:t>
            </a:r>
            <a:r>
              <a:rPr lang="en-GB" sz="2200" dirty="0" smtClean="0"/>
              <a:t>who should be undertaking assessment? Tutors, peers, students themselves, employers and clients can all participate in student assessment to good effect.</a:t>
            </a:r>
          </a:p>
          <a:p>
            <a:r>
              <a:rPr lang="en-GB" sz="2200" dirty="0" smtClean="0">
                <a:solidFill>
                  <a:schemeClr val="tx2">
                    <a:lumMod val="40000"/>
                    <a:lumOff val="60000"/>
                  </a:schemeClr>
                </a:solidFill>
              </a:rPr>
              <a:t>timing:</a:t>
            </a:r>
            <a:r>
              <a:rPr lang="en-GB" sz="2200" dirty="0" smtClean="0"/>
              <a:t> end point and continuous assessment can both be valuable, but choosing when to assess students can have an impact on how they address the task</a:t>
            </a:r>
          </a:p>
          <a:p>
            <a:r>
              <a:rPr lang="en-GB" sz="2200" dirty="0" smtClean="0">
                <a:solidFill>
                  <a:schemeClr val="tx2">
                    <a:lumMod val="40000"/>
                    <a:lumOff val="60000"/>
                  </a:schemeClr>
                </a:solidFill>
              </a:rPr>
              <a:t>weighting:</a:t>
            </a:r>
            <a:r>
              <a:rPr lang="en-GB" sz="2200" dirty="0" smtClean="0"/>
              <a:t> if we want to demonstrate the value we attribute to the demonstration of particular competences and skills, we can do so by higher or lower weightings a different points in the programme depending on desired outcomes.</a:t>
            </a:r>
          </a:p>
          <a:p>
            <a:r>
              <a:rPr lang="en-GB" sz="2200" dirty="0" smtClean="0">
                <a:solidFill>
                  <a:schemeClr val="tx2">
                    <a:lumMod val="40000"/>
                    <a:lumOff val="60000"/>
                  </a:schemeClr>
                </a:solidFill>
              </a:rPr>
              <a:t>orientation</a:t>
            </a:r>
            <a:r>
              <a:rPr lang="en-GB" sz="2200" dirty="0" smtClean="0"/>
              <a:t>: in some assignments we may wish to focus particularly on process and in others we may instead focus on outcomes.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Students benefit if we can make feedback timely</a:t>
            </a:r>
          </a:p>
        </p:txBody>
      </p:sp>
      <p:sp>
        <p:nvSpPr>
          <p:cNvPr id="45059" name="Rectangle 3"/>
          <p:cNvSpPr>
            <a:spLocks noGrp="1" noChangeArrowheads="1"/>
          </p:cNvSpPr>
          <p:nvPr>
            <p:ph type="body" idx="1"/>
          </p:nvPr>
        </p:nvSpPr>
        <p:spPr>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GB" sz="2400" b="1" dirty="0"/>
              <a:t>Aim to get feedback on work back to students very quickly, while they still care and while there is till time for them to do something with it. </a:t>
            </a:r>
          </a:p>
          <a:p>
            <a:pPr fontAlgn="base">
              <a:spcBef>
                <a:spcPts val="600"/>
              </a:spcBef>
              <a:spcAft>
                <a:spcPct val="0"/>
              </a:spcAft>
              <a:buClr>
                <a:schemeClr val="tx2"/>
              </a:buClr>
              <a:buSzPct val="70000"/>
              <a:buFont typeface="Wingdings" pitchFamily="2" charset="2"/>
              <a:buChar char="l"/>
            </a:pPr>
            <a:r>
              <a:rPr lang="en-GB" sz="2400" b="1" dirty="0"/>
              <a:t>The longer students have to wait to get work back, especially if they have moved into another semester by the time they receive their returned scripts, the less likely it is that they will do something constructive with lecturer’s hard-written comments.</a:t>
            </a:r>
          </a:p>
          <a:p>
            <a:pPr fontAlgn="base">
              <a:spcBef>
                <a:spcPts val="600"/>
              </a:spcBef>
              <a:spcAft>
                <a:spcPct val="0"/>
              </a:spcAft>
              <a:buClr>
                <a:schemeClr val="tx2"/>
              </a:buClr>
              <a:buSzPct val="70000"/>
              <a:buFont typeface="Wingdings" pitchFamily="2" charset="2"/>
              <a:buChar char="l"/>
            </a:pPr>
            <a:endParaRPr lang="en-GB" sz="2400" b="1"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228600" y="274638"/>
            <a:ext cx="7727776" cy="11430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Encouraging students to take assessment more seriously</a:t>
            </a:r>
          </a:p>
        </p:txBody>
      </p:sp>
      <p:sp>
        <p:nvSpPr>
          <p:cNvPr id="43011" name="Rectangle 3"/>
          <p:cNvSpPr>
            <a:spLocks noGrp="1" noChangeArrowheads="1"/>
          </p:cNvSpPr>
          <p:nvPr>
            <p:ph type="body" idx="1"/>
          </p:nvPr>
        </p:nvSpPr>
        <p:spPr>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GB" sz="2400" b="1" dirty="0"/>
              <a:t>All assessment needs to be seen to be fair, consistent, reliable, valid and manageable;</a:t>
            </a:r>
          </a:p>
          <a:p>
            <a:pPr fontAlgn="base">
              <a:spcBef>
                <a:spcPts val="600"/>
              </a:spcBef>
              <a:spcAft>
                <a:spcPct val="0"/>
              </a:spcAft>
              <a:buClr>
                <a:schemeClr val="tx2"/>
              </a:buClr>
              <a:buSzPct val="70000"/>
              <a:buFont typeface="Wingdings" pitchFamily="2" charset="2"/>
              <a:buChar char="l"/>
            </a:pPr>
            <a:r>
              <a:rPr lang="en-GB" sz="2400" b="1" dirty="0"/>
              <a:t>Many assessment systems fail to clarify for students the purposes of different kinds of assessment activity;</a:t>
            </a:r>
          </a:p>
          <a:p>
            <a:pPr fontAlgn="base">
              <a:spcBef>
                <a:spcPts val="600"/>
              </a:spcBef>
              <a:spcAft>
                <a:spcPct val="0"/>
              </a:spcAft>
              <a:buClr>
                <a:schemeClr val="tx2"/>
              </a:buClr>
              <a:buSzPct val="70000"/>
              <a:buFont typeface="Wingdings" pitchFamily="2" charset="2"/>
              <a:buChar char="l"/>
            </a:pPr>
            <a:r>
              <a:rPr lang="en-GB" sz="2400" b="1" dirty="0"/>
              <a:t>Low-stakes early formative assessment helps students, especially those from disadvantaged backgrounds, understand the rules of the game.</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a:xfrm>
            <a:off x="142844" y="274638"/>
            <a:ext cx="8786874" cy="11430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Good feedback practice </a:t>
            </a:r>
            <a:br>
              <a:rPr lang="en-GB" sz="3200" b="1" dirty="0">
                <a:solidFill>
                  <a:srgbClr val="002060"/>
                </a:solidFill>
              </a:rPr>
            </a:br>
            <a:r>
              <a:rPr lang="en-GB" sz="3200" b="1" dirty="0">
                <a:solidFill>
                  <a:srgbClr val="002060"/>
                </a:solidFill>
              </a:rPr>
              <a:t>(after </a:t>
            </a:r>
            <a:r>
              <a:rPr lang="en-GB" sz="3200" b="1" dirty="0" err="1">
                <a:solidFill>
                  <a:srgbClr val="002060"/>
                </a:solidFill>
              </a:rPr>
              <a:t>Nicol</a:t>
            </a:r>
            <a:r>
              <a:rPr lang="en-GB" sz="3200" b="1" dirty="0">
                <a:solidFill>
                  <a:srgbClr val="002060"/>
                </a:solidFill>
              </a:rPr>
              <a:t> et al):</a:t>
            </a:r>
            <a:endParaRPr lang="en-US" sz="3200" b="1" dirty="0">
              <a:solidFill>
                <a:srgbClr val="002060"/>
              </a:solidFill>
            </a:endParaRPr>
          </a:p>
        </p:txBody>
      </p:sp>
      <p:sp>
        <p:nvSpPr>
          <p:cNvPr id="17411" name="Rectangle 3"/>
          <p:cNvSpPr>
            <a:spLocks noGrp="1" noChangeArrowheads="1"/>
          </p:cNvSpPr>
          <p:nvPr>
            <p:ph type="body" idx="4294967295"/>
          </p:nvPr>
        </p:nvSpPr>
        <p:spPr>
          <a:xfrm>
            <a:off x="468313" y="1700807"/>
            <a:ext cx="8229600" cy="4823817"/>
          </a:xfrm>
        </p:spPr>
        <p:txBody>
          <a:bodyPr/>
          <a:lstStyle/>
          <a:p>
            <a:pPr marL="457200" indent="-457200">
              <a:lnSpc>
                <a:spcPct val="80000"/>
              </a:lnSpc>
              <a:buClr>
                <a:srgbClr val="002060"/>
              </a:buClr>
              <a:buFont typeface="+mj-lt"/>
              <a:buAutoNum type="arabicPeriod"/>
            </a:pPr>
            <a:r>
              <a:rPr lang="en-US" sz="2400" b="1" dirty="0" smtClean="0"/>
              <a:t>Helps clarify what good performance is (goals, criteria, expected standards);</a:t>
            </a:r>
          </a:p>
          <a:p>
            <a:pPr marL="457200" indent="-457200">
              <a:spcBef>
                <a:spcPct val="0"/>
              </a:spcBef>
              <a:buClr>
                <a:srgbClr val="002060"/>
              </a:buClr>
              <a:buFont typeface="+mj-lt"/>
              <a:buAutoNum type="arabicPeriod"/>
            </a:pPr>
            <a:r>
              <a:rPr lang="en-US" sz="2400" b="1" dirty="0" smtClean="0"/>
              <a:t>Facilitates the development of self-assessment (reflection) in learning;</a:t>
            </a:r>
          </a:p>
          <a:p>
            <a:pPr marL="457200" indent="-457200">
              <a:spcBef>
                <a:spcPct val="0"/>
              </a:spcBef>
              <a:buClr>
                <a:srgbClr val="002060"/>
              </a:buClr>
              <a:buFont typeface="+mj-lt"/>
              <a:buAutoNum type="arabicPeriod"/>
            </a:pPr>
            <a:r>
              <a:rPr lang="en-US" sz="2400" b="1" dirty="0" smtClean="0"/>
              <a:t>Delivers high quality information to students about their learning;</a:t>
            </a:r>
          </a:p>
          <a:p>
            <a:pPr marL="457200" indent="-457200">
              <a:spcBef>
                <a:spcPct val="0"/>
              </a:spcBef>
              <a:buClr>
                <a:srgbClr val="002060"/>
              </a:buClr>
              <a:buFont typeface="+mj-lt"/>
              <a:buAutoNum type="arabicPeriod"/>
            </a:pPr>
            <a:r>
              <a:rPr lang="en-US" sz="2400" b="1" dirty="0" smtClean="0"/>
              <a:t>Encourages teacher and peer dialogue around learning;</a:t>
            </a:r>
          </a:p>
          <a:p>
            <a:pPr marL="457200" indent="-457200">
              <a:spcBef>
                <a:spcPct val="0"/>
              </a:spcBef>
              <a:buClr>
                <a:srgbClr val="002060"/>
              </a:buClr>
              <a:buFont typeface="+mj-lt"/>
              <a:buAutoNum type="arabicPeriod"/>
            </a:pPr>
            <a:r>
              <a:rPr lang="en-US" sz="2400" b="1" dirty="0" smtClean="0"/>
              <a:t>Encourages positive motivational beliefs and self-esteem;</a:t>
            </a:r>
          </a:p>
          <a:p>
            <a:pPr marL="457200" indent="-457200">
              <a:spcBef>
                <a:spcPct val="0"/>
              </a:spcBef>
              <a:buClr>
                <a:srgbClr val="002060"/>
              </a:buClr>
              <a:buFont typeface="+mj-lt"/>
              <a:buAutoNum type="arabicPeriod"/>
            </a:pPr>
            <a:r>
              <a:rPr lang="en-US" sz="2400" b="1" dirty="0" smtClean="0"/>
              <a:t>Provides opportunities to close the gap between current and desired performance;</a:t>
            </a:r>
          </a:p>
          <a:p>
            <a:pPr marL="457200" indent="-457200">
              <a:spcBef>
                <a:spcPct val="0"/>
              </a:spcBef>
              <a:buClr>
                <a:srgbClr val="002060"/>
              </a:buClr>
              <a:buFont typeface="+mj-lt"/>
              <a:buAutoNum type="arabicPeriod"/>
            </a:pPr>
            <a:r>
              <a:rPr lang="en-US" sz="2400" b="1" dirty="0" smtClean="0"/>
              <a:t>Provides information to teachers that can be used to help shape the teaching.</a:t>
            </a:r>
            <a:endParaRPr lang="en-GB" sz="2400" b="1" dirty="0" smtClean="0"/>
          </a:p>
          <a:p>
            <a:pPr marL="361950" indent="-361950">
              <a:lnSpc>
                <a:spcPct val="80000"/>
              </a:lnSpc>
              <a:buClr>
                <a:srgbClr val="002060"/>
              </a:buClr>
            </a:pPr>
            <a:endParaRPr lang="en-US" sz="1900" dirty="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Five things students really hate about feedback</a:t>
            </a:r>
          </a:p>
        </p:txBody>
      </p:sp>
      <p:sp>
        <p:nvSpPr>
          <p:cNvPr id="3" name="Content Placeholder 2"/>
          <p:cNvSpPr>
            <a:spLocks noGrp="1"/>
          </p:cNvSpPr>
          <p:nvPr>
            <p:ph idx="1"/>
          </p:nvPr>
        </p:nvSpPr>
        <p:spPr/>
        <p:txBody>
          <a:bodyPr/>
          <a:lstStyle/>
          <a:p>
            <a:pPr marL="514350" indent="-514350">
              <a:buSzPct val="100000"/>
              <a:buFont typeface="+mj-lt"/>
              <a:buAutoNum type="arabicPeriod"/>
            </a:pPr>
            <a:r>
              <a:rPr lang="en-GB" sz="2600" b="1" dirty="0" smtClean="0"/>
              <a:t>Poorly written comments that are nigh on impossible to decode, especially when impenetrable acronyms or abbreviations are used, or where handwriting is in an unfamiliar alphabet and is illegible. </a:t>
            </a:r>
          </a:p>
          <a:p>
            <a:pPr marL="514350" indent="-514350">
              <a:buSzPct val="100000"/>
              <a:buFont typeface="+mj-lt"/>
              <a:buAutoNum type="arabicPeriod"/>
            </a:pPr>
            <a:r>
              <a:rPr lang="en-GB" sz="2600" b="1" dirty="0" smtClean="0"/>
              <a:t>Cursory and derogatory remarks that leave them feeling demoralised ‘Weak argument’, ‘Shoddy work’, ‘Hopeless’, ‘Under-developed’, and so on. </a:t>
            </a:r>
          </a:p>
          <a:p>
            <a:pPr marL="514350" indent="-514350">
              <a:buSzPct val="100000"/>
              <a:buFont typeface="+mj-lt"/>
              <a:buAutoNum type="arabicPeriod"/>
            </a:pPr>
            <a:r>
              <a:rPr lang="en-GB" sz="2600" b="1" dirty="0" smtClean="0"/>
              <a:t>Value judgements on them as people rather than on the work in hand. </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Five things students really hate about feedback</a:t>
            </a:r>
          </a:p>
        </p:txBody>
      </p:sp>
      <p:sp>
        <p:nvSpPr>
          <p:cNvPr id="3" name="Content Placeholder 2"/>
          <p:cNvSpPr>
            <a:spLocks noGrp="1"/>
          </p:cNvSpPr>
          <p:nvPr>
            <p:ph idx="1"/>
          </p:nvPr>
        </p:nvSpPr>
        <p:spPr>
          <a:xfrm>
            <a:off x="446049" y="1416205"/>
            <a:ext cx="8251864" cy="4786158"/>
          </a:xfrm>
        </p:spPr>
        <p:txBody>
          <a:bodyPr/>
          <a:lstStyle/>
          <a:p>
            <a:pPr marL="457200" lvl="0" indent="-457200">
              <a:buSzPct val="100000"/>
              <a:buFont typeface="+mj-lt"/>
              <a:buAutoNum type="arabicPeriod" startAt="4"/>
            </a:pPr>
            <a:r>
              <a:rPr lang="en-GB" sz="2600" b="1" dirty="0" smtClean="0"/>
              <a:t>Vague comments which give few hints on how to improve or remediate errors: ‘OK as far as it goes’, ‘Needs greater depth of argument’, ‘Inappropriate methodology used’, ‘Not written at the right level’. </a:t>
            </a:r>
          </a:p>
          <a:p>
            <a:pPr marL="457200" indent="-457200">
              <a:buSzPct val="100000"/>
              <a:buFont typeface="+mj-lt"/>
              <a:buAutoNum type="arabicPeriod" startAt="4"/>
            </a:pPr>
            <a:r>
              <a:rPr lang="en-GB" sz="2600" b="1" dirty="0" smtClean="0"/>
              <a:t>Feedback that arrives so late that there are no opportunities to put into practice any guidance suggested in time for the submission of the next assignment.</a:t>
            </a: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Giving feedback effectively and efficiently. We can use:</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GB" sz="2400" b="1" dirty="0"/>
              <a:t>Collective oral reports, with minimal in-script comments;</a:t>
            </a:r>
          </a:p>
          <a:p>
            <a:pPr fontAlgn="base">
              <a:spcBef>
                <a:spcPts val="600"/>
              </a:spcBef>
              <a:spcAft>
                <a:spcPct val="0"/>
              </a:spcAft>
              <a:buClr>
                <a:schemeClr val="tx2"/>
              </a:buClr>
              <a:buSzPct val="70000"/>
              <a:buFont typeface="Wingdings" pitchFamily="2" charset="2"/>
              <a:buChar char="l"/>
            </a:pPr>
            <a:r>
              <a:rPr lang="en-GB" sz="2400" b="1" dirty="0"/>
              <a:t>Collective written reports, with minimal in-script comments;</a:t>
            </a:r>
          </a:p>
          <a:p>
            <a:pPr fontAlgn="base">
              <a:spcBef>
                <a:spcPts val="600"/>
              </a:spcBef>
              <a:spcAft>
                <a:spcPct val="0"/>
              </a:spcAft>
              <a:buClr>
                <a:schemeClr val="tx2"/>
              </a:buClr>
              <a:buSzPct val="70000"/>
              <a:buFont typeface="Wingdings" pitchFamily="2" charset="2"/>
              <a:buChar char="l"/>
            </a:pPr>
            <a:r>
              <a:rPr lang="en-GB" sz="2400" b="1" dirty="0"/>
              <a:t>Model answers with ‘exploded’ text;</a:t>
            </a:r>
          </a:p>
          <a:p>
            <a:pPr fontAlgn="base">
              <a:spcBef>
                <a:spcPts val="600"/>
              </a:spcBef>
              <a:spcAft>
                <a:spcPct val="0"/>
              </a:spcAft>
              <a:buClr>
                <a:schemeClr val="tx2"/>
              </a:buClr>
              <a:buSzPct val="70000"/>
              <a:buFont typeface="Wingdings" pitchFamily="2" charset="2"/>
              <a:buChar char="l"/>
            </a:pPr>
            <a:r>
              <a:rPr lang="en-GB" sz="2400" b="1" dirty="0"/>
              <a:t>Statement banks;</a:t>
            </a:r>
          </a:p>
          <a:p>
            <a:pPr fontAlgn="base">
              <a:spcBef>
                <a:spcPts val="600"/>
              </a:spcBef>
              <a:spcAft>
                <a:spcPct val="0"/>
              </a:spcAft>
              <a:buClr>
                <a:schemeClr val="tx2"/>
              </a:buClr>
              <a:buSzPct val="70000"/>
              <a:buFont typeface="Wingdings" pitchFamily="2" charset="2"/>
              <a:buChar char="l"/>
            </a:pPr>
            <a:r>
              <a:rPr lang="en-GB" sz="2400" b="1" dirty="0"/>
              <a:t>Various kinds of Computer-Assisted Assessment to help with all of these approaches;</a:t>
            </a:r>
          </a:p>
          <a:p>
            <a:pPr fontAlgn="base">
              <a:spcBef>
                <a:spcPts val="600"/>
              </a:spcBef>
              <a:spcAft>
                <a:spcPct val="0"/>
              </a:spcAft>
              <a:buClr>
                <a:schemeClr val="tx2"/>
              </a:buClr>
              <a:buSzPct val="70000"/>
              <a:buFont typeface="Wingdings" pitchFamily="2" charset="2"/>
              <a:buChar char="l"/>
            </a:pPr>
            <a:r>
              <a:rPr lang="en-GB" sz="2400" b="1" dirty="0"/>
              <a:t>Assignment return sheets.</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57158" y="1124747"/>
          <a:ext cx="8262974" cy="5304650"/>
        </p:xfrm>
        <a:graphic>
          <a:graphicData uri="http://schemas.openxmlformats.org/drawingml/2006/table">
            <a:tbl>
              <a:tblPr/>
              <a:tblGrid>
                <a:gridCol w="571504"/>
                <a:gridCol w="1785950"/>
                <a:gridCol w="846710"/>
                <a:gridCol w="3518936"/>
                <a:gridCol w="1539874"/>
              </a:tblGrid>
              <a:tr h="840411">
                <a:tc>
                  <a:txBody>
                    <a:bodyPr/>
                    <a:lstStyle/>
                    <a:p>
                      <a:pPr algn="ctr">
                        <a:lnSpc>
                          <a:spcPct val="115000"/>
                        </a:lnSpc>
                        <a:spcAft>
                          <a:spcPts val="0"/>
                        </a:spcAft>
                      </a:pPr>
                      <a:r>
                        <a:rPr lang="en-GB" sz="1400" b="1" dirty="0">
                          <a:latin typeface="+mn-lt"/>
                          <a:ea typeface="Calibri"/>
                          <a:cs typeface="Times New Roman"/>
                        </a:rPr>
                        <a:t>Criterion 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Criterion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Mark</a:t>
                      </a:r>
                    </a:p>
                    <a:p>
                      <a:pPr algn="ctr">
                        <a:lnSpc>
                          <a:spcPct val="115000"/>
                        </a:lnSpc>
                        <a:spcAft>
                          <a:spcPts val="0"/>
                        </a:spcAft>
                      </a:pPr>
                      <a:r>
                        <a:rPr lang="en-GB" sz="1400" b="1" dirty="0" smtClean="0">
                          <a:latin typeface="+mn-lt"/>
                          <a:ea typeface="Calibri"/>
                          <a:cs typeface="Times New Roman"/>
                        </a:rPr>
                        <a:t> (0-5</a:t>
                      </a:r>
                      <a:r>
                        <a:rPr lang="en-GB" sz="1400" b="1" baseline="0" dirty="0" smtClean="0">
                          <a:latin typeface="+mn-lt"/>
                          <a:ea typeface="Calibri"/>
                          <a:cs typeface="Times New Roman"/>
                        </a:rPr>
                        <a:t> marks)</a:t>
                      </a:r>
                      <a:endParaRPr lang="en-GB" sz="1400" b="1" dirty="0">
                        <a:latin typeface="+mn-lt"/>
                        <a:ea typeface="Calibri"/>
                        <a:cs typeface="Times New Roman"/>
                      </a:endParaRP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Tutor</a:t>
                      </a:r>
                      <a:r>
                        <a:rPr lang="en-GB" sz="1400" b="1" baseline="0" dirty="0" smtClean="0">
                          <a:latin typeface="+mn-lt"/>
                          <a:ea typeface="Calibri"/>
                          <a:cs typeface="Times New Roman"/>
                        </a:rPr>
                        <a:t> c</a:t>
                      </a:r>
                      <a:r>
                        <a:rPr lang="en-GB" sz="1400" b="1" dirty="0" smtClean="0">
                          <a:latin typeface="+mn-lt"/>
                          <a:ea typeface="Calibri"/>
                          <a:cs typeface="Times New Roman"/>
                        </a:rPr>
                        <a:t>omments and suggestions for further work</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Student response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18488">
                <a:tc>
                  <a:txBody>
                    <a:bodyPr/>
                    <a:lstStyle/>
                    <a:p>
                      <a:pPr algn="ctr">
                        <a:lnSpc>
                          <a:spcPct val="115000"/>
                        </a:lnSpc>
                        <a:spcAft>
                          <a:spcPts val="0"/>
                        </a:spcAft>
                      </a:pPr>
                      <a:r>
                        <a:rPr lang="en-GB" sz="1400" b="1">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a:t>
                      </a:r>
                      <a:r>
                        <a:rPr lang="en-GB" sz="1400" b="1" dirty="0">
                          <a:latin typeface="+mn-lt"/>
                          <a:ea typeface="Calibri"/>
                          <a:cs typeface="Times New Roman"/>
                        </a:rPr>
                        <a:t>to </a:t>
                      </a:r>
                      <a:r>
                        <a:rPr lang="en-GB" sz="1400" b="1" dirty="0" smtClean="0">
                          <a:latin typeface="+mn-lt"/>
                          <a:ea typeface="Calibri"/>
                          <a:cs typeface="Times New Roman"/>
                        </a:rPr>
                        <a:t>present information clearly logically, accurately and fluently</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This work is written reasonably fluently</a:t>
                      </a:r>
                      <a:r>
                        <a:rPr lang="en-GB" sz="1400" b="1" baseline="0" dirty="0" smtClean="0">
                          <a:latin typeface="+mn-lt"/>
                          <a:ea typeface="Calibri"/>
                          <a:cs typeface="Times New Roman"/>
                        </a:rPr>
                        <a:t> but there are some typos that would not slip in if spell checker used properly. Also note you don’t use the definite and indefinite articles (‘a’ and ‘the’ appropriately: please refer to the language guidance 17.3 on the VLE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Batang" pitchFamily="18" charset="-127"/>
                          <a:cs typeface="Times New Roman"/>
                        </a:rPr>
                        <a:t>This is something I’ve had problems with over the years but am still working on it</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50369">
                <a:tc>
                  <a:txBody>
                    <a:bodyPr/>
                    <a:lstStyle/>
                    <a:p>
                      <a:pPr algn="ctr">
                        <a:lnSpc>
                          <a:spcPct val="115000"/>
                        </a:lnSpc>
                        <a:spcAft>
                          <a:spcPts val="0"/>
                        </a:spcAft>
                      </a:pPr>
                      <a:r>
                        <a:rPr lang="en-GB" sz="1400" b="1" dirty="0">
                          <a:latin typeface="+mn-lt"/>
                          <a:ea typeface="Calibri"/>
                          <a:cs typeface="Times New Roman"/>
                        </a:rPr>
                        <a:t>2</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a:t>
                      </a:r>
                      <a:r>
                        <a:rPr lang="en-GB" sz="1400" b="1" dirty="0" smtClean="0">
                          <a:latin typeface="+mn-lt"/>
                          <a:ea typeface="Calibri"/>
                          <a:cs typeface="Times New Roman"/>
                        </a:rPr>
                        <a:t>choose</a:t>
                      </a:r>
                      <a:r>
                        <a:rPr lang="en-GB" sz="1400" b="1" baseline="0" dirty="0" smtClean="0">
                          <a:latin typeface="+mn-lt"/>
                          <a:ea typeface="Calibri"/>
                          <a:cs typeface="Times New Roman"/>
                        </a:rPr>
                        <a:t> and use appropriate software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5</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Made excellent choices and used it well to suit the context of the problem being addressed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Batang" pitchFamily="18" charset="-127"/>
                          <a:cs typeface="Times New Roman"/>
                        </a:rPr>
                        <a:t>Thank you</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5382">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to use a range of reference materials and cite them appropriately </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1</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Cited only one reference and did</a:t>
                      </a:r>
                      <a:r>
                        <a:rPr lang="en-GB" sz="1400" b="1" baseline="0" dirty="0" smtClean="0">
                          <a:latin typeface="+mn-lt"/>
                          <a:ea typeface="Calibri"/>
                          <a:cs typeface="Times New Roman"/>
                        </a:rPr>
                        <a:t> so inaccurately</a:t>
                      </a:r>
                    </a:p>
                    <a:p>
                      <a:pPr>
                        <a:lnSpc>
                          <a:spcPct val="115000"/>
                        </a:lnSpc>
                        <a:spcAft>
                          <a:spcPts val="0"/>
                        </a:spcAft>
                      </a:pPr>
                      <a:r>
                        <a:rPr lang="en-GB" sz="1400" b="1" baseline="0" dirty="0" smtClean="0">
                          <a:latin typeface="+mn-lt"/>
                          <a:ea typeface="Calibri"/>
                          <a:cs typeface="Times New Roman"/>
                        </a:rPr>
                        <a:t>Please refer to the ifs referencing guide on the VLE and ensure that you provide all the information required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smtClean="0">
                          <a:latin typeface="Blackadder ITC" pitchFamily="82" charset="0"/>
                          <a:ea typeface="Batang" pitchFamily="18" charset="-127"/>
                          <a:cs typeface="Times New Roman"/>
                        </a:rPr>
                        <a:t>I've checked it out and see where I was going wrong</a:t>
                      </a:r>
                      <a:endParaRPr lang="en-GB" sz="1800" dirty="0">
                        <a:latin typeface="Blackadder ITC" pitchFamily="82" charset="0"/>
                        <a:ea typeface="Batang" pitchFamily="18" charset="-127"/>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 name="Title 5"/>
          <p:cNvSpPr>
            <a:spLocks noGrp="1"/>
          </p:cNvSpPr>
          <p:nvPr>
            <p:ph type="title"/>
          </p:nvPr>
        </p:nvSpPr>
        <p:spPr>
          <a:xfrm>
            <a:off x="457200" y="249238"/>
            <a:ext cx="7543800" cy="659481"/>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Sample assignment return </a:t>
            </a:r>
            <a:r>
              <a:rPr lang="en-GB" sz="3200" b="1" dirty="0" err="1">
                <a:solidFill>
                  <a:srgbClr val="002060"/>
                </a:solidFill>
              </a:rPr>
              <a:t>proforma</a:t>
            </a:r>
            <a:endParaRPr lang="en-GB" sz="3200" b="1" dirty="0">
              <a:solidFill>
                <a:srgbClr val="002060"/>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Efficient assessment; we need to:</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GB" sz="2400" b="1" dirty="0"/>
              <a:t>Stop marking, start assessing! </a:t>
            </a:r>
          </a:p>
          <a:p>
            <a:pPr fontAlgn="base">
              <a:spcBef>
                <a:spcPts val="600"/>
              </a:spcBef>
              <a:spcAft>
                <a:spcPct val="0"/>
              </a:spcAft>
              <a:buClr>
                <a:schemeClr val="tx2"/>
              </a:buClr>
              <a:buSzPct val="70000"/>
              <a:buFont typeface="Wingdings" pitchFamily="2" charset="2"/>
              <a:buChar char="l"/>
            </a:pPr>
            <a:r>
              <a:rPr lang="en-GB" sz="2400" b="1" dirty="0"/>
              <a:t>Explore ways to maximise student ‘time on task’ (Gibbs) and minimise staff drudgery;</a:t>
            </a:r>
          </a:p>
          <a:p>
            <a:pPr fontAlgn="base">
              <a:spcBef>
                <a:spcPts val="600"/>
              </a:spcBef>
              <a:spcAft>
                <a:spcPct val="0"/>
              </a:spcAft>
              <a:buClr>
                <a:schemeClr val="tx2"/>
              </a:buClr>
              <a:buSzPct val="70000"/>
              <a:buFont typeface="Wingdings" pitchFamily="2" charset="2"/>
              <a:buChar char="l"/>
            </a:pPr>
            <a:r>
              <a:rPr lang="en-GB" sz="2400" b="1" dirty="0"/>
              <a:t>Remember that feedback is crucial to student learning but the most time-consuming aspect of assessment: we need to explore ways of giving feedback effectively and efficiently;</a:t>
            </a:r>
          </a:p>
          <a:p>
            <a:pPr fontAlgn="base">
              <a:spcBef>
                <a:spcPts val="600"/>
              </a:spcBef>
              <a:spcAft>
                <a:spcPct val="0"/>
              </a:spcAft>
              <a:buClr>
                <a:schemeClr val="tx2"/>
              </a:buClr>
              <a:buSzPct val="70000"/>
              <a:buFont typeface="Wingdings" pitchFamily="2" charset="2"/>
              <a:buChar char="l"/>
            </a:pPr>
            <a:r>
              <a:rPr lang="en-GB" sz="2400" b="1" dirty="0"/>
              <a:t>Note that Computer-supported assessment can include use of audio feedback via digital sound files, video commentaries and other means of using course Virtual learning Environments.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Play fair by giving feedback to students with diverse abilities</a:t>
            </a:r>
          </a:p>
        </p:txBody>
      </p:sp>
      <p:sp>
        <p:nvSpPr>
          <p:cNvPr id="49155" name="Rectangle 3"/>
          <p:cNvSpPr>
            <a:spLocks noGrp="1" noChangeArrowheads="1"/>
          </p:cNvSpPr>
          <p:nvPr>
            <p:ph type="body" idx="1"/>
          </p:nvPr>
        </p:nvSpPr>
        <p:spPr>
          <a:xfrm>
            <a:off x="179388" y="1556791"/>
            <a:ext cx="8785225" cy="4824959"/>
          </a:xfr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GB" sz="2400" b="1" dirty="0"/>
              <a:t>Students at the top end of the ability range sometimes feel short changed by minimal feedback;</a:t>
            </a:r>
          </a:p>
          <a:p>
            <a:pPr fontAlgn="base">
              <a:spcBef>
                <a:spcPts val="600"/>
              </a:spcBef>
              <a:spcAft>
                <a:spcPct val="0"/>
              </a:spcAft>
              <a:buClr>
                <a:schemeClr val="tx2"/>
              </a:buClr>
              <a:buSzPct val="70000"/>
              <a:buFont typeface="Wingdings" pitchFamily="2" charset="2"/>
              <a:buChar char="l"/>
            </a:pPr>
            <a:r>
              <a:rPr lang="en-GB" sz="2400" b="1" dirty="0"/>
              <a:t>Students with many weaknesses easily become dispirited if there is too much negative feedback;</a:t>
            </a:r>
          </a:p>
          <a:p>
            <a:pPr fontAlgn="base">
              <a:spcBef>
                <a:spcPts val="600"/>
              </a:spcBef>
              <a:spcAft>
                <a:spcPct val="0"/>
              </a:spcAft>
              <a:buClr>
                <a:schemeClr val="tx2"/>
              </a:buClr>
              <a:buSzPct val="70000"/>
              <a:buFont typeface="Wingdings" pitchFamily="2" charset="2"/>
              <a:buChar char="l"/>
            </a:pPr>
            <a:r>
              <a:rPr lang="en-GB" sz="2400" b="1" dirty="0"/>
              <a:t>Consider giving an assessment sandwich. Start with something positive, go into the detailed critique and find something nice to say at the end (to motivate them to keep reading!);</a:t>
            </a:r>
          </a:p>
          <a:p>
            <a:pPr fontAlgn="base">
              <a:spcBef>
                <a:spcPts val="600"/>
              </a:spcBef>
              <a:spcAft>
                <a:spcPct val="0"/>
              </a:spcAft>
              <a:buClr>
                <a:schemeClr val="tx2"/>
              </a:buClr>
              <a:buSzPct val="70000"/>
              <a:buFont typeface="Wingdings" pitchFamily="2" charset="2"/>
              <a:buChar char="l"/>
            </a:pPr>
            <a:r>
              <a:rPr lang="en-GB" sz="2400" b="1" dirty="0"/>
              <a:t>Explore ways to </a:t>
            </a:r>
            <a:r>
              <a:rPr lang="en-GB" sz="2400" b="1" dirty="0" err="1"/>
              <a:t>incentivise</a:t>
            </a:r>
            <a:r>
              <a:rPr lang="en-GB" sz="2400" b="1" dirty="0"/>
              <a:t> reading of feedback;</a:t>
            </a:r>
          </a:p>
          <a:p>
            <a:pPr fontAlgn="base">
              <a:spcBef>
                <a:spcPts val="600"/>
              </a:spcBef>
              <a:spcAft>
                <a:spcPct val="0"/>
              </a:spcAft>
              <a:buClr>
                <a:schemeClr val="tx2"/>
              </a:buClr>
              <a:buSzPct val="70000"/>
              <a:buFont typeface="Wingdings" pitchFamily="2" charset="2"/>
              <a:buChar char="l"/>
            </a:pPr>
            <a:r>
              <a:rPr lang="en-GB" sz="2400" b="1" dirty="0"/>
              <a:t>Consider which medium to use for students with disabilities (e.g. don’t use bad handwriting for those with visual impairments or dyslexia!).</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457200" y="122238"/>
            <a:ext cx="7543800" cy="735012"/>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Making assessment work well</a:t>
            </a:r>
          </a:p>
        </p:txBody>
      </p:sp>
      <p:sp>
        <p:nvSpPr>
          <p:cNvPr id="44035" name="Rectangle 3"/>
          <p:cNvSpPr>
            <a:spLocks noGrp="1" noChangeArrowheads="1"/>
          </p:cNvSpPr>
          <p:nvPr>
            <p:ph type="body" idx="1"/>
          </p:nvPr>
        </p:nvSpPr>
        <p:spPr>
          <a:xfrm>
            <a:off x="228600" y="928688"/>
            <a:ext cx="8686800" cy="5197475"/>
          </a:xfr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GB" sz="2400" b="1" dirty="0"/>
              <a:t>Intra-tutor and Inter-tutor reliability need to be assured;</a:t>
            </a:r>
          </a:p>
          <a:p>
            <a:pPr fontAlgn="base">
              <a:spcBef>
                <a:spcPts val="600"/>
              </a:spcBef>
              <a:spcAft>
                <a:spcPct val="0"/>
              </a:spcAft>
              <a:buClr>
                <a:schemeClr val="tx2"/>
              </a:buClr>
              <a:buSzPct val="70000"/>
              <a:buFont typeface="Wingdings" pitchFamily="2" charset="2"/>
              <a:buChar char="l"/>
            </a:pPr>
            <a:r>
              <a:rPr lang="en-GB" sz="2400" b="1" dirty="0"/>
              <a:t>Practices and processes need to be transparently fair to all students;</a:t>
            </a:r>
          </a:p>
          <a:p>
            <a:pPr fontAlgn="base">
              <a:spcBef>
                <a:spcPts val="600"/>
              </a:spcBef>
              <a:spcAft>
                <a:spcPct val="0"/>
              </a:spcAft>
              <a:buClr>
                <a:schemeClr val="tx2"/>
              </a:buClr>
              <a:buSzPct val="70000"/>
              <a:buFont typeface="Wingdings" pitchFamily="2" charset="2"/>
              <a:buChar char="l"/>
            </a:pPr>
            <a:r>
              <a:rPr lang="en-GB" sz="2400" b="1" dirty="0"/>
              <a:t>Cheat and plagiarisers need to be deterred/punished;</a:t>
            </a:r>
          </a:p>
          <a:p>
            <a:pPr fontAlgn="base">
              <a:spcBef>
                <a:spcPts val="600"/>
              </a:spcBef>
              <a:spcAft>
                <a:spcPct val="0"/>
              </a:spcAft>
              <a:buClr>
                <a:schemeClr val="tx2"/>
              </a:buClr>
              <a:buSzPct val="70000"/>
              <a:buFont typeface="Wingdings" pitchFamily="2" charset="2"/>
              <a:buChar char="l"/>
            </a:pPr>
            <a:r>
              <a:rPr lang="en-GB" sz="2400" b="1" dirty="0"/>
              <a:t>Assessment needs to be manageable for both staff and students;</a:t>
            </a:r>
          </a:p>
          <a:p>
            <a:pPr fontAlgn="base">
              <a:spcBef>
                <a:spcPts val="600"/>
              </a:spcBef>
              <a:spcAft>
                <a:spcPct val="0"/>
              </a:spcAft>
              <a:buClr>
                <a:schemeClr val="tx2"/>
              </a:buClr>
              <a:buSzPct val="70000"/>
              <a:buFont typeface="Wingdings" pitchFamily="2" charset="2"/>
              <a:buChar char="l"/>
            </a:pPr>
            <a:r>
              <a:rPr lang="en-GB" sz="2400" b="1" dirty="0"/>
              <a:t>Assignments should assess what has been taught/learned not what it is easy to assess.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Using assessment for </a:t>
            </a:r>
            <a:r>
              <a:rPr lang="en-GB" sz="3200" kern="1200" dirty="0" smtClean="0">
                <a:solidFill>
                  <a:srgbClr val="002060"/>
                </a:solidFill>
              </a:rPr>
              <a:t>learning</a:t>
            </a:r>
            <a:endParaRPr lang="en-GB" sz="3200" kern="1200" dirty="0">
              <a:solidFill>
                <a:srgbClr val="002060"/>
              </a:solidFill>
            </a:endParaRPr>
          </a:p>
        </p:txBody>
      </p:sp>
      <p:sp>
        <p:nvSpPr>
          <p:cNvPr id="22531" name="Content Placeholder 2"/>
          <p:cNvSpPr>
            <a:spLocks noGrp="1"/>
          </p:cNvSpPr>
          <p:nvPr>
            <p:ph idx="1"/>
          </p:nvPr>
        </p:nvSpPr>
        <p:spPr/>
        <p:txBody>
          <a:bodyPr/>
          <a:lstStyle/>
          <a:p>
            <a:pPr eaLnBrk="1" hangingPunct="1"/>
            <a:r>
              <a:rPr lang="en-US" sz="2400" b="1" dirty="0" smtClean="0"/>
              <a:t>Assessment that is meaningful to students can provide them with a framework for activity;</a:t>
            </a:r>
          </a:p>
          <a:p>
            <a:pPr eaLnBrk="1" hangingPunct="1"/>
            <a:r>
              <a:rPr lang="en-US" sz="2400" b="1" dirty="0" smtClean="0"/>
              <a:t>“Students can escape bad teaching but they can’t escape bad assessment” (</a:t>
            </a:r>
            <a:r>
              <a:rPr lang="en-US" sz="2400" b="1" dirty="0" err="1" smtClean="0"/>
              <a:t>Boud</a:t>
            </a:r>
            <a:r>
              <a:rPr lang="en-US" sz="2400" b="1" dirty="0" smtClean="0"/>
              <a:t>, 1995);</a:t>
            </a:r>
          </a:p>
          <a:p>
            <a:pPr eaLnBrk="1" hangingPunct="1"/>
            <a:r>
              <a:rPr lang="en-US" sz="2400" b="1" dirty="0" smtClean="0"/>
              <a:t>Where assessment is fully part of the learning process and integrated within it, the act of being assessed can help students make sense of their learning;</a:t>
            </a:r>
          </a:p>
          <a:p>
            <a:pPr eaLnBrk="1" hangingPunct="1"/>
            <a:r>
              <a:rPr lang="en-GB" sz="2400" b="1" dirty="0" smtClean="0"/>
              <a:t>Assessment should be formative, informative, developmental and remediable.</a:t>
            </a:r>
          </a:p>
          <a:p>
            <a:pPr eaLnBrk="1" hangingPunct="1"/>
            <a:endParaRPr lang="en-US" sz="2400" dirty="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57200" y="274638"/>
            <a:ext cx="8507413" cy="11430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Can we provide opportunities for staged assessment?</a:t>
            </a:r>
          </a:p>
        </p:txBody>
      </p:sp>
      <p:sp>
        <p:nvSpPr>
          <p:cNvPr id="46083" name="Rectangle 3"/>
          <p:cNvSpPr>
            <a:spLocks noGrp="1" noChangeArrowheads="1"/>
          </p:cNvSpPr>
          <p:nvPr>
            <p:ph type="body" idx="1"/>
          </p:nvPr>
        </p:nvSpPr>
        <p:spPr>
          <a:xfrm>
            <a:off x="457200" y="1556791"/>
            <a:ext cx="8229600" cy="4751933"/>
          </a:xfr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GB" sz="2400" b="1" dirty="0"/>
              <a:t>Consider allowing resubmissions of work as part of a planned programme early on;</a:t>
            </a:r>
          </a:p>
          <a:p>
            <a:pPr fontAlgn="base">
              <a:spcBef>
                <a:spcPts val="600"/>
              </a:spcBef>
              <a:spcAft>
                <a:spcPct val="0"/>
              </a:spcAft>
              <a:buClr>
                <a:schemeClr val="tx2"/>
              </a:buClr>
              <a:buSzPct val="70000"/>
              <a:buFont typeface="Wingdings" pitchFamily="2" charset="2"/>
              <a:buChar char="l"/>
            </a:pPr>
            <a:r>
              <a:rPr lang="en-GB" sz="2400" b="1" dirty="0"/>
              <a:t>Students often feel they could do better once they have seen the formative feedback and would like the chance to have another go; </a:t>
            </a:r>
          </a:p>
          <a:p>
            <a:pPr fontAlgn="base">
              <a:spcBef>
                <a:spcPts val="600"/>
              </a:spcBef>
              <a:spcAft>
                <a:spcPct val="0"/>
              </a:spcAft>
              <a:buClr>
                <a:schemeClr val="tx2"/>
              </a:buClr>
              <a:buSzPct val="70000"/>
              <a:buFont typeface="Wingdings" pitchFamily="2" charset="2"/>
              <a:buChar char="l"/>
            </a:pPr>
            <a:r>
              <a:rPr lang="en-GB" sz="2400" b="1" dirty="0"/>
              <a:t>Particularly at the early stages of a programme, we can consider offering them the chance to use formative feedback productively; </a:t>
            </a:r>
          </a:p>
          <a:p>
            <a:pPr fontAlgn="base">
              <a:spcBef>
                <a:spcPts val="600"/>
              </a:spcBef>
              <a:spcAft>
                <a:spcPct val="0"/>
              </a:spcAft>
              <a:buClr>
                <a:schemeClr val="tx2"/>
              </a:buClr>
              <a:buSzPct val="70000"/>
              <a:buFont typeface="Wingdings" pitchFamily="2" charset="2"/>
              <a:buChar char="l"/>
            </a:pPr>
            <a:r>
              <a:rPr lang="en-GB" sz="2400" b="1" dirty="0"/>
              <a:t>Feedback often involves a change of orientation, not just the remediation of errors.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28596" y="357166"/>
            <a:ext cx="8229600" cy="11430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Using formative assessment to promote independence and learning</a:t>
            </a:r>
          </a:p>
        </p:txBody>
      </p:sp>
      <p:sp>
        <p:nvSpPr>
          <p:cNvPr id="47107" name="Rectangle 3"/>
          <p:cNvSpPr>
            <a:spLocks noGrp="1" noChangeArrowheads="1"/>
          </p:cNvSpPr>
          <p:nvPr>
            <p:ph type="body" idx="1"/>
          </p:nvPr>
        </p:nvSpPr>
        <p:spPr>
          <a:xfrm>
            <a:off x="457200" y="1844824"/>
            <a:ext cx="8229600" cy="4536926"/>
          </a:xfr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GB" sz="2400" b="1" dirty="0"/>
              <a:t>Investigate how learning can be advanced in small steps using a ‘scaffolding’ approach;</a:t>
            </a:r>
          </a:p>
          <a:p>
            <a:pPr fontAlgn="base">
              <a:spcBef>
                <a:spcPts val="600"/>
              </a:spcBef>
              <a:spcAft>
                <a:spcPct val="0"/>
              </a:spcAft>
              <a:buClr>
                <a:schemeClr val="tx2"/>
              </a:buClr>
              <a:buSzPct val="70000"/>
              <a:buFont typeface="Wingdings" pitchFamily="2" charset="2"/>
              <a:buChar char="l"/>
            </a:pPr>
            <a:r>
              <a:rPr lang="en-GB" sz="2400" b="1" dirty="0"/>
              <a:t>Provide lots of support in the early stages when students don’t understand the ‘rules of the game’ and may lack confidence;</a:t>
            </a:r>
          </a:p>
          <a:p>
            <a:pPr fontAlgn="base">
              <a:spcBef>
                <a:spcPts val="600"/>
              </a:spcBef>
              <a:spcAft>
                <a:spcPct val="0"/>
              </a:spcAft>
              <a:buClr>
                <a:schemeClr val="tx2"/>
              </a:buClr>
              <a:buSzPct val="70000"/>
              <a:buFont typeface="Wingdings" pitchFamily="2" charset="2"/>
              <a:buChar char="l"/>
            </a:pPr>
            <a:r>
              <a:rPr lang="en-GB" sz="2400" b="1" dirty="0"/>
              <a:t>This can then be progressively removed as students become more confident in their own abilities.</a:t>
            </a:r>
          </a:p>
          <a:p>
            <a:pPr fontAlgn="base">
              <a:spcBef>
                <a:spcPts val="600"/>
              </a:spcBef>
              <a:spcAft>
                <a:spcPct val="0"/>
              </a:spcAft>
              <a:buClr>
                <a:schemeClr val="tx2"/>
              </a:buClr>
              <a:buSzPct val="70000"/>
              <a:buFont typeface="Wingdings" pitchFamily="2" charset="2"/>
              <a:buChar char="l"/>
            </a:pPr>
            <a:endParaRPr lang="en-GB" sz="2400" b="1"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Making assessment work well</a:t>
            </a:r>
          </a:p>
        </p:txBody>
      </p:sp>
      <p:sp>
        <p:nvSpPr>
          <p:cNvPr id="43011" name="Rectangle 3"/>
          <p:cNvSpPr>
            <a:spLocks noGrp="1" noChangeArrowheads="1"/>
          </p:cNvSpPr>
          <p:nvPr>
            <p:ph type="body" idx="1"/>
          </p:nvPr>
        </p:nvSpPr>
        <p:spPr>
          <a:xfrm>
            <a:off x="228600" y="928688"/>
            <a:ext cx="8686800" cy="5197475"/>
          </a:xfr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GB" sz="2400" b="1" dirty="0"/>
              <a:t>Intra-tutor and Inter-tutor reliability need to be assured;</a:t>
            </a:r>
          </a:p>
          <a:p>
            <a:pPr fontAlgn="base">
              <a:spcBef>
                <a:spcPts val="600"/>
              </a:spcBef>
              <a:spcAft>
                <a:spcPct val="0"/>
              </a:spcAft>
              <a:buClr>
                <a:schemeClr val="tx2"/>
              </a:buClr>
              <a:buSzPct val="70000"/>
              <a:buFont typeface="Wingdings" pitchFamily="2" charset="2"/>
              <a:buChar char="l"/>
            </a:pPr>
            <a:r>
              <a:rPr lang="en-GB" sz="2400" b="1" dirty="0"/>
              <a:t>Practices and processes need to be transparently fair to all students;</a:t>
            </a:r>
          </a:p>
          <a:p>
            <a:pPr fontAlgn="base">
              <a:spcBef>
                <a:spcPts val="600"/>
              </a:spcBef>
              <a:spcAft>
                <a:spcPct val="0"/>
              </a:spcAft>
              <a:buClr>
                <a:schemeClr val="tx2"/>
              </a:buClr>
              <a:buSzPct val="70000"/>
              <a:buFont typeface="Wingdings" pitchFamily="2" charset="2"/>
              <a:buChar char="l"/>
            </a:pPr>
            <a:r>
              <a:rPr lang="en-GB" sz="2400" b="1" dirty="0"/>
              <a:t>Cheat and plagiarisers need to be deterred/punished;</a:t>
            </a:r>
          </a:p>
          <a:p>
            <a:pPr fontAlgn="base">
              <a:spcBef>
                <a:spcPts val="600"/>
              </a:spcBef>
              <a:spcAft>
                <a:spcPct val="0"/>
              </a:spcAft>
              <a:buClr>
                <a:schemeClr val="tx2"/>
              </a:buClr>
              <a:buSzPct val="70000"/>
              <a:buFont typeface="Wingdings" pitchFamily="2" charset="2"/>
              <a:buChar char="l"/>
            </a:pPr>
            <a:r>
              <a:rPr lang="en-GB" sz="2400" b="1" dirty="0"/>
              <a:t>Assessment needs to be manageable for both staff and students;</a:t>
            </a:r>
          </a:p>
          <a:p>
            <a:pPr fontAlgn="base">
              <a:spcBef>
                <a:spcPts val="600"/>
              </a:spcBef>
              <a:spcAft>
                <a:spcPct val="0"/>
              </a:spcAft>
              <a:buClr>
                <a:schemeClr val="tx2"/>
              </a:buClr>
              <a:buSzPct val="70000"/>
              <a:buFont typeface="Wingdings" pitchFamily="2" charset="2"/>
              <a:buChar char="l"/>
            </a:pPr>
            <a:r>
              <a:rPr lang="en-GB" sz="2400" b="1" dirty="0"/>
              <a:t>Assignments should assess what has been taught/learned not what it is easy to assess.</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Encouraging students to use the feedback we provide for them</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rtlCol="0" anchor="t" anchorCtr="0" compatLnSpc="1">
            <a:prstTxWarp prst="textNoShape">
              <a:avLst/>
            </a:prstTxWarp>
            <a:normAutofit fontScale="92500"/>
          </a:bodyPr>
          <a:lstStyle/>
          <a:p>
            <a:pPr fontAlgn="base">
              <a:spcBef>
                <a:spcPts val="600"/>
              </a:spcBef>
              <a:spcAft>
                <a:spcPct val="0"/>
              </a:spcAft>
              <a:buClr>
                <a:schemeClr val="tx2"/>
              </a:buClr>
              <a:buSzPct val="70000"/>
              <a:buFont typeface="Wingdings" pitchFamily="2" charset="2"/>
              <a:buChar char="l"/>
            </a:pPr>
            <a:r>
              <a:rPr lang="en-GB" sz="2400" b="1" dirty="0"/>
              <a:t>Delivery of feedback should not be left to chance, so its best to avoid asking students to pick up marked hard copy assignments from departmental offices;</a:t>
            </a:r>
          </a:p>
          <a:p>
            <a:pPr fontAlgn="base">
              <a:spcBef>
                <a:spcPts val="600"/>
              </a:spcBef>
              <a:spcAft>
                <a:spcPct val="0"/>
              </a:spcAft>
              <a:buClr>
                <a:schemeClr val="tx2"/>
              </a:buClr>
              <a:buSzPct val="70000"/>
              <a:buFont typeface="Wingdings" pitchFamily="2" charset="2"/>
              <a:buChar char="l"/>
            </a:pPr>
            <a:r>
              <a:rPr lang="en-GB" sz="2400" b="1" dirty="0"/>
              <a:t>Electronic submission of assignments has benefits and disadvantages but on balance the former outweigh the latter;</a:t>
            </a:r>
          </a:p>
          <a:p>
            <a:pPr fontAlgn="base">
              <a:spcBef>
                <a:spcPts val="600"/>
              </a:spcBef>
              <a:spcAft>
                <a:spcPct val="0"/>
              </a:spcAft>
              <a:buClr>
                <a:schemeClr val="tx2"/>
              </a:buClr>
              <a:buSzPct val="70000"/>
              <a:buFont typeface="Wingdings" pitchFamily="2" charset="2"/>
              <a:buChar char="l"/>
            </a:pPr>
            <a:r>
              <a:rPr lang="en-GB" sz="2400" b="1" dirty="0"/>
              <a:t>Perhaps require students to </a:t>
            </a:r>
            <a:r>
              <a:rPr lang="en-GB" sz="2400" b="1" dirty="0" err="1"/>
              <a:t>guestimate</a:t>
            </a:r>
            <a:r>
              <a:rPr lang="en-GB" sz="2400" b="1" dirty="0"/>
              <a:t> expected marks having read your feedback early in their programmes;</a:t>
            </a:r>
          </a:p>
          <a:p>
            <a:pPr fontAlgn="base">
              <a:spcBef>
                <a:spcPts val="600"/>
              </a:spcBef>
              <a:spcAft>
                <a:spcPct val="0"/>
              </a:spcAft>
              <a:buClr>
                <a:schemeClr val="tx2"/>
              </a:buClr>
              <a:buSzPct val="70000"/>
              <a:buFont typeface="Wingdings" pitchFamily="2" charset="2"/>
              <a:buChar char="l"/>
            </a:pPr>
            <a:r>
              <a:rPr lang="en-GB" sz="2400" b="1" dirty="0"/>
              <a:t>‘Assignment handler’ can deliver feedback electronically and only release marks once students have responded;</a:t>
            </a:r>
          </a:p>
          <a:p>
            <a:pPr fontAlgn="base">
              <a:spcBef>
                <a:spcPts val="600"/>
              </a:spcBef>
              <a:spcAft>
                <a:spcPct val="0"/>
              </a:spcAft>
              <a:buClr>
                <a:schemeClr val="tx2"/>
              </a:buClr>
              <a:buSzPct val="70000"/>
              <a:buFont typeface="Wingdings" pitchFamily="2" charset="2"/>
              <a:buChar char="l"/>
            </a:pPr>
            <a:r>
              <a:rPr lang="en-GB" sz="2400" b="1" dirty="0"/>
              <a:t>Audio files of audio feedback can be highly successful in enabling students to capture ‘live’ oral feedback, and can replace written feedback (e.g. JISC project Sounds good).</a:t>
            </a:r>
          </a:p>
          <a:p>
            <a:pPr fontAlgn="base">
              <a:spcBef>
                <a:spcPts val="600"/>
              </a:spcBef>
              <a:spcAft>
                <a:spcPct val="0"/>
              </a:spcAft>
              <a:buClr>
                <a:schemeClr val="tx2"/>
              </a:buClr>
              <a:buSzPct val="70000"/>
              <a:buFont typeface="Wingdings" pitchFamily="2" charset="2"/>
              <a:buChar char="l"/>
            </a:pPr>
            <a:endParaRPr lang="en-GB" sz="2400" b="1" dirty="0"/>
          </a:p>
          <a:p>
            <a:pPr fontAlgn="base">
              <a:spcBef>
                <a:spcPts val="600"/>
              </a:spcBef>
              <a:spcAft>
                <a:spcPct val="0"/>
              </a:spcAft>
              <a:buClr>
                <a:schemeClr val="tx2"/>
              </a:buClr>
              <a:buSzPct val="70000"/>
              <a:buFont typeface="Wingdings" pitchFamily="2" charset="2"/>
              <a:buChar char="l"/>
            </a:pPr>
            <a:endParaRPr lang="en-GB" sz="2400" b="1"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122238"/>
            <a:ext cx="7787208" cy="714474"/>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Putting this in to practice. We need to:</a:t>
            </a:r>
          </a:p>
        </p:txBody>
      </p:sp>
      <p:sp>
        <p:nvSpPr>
          <p:cNvPr id="19459" name="Rectangle 3"/>
          <p:cNvSpPr>
            <a:spLocks noGrp="1" noChangeArrowheads="1"/>
          </p:cNvSpPr>
          <p:nvPr>
            <p:ph type="body" idx="1"/>
          </p:nvPr>
        </p:nvSpPr>
        <p:spPr>
          <a:xfrm>
            <a:off x="179388" y="908050"/>
            <a:ext cx="8713787" cy="5400675"/>
          </a:xfr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endParaRPr lang="en-GB" sz="2400" b="1" dirty="0"/>
          </a:p>
          <a:p>
            <a:pPr fontAlgn="base">
              <a:spcBef>
                <a:spcPts val="600"/>
              </a:spcBef>
              <a:spcAft>
                <a:spcPct val="0"/>
              </a:spcAft>
              <a:buClr>
                <a:schemeClr val="tx2"/>
              </a:buClr>
              <a:buSzPct val="70000"/>
              <a:buFont typeface="Wingdings" pitchFamily="2" charset="2"/>
              <a:buChar char="l"/>
            </a:pPr>
            <a:r>
              <a:rPr lang="en-GB" sz="2400" b="1" dirty="0"/>
              <a:t>design an assessment strategy that involves a diverse range of methods of assessment (as all forms of assessment disadvantage some students);</a:t>
            </a:r>
          </a:p>
          <a:p>
            <a:pPr fontAlgn="base">
              <a:spcBef>
                <a:spcPts val="600"/>
              </a:spcBef>
              <a:spcAft>
                <a:spcPct val="0"/>
              </a:spcAft>
              <a:buClr>
                <a:schemeClr val="tx2"/>
              </a:buClr>
              <a:buSzPct val="70000"/>
              <a:buFont typeface="Wingdings" pitchFamily="2" charset="2"/>
              <a:buChar char="l"/>
            </a:pPr>
            <a:r>
              <a:rPr lang="en-GB" sz="2400" b="1" dirty="0"/>
              <a:t>consider when designing assessment tasks how any students might be disadvantaged;</a:t>
            </a:r>
          </a:p>
          <a:p>
            <a:pPr fontAlgn="base">
              <a:spcBef>
                <a:spcPts val="600"/>
              </a:spcBef>
              <a:spcAft>
                <a:spcPct val="0"/>
              </a:spcAft>
              <a:buClr>
                <a:schemeClr val="tx2"/>
              </a:buClr>
              <a:buSzPct val="70000"/>
              <a:buFont typeface="Wingdings" pitchFamily="2" charset="2"/>
              <a:buChar char="l"/>
            </a:pPr>
            <a:r>
              <a:rPr lang="en-GB" sz="2400" b="1" dirty="0"/>
              <a:t>maximise the opportunities for each student to achieve at the highest possible level;</a:t>
            </a:r>
          </a:p>
          <a:p>
            <a:pPr fontAlgn="base">
              <a:spcBef>
                <a:spcPts val="600"/>
              </a:spcBef>
              <a:spcAft>
                <a:spcPct val="0"/>
              </a:spcAft>
              <a:buClr>
                <a:schemeClr val="tx2"/>
              </a:buClr>
              <a:buSzPct val="70000"/>
              <a:buFont typeface="Wingdings" pitchFamily="2" charset="2"/>
              <a:buChar char="l"/>
            </a:pPr>
            <a:r>
              <a:rPr lang="en-GB" sz="2400" b="1" dirty="0"/>
              <a:t>ensure the assurance of appropriate standards for all students.</a:t>
            </a:r>
            <a:br>
              <a:rPr lang="en-GB" sz="2400" b="1" dirty="0"/>
            </a:br>
            <a:endParaRPr lang="en-GB" sz="2400" b="1"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7166"/>
            <a:ext cx="8229600" cy="1060472"/>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pPr algn="l" eaLnBrk="0" fontAlgn="base" hangingPunct="0">
              <a:spcAft>
                <a:spcPct val="0"/>
              </a:spcAft>
            </a:pPr>
            <a:r>
              <a:rPr lang="en-GB" sz="3200" b="1" dirty="0">
                <a:solidFill>
                  <a:srgbClr val="002060"/>
                </a:solidFill>
              </a:rPr>
              <a:t>Designing fit-for-purpose assessment methods &amp; approaches: 10 questions </a:t>
            </a:r>
            <a:br>
              <a:rPr lang="en-GB" sz="3200" b="1" dirty="0">
                <a:solidFill>
                  <a:srgbClr val="002060"/>
                </a:solidFill>
              </a:rPr>
            </a:br>
            <a:endParaRPr lang="en-GB" sz="3200" b="1" dirty="0">
              <a:solidFill>
                <a:srgbClr val="002060"/>
              </a:solidFill>
            </a:endParaRPr>
          </a:p>
        </p:txBody>
      </p:sp>
      <p:sp>
        <p:nvSpPr>
          <p:cNvPr id="3" name="Content Placeholder 2"/>
          <p:cNvSpPr>
            <a:spLocks noGrp="1"/>
          </p:cNvSpPr>
          <p:nvPr>
            <p:ph idx="1"/>
          </p:nvPr>
        </p:nvSpPr>
        <p:spPr>
          <a:xfrm>
            <a:off x="457200" y="1196752"/>
            <a:ext cx="8229600" cy="4929411"/>
          </a:xfrm>
        </p:spPr>
        <p:txBody>
          <a:bodyPr>
            <a:normAutofit/>
          </a:bodyPr>
          <a:lstStyle/>
          <a:p>
            <a:pPr marL="514350" indent="-514350">
              <a:buFont typeface="+mj-lt"/>
              <a:buAutoNum type="arabicPeriod"/>
            </a:pPr>
            <a:r>
              <a:rPr lang="en-GB" sz="2400" b="1" dirty="0" smtClean="0"/>
              <a:t>Are your assignments fully and constructively aligned with your learning outcomes?</a:t>
            </a:r>
          </a:p>
          <a:p>
            <a:pPr marL="514350" indent="-514350">
              <a:buFont typeface="+mj-lt"/>
              <a:buAutoNum type="arabicPeriod"/>
            </a:pPr>
            <a:r>
              <a:rPr lang="en-GB" sz="2400" b="1" dirty="0" smtClean="0"/>
              <a:t>Do they comply with Cork IT requirements in terms of number, word limits etc?</a:t>
            </a:r>
          </a:p>
          <a:p>
            <a:pPr marL="514350" indent="-514350">
              <a:buFont typeface="+mj-lt"/>
              <a:buAutoNum type="arabicPeriod"/>
            </a:pPr>
            <a:r>
              <a:rPr lang="en-GB" sz="2400" b="1" dirty="0" smtClean="0"/>
              <a:t>Are summative assessments undertaken throughout the course, or is everything ‘sudden death’ end-point? </a:t>
            </a:r>
          </a:p>
          <a:p>
            <a:pPr marL="514350" indent="-514350">
              <a:buFont typeface="+mj-lt"/>
              <a:buAutoNum type="arabicPeriod"/>
            </a:pPr>
            <a:r>
              <a:rPr lang="en-GB" sz="2400" b="1" dirty="0" smtClean="0"/>
              <a:t>Is there excessive bunching of assignments in different modules that is highly stressful for students and unmanageable staff?</a:t>
            </a:r>
          </a:p>
          <a:p>
            <a:pPr marL="514350" indent="-514350">
              <a:buFont typeface="+mj-lt"/>
              <a:buAutoNum type="arabicPeriod"/>
            </a:pPr>
            <a:r>
              <a:rPr lang="en-GB" sz="2400" b="1" dirty="0" smtClean="0"/>
              <a:t>Are there plenty of opportunities for formative assessment, especially early on?</a:t>
            </a:r>
            <a:endParaRPr lang="en-GB" sz="2400" b="1"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3"/>
          <p:cNvSpPr>
            <a:spLocks noGrp="1"/>
          </p:cNvSpPr>
          <p:nvPr>
            <p:ph type="title"/>
          </p:nvPr>
        </p:nvSpPr>
        <p:spPr>
          <a:xfrm>
            <a:off x="457200" y="0"/>
            <a:ext cx="8229600" cy="11430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And the next five:</a:t>
            </a:r>
          </a:p>
        </p:txBody>
      </p:sp>
      <p:sp>
        <p:nvSpPr>
          <p:cNvPr id="19459" name="Content Placeholder 4"/>
          <p:cNvSpPr>
            <a:spLocks noGrp="1"/>
          </p:cNvSpPr>
          <p:nvPr>
            <p:ph idx="1"/>
          </p:nvPr>
        </p:nvSpPr>
        <p:spPr>
          <a:xfrm>
            <a:off x="457200" y="1371600"/>
            <a:ext cx="8229600" cy="4754563"/>
          </a:xfrm>
          <a:noFill/>
          <a:ln w="9525">
            <a:noFill/>
            <a:miter lim="800000"/>
            <a:headEnd/>
            <a:tailEnd/>
          </a:ln>
        </p:spPr>
        <p:txBody>
          <a:bodyPr vert="horz" wrap="square" lIns="91440" tIns="45720" rIns="91440" bIns="45720" numCol="1" anchor="t" anchorCtr="0" compatLnSpc="1">
            <a:prstTxWarp prst="textNoShape">
              <a:avLst/>
            </a:prstTxWarp>
            <a:normAutofit/>
          </a:bodyPr>
          <a:lstStyle/>
          <a:p>
            <a:pPr marL="457200" indent="-457200" fontAlgn="base">
              <a:spcBef>
                <a:spcPts val="600"/>
              </a:spcBef>
              <a:spcAft>
                <a:spcPct val="0"/>
              </a:spcAft>
              <a:buClr>
                <a:schemeClr val="tx2"/>
              </a:buClr>
              <a:buSzPct val="70000"/>
              <a:buNone/>
            </a:pPr>
            <a:r>
              <a:rPr lang="en-GB" sz="2400" b="1" dirty="0" smtClean="0"/>
              <a:t>6. Are </a:t>
            </a:r>
            <a:r>
              <a:rPr lang="en-GB" sz="2400" b="1" dirty="0"/>
              <a:t>students </a:t>
            </a:r>
            <a:r>
              <a:rPr lang="en-GB" sz="2400" b="1" dirty="0" smtClean="0"/>
              <a:t>over-assessed? </a:t>
            </a:r>
          </a:p>
          <a:p>
            <a:pPr marL="457200" indent="-457200" fontAlgn="base">
              <a:spcBef>
                <a:spcPts val="600"/>
              </a:spcBef>
              <a:spcAft>
                <a:spcPct val="0"/>
              </a:spcAft>
              <a:buClr>
                <a:schemeClr val="tx2"/>
              </a:buClr>
              <a:buSzPct val="70000"/>
              <a:buNone/>
            </a:pPr>
            <a:r>
              <a:rPr lang="en-GB" sz="2400" b="1" dirty="0" smtClean="0"/>
              <a:t>7. Do staff have time to mark the assessments in time for exam boards etc?</a:t>
            </a:r>
            <a:endParaRPr lang="en-GB" sz="2400" b="1" dirty="0"/>
          </a:p>
          <a:p>
            <a:pPr marL="457200" indent="-457200" fontAlgn="base">
              <a:spcBef>
                <a:spcPts val="600"/>
              </a:spcBef>
              <a:spcAft>
                <a:spcPct val="0"/>
              </a:spcAft>
              <a:buClr>
                <a:schemeClr val="tx2"/>
              </a:buClr>
              <a:buSzPct val="70000"/>
              <a:buNone/>
            </a:pPr>
            <a:r>
              <a:rPr lang="en-GB" sz="2400" b="1" dirty="0" smtClean="0"/>
              <a:t>8. When </a:t>
            </a:r>
            <a:r>
              <a:rPr lang="en-GB" sz="2400" b="1" dirty="0"/>
              <a:t>you have introduced innovative assignments, have they been introduced instead of existing ones or simply added to the assessment diet?</a:t>
            </a:r>
          </a:p>
          <a:p>
            <a:pPr marL="457200" indent="-457200" fontAlgn="base">
              <a:spcBef>
                <a:spcPts val="600"/>
              </a:spcBef>
              <a:spcAft>
                <a:spcPct val="0"/>
              </a:spcAft>
              <a:buClr>
                <a:schemeClr val="tx2"/>
              </a:buClr>
              <a:buSzPct val="70000"/>
              <a:buNone/>
            </a:pPr>
            <a:r>
              <a:rPr lang="en-GB" sz="2400" b="1" dirty="0" smtClean="0"/>
              <a:t>9. Are </a:t>
            </a:r>
            <a:r>
              <a:rPr lang="en-GB" sz="2400" b="1" dirty="0"/>
              <a:t>students encouraged to make good use of the feedback they receive</a:t>
            </a:r>
            <a:r>
              <a:rPr lang="en-GB" sz="2400" b="1" dirty="0" smtClean="0"/>
              <a:t>?</a:t>
            </a:r>
          </a:p>
          <a:p>
            <a:pPr marL="457200" indent="-457200" fontAlgn="base">
              <a:spcBef>
                <a:spcPts val="600"/>
              </a:spcBef>
              <a:spcAft>
                <a:spcPct val="0"/>
              </a:spcAft>
              <a:buClr>
                <a:schemeClr val="tx2"/>
              </a:buClr>
              <a:buSzPct val="70000"/>
              <a:buNone/>
            </a:pPr>
            <a:r>
              <a:rPr lang="en-GB" sz="2400" b="1" dirty="0" smtClean="0"/>
              <a:t>10. Do the students perceive your assessment diet to be fair and providing meaningful recognition of their achievements?</a:t>
            </a:r>
            <a:endParaRPr lang="en-GB" sz="2400" b="1"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457200" y="274638"/>
            <a:ext cx="8229600" cy="70609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Conclusions</a:t>
            </a:r>
            <a:endParaRPr lang="en-US" sz="3200" b="1" dirty="0">
              <a:solidFill>
                <a:srgbClr val="002060"/>
              </a:solidFill>
            </a:endParaRPr>
          </a:p>
        </p:txBody>
      </p:sp>
      <p:sp>
        <p:nvSpPr>
          <p:cNvPr id="50179" name="Content Placeholder 2"/>
          <p:cNvSpPr>
            <a:spLocks noGrp="1"/>
          </p:cNvSpPr>
          <p:nvPr>
            <p:ph idx="1"/>
          </p:nvPr>
        </p:nvSpPr>
        <p:spPr>
          <a:xfrm>
            <a:off x="357158" y="1124744"/>
            <a:ext cx="8340755" cy="5077619"/>
          </a:xfrm>
          <a:noFill/>
          <a:ln w="9525">
            <a:noFill/>
            <a:miter lim="800000"/>
            <a:headEnd/>
            <a:tailEnd/>
          </a:ln>
        </p:spPr>
        <p:txBody>
          <a:bodyPr vert="horz" wrap="square" lIns="91440" tIns="45720" rIns="91440" bIns="45720" numCol="1" rtlCol="0" anchor="t" anchorCtr="0" compatLnSpc="1">
            <a:prstTxWarp prst="textNoShape">
              <a:avLst/>
            </a:prstTxWarp>
            <a:normAutofit lnSpcReduction="10000"/>
          </a:bodyPr>
          <a:lstStyle/>
          <a:p>
            <a:pPr fontAlgn="base">
              <a:spcBef>
                <a:spcPts val="600"/>
              </a:spcBef>
              <a:spcAft>
                <a:spcPct val="0"/>
              </a:spcAft>
              <a:buClr>
                <a:schemeClr val="tx2"/>
              </a:buClr>
              <a:buSzPct val="70000"/>
              <a:buFont typeface="Wingdings" pitchFamily="2" charset="2"/>
              <a:buChar char="l"/>
            </a:pPr>
            <a:r>
              <a:rPr lang="en-GB" sz="2400" b="1" dirty="0"/>
              <a:t>Assessment impacts highly on student learning so we need to rethink how we can best do this, taking account of new contexts, new technologies and new opportunities;</a:t>
            </a:r>
          </a:p>
          <a:p>
            <a:pPr fontAlgn="base">
              <a:spcBef>
                <a:spcPts val="600"/>
              </a:spcBef>
              <a:spcAft>
                <a:spcPct val="0"/>
              </a:spcAft>
              <a:buClr>
                <a:schemeClr val="tx2"/>
              </a:buClr>
              <a:buSzPct val="70000"/>
              <a:buFont typeface="Wingdings" pitchFamily="2" charset="2"/>
              <a:buChar char="l"/>
            </a:pPr>
            <a:r>
              <a:rPr lang="en-GB" sz="2400" b="1" dirty="0"/>
              <a:t>Efficient and effective feedback is just about the most important thing we do to enhance student learning, progression and success.</a:t>
            </a:r>
            <a:r>
              <a:rPr lang="en-US" sz="2400" b="1" dirty="0"/>
              <a:t> </a:t>
            </a:r>
          </a:p>
          <a:p>
            <a:pPr fontAlgn="base">
              <a:spcBef>
                <a:spcPts val="600"/>
              </a:spcBef>
              <a:spcAft>
                <a:spcPct val="0"/>
              </a:spcAft>
              <a:buClr>
                <a:schemeClr val="tx2"/>
              </a:buClr>
              <a:buSzPct val="70000"/>
              <a:buFont typeface="Wingdings" pitchFamily="2" charset="2"/>
              <a:buChar char="l"/>
            </a:pPr>
            <a:r>
              <a:rPr lang="en-US" sz="2400" b="1" dirty="0"/>
              <a:t>To make a marked improvement, we need to focus on giving feedback that is directed towards fostering productive dialogues and engagement;</a:t>
            </a:r>
          </a:p>
          <a:p>
            <a:pPr fontAlgn="base">
              <a:spcBef>
                <a:spcPts val="600"/>
              </a:spcBef>
              <a:spcAft>
                <a:spcPct val="0"/>
              </a:spcAft>
              <a:buClr>
                <a:schemeClr val="tx2"/>
              </a:buClr>
              <a:buSzPct val="70000"/>
              <a:buFont typeface="Wingdings" pitchFamily="2" charset="2"/>
              <a:buChar char="l"/>
            </a:pPr>
            <a:r>
              <a:rPr lang="en-US" sz="2400" b="1" dirty="0"/>
              <a:t>This is time consuming but incredibly worthwhile, so we need to be strategic about how we do use feedback;</a:t>
            </a:r>
          </a:p>
          <a:p>
            <a:pPr fontAlgn="base">
              <a:spcBef>
                <a:spcPts val="600"/>
              </a:spcBef>
              <a:spcAft>
                <a:spcPct val="0"/>
              </a:spcAft>
              <a:buClr>
                <a:schemeClr val="tx2"/>
              </a:buClr>
              <a:buSzPct val="70000"/>
              <a:buFont typeface="Wingdings" pitchFamily="2" charset="2"/>
              <a:buChar char="l"/>
            </a:pPr>
            <a:r>
              <a:rPr lang="en-US" sz="2400" b="1" dirty="0"/>
              <a:t>We can make assessment really count by encouraging students to value it and make the most of the support and guidance on offer.</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kern="1200" dirty="0">
                <a:solidFill>
                  <a:srgbClr val="002060"/>
                </a:solidFill>
              </a:rPr>
              <a:t>These and other slides will be available on my website at </a:t>
            </a:r>
            <a:r>
              <a:rPr lang="en-GB" kern="1200" dirty="0" smtClean="0">
                <a:solidFill>
                  <a:srgbClr val="002060"/>
                </a:solidFill>
              </a:rPr>
              <a:t>http://sally-brown.net</a:t>
            </a:r>
            <a:endParaRPr lang="en-GB" kern="1200" dirty="0">
              <a:solidFill>
                <a:srgbClr val="002060"/>
              </a:solidFill>
            </a:endParaRPr>
          </a:p>
        </p:txBody>
      </p:sp>
      <p:pic>
        <p:nvPicPr>
          <p:cNvPr id="3" name="Picture 2" descr="sally new photo.jpg"/>
          <p:cNvPicPr>
            <a:picLocks noChangeAspect="1"/>
          </p:cNvPicPr>
          <p:nvPr/>
        </p:nvPicPr>
        <p:blipFill rotWithShape="1">
          <a:blip r:embed="rId3" cstate="email"/>
          <a:srcRect l="9669" t="4351" r="7183" b="17335"/>
          <a:stretch/>
        </p:blipFill>
        <p:spPr>
          <a:xfrm>
            <a:off x="3059832" y="1484784"/>
            <a:ext cx="3456384" cy="4340575"/>
          </a:xfrm>
          <a:prstGeom prst="rect">
            <a:avLst/>
          </a:prstGeom>
        </p:spPr>
      </p:pic>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(1)</a:t>
            </a:r>
          </a:p>
        </p:txBody>
      </p:sp>
      <p:sp>
        <p:nvSpPr>
          <p:cNvPr id="207875" name="Rectangle 3"/>
          <p:cNvSpPr>
            <a:spLocks noGrp="1" noChangeArrowheads="1"/>
          </p:cNvSpPr>
          <p:nvPr>
            <p:ph type="body" idx="1"/>
          </p:nvPr>
        </p:nvSpPr>
        <p:spPr>
          <a:xfrm>
            <a:off x="466829" y="922338"/>
            <a:ext cx="8713788" cy="5615905"/>
          </a:xfrm>
        </p:spPr>
        <p:txBody>
          <a:bodyPr/>
          <a:lstStyle/>
          <a:p>
            <a:pPr marL="609600" indent="-609600" eaLnBrk="1" hangingPunct="1">
              <a:buNone/>
              <a:defRPr/>
            </a:pPr>
            <a:r>
              <a:rPr lang="en-GB" sz="2000" dirty="0" smtClean="0"/>
              <a:t>Bain, K. (2004) “What the best College Teachers do” Cambridge Harvard University Press </a:t>
            </a:r>
          </a:p>
          <a:p>
            <a:pPr marL="609600" indent="-609600" eaLnBrk="1" hangingPunct="1">
              <a:buFont typeface="Wingdings" pitchFamily="2" charset="2"/>
              <a:buNone/>
              <a:defRPr/>
            </a:pPr>
            <a:r>
              <a:rPr lang="en-GB" sz="2000" dirty="0" smtClean="0">
                <a:cs typeface="Times New Roman" pitchFamily="18" charset="0"/>
              </a:rPr>
              <a:t>Biggs, J. and Tang, C. (2007) </a:t>
            </a:r>
            <a:r>
              <a:rPr lang="en-GB" sz="2000" i="1" dirty="0" smtClean="0">
                <a:cs typeface="Times New Roman" pitchFamily="18" charset="0"/>
              </a:rPr>
              <a:t>Teaching for Quality Learning at University, </a:t>
            </a:r>
            <a:r>
              <a:rPr lang="en-GB" sz="2000" dirty="0" smtClean="0">
                <a:cs typeface="Times New Roman" pitchFamily="18" charset="0"/>
              </a:rPr>
              <a:t>Maidenhead: Open University Press.</a:t>
            </a:r>
          </a:p>
          <a:p>
            <a:pPr marL="609600" indent="-609600" eaLnBrk="1" hangingPunct="1">
              <a:buFont typeface="Wingdings" pitchFamily="2" charset="2"/>
              <a:buNone/>
              <a:defRPr/>
            </a:pPr>
            <a:r>
              <a:rPr lang="en-GB" sz="2000" dirty="0" smtClean="0">
                <a:cs typeface="Times New Roman" pitchFamily="18" charset="0"/>
              </a:rPr>
              <a:t>Bloxham, S. and Boyd, P. (2007) </a:t>
            </a:r>
            <a:r>
              <a:rPr lang="en-GB" sz="2000" i="1" dirty="0" smtClean="0">
                <a:cs typeface="Times New Roman" pitchFamily="18" charset="0"/>
              </a:rPr>
              <a:t>Developing effective assessment in higher education: a practical guide</a:t>
            </a:r>
            <a:r>
              <a:rPr lang="en-GB" sz="2000" dirty="0" smtClean="0">
                <a:cs typeface="Times New Roman" pitchFamily="18" charset="0"/>
              </a:rPr>
              <a:t>, Maidenhead, Open University Press.</a:t>
            </a:r>
          </a:p>
          <a:p>
            <a:pPr marL="609600" indent="-609600" eaLnBrk="1" hangingPunct="1">
              <a:buFont typeface="Wingdings" pitchFamily="2" charset="2"/>
              <a:buNone/>
              <a:defRPr/>
            </a:pPr>
            <a:r>
              <a:rPr lang="en-GB" sz="2000" dirty="0" err="1" smtClean="0"/>
              <a:t>Boud</a:t>
            </a:r>
            <a:r>
              <a:rPr lang="en-GB" sz="2000" dirty="0" smtClean="0"/>
              <a:t>, D. (1995) </a:t>
            </a:r>
            <a:r>
              <a:rPr lang="en-GB" sz="2000" i="1" dirty="0" smtClean="0"/>
              <a:t>Enhancing learning through self-assessment,</a:t>
            </a:r>
            <a:r>
              <a:rPr lang="en-GB" sz="2000" dirty="0" smtClean="0"/>
              <a:t> London: Routledge.</a:t>
            </a:r>
          </a:p>
          <a:p>
            <a:pPr marL="609600" indent="-609600" eaLnBrk="1" hangingPunct="1">
              <a:buFont typeface="Wingdings" pitchFamily="2" charset="2"/>
              <a:buNone/>
              <a:defRPr/>
            </a:pPr>
            <a:r>
              <a:rPr lang="en-GB" sz="2000" dirty="0" smtClean="0"/>
              <a:t>Brown, S. and </a:t>
            </a:r>
            <a:r>
              <a:rPr lang="en-GB" sz="2000" dirty="0" err="1" smtClean="0"/>
              <a:t>Glasner</a:t>
            </a:r>
            <a:r>
              <a:rPr lang="en-GB" sz="2000" dirty="0" smtClean="0"/>
              <a:t>, A. (eds.) (1999) </a:t>
            </a:r>
            <a:r>
              <a:rPr lang="en-GB" sz="2000" i="1" dirty="0" smtClean="0"/>
              <a:t>Assessment Matters in Higher Education, Choosing and Using Diverse Approaches</a:t>
            </a:r>
            <a:r>
              <a:rPr lang="en-GB" sz="2000" dirty="0" smtClean="0"/>
              <a:t>, Maidenhead: Open University Press.</a:t>
            </a:r>
          </a:p>
          <a:p>
            <a:pPr marL="609600" indent="-609600" eaLnBrk="1" hangingPunct="1">
              <a:buNone/>
              <a:defRPr/>
            </a:pPr>
            <a:r>
              <a:rPr lang="en-US" sz="2000" dirty="0" smtClean="0"/>
              <a:t>Brown, S. and Race, P. (2012) </a:t>
            </a:r>
            <a:r>
              <a:rPr lang="en-GB" sz="2000" i="1" dirty="0" smtClean="0"/>
              <a:t>Using effective assessment to promote learning </a:t>
            </a:r>
            <a:r>
              <a:rPr lang="en-GB" sz="2000" dirty="0" smtClean="0"/>
              <a:t>in Hunt, L. and Chambers, D. (2012) </a:t>
            </a:r>
            <a:r>
              <a:rPr lang="en-GB" sz="2000" i="1" dirty="0" smtClean="0"/>
              <a:t>University Teaching in Focus, Victoria, Australia, Acer Press. P74-91</a:t>
            </a:r>
          </a:p>
          <a:p>
            <a:pPr marL="609600" indent="-609600" eaLnBrk="1" hangingPunct="1">
              <a:buNone/>
              <a:defRPr/>
            </a:pPr>
            <a:r>
              <a:rPr lang="en-GB" sz="2000" dirty="0" smtClean="0"/>
              <a:t>Brown, S. (2015) </a:t>
            </a:r>
            <a:r>
              <a:rPr lang="en-GB" sz="2000" i="1" dirty="0" smtClean="0"/>
              <a:t>Learning , Teaching and Assessment in Higher Education: Global perspectives, </a:t>
            </a:r>
            <a:r>
              <a:rPr lang="en-GB" sz="2000" dirty="0" smtClean="0"/>
              <a:t>London, Palgrave</a:t>
            </a:r>
          </a:p>
          <a:p>
            <a:pPr marL="609600" indent="-609600" eaLnBrk="1" hangingPunct="1">
              <a:defRPr/>
            </a:pPr>
            <a:endParaRPr lang="en-GB" sz="2000" dirty="0" smtClean="0"/>
          </a:p>
          <a:p>
            <a:pPr eaLnBrk="1" hangingPunct="1">
              <a:lnSpc>
                <a:spcPct val="90000"/>
              </a:lnSpc>
              <a:buNone/>
              <a:defRPr/>
            </a:pPr>
            <a:endParaRPr lang="en-GB" sz="20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Why is assessment such a big issue?</a:t>
            </a:r>
          </a:p>
        </p:txBody>
      </p:sp>
      <p:sp>
        <p:nvSpPr>
          <p:cNvPr id="14339" name="Rectangle 3"/>
          <p:cNvSpPr>
            <a:spLocks noGrp="1" noChangeArrowheads="1"/>
          </p:cNvSpPr>
          <p:nvPr>
            <p:ph type="body" idx="4294967295"/>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Good feedback and assessment practices are essential to student learning;</a:t>
            </a:r>
          </a:p>
          <a:p>
            <a:pPr fontAlgn="base">
              <a:spcBef>
                <a:spcPts val="600"/>
              </a:spcBef>
              <a:spcAft>
                <a:spcPct val="0"/>
              </a:spcAft>
              <a:buClr>
                <a:schemeClr val="tx2"/>
              </a:buClr>
              <a:buSzPct val="70000"/>
              <a:buFont typeface="Wingdings" pitchFamily="2" charset="2"/>
              <a:buChar char="l"/>
            </a:pPr>
            <a:r>
              <a:rPr lang="en-GB" sz="2400" b="1" dirty="0"/>
              <a:t>Student satisfaction surveys frequently highlight significant dissatisfaction around these issues;</a:t>
            </a:r>
          </a:p>
          <a:p>
            <a:pPr fontAlgn="base">
              <a:spcBef>
                <a:spcPts val="600"/>
              </a:spcBef>
              <a:spcAft>
                <a:spcPct val="0"/>
              </a:spcAft>
              <a:buClr>
                <a:schemeClr val="tx2"/>
              </a:buClr>
              <a:buSzPct val="70000"/>
              <a:buFont typeface="Wingdings" pitchFamily="2" charset="2"/>
              <a:buChar char="l"/>
            </a:pPr>
            <a:r>
              <a:rPr lang="en-GB" sz="2400" b="1" dirty="0"/>
              <a:t>In tough times, staff often find the pressure of achieving fast and formative feedback a heavy chore, especially when cohorts are large.</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r>
              <a:rPr lang="en-GB" sz="3200" kern="1200" dirty="0">
                <a:solidFill>
                  <a:srgbClr val="002060"/>
                </a:solidFill>
              </a:rPr>
              <a:t>Useful references and further reading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2000" dirty="0" smtClean="0"/>
              <a:t>Carless, D., </a:t>
            </a:r>
            <a:r>
              <a:rPr lang="en-US" sz="2000" dirty="0" err="1" smtClean="0"/>
              <a:t>Joughin</a:t>
            </a:r>
            <a:r>
              <a:rPr lang="en-US" sz="2000" dirty="0" smtClean="0"/>
              <a:t>, G., </a:t>
            </a:r>
            <a:r>
              <a:rPr lang="en-US" sz="2000" dirty="0" err="1" smtClean="0"/>
              <a:t>Ngar</a:t>
            </a:r>
            <a:r>
              <a:rPr lang="en-US" sz="2000" dirty="0" smtClean="0"/>
              <a:t>-Fun Liu </a:t>
            </a:r>
            <a:r>
              <a:rPr lang="en-US" sz="2000" i="1" dirty="0" smtClean="0"/>
              <a:t>et al</a:t>
            </a:r>
            <a:r>
              <a:rPr lang="en-US" sz="2000" dirty="0" smtClean="0"/>
              <a:t> (2006) </a:t>
            </a:r>
            <a:r>
              <a:rPr lang="en-US" sz="2000" i="1" dirty="0" smtClean="0"/>
              <a:t>How Assessment supports learning: Learning orientated assessment in action </a:t>
            </a:r>
            <a:r>
              <a:rPr lang="en-US" sz="2000" dirty="0" smtClean="0"/>
              <a:t>Hong Kong: Hong Kong University Press.</a:t>
            </a:r>
          </a:p>
          <a:p>
            <a:pPr eaLnBrk="1" hangingPunct="1">
              <a:buFont typeface="Wingdings" pitchFamily="2" charset="2"/>
              <a:buNone/>
              <a:defRPr/>
            </a:pPr>
            <a:r>
              <a:rPr lang="en-GB" sz="2000" dirty="0" smtClean="0"/>
              <a:t>Carroll, J. and Ryan, J. (2005) </a:t>
            </a:r>
            <a:r>
              <a:rPr lang="en-GB" sz="2000" i="1" dirty="0" smtClean="0"/>
              <a:t>Teaching International students: improving learning for all. </a:t>
            </a:r>
            <a:r>
              <a:rPr lang="en-GB" sz="2000" dirty="0" smtClean="0"/>
              <a:t>London: Routledge SEDA series.</a:t>
            </a:r>
          </a:p>
          <a:p>
            <a:pPr eaLnBrk="1" hangingPunct="1">
              <a:buNone/>
              <a:defRPr/>
            </a:pPr>
            <a:r>
              <a:rPr lang="en-GB" sz="2000" dirty="0" err="1" smtClean="0"/>
              <a:t>Crosling</a:t>
            </a:r>
            <a:r>
              <a:rPr lang="en-GB" sz="2000" dirty="0" smtClean="0"/>
              <a:t>, G., Thomas, L. and </a:t>
            </a:r>
            <a:r>
              <a:rPr lang="en-GB" sz="2000" dirty="0" err="1" smtClean="0"/>
              <a:t>Heagney</a:t>
            </a:r>
            <a:r>
              <a:rPr lang="en-GB" sz="2000" dirty="0" smtClean="0"/>
              <a:t>, M. (2008) </a:t>
            </a:r>
            <a:r>
              <a:rPr lang="en-GB" sz="2000" i="1" dirty="0" smtClean="0"/>
              <a:t>Improving student retention in Higher Education,</a:t>
            </a:r>
            <a:r>
              <a:rPr lang="en-GB" sz="2000" dirty="0" smtClean="0"/>
              <a:t> London and New York: Routledge </a:t>
            </a:r>
          </a:p>
          <a:p>
            <a:pPr marL="609600" indent="-609600" eaLnBrk="1" hangingPunct="1">
              <a:buFont typeface="Wingdings" pitchFamily="2" charset="2"/>
              <a:buNone/>
              <a:defRPr/>
            </a:pPr>
            <a:r>
              <a:rPr lang="en-GB" sz="2000" dirty="0" smtClean="0"/>
              <a:t>Crooks, T. (1988) </a:t>
            </a:r>
            <a:r>
              <a:rPr lang="en-GB" sz="2000" i="1" dirty="0" smtClean="0"/>
              <a:t>Assessing student performance, </a:t>
            </a:r>
            <a:r>
              <a:rPr lang="en-GB" sz="2000" dirty="0" smtClean="0"/>
              <a:t>HERDSA Green Guide No 8 HERDSA (reprinted 1994).</a:t>
            </a:r>
          </a:p>
          <a:p>
            <a:pPr marL="609600" indent="-609600" eaLnBrk="1" hangingPunct="1">
              <a:buFont typeface="Wingdings" pitchFamily="2" charset="2"/>
              <a:buNone/>
              <a:defRPr/>
            </a:pPr>
            <a:r>
              <a:rPr lang="en-GB" sz="2000" dirty="0" err="1" smtClean="0"/>
              <a:t>Falchikov</a:t>
            </a:r>
            <a:r>
              <a:rPr lang="en-GB" sz="2000" dirty="0" smtClean="0"/>
              <a:t>, N. (2004) </a:t>
            </a:r>
            <a:r>
              <a:rPr lang="en-GB" sz="2000" i="1" dirty="0" smtClean="0"/>
              <a:t>Improving Assessment through Student Involvement: Practical Solutions for Aiding Learning in Higher and Further Education,</a:t>
            </a:r>
            <a:r>
              <a:rPr lang="en-GB" sz="2000" dirty="0" smtClean="0"/>
              <a:t> London: Routledge.</a:t>
            </a:r>
          </a:p>
          <a:p>
            <a:pPr marL="609600" indent="-609600" eaLnBrk="1" hangingPunct="1">
              <a:buFont typeface="Wingdings" pitchFamily="2" charset="2"/>
              <a:buNone/>
              <a:defRPr/>
            </a:pPr>
            <a:r>
              <a:rPr lang="en-GB" sz="2000" dirty="0" smtClean="0"/>
              <a:t>Gibbs, G. (1999) </a:t>
            </a:r>
            <a:r>
              <a:rPr lang="en-GB" sz="2000" i="1" dirty="0" smtClean="0"/>
              <a:t>Using assessment strategically to change the way students learn</a:t>
            </a:r>
            <a:r>
              <a:rPr lang="en-GB" sz="2000" dirty="0" smtClean="0"/>
              <a:t>, in Brown S. &amp; </a:t>
            </a:r>
            <a:r>
              <a:rPr lang="en-GB" sz="2000" dirty="0" err="1" smtClean="0"/>
              <a:t>Glasner</a:t>
            </a:r>
            <a:r>
              <a:rPr lang="en-GB" sz="2000" dirty="0" smtClean="0"/>
              <a:t>, A. (eds.), </a:t>
            </a:r>
            <a:r>
              <a:rPr lang="en-GB" sz="2000" i="1" dirty="0" smtClean="0"/>
              <a:t>Assessment Matters in Higher Education: Choosing and Using Diverse Approaches, </a:t>
            </a:r>
            <a:r>
              <a:rPr lang="en-GB" sz="2000" dirty="0" smtClean="0"/>
              <a:t>Maidenhead: SRHE/Open University Press.</a:t>
            </a:r>
          </a:p>
          <a:p>
            <a:pPr marL="609600" indent="-609600" eaLnBrk="1" hangingPunct="1">
              <a:buFont typeface="Wingdings" pitchFamily="2" charset="2"/>
              <a:buNone/>
              <a:defRPr/>
            </a:pPr>
            <a:r>
              <a:rPr lang="en-GB" sz="2000" dirty="0" smtClean="0"/>
              <a:t>Higher Education Academy (2012) </a:t>
            </a:r>
            <a:r>
              <a:rPr lang="en-GB" sz="2000" i="1" dirty="0" smtClean="0"/>
              <a:t>A marked improvement; transforming assessment in higher education</a:t>
            </a:r>
            <a:r>
              <a:rPr lang="en-GB" sz="2000" dirty="0" smtClean="0"/>
              <a:t>, York: HEA.</a:t>
            </a:r>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(3)</a:t>
            </a:r>
          </a:p>
        </p:txBody>
      </p:sp>
      <p:sp>
        <p:nvSpPr>
          <p:cNvPr id="43011" name="Rectangle 3"/>
          <p:cNvSpPr>
            <a:spLocks noGrp="1" noChangeArrowheads="1"/>
          </p:cNvSpPr>
          <p:nvPr>
            <p:ph type="body" idx="1"/>
          </p:nvPr>
        </p:nvSpPr>
        <p:spPr>
          <a:xfrm>
            <a:off x="142844" y="1052737"/>
            <a:ext cx="8750331" cy="5329014"/>
          </a:xfrm>
        </p:spPr>
        <p:txBody>
          <a:bodyPr/>
          <a:lstStyle/>
          <a:p>
            <a:pPr eaLnBrk="1" hangingPunct="1">
              <a:buFont typeface="Wingdings" pitchFamily="2" charset="2"/>
              <a:buNone/>
              <a:defRPr/>
            </a:pPr>
            <a:r>
              <a:rPr lang="en-GB" sz="2000" dirty="0" smtClean="0"/>
              <a:t>McDowell, L. and Brown, S. (1998) </a:t>
            </a:r>
            <a:r>
              <a:rPr lang="en-GB" sz="2000" i="1" dirty="0" smtClean="0"/>
              <a:t>Assessing students: cheating and plagiarism</a:t>
            </a:r>
            <a:r>
              <a:rPr lang="en-GB" sz="2000" dirty="0" smtClean="0"/>
              <a:t>, Newcastle: Red Guide 10/11 University of Northumbria.</a:t>
            </a:r>
            <a:endParaRPr lang="en-US" sz="2000" dirty="0" smtClean="0"/>
          </a:p>
          <a:p>
            <a:pPr eaLnBrk="1" hangingPunct="1">
              <a:buNone/>
              <a:defRPr/>
            </a:pPr>
            <a:r>
              <a:rPr lang="en-GB" sz="2000" dirty="0" smtClean="0"/>
              <a:t>Meyer, J.H.F. and Land, R. (2003) ‘Threshold Concepts and Troublesome Knowledge 1 – Linkages to Ways of Thinking and Practising within the Disciplines’ in C. Rust (ed.) </a:t>
            </a:r>
            <a:r>
              <a:rPr lang="en-GB" sz="2000" i="1" dirty="0" smtClean="0"/>
              <a:t>Improving Student Learning </a:t>
            </a:r>
            <a:r>
              <a:rPr lang="en-GB" sz="2000" dirty="0" smtClean="0"/>
              <a:t>–</a:t>
            </a:r>
            <a:r>
              <a:rPr lang="en-GB" sz="2000" i="1" dirty="0" smtClean="0"/>
              <a:t> Ten years on</a:t>
            </a:r>
            <a:r>
              <a:rPr lang="en-GB" sz="2000" dirty="0" smtClean="0"/>
              <a:t>. Oxford: OCSLD.</a:t>
            </a:r>
          </a:p>
          <a:p>
            <a:pPr eaLnBrk="1" hangingPunct="1">
              <a:buFont typeface="Wingdings" pitchFamily="2" charset="2"/>
              <a:buNone/>
              <a:defRPr/>
            </a:pPr>
            <a:r>
              <a:rPr lang="en-GB" sz="2000" dirty="0" err="1" smtClean="0"/>
              <a:t>Nicol</a:t>
            </a:r>
            <a:r>
              <a:rPr lang="en-GB" sz="2000" dirty="0" smtClean="0"/>
              <a:t>, D. J. and Macfarlane-Dick, D. (2006) Formative assessment and self-regulated learning: A model and seven principles of good feedback practice, </a:t>
            </a:r>
            <a:r>
              <a:rPr lang="en-GB" sz="2000" i="1" dirty="0" smtClean="0"/>
              <a:t>Studies in Higher Education </a:t>
            </a:r>
            <a:r>
              <a:rPr lang="en-GB" sz="2000" i="1" dirty="0" err="1" smtClean="0"/>
              <a:t>Vol</a:t>
            </a:r>
            <a:r>
              <a:rPr lang="en-GB" sz="2000" i="1" dirty="0" smtClean="0"/>
              <a:t> 31(2), 199-218.</a:t>
            </a:r>
          </a:p>
          <a:p>
            <a:pPr eaLnBrk="1" hangingPunct="1">
              <a:buNone/>
              <a:defRPr/>
            </a:pPr>
            <a:r>
              <a:rPr lang="en-GB" sz="2000" dirty="0" smtClean="0"/>
              <a:t>PASS project Bradford </a:t>
            </a:r>
            <a:r>
              <a:rPr lang="en-GB" sz="2000" dirty="0" smtClean="0">
                <a:hlinkClick r:id="rId3"/>
              </a:rPr>
              <a:t>http://www.pass.brad.ac.uk/</a:t>
            </a:r>
            <a:r>
              <a:rPr lang="en-GB" sz="2000" dirty="0" smtClean="0"/>
              <a:t> Accessed November 2013</a:t>
            </a:r>
          </a:p>
          <a:p>
            <a:pPr eaLnBrk="1" hangingPunct="1">
              <a:buNone/>
              <a:defRPr/>
            </a:pPr>
            <a:r>
              <a:rPr lang="en-GB" sz="2000" dirty="0" smtClean="0"/>
              <a:t>Peelo, M. T., &amp; Wareham, T. (Eds.). (2002). </a:t>
            </a:r>
            <a:r>
              <a:rPr lang="en-GB" sz="2000" i="1" dirty="0" smtClean="0"/>
              <a:t>Failing students in higher education</a:t>
            </a:r>
            <a:r>
              <a:rPr lang="en-GB" sz="2000" dirty="0" smtClean="0"/>
              <a:t>. Society for Research into Higher Education. </a:t>
            </a:r>
          </a:p>
          <a:p>
            <a:pPr eaLnBrk="1" hangingPunct="1">
              <a:buNone/>
              <a:defRPr/>
            </a:pPr>
            <a:r>
              <a:rPr lang="en-GB" sz="2000" dirty="0" smtClean="0"/>
              <a:t>Pickford, R. and Brown, S. (2006) </a:t>
            </a:r>
            <a:r>
              <a:rPr lang="en-GB" sz="2000" i="1" dirty="0" smtClean="0"/>
              <a:t>Assessing skills and practice,</a:t>
            </a:r>
            <a:r>
              <a:rPr lang="en-GB" sz="2000" dirty="0" smtClean="0"/>
              <a:t> London: Routledge. </a:t>
            </a:r>
          </a:p>
          <a:p>
            <a:pPr eaLnBrk="1" hangingPunct="1">
              <a:buNone/>
              <a:defRPr/>
            </a:pPr>
            <a:r>
              <a:rPr lang="en-GB" sz="2000" dirty="0" err="1" smtClean="0"/>
              <a:t>Rotheram</a:t>
            </a:r>
            <a:r>
              <a:rPr lang="en-GB" sz="2000" dirty="0" smtClean="0"/>
              <a:t>, B. (2009) </a:t>
            </a:r>
            <a:r>
              <a:rPr lang="en-GB" sz="2000" i="1" dirty="0" smtClean="0"/>
              <a:t>Sounds Good,</a:t>
            </a:r>
            <a:r>
              <a:rPr lang="en-GB" sz="2000" dirty="0" smtClean="0"/>
              <a:t> JISC project </a:t>
            </a:r>
            <a:r>
              <a:rPr lang="en-GB" sz="2000" dirty="0" smtClean="0">
                <a:hlinkClick r:id="rId4"/>
              </a:rPr>
              <a:t>http://www.jisc.ac.uk/whatwedo/programmes/usersandinnovation/soundsgood.aspx</a:t>
            </a:r>
            <a:r>
              <a:rPr lang="en-GB" sz="2000" dirty="0" smtClean="0"/>
              <a:t> </a:t>
            </a:r>
          </a:p>
          <a:p>
            <a:pPr eaLnBrk="1" hangingPunct="1">
              <a:buNone/>
              <a:defRPr/>
            </a:pPr>
            <a:endParaRPr lang="en-GB" sz="2000" dirty="0" smtClean="0"/>
          </a:p>
          <a:p>
            <a:pPr eaLnBrk="1" hangingPunct="1">
              <a:lnSpc>
                <a:spcPct val="90000"/>
              </a:lnSpc>
              <a:buFont typeface="Wingdings" pitchFamily="2" charset="2"/>
              <a:buNone/>
              <a:defRPr/>
            </a:pPr>
            <a:endParaRPr lang="en-GB" sz="2000" dirty="0" smtClean="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2000" dirty="0" smtClean="0"/>
              <a:t>Race, P. (2001) </a:t>
            </a:r>
            <a:r>
              <a:rPr lang="en-GB" sz="2000" i="1" dirty="0" smtClean="0"/>
              <a:t>A Briefing on Self, Peer &amp; Group Assessment,</a:t>
            </a:r>
            <a:r>
              <a:rPr lang="en-GB" sz="2000" dirty="0" smtClean="0"/>
              <a:t> in LTSN Generic Centre Assessment Series No 9, LTSN York.</a:t>
            </a:r>
          </a:p>
          <a:p>
            <a:pPr eaLnBrk="1" hangingPunct="1">
              <a:buFont typeface="Wingdings" pitchFamily="2" charset="2"/>
              <a:buNone/>
            </a:pPr>
            <a:r>
              <a:rPr lang="en-GB" sz="2000" dirty="0" smtClean="0"/>
              <a:t>Race P. (2015) </a:t>
            </a:r>
            <a:r>
              <a:rPr lang="en-GB" sz="2000" i="1" dirty="0" smtClean="0"/>
              <a:t>The lecturer’s toolkit (4</a:t>
            </a:r>
            <a:r>
              <a:rPr lang="en-GB" sz="2000" i="1" baseline="30000" dirty="0" smtClean="0"/>
              <a:t>th</a:t>
            </a:r>
            <a:r>
              <a:rPr lang="en-GB" sz="2000" i="1" dirty="0" smtClean="0"/>
              <a:t> edition),</a:t>
            </a:r>
            <a:r>
              <a:rPr lang="en-GB" sz="2000" dirty="0" smtClean="0"/>
              <a:t> London: Routledge.</a:t>
            </a:r>
          </a:p>
          <a:p>
            <a:pPr eaLnBrk="1" hangingPunct="1">
              <a:buFont typeface="Wingdings" pitchFamily="2" charset="2"/>
              <a:buNone/>
            </a:pPr>
            <a:r>
              <a:rPr lang="en-GB" sz="2000" dirty="0" smtClean="0"/>
              <a:t>Rust, C., Price, M. and O’Donovan, B. (2003) Improving students’ learning by developing their understanding of assessment criteria and processes</a:t>
            </a:r>
            <a:r>
              <a:rPr lang="en-GB" sz="2000" i="1" dirty="0" smtClean="0"/>
              <a:t>, Assessment and Evaluation in Higher Education. 28 (2), 147-164.</a:t>
            </a:r>
          </a:p>
          <a:p>
            <a:pPr eaLnBrk="1" hangingPunct="1">
              <a:buFont typeface="Wingdings" pitchFamily="2" charset="2"/>
              <a:buNone/>
            </a:pPr>
            <a:r>
              <a:rPr lang="en-GB" sz="2000" dirty="0" smtClean="0"/>
              <a:t>Ryan, J. (2000) </a:t>
            </a:r>
            <a:r>
              <a:rPr lang="en-GB" sz="2000" i="1" dirty="0" smtClean="0"/>
              <a:t>A Guide to Teaching International Students,</a:t>
            </a:r>
            <a:r>
              <a:rPr lang="en-GB" sz="2000" dirty="0" smtClean="0"/>
              <a:t> Oxford Centre for Staff and Learning Development</a:t>
            </a:r>
          </a:p>
          <a:p>
            <a:pPr eaLnBrk="1" hangingPunct="1">
              <a:buFont typeface="Wingdings" pitchFamily="2" charset="2"/>
              <a:buNone/>
            </a:pPr>
            <a:r>
              <a:rPr lang="en-GB" sz="2000" dirty="0" smtClean="0"/>
              <a:t>Stefani, L. and Carroll, J. (2001) </a:t>
            </a:r>
            <a:r>
              <a:rPr lang="en-GB" sz="2000" i="1" dirty="0" smtClean="0"/>
              <a:t>A Briefing on Plagiarism </a:t>
            </a:r>
            <a:r>
              <a:rPr lang="en-GB" sz="2000" dirty="0" smtClean="0"/>
              <a:t>http://www.ltsn.ac.uk/application.asp?app=resources.asp&amp;process=full_record&amp;section=generic&amp;id=10</a:t>
            </a:r>
          </a:p>
          <a:p>
            <a:pPr eaLnBrk="1" hangingPunct="1">
              <a:buNone/>
            </a:pPr>
            <a:r>
              <a:rPr lang="en-GB" sz="2000" dirty="0" smtClean="0"/>
              <a:t>Sadler, D. Royce (2010) Beyond feedback: developing student capability in complex appraisal,</a:t>
            </a:r>
            <a:br>
              <a:rPr lang="en-GB" sz="2000" dirty="0" smtClean="0"/>
            </a:br>
            <a:r>
              <a:rPr lang="en-GB" sz="2000" i="1" dirty="0" smtClean="0"/>
              <a:t>Assessment &amp; Evaluation in Higher Education, 35: 5, 535-550</a:t>
            </a:r>
          </a:p>
          <a:p>
            <a:pPr eaLnBrk="1" hangingPunct="1">
              <a:buNone/>
            </a:pPr>
            <a:r>
              <a:rPr lang="en-GB" sz="2000" dirty="0" smtClean="0"/>
              <a:t>Yorke, M. (1999) </a:t>
            </a:r>
            <a:r>
              <a:rPr lang="en-GB" sz="2000" i="1" dirty="0" smtClean="0"/>
              <a:t>Leaving Early: Undergraduate Non-completion in Higher Education,</a:t>
            </a:r>
            <a:r>
              <a:rPr lang="en-GB" sz="2000" dirty="0" smtClean="0"/>
              <a:t> London: Routledge.</a:t>
            </a:r>
          </a:p>
          <a:p>
            <a:pPr eaLnBrk="1" hangingPunct="1">
              <a:buFont typeface="Wingdings" pitchFamily="2" charset="2"/>
              <a:buNone/>
            </a:pPr>
            <a:endParaRPr lang="en-GB" sz="2000" dirty="0" smtClean="0"/>
          </a:p>
          <a:p>
            <a:endParaRPr lang="en-GB" sz="20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122239"/>
            <a:ext cx="7543800" cy="85849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Why does assessment matter so much?</a:t>
            </a:r>
          </a:p>
        </p:txBody>
      </p:sp>
      <p:sp>
        <p:nvSpPr>
          <p:cNvPr id="13315"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fontAlgn="base">
              <a:spcBef>
                <a:spcPts val="600"/>
              </a:spcBef>
              <a:spcAft>
                <a:spcPct val="0"/>
              </a:spcAft>
              <a:buClr>
                <a:schemeClr val="tx2"/>
              </a:buClr>
              <a:buSzPct val="70000"/>
              <a:buNone/>
            </a:pPr>
            <a:r>
              <a:rPr lang="en-US" sz="2400" b="1" dirty="0"/>
              <a:t>“Assessment methods and requirements probably have a greater influence on how and what students learn than any other single factor. This influence may well be of greater importance than the impact of teaching materials” (</a:t>
            </a:r>
            <a:r>
              <a:rPr lang="en-US" sz="2400" b="1" dirty="0" err="1"/>
              <a:t>Boud</a:t>
            </a:r>
            <a:r>
              <a:rPr lang="en-US" sz="2400" b="1" dirty="0"/>
              <a:t> 1988)</a:t>
            </a:r>
            <a:endParaRPr lang="en-GB" sz="24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Two major UK and one Australian initiatives inform my work:</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The HEA ‘A marked improvement’;</a:t>
            </a:r>
          </a:p>
          <a:p>
            <a:pPr fontAlgn="base">
              <a:spcBef>
                <a:spcPts val="600"/>
              </a:spcBef>
              <a:spcAft>
                <a:spcPct val="0"/>
              </a:spcAft>
              <a:buClr>
                <a:schemeClr val="tx2"/>
              </a:buClr>
              <a:buSzPct val="70000"/>
              <a:buFont typeface="Wingdings" pitchFamily="2" charset="2"/>
              <a:buChar char="l"/>
            </a:pPr>
            <a:r>
              <a:rPr lang="en-GB" sz="2400" b="1" dirty="0"/>
              <a:t>The QAA code of practice B6;</a:t>
            </a:r>
          </a:p>
          <a:p>
            <a:pPr fontAlgn="base">
              <a:spcBef>
                <a:spcPts val="600"/>
              </a:spcBef>
              <a:spcAft>
                <a:spcPct val="0"/>
              </a:spcAft>
              <a:buClr>
                <a:schemeClr val="tx2"/>
              </a:buClr>
              <a:buSzPct val="70000"/>
              <a:buFont typeface="Wingdings" pitchFamily="2" charset="2"/>
              <a:buChar char="l"/>
            </a:pPr>
            <a:r>
              <a:rPr lang="en-GB" sz="2400" b="1" dirty="0" err="1"/>
              <a:t>Boud</a:t>
            </a:r>
            <a:r>
              <a:rPr lang="en-GB" sz="2400" b="1" dirty="0"/>
              <a:t> et al (2010) ‘Assessment 2020’.</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From ‘A marked improvement’ (HEA, 2012)</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fontAlgn="base">
              <a:spcBef>
                <a:spcPts val="600"/>
              </a:spcBef>
              <a:spcAft>
                <a:spcPct val="0"/>
              </a:spcAft>
              <a:buClr>
                <a:schemeClr val="tx2"/>
              </a:buClr>
              <a:buSzPct val="70000"/>
              <a:buNone/>
            </a:pPr>
            <a:r>
              <a:rPr lang="en-GB" sz="2400" b="1" dirty="0"/>
              <a:t>Assessment of student learning is a fundamental function of higher education. It is the means by which we assure and express academic standards and has a vital impact on student behaviour, staff time, university reputations, league tables and, most of all, students’ future lives. The National Student Survey, despite its limitations, has made more visible what researchers in the field have known for many years: assessment in our universities is far from perfect. (p.7) </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UK Quality Code for Higher Education </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fontAlgn="base">
              <a:spcBef>
                <a:spcPts val="600"/>
              </a:spcBef>
              <a:spcAft>
                <a:spcPct val="0"/>
              </a:spcAft>
              <a:buClr>
                <a:schemeClr val="tx2"/>
              </a:buClr>
              <a:buSzPct val="70000"/>
              <a:buNone/>
            </a:pPr>
            <a:r>
              <a:rPr lang="en-GB" sz="2400" b="1" dirty="0"/>
              <a:t>Assessment is a complex topic since it involves two distinct aspects. First, it forms an essential element of the learning process. Students learn both from assessment activities and from their interaction with staff about their performance in those activities. This interaction has two elements: a focus on their learning and the extent to which that has been demonstrated in the assessment, and a focus on furthering their learning, which may itself subsequently be assessed. The latter element is often referred to as 'feedforward'.</a:t>
            </a:r>
          </a:p>
          <a:p>
            <a:pPr marL="0" indent="0" fontAlgn="base">
              <a:spcBef>
                <a:spcPts val="600"/>
              </a:spcBef>
              <a:spcAft>
                <a:spcPct val="0"/>
              </a:spcAft>
              <a:buClr>
                <a:schemeClr val="tx2"/>
              </a:buClr>
              <a:buSzPct val="70000"/>
              <a:buNone/>
            </a:pPr>
            <a:endParaRPr lang="en-GB" sz="2400" b="1" dirty="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4400</Words>
  <Application>Microsoft Office PowerPoint</Application>
  <PresentationFormat>On-screen Show (4:3)</PresentationFormat>
  <Paragraphs>332</Paragraphs>
  <Slides>52</Slides>
  <Notes>37</Notes>
  <HiddenSlides>0</HiddenSlides>
  <MMClips>0</MMClips>
  <ScaleCrop>false</ScaleCrop>
  <HeadingPairs>
    <vt:vector size="4" baseType="variant">
      <vt:variant>
        <vt:lpstr>Theme</vt:lpstr>
      </vt:variant>
      <vt:variant>
        <vt:i4>3</vt:i4>
      </vt:variant>
      <vt:variant>
        <vt:lpstr>Slide Titles</vt:lpstr>
      </vt:variant>
      <vt:variant>
        <vt:i4>52</vt:i4>
      </vt:variant>
    </vt:vector>
  </HeadingPairs>
  <TitlesOfParts>
    <vt:vector size="55" baseType="lpstr">
      <vt:lpstr>LeedsMet template</vt:lpstr>
      <vt:lpstr>101_Custom Design</vt:lpstr>
      <vt:lpstr>Office Theme</vt:lpstr>
      <vt:lpstr>Fit-for-purpose assessment:  designing assessment to promote student learning</vt:lpstr>
      <vt:lpstr>Workshop rationale</vt:lpstr>
      <vt:lpstr>Making a difference through assessment. In this workshop we will consider:</vt:lpstr>
      <vt:lpstr>Using assessment for learning</vt:lpstr>
      <vt:lpstr>Why is assessment such a big issue?</vt:lpstr>
      <vt:lpstr>Why does assessment matter so much?</vt:lpstr>
      <vt:lpstr>Two major UK and one Australian initiatives inform my work:</vt:lpstr>
      <vt:lpstr>From ‘A marked improvement’ (HEA, 2012)</vt:lpstr>
      <vt:lpstr>UK Quality Code for Higher Education </vt:lpstr>
      <vt:lpstr>Boud et al 2010: ‘Assessment 2020’</vt:lpstr>
      <vt:lpstr>‘Impact on learning’</vt:lpstr>
      <vt:lpstr>Slide 12</vt:lpstr>
      <vt:lpstr>Assessment for learning</vt:lpstr>
      <vt:lpstr>Assessment for learning</vt:lpstr>
      <vt:lpstr>Assessment for learning (from ‘A marked improvement’)</vt:lpstr>
      <vt:lpstr>Formative and summative assessment</vt:lpstr>
      <vt:lpstr>What really impacts on learning?</vt:lpstr>
      <vt:lpstr>My fit-for-purpose model of assessment: the key questions</vt:lpstr>
      <vt:lpstr>Purposes: the reasons for assessment:  may include:</vt:lpstr>
      <vt:lpstr>more purposes...</vt:lpstr>
      <vt:lpstr>Orientation: choosing what we assess</vt:lpstr>
      <vt:lpstr>Alternatives to traditional exams</vt:lpstr>
      <vt:lpstr>Agency: choosing who is best placed to assess</vt:lpstr>
      <vt:lpstr>Assessment literacy: students do better if they can: </vt:lpstr>
      <vt:lpstr>Good feedback: </vt:lpstr>
      <vt:lpstr>Good feedback:</vt:lpstr>
      <vt:lpstr>Good feedback:</vt:lpstr>
      <vt:lpstr>Good feedback:</vt:lpstr>
      <vt:lpstr>Sadler, the most cited author on formative assessment argues:</vt:lpstr>
      <vt:lpstr>Students benefit if we can make feedback timely</vt:lpstr>
      <vt:lpstr>Encouraging students to take assessment more seriously</vt:lpstr>
      <vt:lpstr>Good feedback practice  (after Nicol et al):</vt:lpstr>
      <vt:lpstr>Five things students really hate about feedback</vt:lpstr>
      <vt:lpstr>Five things students really hate about feedback</vt:lpstr>
      <vt:lpstr>Giving feedback effectively and efficiently. We can use:</vt:lpstr>
      <vt:lpstr>Sample assignment return proforma</vt:lpstr>
      <vt:lpstr>Efficient assessment; we need to:</vt:lpstr>
      <vt:lpstr>Play fair by giving feedback to students with diverse abilities</vt:lpstr>
      <vt:lpstr>Making assessment work well</vt:lpstr>
      <vt:lpstr>Can we provide opportunities for staged assessment?</vt:lpstr>
      <vt:lpstr>Using formative assessment to promote independence and learning</vt:lpstr>
      <vt:lpstr>Making assessment work well</vt:lpstr>
      <vt:lpstr>Encouraging students to use the feedback we provide for them</vt:lpstr>
      <vt:lpstr>Putting this in to practice. We need to:</vt:lpstr>
      <vt:lpstr>Designing fit-for-purpose assessment methods &amp; approaches: 10 questions  </vt:lpstr>
      <vt:lpstr>And the next five:</vt:lpstr>
      <vt:lpstr>Conclusions</vt:lpstr>
      <vt:lpstr>These and other slides will be available on my website at http://sally-brown.net</vt:lpstr>
      <vt:lpstr>Useful references and further reading (1)</vt:lpstr>
      <vt:lpstr>Useful references and further reading (2)</vt:lpstr>
      <vt:lpstr>Useful references and further reading (3)</vt:lpstr>
      <vt:lpstr>Useful references and further reading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2015-08-28T19:48:01Z</dcterms:modified>
</cp:coreProperties>
</file>