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1"/>
    <p:sldMasterId id="2147483678" r:id="rId2"/>
    <p:sldMasterId id="2147483681" r:id="rId3"/>
  </p:sldMasterIdLst>
  <p:notesMasterIdLst>
    <p:notesMasterId r:id="rId60"/>
  </p:notesMasterIdLst>
  <p:handoutMasterIdLst>
    <p:handoutMasterId r:id="rId61"/>
  </p:handoutMasterIdLst>
  <p:sldIdLst>
    <p:sldId id="487" r:id="rId4"/>
    <p:sldId id="503" r:id="rId5"/>
    <p:sldId id="504" r:id="rId6"/>
    <p:sldId id="488" r:id="rId7"/>
    <p:sldId id="432" r:id="rId8"/>
    <p:sldId id="445" r:id="rId9"/>
    <p:sldId id="485" r:id="rId10"/>
    <p:sldId id="507" r:id="rId11"/>
    <p:sldId id="508" r:id="rId12"/>
    <p:sldId id="513" r:id="rId13"/>
    <p:sldId id="509" r:id="rId14"/>
    <p:sldId id="510" r:id="rId15"/>
    <p:sldId id="511" r:id="rId16"/>
    <p:sldId id="515" r:id="rId17"/>
    <p:sldId id="441" r:id="rId18"/>
    <p:sldId id="442" r:id="rId19"/>
    <p:sldId id="452" r:id="rId20"/>
    <p:sldId id="444" r:id="rId21"/>
    <p:sldId id="446" r:id="rId22"/>
    <p:sldId id="450" r:id="rId23"/>
    <p:sldId id="512" r:id="rId24"/>
    <p:sldId id="443" r:id="rId25"/>
    <p:sldId id="514" r:id="rId26"/>
    <p:sldId id="448" r:id="rId27"/>
    <p:sldId id="454" r:id="rId28"/>
    <p:sldId id="455" r:id="rId29"/>
    <p:sldId id="458" r:id="rId30"/>
    <p:sldId id="461" r:id="rId31"/>
    <p:sldId id="453" r:id="rId32"/>
    <p:sldId id="462" r:id="rId33"/>
    <p:sldId id="463" r:id="rId34"/>
    <p:sldId id="464" r:id="rId35"/>
    <p:sldId id="465" r:id="rId36"/>
    <p:sldId id="466" r:id="rId37"/>
    <p:sldId id="467" r:id="rId38"/>
    <p:sldId id="468" r:id="rId39"/>
    <p:sldId id="469" r:id="rId40"/>
    <p:sldId id="470" r:id="rId41"/>
    <p:sldId id="471" r:id="rId42"/>
    <p:sldId id="472" r:id="rId43"/>
    <p:sldId id="473" r:id="rId44"/>
    <p:sldId id="474" r:id="rId45"/>
    <p:sldId id="475" r:id="rId46"/>
    <p:sldId id="476" r:id="rId47"/>
    <p:sldId id="477" r:id="rId48"/>
    <p:sldId id="480" r:id="rId49"/>
    <p:sldId id="486" r:id="rId50"/>
    <p:sldId id="519" r:id="rId51"/>
    <p:sldId id="506" r:id="rId52"/>
    <p:sldId id="517" r:id="rId53"/>
    <p:sldId id="516" r:id="rId54"/>
    <p:sldId id="518" r:id="rId55"/>
    <p:sldId id="482" r:id="rId56"/>
    <p:sldId id="430" r:id="rId57"/>
    <p:sldId id="483" r:id="rId58"/>
    <p:sldId id="484" r:id="rId59"/>
  </p:sldIdLst>
  <p:sldSz cx="9144000" cy="6858000" type="screen4x3"/>
  <p:notesSz cx="6797675" cy="9928225"/>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5200A4"/>
    <a:srgbClr val="99CC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5" autoAdjust="0"/>
    <p:restoredTop sz="95663" autoAdjust="0"/>
  </p:normalViewPr>
  <p:slideViewPr>
    <p:cSldViewPr showGuides="1">
      <p:cViewPr varScale="1">
        <p:scale>
          <a:sx n="47" d="100"/>
          <a:sy n="47" d="100"/>
        </p:scale>
        <p:origin x="1170" y="36"/>
      </p:cViewPr>
      <p:guideLst>
        <p:guide orient="horz" pos="2160"/>
        <p:guide pos="2880"/>
      </p:guideLst>
    </p:cSldViewPr>
  </p:slideViewPr>
  <p:outlineViewPr>
    <p:cViewPr>
      <p:scale>
        <a:sx n="33" d="100"/>
        <a:sy n="33" d="100"/>
      </p:scale>
      <p:origin x="0" y="174"/>
    </p:cViewPr>
  </p:outlin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397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397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3973"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C43DEFE-0A81-41FE-A828-1CFAC6AF7CCD}" type="slidenum">
              <a:rPr lang="en-GB"/>
              <a:pPr>
                <a:defRPr/>
              </a:pPr>
              <a:t>‹#›</a:t>
            </a:fld>
            <a:endParaRPr lang="en-GB"/>
          </a:p>
        </p:txBody>
      </p:sp>
    </p:spTree>
    <p:extLst>
      <p:ext uri="{BB962C8B-B14F-4D97-AF65-F5344CB8AC3E}">
        <p14:creationId xmlns:p14="http://schemas.microsoft.com/office/powerpoint/2010/main" val="1067711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C68459F-6D29-4B7B-B710-913C31443AA0}" type="slidenum">
              <a:rPr lang="en-US"/>
              <a:pPr>
                <a:defRPr/>
              </a:pPr>
              <a:t>‹#›</a:t>
            </a:fld>
            <a:endParaRPr lang="en-US"/>
          </a:p>
        </p:txBody>
      </p:sp>
    </p:spTree>
    <p:extLst>
      <p:ext uri="{BB962C8B-B14F-4D97-AF65-F5344CB8AC3E}">
        <p14:creationId xmlns:p14="http://schemas.microsoft.com/office/powerpoint/2010/main" val="39170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a:solidFill>
                  <a:schemeClr val="tx1"/>
                </a:solidFill>
                <a:latin typeface="Arial" charset="0"/>
              </a:defRPr>
            </a:lvl1pPr>
            <a:lvl2pPr marL="742950" indent="-285750">
              <a:defRPr sz="3100">
                <a:solidFill>
                  <a:schemeClr val="tx1"/>
                </a:solidFill>
                <a:latin typeface="Arial" charset="0"/>
              </a:defRPr>
            </a:lvl2pPr>
            <a:lvl3pPr marL="1143000" indent="-228600">
              <a:defRPr sz="3100">
                <a:solidFill>
                  <a:schemeClr val="tx1"/>
                </a:solidFill>
                <a:latin typeface="Arial" charset="0"/>
              </a:defRPr>
            </a:lvl3pPr>
            <a:lvl4pPr marL="1600200" indent="-228600">
              <a:defRPr sz="3100">
                <a:solidFill>
                  <a:schemeClr val="tx1"/>
                </a:solidFill>
                <a:latin typeface="Arial" charset="0"/>
              </a:defRPr>
            </a:lvl4pPr>
            <a:lvl5pPr marL="2057400" indent="-228600">
              <a:defRPr sz="3100">
                <a:solidFill>
                  <a:schemeClr val="tx1"/>
                </a:solidFill>
                <a:latin typeface="Arial" charset="0"/>
              </a:defRPr>
            </a:lvl5pPr>
            <a:lvl6pPr marL="2514600" indent="-228600" fontAlgn="base">
              <a:spcBef>
                <a:spcPct val="0"/>
              </a:spcBef>
              <a:spcAft>
                <a:spcPct val="0"/>
              </a:spcAft>
              <a:defRPr sz="3100">
                <a:solidFill>
                  <a:schemeClr val="tx1"/>
                </a:solidFill>
                <a:latin typeface="Arial" charset="0"/>
              </a:defRPr>
            </a:lvl6pPr>
            <a:lvl7pPr marL="2971800" indent="-228600" fontAlgn="base">
              <a:spcBef>
                <a:spcPct val="0"/>
              </a:spcBef>
              <a:spcAft>
                <a:spcPct val="0"/>
              </a:spcAft>
              <a:defRPr sz="3100">
                <a:solidFill>
                  <a:schemeClr val="tx1"/>
                </a:solidFill>
                <a:latin typeface="Arial" charset="0"/>
              </a:defRPr>
            </a:lvl7pPr>
            <a:lvl8pPr marL="3429000" indent="-228600" fontAlgn="base">
              <a:spcBef>
                <a:spcPct val="0"/>
              </a:spcBef>
              <a:spcAft>
                <a:spcPct val="0"/>
              </a:spcAft>
              <a:defRPr sz="3100">
                <a:solidFill>
                  <a:schemeClr val="tx1"/>
                </a:solidFill>
                <a:latin typeface="Arial" charset="0"/>
              </a:defRPr>
            </a:lvl8pPr>
            <a:lvl9pPr marL="3886200" indent="-228600" fontAlgn="base">
              <a:spcBef>
                <a:spcPct val="0"/>
              </a:spcBef>
              <a:spcAft>
                <a:spcPct val="0"/>
              </a:spcAft>
              <a:defRPr sz="3100">
                <a:solidFill>
                  <a:schemeClr val="tx1"/>
                </a:solidFill>
                <a:latin typeface="Arial" charset="0"/>
              </a:defRPr>
            </a:lvl9pPr>
          </a:lstStyle>
          <a:p>
            <a:fld id="{97FB8884-55C8-4972-991E-4C9221E03DE4}" type="slidenum">
              <a:rPr lang="en-US" sz="1200" smtClean="0"/>
              <a:pPr/>
              <a:t>1</a:t>
            </a:fld>
            <a:endParaRPr lang="en-US" sz="1200" smtClean="0"/>
          </a:p>
        </p:txBody>
      </p:sp>
    </p:spTree>
    <p:extLst>
      <p:ext uri="{BB962C8B-B14F-4D97-AF65-F5344CB8AC3E}">
        <p14:creationId xmlns:p14="http://schemas.microsoft.com/office/powerpoint/2010/main" val="3272378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C75EFE5-FE77-40BB-9E86-3F579BE62518}" type="slidenum">
              <a:rPr lang="en-GB" smtClean="0">
                <a:solidFill>
                  <a:prstClr val="black"/>
                </a:solidFill>
              </a:rPr>
              <a:pPr>
                <a:defRPr/>
              </a:pPr>
              <a:t>19</a:t>
            </a:fld>
            <a:endParaRPr lang="en-GB">
              <a:solidFill>
                <a:prstClr val="black"/>
              </a:solidFill>
            </a:endParaRPr>
          </a:p>
        </p:txBody>
      </p:sp>
    </p:spTree>
    <p:extLst>
      <p:ext uri="{BB962C8B-B14F-4D97-AF65-F5344CB8AC3E}">
        <p14:creationId xmlns:p14="http://schemas.microsoft.com/office/powerpoint/2010/main" val="950396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3E480A1-9C4A-4635-880B-A62031849267}" type="slidenum">
              <a:rPr lang="en-GB" smtClean="0">
                <a:solidFill>
                  <a:prstClr val="black"/>
                </a:solidFill>
              </a:rPr>
              <a:pPr>
                <a:defRPr/>
              </a:pPr>
              <a:t>20</a:t>
            </a:fld>
            <a:endParaRPr lang="en-GB">
              <a:solidFill>
                <a:prstClr val="black"/>
              </a:solidFill>
            </a:endParaRPr>
          </a:p>
        </p:txBody>
      </p:sp>
    </p:spTree>
    <p:extLst>
      <p:ext uri="{BB962C8B-B14F-4D97-AF65-F5344CB8AC3E}">
        <p14:creationId xmlns:p14="http://schemas.microsoft.com/office/powerpoint/2010/main" val="3600917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03B5FB-69D1-4A2E-A91A-87F9B8813298}" type="slidenum">
              <a:rPr lang="en-US" smtClean="0">
                <a:solidFill>
                  <a:srgbClr val="000000"/>
                </a:solidFill>
              </a:rPr>
              <a:pPr fontAlgn="base">
                <a:spcBef>
                  <a:spcPct val="0"/>
                </a:spcBef>
                <a:spcAft>
                  <a:spcPct val="0"/>
                </a:spcAft>
                <a:defRPr/>
              </a:pPr>
              <a:t>22</a:t>
            </a:fld>
            <a:endParaRPr lang="en-US" smtClean="0">
              <a:solidFill>
                <a:srgbClr val="000000"/>
              </a:solidFill>
            </a:endParaRPr>
          </a:p>
        </p:txBody>
      </p:sp>
    </p:spTree>
    <p:extLst>
      <p:ext uri="{BB962C8B-B14F-4D97-AF65-F5344CB8AC3E}">
        <p14:creationId xmlns:p14="http://schemas.microsoft.com/office/powerpoint/2010/main" val="1319808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D179688-7F9B-411C-9D06-00C1655A9A23}" type="slidenum">
              <a:rPr lang="en-GB" smtClean="0"/>
              <a:pPr>
                <a:defRPr/>
              </a:pPr>
              <a:t>23</a:t>
            </a:fld>
            <a:endParaRPr lang="en-GB"/>
          </a:p>
        </p:txBody>
      </p:sp>
    </p:spTree>
    <p:extLst>
      <p:ext uri="{BB962C8B-B14F-4D97-AF65-F5344CB8AC3E}">
        <p14:creationId xmlns:p14="http://schemas.microsoft.com/office/powerpoint/2010/main" val="2270331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6A9ABD-3643-48E8-BFC1-97A9CE5D2019}" type="slidenum">
              <a:rPr lang="en-US" smtClean="0">
                <a:solidFill>
                  <a:srgbClr val="000000"/>
                </a:solidFill>
              </a:rPr>
              <a:pPr fontAlgn="base">
                <a:spcBef>
                  <a:spcPct val="0"/>
                </a:spcBef>
                <a:spcAft>
                  <a:spcPct val="0"/>
                </a:spcAft>
                <a:defRPr/>
              </a:pPr>
              <a:t>24</a:t>
            </a:fld>
            <a:endParaRPr lang="en-US" smtClean="0">
              <a:solidFill>
                <a:srgbClr val="000000"/>
              </a:solidFill>
            </a:endParaRPr>
          </a:p>
        </p:txBody>
      </p:sp>
    </p:spTree>
    <p:extLst>
      <p:ext uri="{BB962C8B-B14F-4D97-AF65-F5344CB8AC3E}">
        <p14:creationId xmlns:p14="http://schemas.microsoft.com/office/powerpoint/2010/main" val="2754476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FC6044-AF14-4BE6-97F2-01FE25C8F6EF}" type="slidenum">
              <a:rPr lang="en-US" smtClean="0">
                <a:solidFill>
                  <a:srgbClr val="000000"/>
                </a:solidFill>
              </a:rPr>
              <a:pPr fontAlgn="base">
                <a:spcBef>
                  <a:spcPct val="0"/>
                </a:spcBef>
                <a:spcAft>
                  <a:spcPct val="0"/>
                </a:spcAft>
                <a:defRPr/>
              </a:pPr>
              <a:t>25</a:t>
            </a:fld>
            <a:endParaRPr lang="en-US" smtClean="0">
              <a:solidFill>
                <a:srgbClr val="000000"/>
              </a:solidFill>
            </a:endParaRPr>
          </a:p>
        </p:txBody>
      </p:sp>
    </p:spTree>
    <p:extLst>
      <p:ext uri="{BB962C8B-B14F-4D97-AF65-F5344CB8AC3E}">
        <p14:creationId xmlns:p14="http://schemas.microsoft.com/office/powerpoint/2010/main" val="3196979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5DAD919-011C-46E0-A2E7-21899A4FD568}" type="slidenum">
              <a:rPr lang="en-GB" smtClean="0">
                <a:solidFill>
                  <a:prstClr val="black"/>
                </a:solidFill>
              </a:rPr>
              <a:pPr>
                <a:defRPr/>
              </a:pPr>
              <a:t>26</a:t>
            </a:fld>
            <a:endParaRPr lang="en-GB">
              <a:solidFill>
                <a:prstClr val="black"/>
              </a:solidFill>
            </a:endParaRPr>
          </a:p>
        </p:txBody>
      </p:sp>
    </p:spTree>
    <p:extLst>
      <p:ext uri="{BB962C8B-B14F-4D97-AF65-F5344CB8AC3E}">
        <p14:creationId xmlns:p14="http://schemas.microsoft.com/office/powerpoint/2010/main" val="2841281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74EE379-9355-4F3A-97C2-4AF7985E76B3}" type="slidenum">
              <a:rPr lang="en-GB" smtClean="0">
                <a:solidFill>
                  <a:prstClr val="black"/>
                </a:solidFill>
              </a:rPr>
              <a:pPr>
                <a:defRPr/>
              </a:pPr>
              <a:t>27</a:t>
            </a:fld>
            <a:endParaRPr lang="en-GB">
              <a:solidFill>
                <a:prstClr val="black"/>
              </a:solidFill>
            </a:endParaRPr>
          </a:p>
        </p:txBody>
      </p:sp>
    </p:spTree>
    <p:extLst>
      <p:ext uri="{BB962C8B-B14F-4D97-AF65-F5344CB8AC3E}">
        <p14:creationId xmlns:p14="http://schemas.microsoft.com/office/powerpoint/2010/main" val="3994568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5C808A-D5A4-4C59-82F6-CE9E87BFDF31}" type="slidenum">
              <a:rPr lang="en-US" smtClean="0">
                <a:solidFill>
                  <a:srgbClr val="000000"/>
                </a:solidFill>
              </a:rPr>
              <a:pPr fontAlgn="base">
                <a:spcBef>
                  <a:spcPct val="0"/>
                </a:spcBef>
                <a:spcAft>
                  <a:spcPct val="0"/>
                </a:spcAft>
                <a:defRPr/>
              </a:pPr>
              <a:t>28</a:t>
            </a:fld>
            <a:endParaRPr lang="en-US" smtClean="0">
              <a:solidFill>
                <a:srgbClr val="000000"/>
              </a:solidFill>
            </a:endParaRPr>
          </a:p>
        </p:txBody>
      </p:sp>
    </p:spTree>
    <p:extLst>
      <p:ext uri="{BB962C8B-B14F-4D97-AF65-F5344CB8AC3E}">
        <p14:creationId xmlns:p14="http://schemas.microsoft.com/office/powerpoint/2010/main" val="1833378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86AD33-5576-4496-8D84-719EC56F43E9}" type="slidenum">
              <a:rPr lang="en-US" smtClean="0">
                <a:solidFill>
                  <a:srgbClr val="000000"/>
                </a:solidFill>
              </a:rPr>
              <a:pPr fontAlgn="base">
                <a:spcBef>
                  <a:spcPct val="0"/>
                </a:spcBef>
                <a:spcAft>
                  <a:spcPct val="0"/>
                </a:spcAft>
                <a:defRPr/>
              </a:pPr>
              <a:t>29</a:t>
            </a:fld>
            <a:endParaRPr lang="en-US" smtClean="0">
              <a:solidFill>
                <a:srgbClr val="000000"/>
              </a:solidFill>
            </a:endParaRPr>
          </a:p>
        </p:txBody>
      </p:sp>
    </p:spTree>
    <p:extLst>
      <p:ext uri="{BB962C8B-B14F-4D97-AF65-F5344CB8AC3E}">
        <p14:creationId xmlns:p14="http://schemas.microsoft.com/office/powerpoint/2010/main" val="22133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FA66FEA-4E78-40D7-ABB3-3FEF0EAF2783}"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684344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F3044B-FB89-4A52-95E1-74AC05918B45}" type="slidenum">
              <a:rPr lang="en-GB" smtClean="0">
                <a:solidFill>
                  <a:prstClr val="black"/>
                </a:solidFill>
              </a:rPr>
              <a:pPr fontAlgn="base">
                <a:spcBef>
                  <a:spcPct val="0"/>
                </a:spcBef>
                <a:spcAft>
                  <a:spcPct val="0"/>
                </a:spcAft>
                <a:defRPr/>
              </a:pPr>
              <a:t>30</a:t>
            </a:fld>
            <a:endParaRPr lang="en-GB" smtClean="0">
              <a:solidFill>
                <a:prstClr val="black"/>
              </a:solidFill>
            </a:endParaRPr>
          </a:p>
        </p:txBody>
      </p:sp>
    </p:spTree>
    <p:extLst>
      <p:ext uri="{BB962C8B-B14F-4D97-AF65-F5344CB8AC3E}">
        <p14:creationId xmlns:p14="http://schemas.microsoft.com/office/powerpoint/2010/main" val="2418372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C92F3-209D-4EC9-A00B-BE22BCF982B2}" type="slidenum">
              <a:rPr lang="en-US" smtClean="0">
                <a:solidFill>
                  <a:srgbClr val="000000"/>
                </a:solidFill>
              </a:rPr>
              <a:pPr fontAlgn="base">
                <a:spcBef>
                  <a:spcPct val="0"/>
                </a:spcBef>
                <a:spcAft>
                  <a:spcPct val="0"/>
                </a:spcAft>
                <a:defRPr/>
              </a:pPr>
              <a:t>31</a:t>
            </a:fld>
            <a:endParaRPr lang="en-US" smtClean="0">
              <a:solidFill>
                <a:srgbClr val="000000"/>
              </a:solidFill>
            </a:endParaRPr>
          </a:p>
        </p:txBody>
      </p:sp>
    </p:spTree>
    <p:extLst>
      <p:ext uri="{BB962C8B-B14F-4D97-AF65-F5344CB8AC3E}">
        <p14:creationId xmlns:p14="http://schemas.microsoft.com/office/powerpoint/2010/main" val="2165813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AF35FC-E446-40E5-BCCB-4AE70F3E6779}" type="slidenum">
              <a:rPr lang="en-US" smtClean="0">
                <a:solidFill>
                  <a:srgbClr val="000000"/>
                </a:solidFill>
              </a:rPr>
              <a:pPr fontAlgn="base">
                <a:spcBef>
                  <a:spcPct val="0"/>
                </a:spcBef>
                <a:spcAft>
                  <a:spcPct val="0"/>
                </a:spcAft>
                <a:defRPr/>
              </a:pPr>
              <a:t>32</a:t>
            </a:fld>
            <a:endParaRPr lang="en-US" smtClean="0">
              <a:solidFill>
                <a:srgbClr val="000000"/>
              </a:solidFill>
            </a:endParaRPr>
          </a:p>
        </p:txBody>
      </p:sp>
    </p:spTree>
    <p:extLst>
      <p:ext uri="{BB962C8B-B14F-4D97-AF65-F5344CB8AC3E}">
        <p14:creationId xmlns:p14="http://schemas.microsoft.com/office/powerpoint/2010/main" val="2336443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73DBBB0-704A-4B07-8903-012B8BFEB1F1}" type="slidenum">
              <a:rPr lang="en-GB" smtClean="0">
                <a:solidFill>
                  <a:prstClr val="black"/>
                </a:solidFill>
              </a:rPr>
              <a:pPr>
                <a:defRPr/>
              </a:pPr>
              <a:t>33</a:t>
            </a:fld>
            <a:endParaRPr lang="en-GB">
              <a:solidFill>
                <a:prstClr val="black"/>
              </a:solidFill>
            </a:endParaRPr>
          </a:p>
        </p:txBody>
      </p:sp>
    </p:spTree>
    <p:extLst>
      <p:ext uri="{BB962C8B-B14F-4D97-AF65-F5344CB8AC3E}">
        <p14:creationId xmlns:p14="http://schemas.microsoft.com/office/powerpoint/2010/main" val="434226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5B2F59-5415-4812-B0E0-629F86DB96F2}" type="slidenum">
              <a:rPr lang="en-US" smtClean="0">
                <a:solidFill>
                  <a:srgbClr val="000000"/>
                </a:solidFill>
              </a:rPr>
              <a:pPr fontAlgn="base">
                <a:spcBef>
                  <a:spcPct val="0"/>
                </a:spcBef>
                <a:spcAft>
                  <a:spcPct val="0"/>
                </a:spcAft>
                <a:defRPr/>
              </a:pPr>
              <a:t>34</a:t>
            </a:fld>
            <a:endParaRPr lang="en-US" smtClean="0">
              <a:solidFill>
                <a:srgbClr val="000000"/>
              </a:solidFill>
            </a:endParaRPr>
          </a:p>
        </p:txBody>
      </p:sp>
    </p:spTree>
    <p:extLst>
      <p:ext uri="{BB962C8B-B14F-4D97-AF65-F5344CB8AC3E}">
        <p14:creationId xmlns:p14="http://schemas.microsoft.com/office/powerpoint/2010/main" val="2452856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5D8E3D-2AD6-492C-A917-D5175285B443}" type="slidenum">
              <a:rPr lang="en-US" smtClean="0">
                <a:solidFill>
                  <a:srgbClr val="000000"/>
                </a:solidFill>
              </a:rPr>
              <a:pPr fontAlgn="base">
                <a:spcBef>
                  <a:spcPct val="0"/>
                </a:spcBef>
                <a:spcAft>
                  <a:spcPct val="0"/>
                </a:spcAft>
                <a:defRPr/>
              </a:pPr>
              <a:t>35</a:t>
            </a:fld>
            <a:endParaRPr lang="en-US" smtClean="0">
              <a:solidFill>
                <a:srgbClr val="000000"/>
              </a:solidFill>
            </a:endParaRPr>
          </a:p>
        </p:txBody>
      </p:sp>
    </p:spTree>
    <p:extLst>
      <p:ext uri="{BB962C8B-B14F-4D97-AF65-F5344CB8AC3E}">
        <p14:creationId xmlns:p14="http://schemas.microsoft.com/office/powerpoint/2010/main" val="643952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08240E0-AAB5-428E-A3C2-DD17AF1DA728}" type="slidenum">
              <a:rPr lang="en-GB" smtClean="0">
                <a:solidFill>
                  <a:prstClr val="black"/>
                </a:solidFill>
              </a:rPr>
              <a:pPr>
                <a:defRPr/>
              </a:pPr>
              <a:t>36</a:t>
            </a:fld>
            <a:endParaRPr lang="en-GB">
              <a:solidFill>
                <a:prstClr val="black"/>
              </a:solidFill>
            </a:endParaRPr>
          </a:p>
        </p:txBody>
      </p:sp>
    </p:spTree>
    <p:extLst>
      <p:ext uri="{BB962C8B-B14F-4D97-AF65-F5344CB8AC3E}">
        <p14:creationId xmlns:p14="http://schemas.microsoft.com/office/powerpoint/2010/main" val="525109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FCDBB1C-63F9-4F31-A772-5A69223F8D9C}" type="slidenum">
              <a:rPr lang="en-GB" smtClean="0">
                <a:solidFill>
                  <a:prstClr val="black"/>
                </a:solidFill>
              </a:rPr>
              <a:pPr>
                <a:defRPr/>
              </a:pPr>
              <a:t>37</a:t>
            </a:fld>
            <a:endParaRPr lang="en-GB">
              <a:solidFill>
                <a:prstClr val="black"/>
              </a:solidFill>
            </a:endParaRPr>
          </a:p>
        </p:txBody>
      </p:sp>
    </p:spTree>
    <p:extLst>
      <p:ext uri="{BB962C8B-B14F-4D97-AF65-F5344CB8AC3E}">
        <p14:creationId xmlns:p14="http://schemas.microsoft.com/office/powerpoint/2010/main" val="1333757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44F88C-1D36-4172-8BD5-A80D27BCA975}" type="slidenum">
              <a:rPr lang="en-US" smtClean="0">
                <a:solidFill>
                  <a:srgbClr val="000000"/>
                </a:solidFill>
              </a:rPr>
              <a:pPr fontAlgn="base">
                <a:spcBef>
                  <a:spcPct val="0"/>
                </a:spcBef>
                <a:spcAft>
                  <a:spcPct val="0"/>
                </a:spcAft>
                <a:defRPr/>
              </a:pPr>
              <a:t>38</a:t>
            </a:fld>
            <a:endParaRPr lang="en-US" smtClean="0">
              <a:solidFill>
                <a:srgbClr val="000000"/>
              </a:solidFill>
            </a:endParaRPr>
          </a:p>
        </p:txBody>
      </p:sp>
    </p:spTree>
    <p:extLst>
      <p:ext uri="{BB962C8B-B14F-4D97-AF65-F5344CB8AC3E}">
        <p14:creationId xmlns:p14="http://schemas.microsoft.com/office/powerpoint/2010/main" val="1813067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3531DE-32C1-4CE3-B8C6-1CFD91090B5D}" type="slidenum">
              <a:rPr lang="en-US" smtClean="0">
                <a:solidFill>
                  <a:srgbClr val="000000"/>
                </a:solidFill>
              </a:rPr>
              <a:pPr fontAlgn="base">
                <a:spcBef>
                  <a:spcPct val="0"/>
                </a:spcBef>
                <a:spcAft>
                  <a:spcPct val="0"/>
                </a:spcAft>
                <a:defRPr/>
              </a:pPr>
              <a:t>39</a:t>
            </a:fld>
            <a:endParaRPr lang="en-US" smtClean="0">
              <a:solidFill>
                <a:srgbClr val="000000"/>
              </a:solidFill>
            </a:endParaRPr>
          </a:p>
        </p:txBody>
      </p:sp>
    </p:spTree>
    <p:extLst>
      <p:ext uri="{BB962C8B-B14F-4D97-AF65-F5344CB8AC3E}">
        <p14:creationId xmlns:p14="http://schemas.microsoft.com/office/powerpoint/2010/main" val="11655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CCF071-EDEC-4E03-82A6-8AF466C1F8ED}" type="slidenum">
              <a:rPr lang="en-US" smtClean="0">
                <a:solidFill>
                  <a:srgbClr val="000000"/>
                </a:solidFill>
              </a:rPr>
              <a:pPr fontAlgn="base">
                <a:spcBef>
                  <a:spcPct val="0"/>
                </a:spcBef>
                <a:spcAft>
                  <a:spcPct val="0"/>
                </a:spcAft>
                <a:defRPr/>
              </a:pPr>
              <a:t>6</a:t>
            </a:fld>
            <a:endParaRPr lang="en-US" smtClean="0">
              <a:solidFill>
                <a:srgbClr val="000000"/>
              </a:solidFill>
            </a:endParaRPr>
          </a:p>
        </p:txBody>
      </p:sp>
    </p:spTree>
    <p:extLst>
      <p:ext uri="{BB962C8B-B14F-4D97-AF65-F5344CB8AC3E}">
        <p14:creationId xmlns:p14="http://schemas.microsoft.com/office/powerpoint/2010/main" val="1917785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B8453E3-33CC-49B7-AC2B-BA8622BA4F61}" type="slidenum">
              <a:rPr lang="en-GB" smtClean="0">
                <a:solidFill>
                  <a:prstClr val="black"/>
                </a:solidFill>
              </a:rPr>
              <a:pPr>
                <a:defRPr/>
              </a:pPr>
              <a:t>40</a:t>
            </a:fld>
            <a:endParaRPr lang="en-GB">
              <a:solidFill>
                <a:prstClr val="black"/>
              </a:solidFill>
            </a:endParaRPr>
          </a:p>
        </p:txBody>
      </p:sp>
    </p:spTree>
    <p:extLst>
      <p:ext uri="{BB962C8B-B14F-4D97-AF65-F5344CB8AC3E}">
        <p14:creationId xmlns:p14="http://schemas.microsoft.com/office/powerpoint/2010/main" val="568785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4C09613-6897-45FE-AE1D-FCE6AD941F0D}" type="slidenum">
              <a:rPr lang="en-GB" smtClean="0">
                <a:solidFill>
                  <a:prstClr val="black"/>
                </a:solidFill>
              </a:rPr>
              <a:pPr>
                <a:defRPr/>
              </a:pPr>
              <a:t>41</a:t>
            </a:fld>
            <a:endParaRPr lang="en-GB">
              <a:solidFill>
                <a:prstClr val="black"/>
              </a:solidFill>
            </a:endParaRPr>
          </a:p>
        </p:txBody>
      </p:sp>
    </p:spTree>
    <p:extLst>
      <p:ext uri="{BB962C8B-B14F-4D97-AF65-F5344CB8AC3E}">
        <p14:creationId xmlns:p14="http://schemas.microsoft.com/office/powerpoint/2010/main" val="4154200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1ECE40D-68FC-4DA9-A828-EE786BE44A0F}" type="slidenum">
              <a:rPr lang="en-GB" smtClean="0">
                <a:solidFill>
                  <a:prstClr val="black"/>
                </a:solidFill>
              </a:rPr>
              <a:pPr>
                <a:defRPr/>
              </a:pPr>
              <a:t>42</a:t>
            </a:fld>
            <a:endParaRPr lang="en-GB">
              <a:solidFill>
                <a:prstClr val="black"/>
              </a:solidFill>
            </a:endParaRPr>
          </a:p>
        </p:txBody>
      </p:sp>
    </p:spTree>
    <p:extLst>
      <p:ext uri="{BB962C8B-B14F-4D97-AF65-F5344CB8AC3E}">
        <p14:creationId xmlns:p14="http://schemas.microsoft.com/office/powerpoint/2010/main" val="2218067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22FE8F-6D96-4D61-9FAB-73A7D3C66EAE}" type="slidenum">
              <a:rPr lang="en-US" smtClean="0">
                <a:solidFill>
                  <a:srgbClr val="000000"/>
                </a:solidFill>
              </a:rPr>
              <a:pPr fontAlgn="base">
                <a:spcBef>
                  <a:spcPct val="0"/>
                </a:spcBef>
                <a:spcAft>
                  <a:spcPct val="0"/>
                </a:spcAft>
                <a:defRPr/>
              </a:pPr>
              <a:t>43</a:t>
            </a:fld>
            <a:endParaRPr lang="en-US" smtClean="0">
              <a:solidFill>
                <a:srgbClr val="000000"/>
              </a:solidFill>
            </a:endParaRPr>
          </a:p>
        </p:txBody>
      </p:sp>
    </p:spTree>
    <p:extLst>
      <p:ext uri="{BB962C8B-B14F-4D97-AF65-F5344CB8AC3E}">
        <p14:creationId xmlns:p14="http://schemas.microsoft.com/office/powerpoint/2010/main" val="1289666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820BD5F-896E-4591-95BD-6A69A529B86A}" type="slidenum">
              <a:rPr lang="en-GB" smtClean="0">
                <a:solidFill>
                  <a:prstClr val="black"/>
                </a:solidFill>
              </a:rPr>
              <a:pPr>
                <a:defRPr/>
              </a:pPr>
              <a:t>44</a:t>
            </a:fld>
            <a:endParaRPr lang="en-GB">
              <a:solidFill>
                <a:prstClr val="black"/>
              </a:solidFill>
            </a:endParaRPr>
          </a:p>
        </p:txBody>
      </p:sp>
    </p:spTree>
    <p:extLst>
      <p:ext uri="{BB962C8B-B14F-4D97-AF65-F5344CB8AC3E}">
        <p14:creationId xmlns:p14="http://schemas.microsoft.com/office/powerpoint/2010/main" val="3034394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9F9C6CC-9090-4EDB-A1A8-B1C44373F1C8}" type="slidenum">
              <a:rPr lang="en-GB" smtClean="0">
                <a:solidFill>
                  <a:prstClr val="black"/>
                </a:solidFill>
              </a:rPr>
              <a:pPr>
                <a:defRPr/>
              </a:pPr>
              <a:t>45</a:t>
            </a:fld>
            <a:endParaRPr lang="en-GB">
              <a:solidFill>
                <a:prstClr val="black"/>
              </a:solidFill>
            </a:endParaRPr>
          </a:p>
        </p:txBody>
      </p:sp>
    </p:spTree>
    <p:extLst>
      <p:ext uri="{BB962C8B-B14F-4D97-AF65-F5344CB8AC3E}">
        <p14:creationId xmlns:p14="http://schemas.microsoft.com/office/powerpoint/2010/main" val="1841187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ADD17B2-3419-468D-91A3-0C1A752DECFC}" type="slidenum">
              <a:rPr lang="en-GB" smtClean="0">
                <a:solidFill>
                  <a:prstClr val="black"/>
                </a:solidFill>
              </a:rPr>
              <a:pPr>
                <a:defRPr/>
              </a:pPr>
              <a:t>46</a:t>
            </a:fld>
            <a:endParaRPr lang="en-GB">
              <a:solidFill>
                <a:prstClr val="black"/>
              </a:solidFill>
            </a:endParaRPr>
          </a:p>
        </p:txBody>
      </p:sp>
    </p:spTree>
    <p:extLst>
      <p:ext uri="{BB962C8B-B14F-4D97-AF65-F5344CB8AC3E}">
        <p14:creationId xmlns:p14="http://schemas.microsoft.com/office/powerpoint/2010/main" val="25841701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FB84BE51-6D20-42D1-BF0C-4A3E69943F54}" type="slidenum">
              <a:rPr lang="en-GB" smtClean="0"/>
              <a:pPr>
                <a:defRPr/>
              </a:pPr>
              <a:t>48</a:t>
            </a:fld>
            <a:endParaRPr lang="en-GB"/>
          </a:p>
        </p:txBody>
      </p:sp>
    </p:spTree>
    <p:extLst>
      <p:ext uri="{BB962C8B-B14F-4D97-AF65-F5344CB8AC3E}">
        <p14:creationId xmlns:p14="http://schemas.microsoft.com/office/powerpoint/2010/main" val="4248227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5E4C8F2-14B1-46DB-B2A6-2B26EA4B6D5C}" type="slidenum">
              <a:rPr lang="en-GB" smtClean="0"/>
              <a:pPr>
                <a:defRPr/>
              </a:pPr>
              <a:t>50</a:t>
            </a:fld>
            <a:endParaRPr lang="en-GB"/>
          </a:p>
        </p:txBody>
      </p:sp>
    </p:spTree>
    <p:extLst>
      <p:ext uri="{BB962C8B-B14F-4D97-AF65-F5344CB8AC3E}">
        <p14:creationId xmlns:p14="http://schemas.microsoft.com/office/powerpoint/2010/main" val="6655076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260E4AE-2753-4525-8D75-5D3E95EA4BD4}" type="slidenum">
              <a:rPr lang="en-GB" smtClean="0"/>
              <a:pPr>
                <a:defRPr/>
              </a:pPr>
              <a:t>51</a:t>
            </a:fld>
            <a:endParaRPr lang="en-GB"/>
          </a:p>
        </p:txBody>
      </p:sp>
    </p:spTree>
    <p:extLst>
      <p:ext uri="{BB962C8B-B14F-4D97-AF65-F5344CB8AC3E}">
        <p14:creationId xmlns:p14="http://schemas.microsoft.com/office/powerpoint/2010/main" val="388910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CC224363-394E-4029-8BA0-C5384BB31DD7}" type="slidenum">
              <a:rPr lang="en-GB" smtClean="0">
                <a:solidFill>
                  <a:srgbClr val="000000"/>
                </a:solidFill>
              </a:rPr>
              <a:pPr/>
              <a:t>9</a:t>
            </a:fld>
            <a:endParaRPr lang="en-GB" smtClean="0">
              <a:solidFill>
                <a:srgbClr val="000000"/>
              </a:solidFill>
            </a:endParaRPr>
          </a:p>
        </p:txBody>
      </p:sp>
    </p:spTree>
    <p:extLst>
      <p:ext uri="{BB962C8B-B14F-4D97-AF65-F5344CB8AC3E}">
        <p14:creationId xmlns:p14="http://schemas.microsoft.com/office/powerpoint/2010/main" val="869900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5938D67-7E18-48FB-A84E-D60A1D3609DB}" type="slidenum">
              <a:rPr lang="en-GB" smtClean="0"/>
              <a:pPr>
                <a:defRPr/>
              </a:pPr>
              <a:t>52</a:t>
            </a:fld>
            <a:endParaRPr lang="en-GB"/>
          </a:p>
        </p:txBody>
      </p:sp>
    </p:spTree>
    <p:extLst>
      <p:ext uri="{BB962C8B-B14F-4D97-AF65-F5344CB8AC3E}">
        <p14:creationId xmlns:p14="http://schemas.microsoft.com/office/powerpoint/2010/main" val="3989002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6B921C-8BE2-47AB-9721-FB012E0C4112}" type="slidenum">
              <a:rPr lang="en-US" smtClean="0">
                <a:solidFill>
                  <a:srgbClr val="000000"/>
                </a:solidFill>
              </a:rPr>
              <a:pPr fontAlgn="base">
                <a:spcBef>
                  <a:spcPct val="0"/>
                </a:spcBef>
                <a:spcAft>
                  <a:spcPct val="0"/>
                </a:spcAft>
                <a:defRPr/>
              </a:pPr>
              <a:t>53</a:t>
            </a:fld>
            <a:endParaRPr lang="en-US" smtClean="0">
              <a:solidFill>
                <a:srgbClr val="000000"/>
              </a:solidFill>
            </a:endParaRPr>
          </a:p>
        </p:txBody>
      </p:sp>
    </p:spTree>
    <p:extLst>
      <p:ext uri="{BB962C8B-B14F-4D97-AF65-F5344CB8AC3E}">
        <p14:creationId xmlns:p14="http://schemas.microsoft.com/office/powerpoint/2010/main" val="7111117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54</a:t>
            </a:fld>
            <a:endParaRPr lang="en-US">
              <a:solidFill>
                <a:srgbClr val="000000"/>
              </a:solidFill>
            </a:endParaRPr>
          </a:p>
        </p:txBody>
      </p:sp>
    </p:spTree>
    <p:extLst>
      <p:ext uri="{BB962C8B-B14F-4D97-AF65-F5344CB8AC3E}">
        <p14:creationId xmlns:p14="http://schemas.microsoft.com/office/powerpoint/2010/main" val="3498498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D68F963-B36F-4C8D-9201-FEB4867783C0}" type="slidenum">
              <a:rPr lang="en-GB" smtClean="0">
                <a:solidFill>
                  <a:prstClr val="black"/>
                </a:solidFill>
              </a:rPr>
              <a:pPr>
                <a:defRPr/>
              </a:pPr>
              <a:t>55</a:t>
            </a:fld>
            <a:endParaRPr lang="en-GB">
              <a:solidFill>
                <a:prstClr val="black"/>
              </a:solidFill>
            </a:endParaRPr>
          </a:p>
        </p:txBody>
      </p:sp>
    </p:spTree>
    <p:extLst>
      <p:ext uri="{BB962C8B-B14F-4D97-AF65-F5344CB8AC3E}">
        <p14:creationId xmlns:p14="http://schemas.microsoft.com/office/powerpoint/2010/main" val="21796913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C2A5005-5DE1-4A25-92CD-E0C57F3B811B}" type="slidenum">
              <a:rPr lang="en-GB" smtClean="0">
                <a:solidFill>
                  <a:prstClr val="black"/>
                </a:solidFill>
              </a:rPr>
              <a:pPr>
                <a:defRPr/>
              </a:pPr>
              <a:t>56</a:t>
            </a:fld>
            <a:endParaRPr lang="en-GB">
              <a:solidFill>
                <a:prstClr val="black"/>
              </a:solidFill>
            </a:endParaRPr>
          </a:p>
        </p:txBody>
      </p:sp>
    </p:spTree>
    <p:extLst>
      <p:ext uri="{BB962C8B-B14F-4D97-AF65-F5344CB8AC3E}">
        <p14:creationId xmlns:p14="http://schemas.microsoft.com/office/powerpoint/2010/main" val="147491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48303D8A-DAAE-4BE3-8623-703CB7C316FA}" type="slidenum">
              <a:rPr lang="en-US" smtClean="0"/>
              <a:pPr/>
              <a:t>11</a:t>
            </a:fld>
            <a:endParaRPr lang="en-US" smtClean="0"/>
          </a:p>
        </p:txBody>
      </p:sp>
    </p:spTree>
    <p:extLst>
      <p:ext uri="{BB962C8B-B14F-4D97-AF65-F5344CB8AC3E}">
        <p14:creationId xmlns:p14="http://schemas.microsoft.com/office/powerpoint/2010/main" val="344260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296CA61-BBA5-41D1-A9E2-6B7A72EC0B29}" type="slidenum">
              <a:rPr lang="en-GB" smtClean="0">
                <a:solidFill>
                  <a:prstClr val="black"/>
                </a:solidFill>
              </a:rPr>
              <a:pPr>
                <a:defRPr/>
              </a:pPr>
              <a:t>15</a:t>
            </a:fld>
            <a:endParaRPr lang="en-GB">
              <a:solidFill>
                <a:prstClr val="black"/>
              </a:solidFill>
            </a:endParaRPr>
          </a:p>
        </p:txBody>
      </p:sp>
    </p:spTree>
    <p:extLst>
      <p:ext uri="{BB962C8B-B14F-4D97-AF65-F5344CB8AC3E}">
        <p14:creationId xmlns:p14="http://schemas.microsoft.com/office/powerpoint/2010/main" val="2420726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C8B2BEA-E09D-406F-A723-1BA876378273}" type="slidenum">
              <a:rPr lang="en-GB" smtClean="0">
                <a:solidFill>
                  <a:prstClr val="black"/>
                </a:solidFill>
              </a:rPr>
              <a:pPr>
                <a:defRPr/>
              </a:pPr>
              <a:t>16</a:t>
            </a:fld>
            <a:endParaRPr lang="en-GB">
              <a:solidFill>
                <a:prstClr val="black"/>
              </a:solidFill>
            </a:endParaRPr>
          </a:p>
        </p:txBody>
      </p:sp>
    </p:spTree>
    <p:extLst>
      <p:ext uri="{BB962C8B-B14F-4D97-AF65-F5344CB8AC3E}">
        <p14:creationId xmlns:p14="http://schemas.microsoft.com/office/powerpoint/2010/main" val="386229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ABBD0A-3B31-4388-9F9D-128D80DB6192}" type="slidenum">
              <a:rPr lang="en-US" smtClean="0">
                <a:solidFill>
                  <a:srgbClr val="000000"/>
                </a:solidFill>
              </a:rPr>
              <a:pPr fontAlgn="base">
                <a:spcBef>
                  <a:spcPct val="0"/>
                </a:spcBef>
                <a:spcAft>
                  <a:spcPct val="0"/>
                </a:spcAft>
                <a:defRPr/>
              </a:pPr>
              <a:t>17</a:t>
            </a:fld>
            <a:endParaRPr lang="en-US" smtClean="0">
              <a:solidFill>
                <a:srgbClr val="000000"/>
              </a:solidFill>
            </a:endParaRPr>
          </a:p>
        </p:txBody>
      </p:sp>
    </p:spTree>
    <p:extLst>
      <p:ext uri="{BB962C8B-B14F-4D97-AF65-F5344CB8AC3E}">
        <p14:creationId xmlns:p14="http://schemas.microsoft.com/office/powerpoint/2010/main" val="1446481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83C9D578-ED98-4864-AE91-C7F6FDC07A4C}" type="slidenum">
              <a:rPr lang="en-GB" smtClean="0">
                <a:solidFill>
                  <a:prstClr val="black"/>
                </a:solidFill>
              </a:rPr>
              <a:pPr>
                <a:defRPr/>
              </a:pPr>
              <a:t>18</a:t>
            </a:fld>
            <a:endParaRPr lang="en-GB">
              <a:solidFill>
                <a:prstClr val="black"/>
              </a:solidFill>
            </a:endParaRPr>
          </a:p>
        </p:txBody>
      </p:sp>
    </p:spTree>
    <p:extLst>
      <p:ext uri="{BB962C8B-B14F-4D97-AF65-F5344CB8AC3E}">
        <p14:creationId xmlns:p14="http://schemas.microsoft.com/office/powerpoint/2010/main" val="3153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p:spPr>
          <p:txBody>
            <a:bodyPr wrap="none" anchor="ctr"/>
            <a:lstStyle/>
            <a:p>
              <a:pPr>
                <a:defRPr/>
              </a:pPr>
              <a:endParaRPr lang="en-US"/>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p:spPr>
          <p:txBody>
            <a:bodyPr wrap="none" anchor="ctr"/>
            <a:lstStyle/>
            <a:p>
              <a:pPr>
                <a:defRPr/>
              </a:pPr>
              <a:endParaRPr lang="en-US"/>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p:spPr>
          <p:txBody>
            <a:bodyPr wrap="none" anchor="ctr"/>
            <a:lstStyle/>
            <a:p>
              <a:pPr>
                <a:defRPr/>
              </a:pPr>
              <a:endParaRPr lang="en-US"/>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p:spPr>
          <p:txBody>
            <a:bodyPr wrap="none" anchor="ctr"/>
            <a:lstStyle/>
            <a:p>
              <a:pPr>
                <a:defRPr/>
              </a:pPr>
              <a:endParaRPr lang="en-US"/>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p:spPr>
          <p:txBody>
            <a:bodyPr wrap="none" anchor="ctr"/>
            <a:lstStyle/>
            <a:p>
              <a:pPr>
                <a:defRPr/>
              </a:pPr>
              <a:endParaRPr lang="en-US"/>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p:spPr>
          <p:txBody>
            <a:bodyPr wrap="none" anchor="ctr"/>
            <a:lstStyle/>
            <a:p>
              <a:pPr>
                <a:defRPr/>
              </a:pPr>
              <a:endParaRPr lang="en-US"/>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p:spPr>
          <p:txBody>
            <a:bodyPr wrap="none" anchor="ctr"/>
            <a:lstStyle/>
            <a:p>
              <a:pPr>
                <a:defRPr/>
              </a:pPr>
              <a:endParaRPr lang="en-US"/>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p:spPr>
          <p:txBody>
            <a:bodyPr wrap="none" anchor="ctr"/>
            <a:lstStyle/>
            <a:p>
              <a:pPr>
                <a:defRPr/>
              </a:pPr>
              <a:endParaRPr lang="en-US"/>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p:spPr>
          <p:txBody>
            <a:bodyPr wrap="none" anchor="ctr"/>
            <a:lstStyle/>
            <a:p>
              <a:pPr>
                <a:defRPr/>
              </a:pPr>
              <a:endParaRPr lang="en-US"/>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p:spPr>
          <p:txBody>
            <a:bodyPr wrap="none" anchor="ctr"/>
            <a:lstStyle/>
            <a:p>
              <a:pPr>
                <a:defRPr/>
              </a:pPr>
              <a:endParaRPr lang="en-US"/>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p:spPr>
          <p:txBody>
            <a:bodyPr wrap="none" anchor="ctr"/>
            <a:lstStyle/>
            <a:p>
              <a:pPr>
                <a:defRPr/>
              </a:pPr>
              <a:endParaRPr lang="en-US"/>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p:spPr>
          <p:txBody>
            <a:bodyPr wrap="none" anchor="ctr"/>
            <a:lstStyle/>
            <a:p>
              <a:pPr>
                <a:defRPr/>
              </a:pPr>
              <a:endParaRPr lang="en-US"/>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p:spPr>
          <p:txBody>
            <a:bodyPr wrap="none" anchor="ctr"/>
            <a:lstStyle/>
            <a:p>
              <a:pPr>
                <a:defRPr/>
              </a:pPr>
              <a:endParaRPr lang="en-US"/>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p:spPr>
          <p:txBody>
            <a:bodyPr wrap="none" anchor="ctr"/>
            <a:lstStyle/>
            <a:p>
              <a:pPr>
                <a:defRPr/>
              </a:pPr>
              <a:endParaRPr lang="en-US"/>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p:spPr>
          <p:txBody>
            <a:bodyPr wrap="none" anchor="ctr"/>
            <a:lstStyle/>
            <a:p>
              <a:pPr>
                <a:defRPr/>
              </a:pPr>
              <a:endParaRPr lang="en-US"/>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p:spPr>
          <p:txBody>
            <a:bodyPr wrap="none" anchor="ctr"/>
            <a:lstStyle/>
            <a:p>
              <a:pPr>
                <a:defRPr/>
              </a:pPr>
              <a:endParaRPr lang="en-US"/>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p:spPr>
          <p:txBody>
            <a:bodyPr wrap="none" anchor="ctr"/>
            <a:lstStyle/>
            <a:p>
              <a:pPr>
                <a:defRPr/>
              </a:pPr>
              <a:endParaRPr lang="en-US"/>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p:spPr>
          <p:txBody>
            <a:bodyPr wrap="none" anchor="ctr"/>
            <a:lstStyle/>
            <a:p>
              <a:pPr>
                <a:defRPr/>
              </a:pPr>
              <a:endParaRPr lang="en-US"/>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p:spPr>
          <p:txBody>
            <a:bodyPr wrap="none" anchor="ctr"/>
            <a:lstStyle/>
            <a:p>
              <a:pPr>
                <a:defRPr/>
              </a:pPr>
              <a:endParaRPr lang="en-US"/>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p:spPr>
          <p:txBody>
            <a:bodyPr wrap="none" anchor="ctr"/>
            <a:lstStyle/>
            <a:p>
              <a:pPr>
                <a:defRPr/>
              </a:pPr>
              <a:endParaRPr lang="en-US"/>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p:spPr>
          <p:txBody>
            <a:bodyPr wrap="none" anchor="ctr"/>
            <a:lstStyle/>
            <a:p>
              <a:pPr>
                <a:defRPr/>
              </a:pPr>
              <a:endParaRPr lang="en-US"/>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p:spPr>
          <p:txBody>
            <a:bodyPr wrap="none" anchor="ctr"/>
            <a:lstStyle/>
            <a:p>
              <a:pPr>
                <a:defRPr/>
              </a:pPr>
              <a:endParaRPr lang="en-US"/>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p:spPr>
          <p:txBody>
            <a:bodyPr wrap="none" anchor="ctr"/>
            <a:lstStyle/>
            <a:p>
              <a:pPr>
                <a:defRPr/>
              </a:pPr>
              <a:endParaRPr lang="en-US"/>
            </a:p>
          </p:txBody>
        </p:sp>
      </p:grpSp>
      <p:sp>
        <p:nvSpPr>
          <p:cNvPr id="5123" name="Rectangle 3"/>
          <p:cNvSpPr>
            <a:spLocks noGrp="1" noChangeArrowheads="1"/>
          </p:cNvSpPr>
          <p:nvPr>
            <p:ph type="ctrTitle"/>
          </p:nvPr>
        </p:nvSpPr>
        <p:spPr>
          <a:xfrm>
            <a:off x="315913" y="466725"/>
            <a:ext cx="6781800" cy="5483225"/>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000"/>
            </a:lvl1pPr>
          </a:lstStyle>
          <a:p>
            <a:r>
              <a:rPr lang="en-US" altLang="en-US" smtClean="0"/>
              <a:t>Click to edit Master subtitle style</a:t>
            </a:r>
            <a:endParaRPr lang="en-GB" altLang="en-US"/>
          </a:p>
        </p:txBody>
      </p:sp>
      <p:sp>
        <p:nvSpPr>
          <p:cNvPr id="37" name="Rectangle 5"/>
          <p:cNvSpPr>
            <a:spLocks noGrp="1" noChangeArrowheads="1"/>
          </p:cNvSpPr>
          <p:nvPr>
            <p:ph type="dt" sz="half" idx="10"/>
          </p:nvPr>
        </p:nvSpPr>
        <p:spPr>
          <a:xfrm>
            <a:off x="323850" y="6237288"/>
            <a:ext cx="2133600" cy="457200"/>
          </a:xfrm>
        </p:spPr>
        <p:txBody>
          <a:bodyPr/>
          <a:lstStyle>
            <a:lvl1pPr>
              <a:defRPr/>
            </a:lvl1pPr>
          </a:lstStyle>
          <a:p>
            <a:pPr>
              <a:defRPr/>
            </a:pPr>
            <a:endParaRPr lang="en-GB" altLang="en-US"/>
          </a:p>
        </p:txBody>
      </p:sp>
      <p:sp>
        <p:nvSpPr>
          <p:cNvPr id="3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GB" altLang="en-US"/>
          </a:p>
        </p:txBody>
      </p:sp>
      <p:sp>
        <p:nvSpPr>
          <p:cNvPr id="39" name="Rectangle 7"/>
          <p:cNvSpPr>
            <a:spLocks noGrp="1" noChangeArrowheads="1"/>
          </p:cNvSpPr>
          <p:nvPr>
            <p:ph type="sldNum" sz="quarter" idx="12"/>
          </p:nvPr>
        </p:nvSpPr>
        <p:spPr>
          <a:xfrm>
            <a:off x="6553200" y="6248400"/>
            <a:ext cx="2133600" cy="457200"/>
          </a:xfrm>
        </p:spPr>
        <p:txBody>
          <a:bodyPr/>
          <a:lstStyle>
            <a:lvl1pPr>
              <a:defRPr b="0"/>
            </a:lvl1pPr>
          </a:lstStyle>
          <a:p>
            <a:pPr>
              <a:defRPr/>
            </a:pPr>
            <a:fld id="{45611A4E-CCCF-4BB1-A32D-25BDF97420A2}" type="slidenum">
              <a:rPr lang="en-GB" altLang="en-US" smtClean="0"/>
              <a:pPr>
                <a:defRPr/>
              </a:pPr>
              <a:t>‹#›</a:t>
            </a:fld>
            <a:endParaRPr lang="en-GB" altLang="en-US"/>
          </a:p>
        </p:txBody>
      </p:sp>
    </p:spTree>
    <p:extLst>
      <p:ext uri="{BB962C8B-B14F-4D97-AF65-F5344CB8AC3E}">
        <p14:creationId xmlns:p14="http://schemas.microsoft.com/office/powerpoint/2010/main" val="1524913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662F5838-2F4C-4F53-9AC5-1DB114010A12}" type="slidenum">
              <a:rPr lang="en-GB" altLang="en-US" smtClean="0"/>
              <a:pPr>
                <a:defRPr/>
              </a:pPr>
              <a:t>‹#›</a:t>
            </a:fld>
            <a:endParaRPr lang="en-GB" altLang="en-US"/>
          </a:p>
        </p:txBody>
      </p:sp>
    </p:spTree>
    <p:extLst>
      <p:ext uri="{BB962C8B-B14F-4D97-AF65-F5344CB8AC3E}">
        <p14:creationId xmlns:p14="http://schemas.microsoft.com/office/powerpoint/2010/main" val="166295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49238"/>
            <a:ext cx="2058988" cy="6080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49238"/>
            <a:ext cx="6029325" cy="6080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428FD309-3BD7-4D23-A60B-2C459E6357CB}" type="slidenum">
              <a:rPr lang="en-GB" altLang="en-US" smtClean="0"/>
              <a:pPr>
                <a:defRPr/>
              </a:pPr>
              <a:t>‹#›</a:t>
            </a:fld>
            <a:endParaRPr lang="en-GB" altLang="en-US"/>
          </a:p>
        </p:txBody>
      </p:sp>
    </p:spTree>
    <p:extLst>
      <p:ext uri="{BB962C8B-B14F-4D97-AF65-F5344CB8AC3E}">
        <p14:creationId xmlns:p14="http://schemas.microsoft.com/office/powerpoint/2010/main" val="3041873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2DED86-1BA4-4A39-B3AF-4D77D8111EB2}" type="datetimeFigureOut">
              <a:rPr lang="en-US"/>
              <a:pPr>
                <a:defRPr/>
              </a:pPr>
              <a:t>9/3/2015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7F72BE-B9A1-4163-B149-13C915244720}" type="slidenum">
              <a:rPr lang="en-US"/>
              <a:pPr>
                <a:defRPr/>
              </a:pPr>
              <a:t>‹#›</a:t>
            </a:fld>
            <a:endParaRPr lang="en-US"/>
          </a:p>
        </p:txBody>
      </p:sp>
    </p:spTree>
    <p:extLst>
      <p:ext uri="{BB962C8B-B14F-4D97-AF65-F5344CB8AC3E}">
        <p14:creationId xmlns:p14="http://schemas.microsoft.com/office/powerpoint/2010/main" val="1606025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E29E8C-005D-44C6-B364-F114A870A989}" type="datetimeFigureOut">
              <a:rPr lang="en-US"/>
              <a:pPr>
                <a:defRPr/>
              </a:pPr>
              <a:t>9/3/2015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8D0530-B10A-4798-9F16-7A17370DF441}" type="slidenum">
              <a:rPr lang="en-US"/>
              <a:pPr>
                <a:defRPr/>
              </a:pPr>
              <a:t>‹#›</a:t>
            </a:fld>
            <a:endParaRPr lang="en-US"/>
          </a:p>
        </p:txBody>
      </p:sp>
    </p:spTree>
    <p:extLst>
      <p:ext uri="{BB962C8B-B14F-4D97-AF65-F5344CB8AC3E}">
        <p14:creationId xmlns:p14="http://schemas.microsoft.com/office/powerpoint/2010/main" val="3222845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pPr>
                <a:defRPr/>
              </a:pPr>
              <a:t>‹#›</a:t>
            </a:fld>
            <a:endParaRPr lang="en-GB" altLang="en-US"/>
          </a:p>
        </p:txBody>
      </p:sp>
    </p:spTree>
    <p:extLst>
      <p:ext uri="{BB962C8B-B14F-4D97-AF65-F5344CB8AC3E}">
        <p14:creationId xmlns:p14="http://schemas.microsoft.com/office/powerpoint/2010/main" val="134786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pPr>
                <a:defRPr/>
              </a:pPr>
              <a:t>‹#›</a:t>
            </a:fld>
            <a:endParaRPr lang="en-GB" altLang="en-US"/>
          </a:p>
        </p:txBody>
      </p:sp>
    </p:spTree>
    <p:extLst>
      <p:ext uri="{BB962C8B-B14F-4D97-AF65-F5344CB8AC3E}">
        <p14:creationId xmlns:p14="http://schemas.microsoft.com/office/powerpoint/2010/main" val="254536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DC1DC425-BABC-46B4-ABDB-A868F2DE67CE}" type="slidenum">
              <a:rPr lang="en-GB" altLang="en-US" smtClean="0"/>
              <a:pPr>
                <a:defRPr/>
              </a:pPr>
              <a:t>‹#›</a:t>
            </a:fld>
            <a:endParaRPr lang="en-GB" altLang="en-US"/>
          </a:p>
        </p:txBody>
      </p:sp>
    </p:spTree>
    <p:extLst>
      <p:ext uri="{BB962C8B-B14F-4D97-AF65-F5344CB8AC3E}">
        <p14:creationId xmlns:p14="http://schemas.microsoft.com/office/powerpoint/2010/main" val="3628232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539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539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C42C5EC5-1CE7-4C79-87D3-CAA01996390B}" type="slidenum">
              <a:rPr lang="en-GB" altLang="en-US" smtClean="0"/>
              <a:pPr>
                <a:defRPr/>
              </a:pPr>
              <a:t>‹#›</a:t>
            </a:fld>
            <a:endParaRPr lang="en-GB" altLang="en-US"/>
          </a:p>
        </p:txBody>
      </p:sp>
    </p:spTree>
    <p:extLst>
      <p:ext uri="{BB962C8B-B14F-4D97-AF65-F5344CB8AC3E}">
        <p14:creationId xmlns:p14="http://schemas.microsoft.com/office/powerpoint/2010/main" val="90242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p:cNvSpPr>
            <a:spLocks noGrp="1" noChangeArrowheads="1"/>
          </p:cNvSpPr>
          <p:nvPr>
            <p:ph type="sldNum" sz="quarter" idx="12"/>
          </p:nvPr>
        </p:nvSpPr>
        <p:spPr>
          <a:ln/>
        </p:spPr>
        <p:txBody>
          <a:bodyPr/>
          <a:lstStyle>
            <a:lvl1pPr>
              <a:defRPr/>
            </a:lvl1pPr>
          </a:lstStyle>
          <a:p>
            <a:pPr>
              <a:defRPr/>
            </a:pPr>
            <a:fld id="{4D4A012A-5AEB-4916-8BF0-A7A8E3FC7BD9}" type="slidenum">
              <a:rPr lang="en-GB" altLang="en-US" smtClean="0"/>
              <a:pPr>
                <a:defRPr/>
              </a:pPr>
              <a:t>‹#›</a:t>
            </a:fld>
            <a:endParaRPr lang="en-GB" altLang="en-US"/>
          </a:p>
        </p:txBody>
      </p:sp>
    </p:spTree>
    <p:extLst>
      <p:ext uri="{BB962C8B-B14F-4D97-AF65-F5344CB8AC3E}">
        <p14:creationId xmlns:p14="http://schemas.microsoft.com/office/powerpoint/2010/main" val="52628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7"/>
          <p:cNvSpPr>
            <a:spLocks noGrp="1" noChangeArrowheads="1"/>
          </p:cNvSpPr>
          <p:nvPr>
            <p:ph type="sldNum" sz="quarter" idx="12"/>
          </p:nvPr>
        </p:nvSpPr>
        <p:spPr>
          <a:ln/>
        </p:spPr>
        <p:txBody>
          <a:bodyPr/>
          <a:lstStyle>
            <a:lvl1pPr>
              <a:defRPr/>
            </a:lvl1pPr>
          </a:lstStyle>
          <a:p>
            <a:pPr>
              <a:defRPr/>
            </a:pPr>
            <a:fld id="{8D9B8D82-99B1-45FA-9E37-8782F870442B}" type="slidenum">
              <a:rPr lang="en-GB" altLang="en-US" smtClean="0"/>
              <a:pPr>
                <a:defRPr/>
              </a:pPr>
              <a:t>‹#›</a:t>
            </a:fld>
            <a:endParaRPr lang="en-GB" altLang="en-US"/>
          </a:p>
        </p:txBody>
      </p:sp>
    </p:spTree>
    <p:extLst>
      <p:ext uri="{BB962C8B-B14F-4D97-AF65-F5344CB8AC3E}">
        <p14:creationId xmlns:p14="http://schemas.microsoft.com/office/powerpoint/2010/main" val="377121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pPr>
                <a:defRPr/>
              </a:pPr>
              <a:t>‹#›</a:t>
            </a:fld>
            <a:endParaRPr lang="en-GB" altLang="en-US"/>
          </a:p>
        </p:txBody>
      </p:sp>
    </p:spTree>
    <p:extLst>
      <p:ext uri="{BB962C8B-B14F-4D97-AF65-F5344CB8AC3E}">
        <p14:creationId xmlns:p14="http://schemas.microsoft.com/office/powerpoint/2010/main" val="35458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0432AF39-1E3E-4918-980B-B98B19FE4021}" type="slidenum">
              <a:rPr lang="en-GB" altLang="en-US" smtClean="0"/>
              <a:pPr>
                <a:defRPr/>
              </a:pPr>
              <a:t>‹#›</a:t>
            </a:fld>
            <a:endParaRPr lang="en-GB" altLang="en-US"/>
          </a:p>
        </p:txBody>
      </p:sp>
    </p:spTree>
    <p:extLst>
      <p:ext uri="{BB962C8B-B14F-4D97-AF65-F5344CB8AC3E}">
        <p14:creationId xmlns:p14="http://schemas.microsoft.com/office/powerpoint/2010/main" val="160252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06D6DCDD-776C-426F-ABED-A456A9ABCD5B}" type="slidenum">
              <a:rPr lang="en-GB" altLang="en-US" smtClean="0"/>
              <a:pPr>
                <a:defRPr/>
              </a:pPr>
              <a:t>‹#›</a:t>
            </a:fld>
            <a:endParaRPr lang="en-GB" altLang="en-US"/>
          </a:p>
        </p:txBody>
      </p:sp>
    </p:spTree>
    <p:extLst>
      <p:ext uri="{BB962C8B-B14F-4D97-AF65-F5344CB8AC3E}">
        <p14:creationId xmlns:p14="http://schemas.microsoft.com/office/powerpoint/2010/main" val="89294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pPr>
                <a:defRPr/>
              </a:pPr>
              <a:t>‹#›</a:t>
            </a:fld>
            <a:endParaRPr lang="en-GB" altLang="en-US"/>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extLst>
      <p:ext uri="{BB962C8B-B14F-4D97-AF65-F5344CB8AC3E}">
        <p14:creationId xmlns:p14="http://schemas.microsoft.com/office/powerpoint/2010/main" val="400327879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1DFCA37-3231-42FF-9510-823AE7FEA2E3}" type="datetimeFigureOut">
              <a:rPr lang="en-US"/>
              <a:pPr>
                <a:defRPr/>
              </a:pPr>
              <a:t>9/3/2015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7C67EAB-EA54-4801-B398-A398234B71D5}" type="slidenum">
              <a:rPr lang="en-US"/>
              <a:pPr>
                <a:defRPr/>
              </a:pPr>
              <a:t>‹#›</a:t>
            </a:fld>
            <a:endParaRPr lang="en-US"/>
          </a:p>
        </p:txBody>
      </p:sp>
    </p:spTree>
    <p:extLst>
      <p:ext uri="{BB962C8B-B14F-4D97-AF65-F5344CB8AC3E}">
        <p14:creationId xmlns:p14="http://schemas.microsoft.com/office/powerpoint/2010/main" val="3769367274"/>
      </p:ext>
    </p:extLst>
  </p:cSld>
  <p:clrMap bg1="dk1" tx1="lt1" bg2="dk2" tx2="lt2" accent1="accent1" accent2="accent2" accent3="accent3" accent4="accent4" accent5="accent5" accent6="accent6" hlink="hlink" folHlink="folHlink"/>
  <p:sldLayoutIdLst>
    <p:sldLayoutId id="2147483679" r:id="rId1"/>
    <p:sldLayoutId id="2147483680"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fld id="{E1DFCA37-3231-42FF-9510-823AE7FEA2E3}" type="datetimeFigureOut">
              <a:rPr lang="en-US" smtClean="0"/>
              <a:pPr>
                <a:defRPr/>
              </a:pPr>
              <a:t>9/3/2015</a:t>
            </a:fld>
            <a:endParaRPr lang="en-US"/>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57C67EAB-EA54-4801-B398-A398234B71D5}" type="slidenum">
              <a:rPr lang="en-US" smtClean="0"/>
              <a:pPr>
                <a:defRPr/>
              </a:pPr>
              <a:t>‹#›</a:t>
            </a:fld>
            <a:endParaRPr lang="en-US"/>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extLst>
      <p:ext uri="{BB962C8B-B14F-4D97-AF65-F5344CB8AC3E}">
        <p14:creationId xmlns:p14="http://schemas.microsoft.com/office/powerpoint/2010/main" val="2263612136"/>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lly-brown.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4213" y="765175"/>
            <a:ext cx="6624637" cy="2376488"/>
          </a:xfrm>
        </p:spPr>
        <p:txBody>
          <a:bodyPr/>
          <a:lstStyle/>
          <a:p>
            <a:pPr algn="ctr" eaLnBrk="1" hangingPunct="1">
              <a:spcBef>
                <a:spcPts val="600"/>
              </a:spcBef>
            </a:pPr>
            <a:r>
              <a:rPr lang="en-GB" sz="3600" dirty="0" smtClean="0">
                <a:solidFill>
                  <a:srgbClr val="002060"/>
                </a:solidFill>
              </a:rPr>
              <a:t>Enhancing the student experience to maximising student engagement, retention and success </a:t>
            </a:r>
            <a:br>
              <a:rPr lang="en-GB" sz="3600" dirty="0" smtClean="0">
                <a:solidFill>
                  <a:srgbClr val="002060"/>
                </a:solidFill>
              </a:rPr>
            </a:br>
            <a:r>
              <a:rPr lang="en-GB" sz="2000" dirty="0" smtClean="0">
                <a:solidFill>
                  <a:srgbClr val="002060"/>
                </a:solidFill>
              </a:rPr>
              <a:t>Cork Institute of Technology </a:t>
            </a:r>
            <a:br>
              <a:rPr lang="en-GB" sz="2000" dirty="0" smtClean="0">
                <a:solidFill>
                  <a:srgbClr val="002060"/>
                </a:solidFill>
              </a:rPr>
            </a:br>
            <a:r>
              <a:rPr lang="en-GB" sz="1800" dirty="0" smtClean="0">
                <a:solidFill>
                  <a:srgbClr val="002060"/>
                </a:solidFill>
              </a:rPr>
              <a:t>September 2015</a:t>
            </a:r>
          </a:p>
        </p:txBody>
      </p:sp>
      <p:sp>
        <p:nvSpPr>
          <p:cNvPr id="15362" name="Rectangle 3"/>
          <p:cNvSpPr>
            <a:spLocks noGrp="1" noChangeArrowheads="1"/>
          </p:cNvSpPr>
          <p:nvPr>
            <p:ph type="subTitle" idx="1"/>
          </p:nvPr>
        </p:nvSpPr>
        <p:spPr>
          <a:xfrm>
            <a:off x="539750" y="3429000"/>
            <a:ext cx="6696075" cy="2165350"/>
          </a:xfrm>
        </p:spPr>
        <p:txBody>
          <a:bodyPr/>
          <a:lstStyle/>
          <a:p>
            <a:pPr algn="ctr" eaLnBrk="1" hangingPunct="1"/>
            <a:r>
              <a:rPr lang="en-GB" sz="2400" dirty="0" smtClean="0"/>
              <a:t>Sally Brown NTF, PFHEA,SFSEDA</a:t>
            </a:r>
          </a:p>
          <a:p>
            <a:pPr algn="ctr" eaLnBrk="1" hangingPunct="1"/>
            <a:r>
              <a:rPr lang="en-GB" sz="2400" dirty="0" smtClean="0">
                <a:hlinkClick r:id="rId3"/>
              </a:rPr>
              <a:t>http://sally-</a:t>
            </a:r>
            <a:r>
              <a:rPr lang="en-GB" sz="2400" dirty="0" err="1" smtClean="0">
                <a:hlinkClick r:id="rId3"/>
              </a:rPr>
              <a:t>brown.net</a:t>
            </a:r>
            <a:r>
              <a:rPr lang="en-GB" sz="2400" dirty="0" smtClean="0"/>
              <a:t> @</a:t>
            </a:r>
            <a:r>
              <a:rPr lang="en-GB" sz="2400" dirty="0" err="1" smtClean="0"/>
              <a:t>ProfSallyBrown</a:t>
            </a:r>
            <a:endParaRPr lang="en-GB" sz="2400" dirty="0" smtClean="0"/>
          </a:p>
          <a:p>
            <a:pPr algn="ctr" eaLnBrk="1" hangingPunct="1"/>
            <a:r>
              <a:rPr lang="en-GB" sz="1800" dirty="0" smtClean="0"/>
              <a:t>Emerita Professor, Leeds Beckett University,</a:t>
            </a:r>
          </a:p>
          <a:p>
            <a:pPr algn="ctr" eaLnBrk="1" hangingPunct="1"/>
            <a:r>
              <a:rPr lang="en-GB" sz="1800" dirty="0" smtClean="0"/>
              <a:t>Visiting Professor, University of Plymouth and Liverpool John Moores University.</a:t>
            </a:r>
          </a:p>
          <a:p>
            <a:pPr algn="ctr" eaLnBrk="1" hangingPunct="1"/>
            <a:endParaRPr lang="en-GB" sz="2400" b="0" dirty="0" smtClean="0"/>
          </a:p>
          <a:p>
            <a:pPr algn="ctr" eaLnBrk="1" hangingPunct="1"/>
            <a:endParaRPr lang="en-GB" sz="800" b="0" dirty="0" smtClean="0"/>
          </a:p>
          <a:p>
            <a:pPr algn="ctr" eaLnBrk="1" hangingPunct="1"/>
            <a:r>
              <a:rPr lang="en-GB" sz="800" dirty="0" smtClean="0"/>
              <a:t> </a:t>
            </a:r>
          </a:p>
        </p:txBody>
      </p:sp>
    </p:spTree>
  </p:cSld>
  <p:clrMapOvr>
    <a:masterClrMapping/>
  </p:clrMapOvr>
  <p:transition advTm="520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rgbClr val="002060"/>
                </a:solidFill>
              </a:rPr>
              <a:t>High quality teaching…</a:t>
            </a:r>
          </a:p>
        </p:txBody>
      </p:sp>
      <p:sp>
        <p:nvSpPr>
          <p:cNvPr id="3" name="Content Placeholder 2"/>
          <p:cNvSpPr>
            <a:spLocks noGrp="1"/>
          </p:cNvSpPr>
          <p:nvPr>
            <p:ph idx="1"/>
          </p:nvPr>
        </p:nvSpPr>
        <p:spPr/>
        <p:txBody>
          <a:bodyPr/>
          <a:lstStyle/>
          <a:p>
            <a:pPr>
              <a:buNone/>
            </a:pPr>
            <a:r>
              <a:rPr lang="en-GB" dirty="0" smtClean="0"/>
              <a:t>…“implies recognising that students must be engaged with the content of learning tasks in a way that is likely to enable them to reach understanding…Sharp engagement, imaginative inquiry and finding of a suitable level and style are all more likely to occur if teaching methods that necessitate student energy, problem solving and cooperative learning are employed”. (</a:t>
            </a:r>
            <a:r>
              <a:rPr lang="en-GB" dirty="0" err="1" smtClean="0"/>
              <a:t>Ramsden</a:t>
            </a:r>
            <a:r>
              <a:rPr lang="en-GB" dirty="0" smtClean="0"/>
              <a:t>, 2003, p.97)</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a:solidFill>
                  <a:srgbClr val="002060"/>
                </a:solidFill>
              </a:rPr>
              <a:t>Delivering content…..</a:t>
            </a:r>
          </a:p>
        </p:txBody>
      </p:sp>
      <p:sp>
        <p:nvSpPr>
          <p:cNvPr id="18435" name="Rectangle 3"/>
          <p:cNvSpPr>
            <a:spLocks noGrp="1" noChangeArrowheads="1"/>
          </p:cNvSpPr>
          <p:nvPr>
            <p:ph idx="1"/>
          </p:nvPr>
        </p:nvSpPr>
        <p:spPr/>
        <p:txBody>
          <a:bodyPr/>
          <a:lstStyle/>
          <a:p>
            <a:pPr>
              <a:lnSpc>
                <a:spcPct val="100000"/>
              </a:lnSpc>
            </a:pPr>
            <a:r>
              <a:rPr lang="en-GB" sz="2400" smtClean="0"/>
              <a:t>is less like delivering a parcel (the postman model) and more like delivering a baby (the midwife model). </a:t>
            </a:r>
          </a:p>
          <a:p>
            <a:pPr>
              <a:lnSpc>
                <a:spcPct val="100000"/>
              </a:lnSpc>
            </a:pPr>
            <a:r>
              <a:rPr lang="en-GB" sz="2400" smtClean="0"/>
              <a:t>University staff can advise, guide, intervene when things so wrong, but in the end only the student can bring learning into life!!</a:t>
            </a:r>
          </a:p>
          <a:p>
            <a:pPr>
              <a:lnSpc>
                <a:spcPct val="100000"/>
              </a:lnSpc>
            </a:pPr>
            <a:r>
              <a:rPr lang="en-GB" sz="2400" smtClean="0"/>
              <a:t>Content can be gleaned from many sources (e.g. MIT and our UK Open University are putting more and more content into open access areas).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a:solidFill>
                  <a:srgbClr val="002060"/>
                </a:solidFill>
              </a:rPr>
              <a:t>The </a:t>
            </a:r>
            <a:r>
              <a:rPr lang="en-US" sz="3200">
                <a:solidFill>
                  <a:srgbClr val="002060"/>
                </a:solidFill>
              </a:rPr>
              <a:t>Maieutic model</a:t>
            </a:r>
            <a:endParaRPr lang="en-GB" sz="3200">
              <a:solidFill>
                <a:srgbClr val="002060"/>
              </a:solidFill>
            </a:endParaRPr>
          </a:p>
        </p:txBody>
      </p:sp>
      <p:sp>
        <p:nvSpPr>
          <p:cNvPr id="16387" name="Content Placeholder 2"/>
          <p:cNvSpPr>
            <a:spLocks noGrp="1"/>
          </p:cNvSpPr>
          <p:nvPr>
            <p:ph idx="1"/>
          </p:nvPr>
        </p:nvSpPr>
        <p:spPr/>
        <p:txBody>
          <a:bodyPr/>
          <a:lstStyle/>
          <a:p>
            <a:pPr>
              <a:lnSpc>
                <a:spcPct val="100000"/>
              </a:lnSpc>
              <a:buFont typeface="Wingdings" pitchFamily="2" charset="2"/>
              <a:buNone/>
            </a:pPr>
            <a:r>
              <a:rPr lang="en-US" sz="2400" dirty="0" err="1" smtClean="0"/>
              <a:t>Maieutics</a:t>
            </a:r>
            <a:r>
              <a:rPr lang="en-US" sz="2400" dirty="0" smtClean="0"/>
              <a:t> is a complex procedure of research introduced by Socrates, embracing the Socratic method in its widest sense. It is based on the idea that the truth is latent in the mind of every human being due to her/his innate reason but has to be "given birth" by answering questions (or problems) intelligently proposed. The word is derived from the Greek "μα</a:t>
            </a:r>
            <a:r>
              <a:rPr lang="en-US" sz="2400" dirty="0" err="1" smtClean="0"/>
              <a:t>ιευτικός</a:t>
            </a:r>
            <a:r>
              <a:rPr lang="en-US" sz="2400" dirty="0" smtClean="0"/>
              <a:t>," pertaining to midwifery.</a:t>
            </a:r>
            <a:r>
              <a:rPr lang="en-GB" sz="2400" dirty="0" smtClean="0"/>
              <a:t> </a:t>
            </a:r>
          </a:p>
          <a:p>
            <a:pPr>
              <a:lnSpc>
                <a:spcPct val="100000"/>
              </a:lnSpc>
              <a:buFont typeface="Wingdings" pitchFamily="2" charset="2"/>
              <a:buNone/>
            </a:pPr>
            <a:endParaRPr lang="en-GB"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rgbClr val="002060"/>
                </a:solidFill>
              </a:rPr>
              <a:t>To engage learners we can:</a:t>
            </a:r>
          </a:p>
        </p:txBody>
      </p:sp>
      <p:sp>
        <p:nvSpPr>
          <p:cNvPr id="44035" name="Content Placeholder 2"/>
          <p:cNvSpPr>
            <a:spLocks noGrp="1"/>
          </p:cNvSpPr>
          <p:nvPr>
            <p:ph idx="1"/>
          </p:nvPr>
        </p:nvSpPr>
        <p:spPr/>
        <p:txBody>
          <a:bodyPr/>
          <a:lstStyle/>
          <a:p>
            <a:pPr>
              <a:lnSpc>
                <a:spcPct val="100000"/>
              </a:lnSpc>
            </a:pPr>
            <a:r>
              <a:rPr lang="en-GB" sz="2400" dirty="0" smtClean="0"/>
              <a:t>Make use of real examples and hot-off-the-press data to keep content current;</a:t>
            </a:r>
          </a:p>
          <a:p>
            <a:r>
              <a:rPr lang="en-GB" dirty="0" smtClean="0"/>
              <a:t>Give added-value to person who bothers to turn up. </a:t>
            </a:r>
            <a:r>
              <a:rPr lang="en-GB" sz="2400" dirty="0" smtClean="0"/>
              <a:t>Provide resources and text on-line that back up classroom activities (including audio/video recordings</a:t>
            </a:r>
            <a:r>
              <a:rPr lang="en-GB" dirty="0" smtClean="0"/>
              <a:t> of your lectures) without ever letting it be perceived that this is a substitute for being there!</a:t>
            </a:r>
          </a:p>
          <a:p>
            <a:pPr>
              <a:lnSpc>
                <a:spcPct val="100000"/>
              </a:lnSpc>
            </a:pPr>
            <a:r>
              <a:rPr lang="en-GB" dirty="0" smtClean="0"/>
              <a:t>Provide c</a:t>
            </a:r>
            <a:r>
              <a:rPr lang="en-GB" sz="2400" dirty="0" smtClean="0"/>
              <a:t>hallenges to students’ thinking without letting individuals feel publicly exposed or humiliated</a:t>
            </a:r>
          </a:p>
          <a:p>
            <a:pPr>
              <a:lnSpc>
                <a:spcPct val="100000"/>
              </a:lnSpc>
            </a:pPr>
            <a:r>
              <a:rPr lang="en-GB" sz="2400" dirty="0" smtClean="0"/>
              <a:t>Relate their work to the forthcoming/ongoing assignment (without slavishly teaching to the exam)</a:t>
            </a:r>
          </a:p>
          <a:p>
            <a:pPr>
              <a:lnSpc>
                <a:spcPct val="100000"/>
              </a:lnSpc>
            </a:pPr>
            <a:r>
              <a:rPr lang="en-GB" sz="2400" dirty="0" smtClean="0"/>
              <a:t>Make spaces for dialogue, through clickers/ twitter/ whatever</a:t>
            </a:r>
            <a:r>
              <a:rPr lang="en-GB" dirty="0" smtClean="0"/>
              <a:t>, live and </a:t>
            </a:r>
            <a:r>
              <a:rPr lang="en-GB" sz="2400" dirty="0" smtClean="0"/>
              <a:t>after the session.</a:t>
            </a:r>
          </a:p>
          <a:p>
            <a:pPr>
              <a:lnSpc>
                <a:spcPct val="100000"/>
              </a:lnSpc>
            </a:pPr>
            <a:endParaRPr lang="en-GB" sz="2400" dirty="0" smtClean="0"/>
          </a:p>
          <a:p>
            <a:pPr>
              <a:lnSpc>
                <a:spcPct val="100000"/>
              </a:lnSpc>
            </a:pPr>
            <a:endParaRPr lang="en-GB"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rgbClr val="002060"/>
                </a:solidFill>
              </a:rPr>
              <a:t>What kinds of behaviours offer warning signs of risk of drop-out</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ts val="600"/>
              </a:spcBef>
              <a:spcAft>
                <a:spcPct val="0"/>
              </a:spcAft>
              <a:buClr>
                <a:schemeClr val="tx2"/>
              </a:buClr>
              <a:buSzPct val="70000"/>
              <a:buFont typeface="Wingdings" pitchFamily="2" charset="2"/>
              <a:buChar char="l"/>
            </a:pPr>
            <a:r>
              <a:rPr lang="en-GB" sz="2400" b="1" dirty="0"/>
              <a:t>Failure to register with the library, to download required resources, to return books on time;</a:t>
            </a:r>
          </a:p>
          <a:p>
            <a:pPr fontAlgn="base">
              <a:spcBef>
                <a:spcPts val="600"/>
              </a:spcBef>
              <a:spcAft>
                <a:spcPct val="0"/>
              </a:spcAft>
              <a:buClr>
                <a:schemeClr val="tx2"/>
              </a:buClr>
              <a:buSzPct val="70000"/>
              <a:buFont typeface="Wingdings" pitchFamily="2" charset="2"/>
              <a:buChar char="l"/>
            </a:pPr>
            <a:r>
              <a:rPr lang="en-GB" sz="2400" b="1" dirty="0"/>
              <a:t>Not engaging with fellow students;</a:t>
            </a:r>
          </a:p>
          <a:p>
            <a:pPr fontAlgn="base">
              <a:spcBef>
                <a:spcPts val="600"/>
              </a:spcBef>
              <a:spcAft>
                <a:spcPct val="0"/>
              </a:spcAft>
              <a:buClr>
                <a:schemeClr val="tx2"/>
              </a:buClr>
              <a:buSzPct val="70000"/>
              <a:buFont typeface="Wingdings" pitchFamily="2" charset="2"/>
              <a:buChar char="l"/>
            </a:pPr>
            <a:r>
              <a:rPr lang="en-GB" sz="2400" b="1" dirty="0"/>
              <a:t>Not participating in group tasks;</a:t>
            </a:r>
          </a:p>
          <a:p>
            <a:pPr fontAlgn="base">
              <a:spcBef>
                <a:spcPts val="600"/>
              </a:spcBef>
              <a:spcAft>
                <a:spcPct val="0"/>
              </a:spcAft>
              <a:buClr>
                <a:schemeClr val="tx2"/>
              </a:buClr>
              <a:buSzPct val="70000"/>
              <a:buFont typeface="Wingdings" pitchFamily="2" charset="2"/>
              <a:buChar char="l"/>
            </a:pPr>
            <a:r>
              <a:rPr lang="en-GB" sz="2400" b="1" dirty="0"/>
              <a:t>Not submitting work on time (or at all);</a:t>
            </a:r>
          </a:p>
          <a:p>
            <a:pPr fontAlgn="base">
              <a:spcBef>
                <a:spcPts val="600"/>
              </a:spcBef>
              <a:spcAft>
                <a:spcPct val="0"/>
              </a:spcAft>
              <a:buClr>
                <a:schemeClr val="tx2"/>
              </a:buClr>
              <a:buSzPct val="70000"/>
              <a:buFont typeface="Wingdings" pitchFamily="2" charset="2"/>
              <a:buChar char="l"/>
            </a:pPr>
            <a:r>
              <a:rPr lang="en-GB" sz="2400" b="1" dirty="0"/>
              <a:t>Poor marks on early assignments;</a:t>
            </a:r>
          </a:p>
          <a:p>
            <a:pPr fontAlgn="base">
              <a:spcBef>
                <a:spcPts val="600"/>
              </a:spcBef>
              <a:spcAft>
                <a:spcPct val="0"/>
              </a:spcAft>
              <a:buClr>
                <a:schemeClr val="tx2"/>
              </a:buClr>
              <a:buSzPct val="70000"/>
              <a:buFont typeface="Wingdings" pitchFamily="2" charset="2"/>
              <a:buChar char="l"/>
            </a:pPr>
            <a:r>
              <a:rPr lang="en-GB" sz="2400" b="1" dirty="0"/>
              <a:t>Not picking up or responding to assessed work;</a:t>
            </a:r>
          </a:p>
          <a:p>
            <a:pPr fontAlgn="base">
              <a:spcBef>
                <a:spcPts val="600"/>
              </a:spcBef>
              <a:spcAft>
                <a:spcPct val="0"/>
              </a:spcAft>
              <a:buClr>
                <a:schemeClr val="tx2"/>
              </a:buClr>
              <a:buSzPct val="70000"/>
              <a:buFont typeface="Wingdings" pitchFamily="2" charset="2"/>
              <a:buChar char="l"/>
            </a:pPr>
            <a:r>
              <a:rPr lang="en-GB" sz="2400" b="1" dirty="0"/>
              <a:t>Non attendance, or very poor or intermittent attendance.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p:cNvSpPr>
          <p:nvPr>
            <p:ph type="title"/>
          </p:nvPr>
        </p:nvSpPr>
        <p:spPr>
          <a:xfrm>
            <a:off x="152400" y="274638"/>
            <a:ext cx="88392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eaLnBrk="1" hangingPunct="1"/>
            <a:r>
              <a:rPr lang="en-GB" sz="3200" b="1" dirty="0">
                <a:solidFill>
                  <a:srgbClr val="002060"/>
                </a:solidFill>
              </a:rPr>
              <a:t>Yorke reported that for full-time and sandwich students, factors influencing drop out were</a:t>
            </a:r>
          </a:p>
        </p:txBody>
      </p:sp>
      <p:sp>
        <p:nvSpPr>
          <p:cNvPr id="14339" name="Rectangle 3"/>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Poor quality of experience</a:t>
            </a:r>
          </a:p>
          <a:p>
            <a:pPr>
              <a:spcBef>
                <a:spcPct val="30000"/>
              </a:spcBef>
              <a:buClr>
                <a:srgbClr val="7030A0"/>
              </a:buClr>
              <a:buSzPct val="70000"/>
              <a:buFont typeface="Wingdings" pitchFamily="2" charset="2"/>
              <a:buChar char="l"/>
            </a:pPr>
            <a:r>
              <a:rPr lang="en-GB" sz="2400" b="1" dirty="0"/>
              <a:t>Inability to cope with course demands</a:t>
            </a:r>
          </a:p>
          <a:p>
            <a:pPr>
              <a:spcBef>
                <a:spcPct val="30000"/>
              </a:spcBef>
              <a:buClr>
                <a:srgbClr val="7030A0"/>
              </a:buClr>
              <a:buSzPct val="70000"/>
              <a:buFont typeface="Wingdings" pitchFamily="2" charset="2"/>
              <a:buChar char="l"/>
            </a:pPr>
            <a:r>
              <a:rPr lang="en-GB" sz="2400" b="1" dirty="0"/>
              <a:t>Unhappy with social environment</a:t>
            </a:r>
          </a:p>
          <a:p>
            <a:pPr>
              <a:spcBef>
                <a:spcPct val="30000"/>
              </a:spcBef>
              <a:buClr>
                <a:srgbClr val="7030A0"/>
              </a:buClr>
              <a:buSzPct val="70000"/>
              <a:buFont typeface="Wingdings" pitchFamily="2" charset="2"/>
              <a:buChar char="l"/>
            </a:pPr>
            <a:r>
              <a:rPr lang="en-GB" sz="2400" b="1" dirty="0"/>
              <a:t>Wrong choice of course</a:t>
            </a:r>
          </a:p>
          <a:p>
            <a:pPr>
              <a:spcBef>
                <a:spcPct val="30000"/>
              </a:spcBef>
              <a:buClr>
                <a:srgbClr val="7030A0"/>
              </a:buClr>
              <a:buSzPct val="70000"/>
              <a:buFont typeface="Wingdings" pitchFamily="2" charset="2"/>
              <a:buChar char="l"/>
            </a:pPr>
            <a:r>
              <a:rPr lang="en-GB" sz="2400" b="1" dirty="0"/>
              <a:t>Financial need</a:t>
            </a:r>
          </a:p>
          <a:p>
            <a:pPr>
              <a:spcBef>
                <a:spcPct val="30000"/>
              </a:spcBef>
              <a:buClr>
                <a:srgbClr val="7030A0"/>
              </a:buClr>
              <a:buSzPct val="70000"/>
              <a:buFont typeface="Wingdings" pitchFamily="2" charset="2"/>
              <a:buChar char="l"/>
            </a:pPr>
            <a:r>
              <a:rPr lang="en-GB" sz="2400" b="1" dirty="0"/>
              <a:t>Dissatisfaction with some part of university provision.</a:t>
            </a:r>
          </a:p>
          <a:p>
            <a:pPr marL="0" indent="0">
              <a:spcBef>
                <a:spcPct val="30000"/>
              </a:spcBef>
              <a:buClr>
                <a:srgbClr val="7030A0"/>
              </a:buClr>
              <a:buSzPct val="70000"/>
              <a:buNone/>
            </a:pPr>
            <a:r>
              <a:rPr lang="en-GB" sz="2400" b="1" dirty="0" smtClean="0"/>
              <a:t>	(</a:t>
            </a:r>
            <a:r>
              <a:rPr lang="en-GB" sz="2400" b="1" dirty="0" err="1" smtClean="0"/>
              <a:t>Yorke</a:t>
            </a:r>
            <a:r>
              <a:rPr lang="en-GB" sz="2400" b="1" dirty="0" smtClean="0"/>
              <a:t>, 1999</a:t>
            </a:r>
            <a:r>
              <a:rPr lang="en-GB" sz="2400" b="1" dirty="0"/>
              <a:t>)</a:t>
            </a:r>
          </a:p>
          <a:p>
            <a:pPr>
              <a:spcBef>
                <a:spcPct val="30000"/>
              </a:spcBef>
              <a:buClr>
                <a:srgbClr val="7030A0"/>
              </a:buClr>
              <a:buSzPct val="70000"/>
              <a:buFont typeface="Wingdings" pitchFamily="2" charset="2"/>
              <a:buChar char="l"/>
            </a:pPr>
            <a:endParaRPr lang="en-GB"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eaLnBrk="1" hangingPunct="1"/>
            <a:r>
              <a:rPr lang="en-GB" sz="3200" b="1" dirty="0">
                <a:solidFill>
                  <a:srgbClr val="002060"/>
                </a:solidFill>
              </a:rPr>
              <a:t>Additionally, withdrawal of failure is more probable when:</a:t>
            </a:r>
          </a:p>
        </p:txBody>
      </p:sp>
      <p:sp>
        <p:nvSpPr>
          <p:cNvPr id="15363"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Students have chosen ‘the wrong programme’;</a:t>
            </a:r>
          </a:p>
          <a:p>
            <a:pPr>
              <a:spcBef>
                <a:spcPct val="30000"/>
              </a:spcBef>
              <a:buClr>
                <a:srgbClr val="7030A0"/>
              </a:buClr>
              <a:buSzPct val="70000"/>
              <a:buFont typeface="Wingdings" pitchFamily="2" charset="2"/>
              <a:buChar char="l"/>
            </a:pPr>
            <a:r>
              <a:rPr lang="en-GB" sz="2400" b="1" dirty="0"/>
              <a:t>Students lack commitment and/or interest;</a:t>
            </a:r>
          </a:p>
          <a:p>
            <a:pPr>
              <a:spcBef>
                <a:spcPct val="30000"/>
              </a:spcBef>
              <a:buClr>
                <a:srgbClr val="7030A0"/>
              </a:buClr>
              <a:buSzPct val="70000"/>
              <a:buFont typeface="Wingdings" pitchFamily="2" charset="2"/>
              <a:buChar char="l"/>
            </a:pPr>
            <a:r>
              <a:rPr lang="en-GB" sz="2400" b="1" dirty="0"/>
              <a:t>Students’ expectations are not met;</a:t>
            </a:r>
          </a:p>
          <a:p>
            <a:pPr>
              <a:spcBef>
                <a:spcPct val="30000"/>
              </a:spcBef>
              <a:buClr>
                <a:srgbClr val="7030A0"/>
              </a:buClr>
              <a:buSzPct val="70000"/>
              <a:buFont typeface="Wingdings" pitchFamily="2" charset="2"/>
              <a:buChar char="l"/>
            </a:pPr>
            <a:r>
              <a:rPr lang="en-GB" sz="2400" b="1" dirty="0"/>
              <a:t>The quality of teaching is poor;</a:t>
            </a:r>
          </a:p>
          <a:p>
            <a:pPr>
              <a:spcBef>
                <a:spcPct val="30000"/>
              </a:spcBef>
              <a:buClr>
                <a:srgbClr val="7030A0"/>
              </a:buClr>
              <a:buSzPct val="70000"/>
              <a:buFont typeface="Wingdings" pitchFamily="2" charset="2"/>
              <a:buChar char="l"/>
            </a:pPr>
            <a:r>
              <a:rPr lang="en-GB" sz="2400" b="1" dirty="0"/>
              <a:t>The academic culture is unsupportive (even hostile) to learning;</a:t>
            </a:r>
          </a:p>
          <a:p>
            <a:pPr>
              <a:spcBef>
                <a:spcPct val="30000"/>
              </a:spcBef>
              <a:buClr>
                <a:srgbClr val="7030A0"/>
              </a:buClr>
              <a:buSzPct val="70000"/>
              <a:buFont typeface="Wingdings" pitchFamily="2" charset="2"/>
              <a:buChar char="l"/>
            </a:pPr>
            <a:r>
              <a:rPr lang="en-GB" sz="2400" b="1" dirty="0"/>
              <a:t>Students experience financial difficulty; and</a:t>
            </a:r>
          </a:p>
          <a:p>
            <a:pPr>
              <a:spcBef>
                <a:spcPct val="30000"/>
              </a:spcBef>
              <a:buClr>
                <a:srgbClr val="7030A0"/>
              </a:buClr>
              <a:buSzPct val="70000"/>
              <a:buFont typeface="Wingdings" pitchFamily="2" charset="2"/>
              <a:buChar char="l"/>
            </a:pPr>
            <a:r>
              <a:rPr lang="en-GB" sz="2400" b="1" dirty="0"/>
              <a:t>Demands for other commitments supervene.</a:t>
            </a:r>
          </a:p>
          <a:p>
            <a:pPr marL="0" indent="0">
              <a:spcBef>
                <a:spcPct val="30000"/>
              </a:spcBef>
              <a:buClr>
                <a:srgbClr val="7030A0"/>
              </a:buClr>
              <a:buSzPct val="70000"/>
              <a:buNone/>
            </a:pPr>
            <a:r>
              <a:rPr lang="en-GB" sz="2400" b="1" dirty="0" err="1"/>
              <a:t>Peelo</a:t>
            </a:r>
            <a:r>
              <a:rPr lang="en-GB" sz="2400" b="1" dirty="0"/>
              <a:t> and Wareham p 34-5</a:t>
            </a:r>
          </a:p>
          <a:p>
            <a:pPr>
              <a:spcBef>
                <a:spcPct val="30000"/>
              </a:spcBef>
              <a:buClr>
                <a:srgbClr val="7030A0"/>
              </a:buClr>
              <a:buSzPct val="70000"/>
              <a:buFont typeface="Wingdings" pitchFamily="2" charset="2"/>
              <a:buChar char="l"/>
            </a:pPr>
            <a:endParaRPr lang="en-GB" sz="2400" b="1" dirty="0"/>
          </a:p>
          <a:p>
            <a:pPr>
              <a:spcBef>
                <a:spcPct val="30000"/>
              </a:spcBef>
              <a:buClr>
                <a:srgbClr val="7030A0"/>
              </a:buClr>
              <a:buSzPct val="70000"/>
              <a:buFont typeface="Wingdings" pitchFamily="2" charset="2"/>
              <a:buChar char="l"/>
            </a:pPr>
            <a:endParaRPr lang="en-GB"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5602" name="Picture 1" descr="Dawn and Jo 0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971346"/>
            <a:ext cx="7848872" cy="5886654"/>
          </a:xfrm>
          <a:prstGeom prst="rect">
            <a:avLst/>
          </a:prstGeom>
          <a:noFill/>
          <a:ln w="9525">
            <a:noFill/>
            <a:miter lim="800000"/>
            <a:headEnd/>
            <a:tailEnd/>
          </a:ln>
        </p:spPr>
      </p:pic>
      <p:sp>
        <p:nvSpPr>
          <p:cNvPr id="25603" name="Title 3"/>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3600" dirty="0"/>
              <a:t>Students yearn for </a:t>
            </a:r>
            <a:r>
              <a:rPr lang="en-GB" sz="3600" dirty="0" smtClean="0"/>
              <a:t>(and </a:t>
            </a:r>
            <a:r>
              <a:rPr lang="en-GB" sz="3600" dirty="0"/>
              <a:t>expect) personalised learning and assessment experiences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Poor attendance correlates with drop out and low </a:t>
            </a:r>
            <a:r>
              <a:rPr lang="en-GB" sz="3200" b="1" dirty="0" smtClean="0">
                <a:solidFill>
                  <a:srgbClr val="002060"/>
                </a:solidFill>
              </a:rPr>
              <a:t>engagement</a:t>
            </a:r>
            <a:r>
              <a:rPr lang="en-GB" sz="3200" b="1" dirty="0">
                <a:solidFill>
                  <a:srgbClr val="002060"/>
                </a:solidFill>
              </a:rPr>
              <a:t>:</a:t>
            </a:r>
          </a:p>
        </p:txBody>
      </p:sp>
      <p:sp>
        <p:nvSpPr>
          <p:cNvPr id="17411"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Research at Southampton institute (Lim), Glasgow Caledonian University (</a:t>
            </a:r>
            <a:r>
              <a:rPr lang="en-GB" sz="2400" b="1" dirty="0" err="1"/>
              <a:t>Begg</a:t>
            </a:r>
            <a:r>
              <a:rPr lang="en-GB" sz="2400" b="1" dirty="0"/>
              <a:t>) and University of Kent (Van der </a:t>
            </a:r>
            <a:r>
              <a:rPr lang="en-GB" sz="2400" b="1" dirty="0" err="1"/>
              <a:t>Velden</a:t>
            </a:r>
            <a:r>
              <a:rPr lang="en-GB" sz="2400" b="1" dirty="0"/>
              <a:t>) shows associations between weak attendance patterns and attrition;</a:t>
            </a:r>
          </a:p>
          <a:p>
            <a:pPr>
              <a:spcBef>
                <a:spcPct val="30000"/>
              </a:spcBef>
              <a:buClr>
                <a:srgbClr val="7030A0"/>
              </a:buClr>
              <a:buSzPct val="70000"/>
              <a:buFont typeface="Wingdings" pitchFamily="2" charset="2"/>
              <a:buChar char="l"/>
            </a:pPr>
            <a:r>
              <a:rPr lang="en-GB" sz="2400" b="1" dirty="0"/>
              <a:t>Whatever the cause, not being there exacerbates other problems with study;</a:t>
            </a:r>
          </a:p>
          <a:p>
            <a:pPr>
              <a:spcBef>
                <a:spcPct val="30000"/>
              </a:spcBef>
              <a:buClr>
                <a:srgbClr val="7030A0"/>
              </a:buClr>
              <a:buSzPct val="70000"/>
              <a:buFont typeface="Wingdings" pitchFamily="2" charset="2"/>
              <a:buChar char="l"/>
            </a:pPr>
            <a:r>
              <a:rPr lang="en-GB" sz="2400" b="1" dirty="0"/>
              <a:t>Endeavours to monitor and follow-up poor attendance has high pay off in terms of improving retention.</a:t>
            </a:r>
          </a:p>
          <a:p>
            <a:pPr>
              <a:spcBef>
                <a:spcPct val="30000"/>
              </a:spcBef>
              <a:buClr>
                <a:srgbClr val="7030A0"/>
              </a:buClr>
              <a:buSzPct val="70000"/>
              <a:buFont typeface="Wingdings" pitchFamily="2" charset="2"/>
              <a:buChar char="l"/>
            </a:pPr>
            <a:endParaRPr lang="en-GB"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Further factors identified by Peelo and Wareham including assessment issues</a:t>
            </a:r>
          </a:p>
        </p:txBody>
      </p:sp>
      <p:sp>
        <p:nvSpPr>
          <p:cNvPr id="19459"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The pressures of rising student numbers and reduced state funding have led to a decline in opportunities for staff-student interchange and feedback; </a:t>
            </a:r>
          </a:p>
          <a:p>
            <a:pPr>
              <a:spcBef>
                <a:spcPct val="30000"/>
              </a:spcBef>
              <a:buClr>
                <a:srgbClr val="7030A0"/>
              </a:buClr>
              <a:buSzPct val="70000"/>
              <a:buFont typeface="Wingdings" pitchFamily="2" charset="2"/>
              <a:buChar char="l"/>
            </a:pPr>
            <a:r>
              <a:rPr lang="en-GB" sz="2400" b="1" dirty="0"/>
              <a:t>Higher education is becoming more impersonal;</a:t>
            </a:r>
          </a:p>
          <a:p>
            <a:pPr>
              <a:spcBef>
                <a:spcPct val="30000"/>
              </a:spcBef>
              <a:buClr>
                <a:srgbClr val="7030A0"/>
              </a:buClr>
              <a:buSzPct val="70000"/>
              <a:buFont typeface="Wingdings" pitchFamily="2" charset="2"/>
              <a:buChar char="l"/>
            </a:pPr>
            <a:r>
              <a:rPr lang="en-GB" sz="2400" b="1" dirty="0"/>
              <a:t>Modularisation has led to semester-end (rather than year-end) assessment, which has led to a reduction in the amount of formative assessment being given to students - and formative assessment is crucial for engagement.</a:t>
            </a:r>
          </a:p>
          <a:p>
            <a:pPr>
              <a:spcBef>
                <a:spcPct val="30000"/>
              </a:spcBef>
              <a:buClr>
                <a:srgbClr val="7030A0"/>
              </a:buClr>
              <a:buSzPct val="70000"/>
              <a:buFont typeface="Wingdings" pitchFamily="2" charset="2"/>
              <a:buChar char="l"/>
            </a:pPr>
            <a:endParaRPr lang="en-GB" sz="2400" b="1" dirty="0"/>
          </a:p>
          <a:p>
            <a:pPr>
              <a:spcBef>
                <a:spcPct val="30000"/>
              </a:spcBef>
              <a:buClr>
                <a:srgbClr val="7030A0"/>
              </a:buClr>
              <a:buSzPct val="70000"/>
              <a:buFont typeface="Wingdings" pitchFamily="2" charset="2"/>
              <a:buChar char="l"/>
            </a:pPr>
            <a:endParaRPr lang="en-GB" sz="2400" b="1" dirty="0"/>
          </a:p>
          <a:p>
            <a:pPr>
              <a:spcBef>
                <a:spcPct val="30000"/>
              </a:spcBef>
              <a:buClr>
                <a:srgbClr val="7030A0"/>
              </a:buClr>
              <a:buSzPct val="70000"/>
              <a:buFont typeface="Wingdings" pitchFamily="2" charset="2"/>
              <a:buChar char="l"/>
            </a:pPr>
            <a:endParaRPr lang="en-GB"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7543800" cy="1071570"/>
          </a:xfrm>
        </p:spPr>
        <p:txBody>
          <a:bodyPr/>
          <a:lstStyle/>
          <a:p>
            <a:r>
              <a:rPr lang="en-GB" sz="3200" dirty="0" smtClean="0">
                <a:solidFill>
                  <a:srgbClr val="002060"/>
                </a:solidFill>
              </a:rPr>
              <a:t>Enhancing the student experience to maximise student engagement, retention and success</a:t>
            </a:r>
            <a:endParaRPr lang="en-GB" sz="3200" dirty="0">
              <a:solidFill>
                <a:srgbClr val="002060"/>
              </a:solidFill>
            </a:endParaRPr>
          </a:p>
        </p:txBody>
      </p:sp>
      <p:sp>
        <p:nvSpPr>
          <p:cNvPr id="3" name="Content Placeholder 2"/>
          <p:cNvSpPr>
            <a:spLocks noGrp="1"/>
          </p:cNvSpPr>
          <p:nvPr>
            <p:ph idx="1"/>
          </p:nvPr>
        </p:nvSpPr>
        <p:spPr/>
        <p:txBody>
          <a:bodyPr/>
          <a:lstStyle/>
          <a:p>
            <a:r>
              <a:rPr lang="en-GB" sz="2000" dirty="0" smtClean="0"/>
              <a:t>Retention is a matter of high importance to HE providers in Ireland and internationally, the costs of drop-out are high, both institutionally in terms of financial disadvantage, and also personally for the students who are likely to suffer the negative consequences in terms of both career and damaged self-esteem. Research tells us that students who have struggled to enter higher education in the first place are disproportionately represented among those who leave without completing their courses. </a:t>
            </a:r>
          </a:p>
          <a:p>
            <a:r>
              <a:rPr lang="en-GB" sz="2000" dirty="0" smtClean="0"/>
              <a:t>We have learned a lot in recent years about the kinds of factors that predispose students to dropping out of higher education and the kinds of behaviours that are indicators of the likelihood of students leaving early. While there will always be a proportion of students who drop-out for reasons beyond our control, there is much we can do to minimise attrition.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Mature students drop out too</a:t>
            </a:r>
          </a:p>
        </p:txBody>
      </p:sp>
      <p:sp>
        <p:nvSpPr>
          <p:cNvPr id="23555"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The older female students were less likely than their younger peers were less likely to cite matters related to wrong choice of field of study. 'Mature' entrants tend to have taken time over a decision that is often buttressed by their experience of life outside the educational system. Basically, they know what they want to do. On the evidence of this study, however, these students more frequently run into difficulty with finance and family. </a:t>
            </a:r>
            <a:endParaRPr lang="en-GB" sz="2400" b="1" dirty="0" smtClean="0"/>
          </a:p>
          <a:p>
            <a:pPr marL="0" indent="0">
              <a:spcBef>
                <a:spcPct val="30000"/>
              </a:spcBef>
              <a:buClr>
                <a:srgbClr val="7030A0"/>
              </a:buClr>
              <a:buSzPct val="70000"/>
              <a:buNone/>
            </a:pPr>
            <a:r>
              <a:rPr lang="en-GB" sz="2400" b="1" dirty="0" err="1" smtClean="0"/>
              <a:t>Peelo</a:t>
            </a:r>
            <a:r>
              <a:rPr lang="en-GB" sz="2400" b="1" dirty="0" smtClean="0"/>
              <a:t> </a:t>
            </a:r>
            <a:r>
              <a:rPr lang="en-GB" sz="2400" b="1" dirty="0"/>
              <a:t>and Wareham p33</a:t>
            </a:r>
          </a:p>
          <a:p>
            <a:pPr>
              <a:spcBef>
                <a:spcPct val="30000"/>
              </a:spcBef>
              <a:buClr>
                <a:srgbClr val="7030A0"/>
              </a:buClr>
              <a:buSzPct val="70000"/>
              <a:buFont typeface="Wingdings" pitchFamily="2" charset="2"/>
              <a:buChar char="l"/>
            </a:pPr>
            <a:endParaRPr lang="en-GB" sz="2400" b="1" dirty="0"/>
          </a:p>
          <a:p>
            <a:pPr>
              <a:spcBef>
                <a:spcPct val="30000"/>
              </a:spcBef>
              <a:buClr>
                <a:srgbClr val="7030A0"/>
              </a:buClr>
              <a:buSzPct val="70000"/>
              <a:buFont typeface="Wingdings" pitchFamily="2" charset="2"/>
              <a:buChar char="l"/>
            </a:pPr>
            <a:endParaRPr lang="en-GB"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22238"/>
            <a:ext cx="8143932" cy="10747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rgbClr val="002060"/>
                </a:solidFill>
              </a:rPr>
              <a:t>How can we get students to fully engage? Some suggestions</a:t>
            </a:r>
          </a:p>
        </p:txBody>
      </p:sp>
      <p:sp>
        <p:nvSpPr>
          <p:cNvPr id="3" name="Content Placeholder 2"/>
          <p:cNvSpPr>
            <a:spLocks noGrp="1"/>
          </p:cNvSpPr>
          <p:nvPr>
            <p:ph idx="1"/>
          </p:nvPr>
        </p:nvSpPr>
        <p:spPr/>
        <p:txBody>
          <a:bodyPr/>
          <a:lstStyle/>
          <a:p>
            <a:r>
              <a:rPr lang="en-GB" dirty="0" smtClean="0"/>
              <a:t>Provide opportunities for students to get involved in authentic learning environments on campus or off;</a:t>
            </a:r>
          </a:p>
          <a:p>
            <a:r>
              <a:rPr lang="en-GB" dirty="0" smtClean="0"/>
              <a:t>Keep the curriculum current and life-relevant, without losing historical perspectives;</a:t>
            </a:r>
          </a:p>
          <a:p>
            <a:r>
              <a:rPr lang="en-GB" dirty="0" smtClean="0"/>
              <a:t>Give them real problems to solve and issues with which to engage;</a:t>
            </a:r>
          </a:p>
          <a:p>
            <a:r>
              <a:rPr lang="en-GB" dirty="0" smtClean="0"/>
              <a:t>Identify the skills they need to succeed and provide opportunities to rehearse and develop them;</a:t>
            </a:r>
          </a:p>
          <a:p>
            <a:r>
              <a:rPr lang="en-GB" dirty="0" smtClean="0"/>
              <a:t>Never compromise on the quality of the demands we make of them.</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6387" name="Picture 2" descr="091027_bigdraw_DSC_625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052736"/>
            <a:ext cx="8692617" cy="5789042"/>
          </a:xfrm>
          <a:prstGeom prst="rect">
            <a:avLst/>
          </a:prstGeom>
          <a:noFill/>
          <a:ln w="9525">
            <a:noFill/>
            <a:miter lim="800000"/>
            <a:headEnd/>
            <a:tailEnd/>
          </a:ln>
        </p:spPr>
      </p:pic>
      <p:sp>
        <p:nvSpPr>
          <p:cNvPr id="5" name="Title 3"/>
          <p:cNvSpPr txBox="1">
            <a:spLocks/>
          </p:cNvSpPr>
          <p:nvPr/>
        </p:nvSpPr>
        <p:spPr>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3200" dirty="0" err="1"/>
              <a:t>Polysemic</a:t>
            </a:r>
            <a:r>
              <a:rPr lang="en-GB" sz="3200" dirty="0"/>
              <a:t> activities: how can we engage and excite students’ attention in classes?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rgbClr val="002060"/>
                </a:solidFill>
              </a:rPr>
              <a:t>Engagement of international students: some important considerations</a:t>
            </a:r>
          </a:p>
        </p:txBody>
      </p:sp>
      <p:sp>
        <p:nvSpPr>
          <p:cNvPr id="1331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ts val="600"/>
              </a:spcBef>
              <a:spcAft>
                <a:spcPct val="0"/>
              </a:spcAft>
              <a:buClr>
                <a:schemeClr val="tx2"/>
              </a:buClr>
              <a:buSzPct val="70000"/>
              <a:buFont typeface="Wingdings" pitchFamily="2" charset="2"/>
              <a:buChar char="l"/>
            </a:pPr>
            <a:r>
              <a:rPr lang="en-GB" sz="2400" b="1" dirty="0"/>
              <a:t>Is recruitment undertaken to ensure students have the potential to succeed?</a:t>
            </a:r>
          </a:p>
          <a:p>
            <a:pPr fontAlgn="base">
              <a:spcBef>
                <a:spcPts val="600"/>
              </a:spcBef>
              <a:spcAft>
                <a:spcPct val="0"/>
              </a:spcAft>
              <a:buClr>
                <a:schemeClr val="tx2"/>
              </a:buClr>
              <a:buSzPct val="70000"/>
              <a:buFont typeface="Wingdings" pitchFamily="2" charset="2"/>
              <a:buChar char="l"/>
            </a:pPr>
            <a:r>
              <a:rPr lang="en-GB" sz="2400" b="1" dirty="0"/>
              <a:t>Is induction framed appropriately to welcome international students?</a:t>
            </a:r>
          </a:p>
          <a:p>
            <a:pPr fontAlgn="base">
              <a:spcBef>
                <a:spcPts val="600"/>
              </a:spcBef>
              <a:spcAft>
                <a:spcPct val="0"/>
              </a:spcAft>
              <a:buClr>
                <a:schemeClr val="tx2"/>
              </a:buClr>
              <a:buSzPct val="70000"/>
              <a:buFont typeface="Wingdings" pitchFamily="2" charset="2"/>
              <a:buChar char="l"/>
            </a:pPr>
            <a:r>
              <a:rPr lang="en-GB" sz="2400" b="1" dirty="0"/>
              <a:t>Are steps taken proactively to ensure international students have a good chance of integrating with their study cohorts</a:t>
            </a:r>
            <a:r>
              <a:rPr lang="en-GB" sz="2400" b="1" dirty="0" smtClean="0"/>
              <a:t>?</a:t>
            </a:r>
          </a:p>
          <a:p>
            <a:pPr fontAlgn="base">
              <a:spcBef>
                <a:spcPts val="600"/>
              </a:spcBef>
              <a:spcAft>
                <a:spcPct val="0"/>
              </a:spcAft>
              <a:buClr>
                <a:schemeClr val="tx2"/>
              </a:buClr>
              <a:buSzPct val="70000"/>
              <a:buFont typeface="Wingdings" pitchFamily="2" charset="2"/>
              <a:buChar char="l"/>
            </a:pPr>
            <a:r>
              <a:rPr lang="en-GB" sz="2400" b="1" dirty="0"/>
              <a:t>Is the curriculum international is scope and content? Are examples and case studies global</a:t>
            </a:r>
            <a:r>
              <a:rPr lang="en-GB" sz="2400" b="1" dirty="0" smtClean="0"/>
              <a:t>?</a:t>
            </a:r>
            <a:endParaRPr lang="en-GB" sz="2400" b="1" dirty="0"/>
          </a:p>
          <a:p>
            <a:pPr fontAlgn="base">
              <a:spcBef>
                <a:spcPts val="600"/>
              </a:spcBef>
              <a:spcAft>
                <a:spcPct val="0"/>
              </a:spcAft>
              <a:buClr>
                <a:schemeClr val="tx2"/>
              </a:buClr>
              <a:buSzPct val="70000"/>
              <a:buFont typeface="Wingdings" pitchFamily="2" charset="2"/>
              <a:buChar char="l"/>
            </a:pPr>
            <a:r>
              <a:rPr lang="en-GB" sz="2400" b="1" dirty="0"/>
              <a:t>Is the right kind of support offered (language, crisis support, befriending </a:t>
            </a:r>
            <a:r>
              <a:rPr lang="en-GB" sz="2400" b="1" dirty="0" smtClean="0"/>
              <a:t>etc.)?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1506" name="Picture 1" descr="IMG_9025.JPG"/>
          <p:cNvPicPr>
            <a:picLocks noChangeAspect="1"/>
          </p:cNvPicPr>
          <p:nvPr/>
        </p:nvPicPr>
        <p:blipFill>
          <a:blip r:embed="rId3" cstate="print"/>
          <a:srcRect/>
          <a:stretch>
            <a:fillRect/>
          </a:stretch>
        </p:blipFill>
        <p:spPr bwMode="auto">
          <a:xfrm>
            <a:off x="3769" y="740391"/>
            <a:ext cx="9144000" cy="6096000"/>
          </a:xfrm>
          <a:prstGeom prst="rect">
            <a:avLst/>
          </a:prstGeom>
          <a:noFill/>
          <a:ln w="9525">
            <a:noFill/>
            <a:miter lim="800000"/>
            <a:headEnd/>
            <a:tailEnd/>
          </a:ln>
        </p:spPr>
      </p:pic>
      <p:sp>
        <p:nvSpPr>
          <p:cNvPr id="21507" name="Title 3"/>
          <p:cNvSpPr txBox="1">
            <a:spLocks/>
          </p:cNvSpPr>
          <p:nvPr/>
        </p:nvSpPr>
        <p:spPr bwMode="auto">
          <a:xfrm>
            <a:off x="0" y="-762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dirty="0"/>
              <a:t>Group working can be problematic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7650" name="Picture 1" descr="b.JPG"/>
          <p:cNvPicPr>
            <a:picLocks noChangeAspect="1"/>
          </p:cNvPicPr>
          <p:nvPr/>
        </p:nvPicPr>
        <p:blipFill rotWithShape="1">
          <a:blip r:embed="rId3" cstate="email">
            <a:extLst>
              <a:ext uri="{28A0092B-C50C-407E-A947-70E740481C1C}">
                <a14:useLocalDpi xmlns:a14="http://schemas.microsoft.com/office/drawing/2010/main"/>
              </a:ext>
            </a:extLst>
          </a:blip>
          <a:srcRect t="-15275" b="-1"/>
          <a:stretch/>
        </p:blipFill>
        <p:spPr bwMode="auto">
          <a:xfrm>
            <a:off x="1907704" y="0"/>
            <a:ext cx="4572000" cy="6858000"/>
          </a:xfrm>
          <a:prstGeom prst="rect">
            <a:avLst/>
          </a:prstGeom>
          <a:noFill/>
          <a:ln w="9525">
            <a:noFill/>
            <a:miter lim="800000"/>
            <a:headEnd/>
            <a:tailEnd/>
          </a:ln>
        </p:spPr>
      </p:pic>
      <p:sp>
        <p:nvSpPr>
          <p:cNvPr id="3" name="Title 3"/>
          <p:cNvSpPr txBox="1">
            <a:spLocks/>
          </p:cNvSpPr>
          <p:nvPr/>
        </p:nvSpPr>
        <p:spPr>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dirty="0"/>
              <a:t>I-society: it’s all about me!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What can universities do?</a:t>
            </a:r>
          </a:p>
        </p:txBody>
      </p:sp>
      <p:sp>
        <p:nvSpPr>
          <p:cNvPr id="28675"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30000"/>
              </a:spcBef>
              <a:buClr>
                <a:srgbClr val="7030A0"/>
              </a:buClr>
              <a:buSzPct val="70000"/>
              <a:buNone/>
            </a:pPr>
            <a:r>
              <a:rPr lang="en-GB" sz="2400" b="1" dirty="0"/>
              <a:t>“Whereas a higher education institution can not do much about students’ background circumstances, it is probable that there is more academic failure in UK higher education than there should be. There seems to be scope in institutions for improving the ways in which they support students’ learning – and hence for reducing the incidence of academic failure. In the end, this comes down to an orientation towards the enhancement of the quality of the student experience.” </a:t>
            </a:r>
            <a:endParaRPr lang="en-GB" sz="2400" b="1" dirty="0" smtClean="0"/>
          </a:p>
          <a:p>
            <a:pPr marL="0" indent="0">
              <a:spcBef>
                <a:spcPct val="30000"/>
              </a:spcBef>
              <a:buClr>
                <a:srgbClr val="7030A0"/>
              </a:buClr>
              <a:buSzPct val="70000"/>
              <a:buNone/>
            </a:pPr>
            <a:r>
              <a:rPr lang="en-GB" sz="2400" b="1" dirty="0" smtClean="0"/>
              <a:t>(</a:t>
            </a:r>
            <a:r>
              <a:rPr lang="en-GB" sz="2400" b="1" dirty="0" err="1"/>
              <a:t>Yorke</a:t>
            </a:r>
            <a:r>
              <a:rPr lang="en-GB" sz="2400" b="1" dirty="0"/>
              <a:t> 2002 op </a:t>
            </a:r>
            <a:r>
              <a:rPr lang="en-GB" sz="2400" b="1" dirty="0" err="1"/>
              <a:t>cit</a:t>
            </a:r>
            <a:r>
              <a:rPr lang="en-GB" sz="2400" b="1" dirty="0"/>
              <a:t> p39).</a:t>
            </a:r>
          </a:p>
          <a:p>
            <a:pPr marL="0" indent="0">
              <a:spcBef>
                <a:spcPct val="30000"/>
              </a:spcBef>
              <a:buClr>
                <a:srgbClr val="7030A0"/>
              </a:buClr>
              <a:buSzPct val="70000"/>
              <a:buNone/>
            </a:pPr>
            <a:endParaRPr lang="en-GB" sz="2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Drop out and assessment</a:t>
            </a:r>
          </a:p>
        </p:txBody>
      </p:sp>
      <p:sp>
        <p:nvSpPr>
          <p:cNvPr id="31747"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“Roughly two-thirds of premature departures take place in, or at the end of, the first year of full-time study in the UK. Anecdotal evidence from a number of institutions indicates that early poor performance can be a powerful disincentive to continuation, with students feeling that perhaps they were not cut out for higher education after all – although the main problems are acculturation and acclimatisation to studying. “ (</a:t>
            </a:r>
            <a:r>
              <a:rPr lang="en-GB" sz="2400" b="1" dirty="0" err="1"/>
              <a:t>Yorke</a:t>
            </a:r>
            <a:r>
              <a:rPr lang="en-GB" sz="2400" b="1" dirty="0"/>
              <a:t> p37)</a:t>
            </a:r>
          </a:p>
          <a:p>
            <a:pPr>
              <a:spcBef>
                <a:spcPct val="30000"/>
              </a:spcBef>
              <a:buClr>
                <a:srgbClr val="7030A0"/>
              </a:buClr>
              <a:buSzPct val="70000"/>
              <a:buFont typeface="Wingdings" pitchFamily="2" charset="2"/>
              <a:buChar char="l"/>
            </a:pPr>
            <a:r>
              <a:rPr lang="en-GB" sz="2400" b="1" dirty="0"/>
              <a:t>Implications: assessment in the first semester is critical: it should be formative, informative, developmental and </a:t>
            </a:r>
            <a:r>
              <a:rPr lang="en-GB" sz="2400" b="1" dirty="0" smtClean="0"/>
              <a:t>remediable.</a:t>
            </a:r>
            <a:endParaRPr lang="en-GB" sz="2400" b="1" dirty="0"/>
          </a:p>
          <a:p>
            <a:pPr>
              <a:spcBef>
                <a:spcPct val="30000"/>
              </a:spcBef>
              <a:buClr>
                <a:srgbClr val="7030A0"/>
              </a:buClr>
              <a:buSzPct val="70000"/>
              <a:buFont typeface="Wingdings" pitchFamily="2" charset="2"/>
              <a:buChar char="l"/>
            </a:pPr>
            <a:endParaRPr lang="en-GB"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4818" name="Picture 1" descr="IMG_859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052736"/>
            <a:ext cx="8707896" cy="5805264"/>
          </a:xfrm>
          <a:prstGeom prst="rect">
            <a:avLst/>
          </a:prstGeom>
          <a:noFill/>
          <a:ln w="9525">
            <a:noFill/>
            <a:miter lim="800000"/>
            <a:headEnd/>
            <a:tailEnd/>
          </a:ln>
        </p:spPr>
      </p:pic>
      <p:sp>
        <p:nvSpPr>
          <p:cNvPr id="34819" name="Title 3"/>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3600" dirty="0"/>
              <a:t>Student-centred assessment can improve retention..…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6626" name="Picture 1" descr="business students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282825" y="908720"/>
            <a:ext cx="4578350" cy="5949280"/>
          </a:xfrm>
          <a:prstGeom prst="rect">
            <a:avLst/>
          </a:prstGeom>
          <a:noFill/>
          <a:ln w="9525">
            <a:noFill/>
            <a:miter lim="800000"/>
            <a:headEnd/>
            <a:tailEnd/>
          </a:ln>
        </p:spPr>
      </p:pic>
      <p:sp>
        <p:nvSpPr>
          <p:cNvPr id="3" name="Title 3"/>
          <p:cNvSpPr txBox="1">
            <a:spLocks/>
          </p:cNvSpPr>
          <p:nvPr/>
        </p:nvSpPr>
        <p:spPr>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3600" dirty="0"/>
              <a:t>And they really want personalised feedback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rgbClr val="002060"/>
                </a:solidFill>
              </a:rPr>
              <a:t>By the end of the workshop, participants will have had opportunities to:</a:t>
            </a:r>
            <a:endParaRPr lang="en-GB" sz="3200" dirty="0">
              <a:solidFill>
                <a:srgbClr val="002060"/>
              </a:solidFill>
            </a:endParaRPr>
          </a:p>
        </p:txBody>
      </p:sp>
      <p:sp>
        <p:nvSpPr>
          <p:cNvPr id="3" name="Content Placeholder 2"/>
          <p:cNvSpPr>
            <a:spLocks noGrp="1"/>
          </p:cNvSpPr>
          <p:nvPr>
            <p:ph idx="1"/>
          </p:nvPr>
        </p:nvSpPr>
        <p:spPr/>
        <p:txBody>
          <a:bodyPr/>
          <a:lstStyle/>
          <a:p>
            <a:r>
              <a:rPr lang="en-GB" dirty="0" smtClean="0"/>
              <a:t>consider what research tells us are the factors that impact on student retention;</a:t>
            </a:r>
          </a:p>
          <a:p>
            <a:r>
              <a:rPr lang="en-GB" dirty="0" smtClean="0"/>
              <a:t>review a range of enhancements to curriculum design, delivery and assessment that can improve student retention;</a:t>
            </a:r>
          </a:p>
          <a:p>
            <a:r>
              <a:rPr lang="en-GB" dirty="0" smtClean="0"/>
              <a:t>explore a range of interventions that we can undertake individually, as faculties and departments and as institutions as a whole to reduce the likelihood of student drop-out;</a:t>
            </a:r>
          </a:p>
          <a:p>
            <a:r>
              <a:rPr lang="en-GB" dirty="0" smtClean="0"/>
              <a:t>prioritise actions and interventions that they can implement in their own local contexts. </a:t>
            </a:r>
          </a:p>
          <a:p>
            <a:endParaRPr lang="en-GB" b="0" dirty="0" smtClean="0"/>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Picture 4" descr="exams in afghanistan.jpg"/>
          <p:cNvPicPr>
            <a:picLocks noChangeAspect="1"/>
          </p:cNvPicPr>
          <p:nvPr/>
        </p:nvPicPr>
        <p:blipFill>
          <a:blip r:embed="rId3" cstate="print">
            <a:lum contrast="40000"/>
          </a:blip>
          <a:srcRect/>
          <a:stretch>
            <a:fillRect/>
          </a:stretch>
        </p:blipFill>
        <p:spPr bwMode="auto">
          <a:xfrm>
            <a:off x="-304800" y="-228600"/>
            <a:ext cx="9553575" cy="6297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6866" name="Picture 1" descr="DSC_0120.JPG"/>
          <p:cNvPicPr>
            <a:picLocks noChangeAspect="1"/>
          </p:cNvPicPr>
          <p:nvPr/>
        </p:nvPicPr>
        <p:blipFill>
          <a:blip r:embed="rId3" cstate="print"/>
          <a:srcRect/>
          <a:stretch>
            <a:fillRect/>
          </a:stretch>
        </p:blipFill>
        <p:spPr bwMode="auto">
          <a:xfrm>
            <a:off x="4287" y="784225"/>
            <a:ext cx="9144000" cy="6073775"/>
          </a:xfrm>
          <a:prstGeom prst="rect">
            <a:avLst/>
          </a:prstGeom>
          <a:noFill/>
          <a:ln w="9525">
            <a:noFill/>
            <a:miter lim="800000"/>
            <a:headEnd/>
            <a:tailEnd/>
          </a:ln>
        </p:spPr>
      </p:pic>
      <p:sp>
        <p:nvSpPr>
          <p:cNvPr id="3" name="Title 3"/>
          <p:cNvSpPr txBox="1">
            <a:spLocks/>
          </p:cNvSpPr>
          <p:nvPr/>
        </p:nvSpPr>
        <p:spPr>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dirty="0"/>
              <a:t>Technologies can support giving feedback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7890" name="Picture 1" descr="192A7901.jpg"/>
          <p:cNvPicPr>
            <a:picLocks noChangeAspect="1"/>
          </p:cNvPicPr>
          <p:nvPr/>
        </p:nvPicPr>
        <p:blipFill>
          <a:blip r:embed="rId3" cstate="print"/>
          <a:srcRect/>
          <a:stretch>
            <a:fillRect/>
          </a:stretch>
        </p:blipFill>
        <p:spPr bwMode="auto">
          <a:xfrm>
            <a:off x="11308" y="750493"/>
            <a:ext cx="9144000" cy="6094413"/>
          </a:xfrm>
          <a:prstGeom prst="rect">
            <a:avLst/>
          </a:prstGeom>
          <a:noFill/>
          <a:ln w="9525">
            <a:noFill/>
            <a:miter lim="800000"/>
            <a:headEnd/>
            <a:tailEnd/>
          </a:ln>
        </p:spPr>
      </p:pic>
      <p:sp>
        <p:nvSpPr>
          <p:cNvPr id="3" name="Title 3"/>
          <p:cNvSpPr txBox="1">
            <a:spLocks/>
          </p:cNvSpPr>
          <p:nvPr/>
        </p:nvSpPr>
        <p:spPr>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dirty="0"/>
              <a:t>Bob Rotheram’s ‘Sounds good’ project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The uses of computer-assisted formative </a:t>
            </a:r>
            <a:r>
              <a:rPr lang="en-GB" sz="3200" b="1" dirty="0" smtClean="0">
                <a:solidFill>
                  <a:srgbClr val="002060"/>
                </a:solidFill>
              </a:rPr>
              <a:t>assessment</a:t>
            </a:r>
            <a:endParaRPr lang="en-GB" sz="3200" b="1" dirty="0">
              <a:solidFill>
                <a:srgbClr val="002060"/>
              </a:solidFill>
            </a:endParaRPr>
          </a:p>
        </p:txBody>
      </p:sp>
      <p:sp>
        <p:nvSpPr>
          <p:cNvPr id="38915"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While CAA is used in some contexts </a:t>
            </a:r>
            <a:r>
              <a:rPr lang="en-GB" sz="2400" b="1" dirty="0" err="1"/>
              <a:t>summatively</a:t>
            </a:r>
            <a:r>
              <a:rPr lang="en-GB" sz="2400" b="1" dirty="0"/>
              <a:t>, many would argue that it is most powerfully used to support formative feedback, especially where automatically generated by email. </a:t>
            </a:r>
          </a:p>
          <a:p>
            <a:pPr>
              <a:spcBef>
                <a:spcPct val="30000"/>
              </a:spcBef>
              <a:buClr>
                <a:srgbClr val="7030A0"/>
              </a:buClr>
              <a:buSzPct val="70000"/>
              <a:buFont typeface="Wingdings" pitchFamily="2" charset="2"/>
              <a:buChar char="l"/>
            </a:pPr>
            <a:r>
              <a:rPr lang="en-GB" sz="2400" b="1" dirty="0"/>
              <a:t>Students seem to really like having the chance to find out how they are doing, and attempt tests several times in an environment where no one else is watching how they do. </a:t>
            </a:r>
          </a:p>
          <a:p>
            <a:pPr>
              <a:spcBef>
                <a:spcPct val="30000"/>
              </a:spcBef>
              <a:buClr>
                <a:srgbClr val="7030A0"/>
              </a:buClr>
              <a:buSzPct val="70000"/>
              <a:buFont typeface="Wingdings" pitchFamily="2" charset="2"/>
              <a:buChar char="l"/>
            </a:pPr>
            <a:r>
              <a:rPr lang="en-GB" sz="2400" b="1" dirty="0"/>
              <a:t>Another benefit is that CAA systems allow you to monitor what is going on across a cohort, enabling you to concentrate your energies either on students who are repeatedly doing badly or those who are not engaging at all in the activity.</a:t>
            </a:r>
          </a:p>
          <a:p>
            <a:pPr>
              <a:spcBef>
                <a:spcPct val="30000"/>
              </a:spcBef>
              <a:buClr>
                <a:srgbClr val="7030A0"/>
              </a:buClr>
              <a:buSzPct val="70000"/>
              <a:buFont typeface="Wingdings" pitchFamily="2" charset="2"/>
              <a:buChar char="l"/>
            </a:pPr>
            <a:endParaRPr lang="en-GB" sz="2400" b="1" dirty="0"/>
          </a:p>
          <a:p>
            <a:pPr>
              <a:spcBef>
                <a:spcPct val="30000"/>
              </a:spcBef>
              <a:buClr>
                <a:srgbClr val="7030A0"/>
              </a:buClr>
              <a:buSzPct val="70000"/>
              <a:buFont typeface="Wingdings" pitchFamily="2" charset="2"/>
              <a:buChar char="l"/>
            </a:pPr>
            <a:endParaRPr lang="en-GB" sz="24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9938" name="Picture 2" descr="DSC_0976.JPG"/>
          <p:cNvPicPr>
            <a:picLocks noChangeAspect="1"/>
          </p:cNvPicPr>
          <p:nvPr/>
        </p:nvPicPr>
        <p:blipFill>
          <a:blip r:embed="rId3" cstate="print"/>
          <a:srcRect/>
          <a:stretch>
            <a:fillRect/>
          </a:stretch>
        </p:blipFill>
        <p:spPr bwMode="auto">
          <a:xfrm>
            <a:off x="0" y="774700"/>
            <a:ext cx="9144000" cy="6083300"/>
          </a:xfrm>
          <a:prstGeom prst="rect">
            <a:avLst/>
          </a:prstGeom>
          <a:noFill/>
          <a:ln w="9525">
            <a:noFill/>
            <a:miter lim="800000"/>
            <a:headEnd/>
            <a:tailEnd/>
          </a:ln>
        </p:spPr>
      </p:pic>
      <p:sp>
        <p:nvSpPr>
          <p:cNvPr id="39939" name="Title 3"/>
          <p:cNvSpPr txBox="1">
            <a:spLocks/>
          </p:cNvSpPr>
          <p:nvPr/>
        </p:nvSpPr>
        <p:spPr bwMode="auto">
          <a:xfrm>
            <a:off x="0" y="0"/>
            <a:ext cx="9144000" cy="7647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dirty="0"/>
              <a:t>Authentic assessment helps learning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62" name="Picture 2" descr="192A7625.jpg"/>
          <p:cNvPicPr>
            <a:picLocks noChangeAspect="1"/>
          </p:cNvPicPr>
          <p:nvPr/>
        </p:nvPicPr>
        <p:blipFill>
          <a:blip r:embed="rId3" cstate="print"/>
          <a:srcRect/>
          <a:stretch>
            <a:fillRect/>
          </a:stretch>
        </p:blipFill>
        <p:spPr bwMode="auto">
          <a:xfrm>
            <a:off x="0" y="762000"/>
            <a:ext cx="9144000" cy="6096000"/>
          </a:xfrm>
          <a:prstGeom prst="rect">
            <a:avLst/>
          </a:prstGeom>
          <a:noFill/>
          <a:ln w="9525">
            <a:noFill/>
            <a:miter lim="800000"/>
            <a:headEnd/>
            <a:tailEnd/>
          </a:ln>
        </p:spPr>
      </p:pic>
      <p:sp>
        <p:nvSpPr>
          <p:cNvPr id="40963" name="Title 3"/>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dirty="0"/>
              <a:t>Assessment successes breed confidence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Assessment, confidence and retention</a:t>
            </a:r>
          </a:p>
        </p:txBody>
      </p:sp>
      <p:sp>
        <p:nvSpPr>
          <p:cNvPr id="41987"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Crudely, student achievement is linked to students own beliefs about their abilities, whether these are fixed or malleable;</a:t>
            </a:r>
          </a:p>
          <a:p>
            <a:pPr>
              <a:spcBef>
                <a:spcPct val="30000"/>
              </a:spcBef>
              <a:buClr>
                <a:srgbClr val="7030A0"/>
              </a:buClr>
              <a:buSzPct val="70000"/>
              <a:buFont typeface="Wingdings" pitchFamily="2" charset="2"/>
              <a:buChar char="l"/>
            </a:pPr>
            <a:r>
              <a:rPr lang="en-GB" sz="2400" b="1" dirty="0"/>
              <a:t>Students who subscribe to an entity (fixed) theory of intelligence need ‘a diet of easy successes’ (</a:t>
            </a:r>
            <a:r>
              <a:rPr lang="en-GB" sz="2400" b="1" dirty="0" err="1"/>
              <a:t>Dweck</a:t>
            </a:r>
            <a:r>
              <a:rPr lang="en-GB" sz="2400" b="1" dirty="0"/>
              <a:t>, 2000:15) to confirm their ability and are fearful of learning goals as this involves an element of risk and personal failure. Assessment for these students is an all-encompassing activity that defines them as people. If they fail at the task, they are failures. </a:t>
            </a:r>
          </a:p>
          <a:p>
            <a:pPr>
              <a:spcBef>
                <a:spcPct val="30000"/>
              </a:spcBef>
              <a:buClr>
                <a:srgbClr val="7030A0"/>
              </a:buClr>
              <a:buSzPct val="70000"/>
              <a:buFont typeface="Wingdings" pitchFamily="2" charset="2"/>
              <a:buChar char="l"/>
            </a:pPr>
            <a:endParaRPr lang="en-GB" sz="2400" b="1" dirty="0"/>
          </a:p>
          <a:p>
            <a:pPr>
              <a:spcBef>
                <a:spcPct val="30000"/>
              </a:spcBef>
              <a:buClr>
                <a:srgbClr val="7030A0"/>
              </a:buClr>
              <a:buSzPct val="70000"/>
              <a:buFont typeface="Wingdings" pitchFamily="2" charset="2"/>
              <a:buChar char="l"/>
            </a:pPr>
            <a:endParaRPr lang="en-GB" sz="24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Students who believe that intelligence is malleable may be more robust</a:t>
            </a:r>
          </a:p>
        </p:txBody>
      </p:sp>
      <p:sp>
        <p:nvSpPr>
          <p:cNvPr id="43011"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30000"/>
              </a:spcBef>
              <a:buClr>
                <a:srgbClr val="7030A0"/>
              </a:buClr>
              <a:buSzPct val="70000"/>
              <a:buNone/>
            </a:pPr>
            <a:r>
              <a:rPr lang="en-GB" sz="2400" b="1" dirty="0"/>
              <a:t>Students who believe that intelligence is incremental have little or no fear of failure. A typical response from such a student is ‘The harder it gets, the harder I need to try’. These students do not see failure as an indictment of themselves and [can] separate their self-image from their academic achievement. When faced with a challenge, these students are more likely to continue in the face of adversity because they have nothing to prove. (after Clegg in </a:t>
            </a:r>
            <a:r>
              <a:rPr lang="en-GB" sz="2400" b="1" dirty="0" err="1"/>
              <a:t>Peelo</a:t>
            </a:r>
            <a:r>
              <a:rPr lang="en-GB" sz="2400" b="1" dirty="0"/>
              <a:t> and Wareham 2002)</a:t>
            </a:r>
          </a:p>
          <a:p>
            <a:pPr marL="0" indent="0">
              <a:spcBef>
                <a:spcPct val="30000"/>
              </a:spcBef>
              <a:buClr>
                <a:srgbClr val="7030A0"/>
              </a:buClr>
              <a:buSzPct val="70000"/>
              <a:buNone/>
            </a:pPr>
            <a:endParaRPr lang="en-GB" sz="2400" b="1" dirty="0"/>
          </a:p>
          <a:p>
            <a:pPr marL="0" indent="0">
              <a:spcBef>
                <a:spcPct val="30000"/>
              </a:spcBef>
              <a:buClr>
                <a:srgbClr val="7030A0"/>
              </a:buClr>
              <a:buSzPct val="70000"/>
              <a:buNone/>
            </a:pPr>
            <a:endParaRPr lang="en-GB"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4034" name="Picture 1" descr="QL8F41&amp;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7675" y="1219200"/>
            <a:ext cx="8480280" cy="5653520"/>
          </a:xfrm>
          <a:prstGeom prst="rect">
            <a:avLst/>
          </a:prstGeom>
          <a:noFill/>
          <a:ln w="9525">
            <a:noFill/>
            <a:miter lim="800000"/>
            <a:headEnd/>
            <a:tailEnd/>
          </a:ln>
        </p:spPr>
      </p:pic>
      <p:sp>
        <p:nvSpPr>
          <p:cNvPr id="44035" name="Title 3"/>
          <p:cNvSpPr txBox="1">
            <a:spLocks/>
          </p:cNvSpPr>
          <p:nvPr/>
        </p:nvSpPr>
        <p:spPr bwMode="auto">
          <a:xfrm>
            <a:off x="0" y="0"/>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3600" dirty="0"/>
              <a:t>Students really need to understand what is acceptable academic conduct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5058" name="Picture 2" descr="192A3127.jpg"/>
          <p:cNvPicPr>
            <a:picLocks noChangeAspect="1"/>
          </p:cNvPicPr>
          <p:nvPr/>
        </p:nvPicPr>
        <p:blipFill>
          <a:blip r:embed="rId3" cstate="print"/>
          <a:srcRect/>
          <a:stretch>
            <a:fillRect/>
          </a:stretch>
        </p:blipFill>
        <p:spPr bwMode="auto">
          <a:xfrm>
            <a:off x="14683" y="762000"/>
            <a:ext cx="9144000" cy="6096000"/>
          </a:xfrm>
          <a:prstGeom prst="rect">
            <a:avLst/>
          </a:prstGeom>
          <a:noFill/>
          <a:ln w="9525">
            <a:noFill/>
            <a:miter lim="800000"/>
            <a:headEnd/>
            <a:tailEnd/>
          </a:ln>
        </p:spPr>
      </p:pic>
      <p:sp>
        <p:nvSpPr>
          <p:cNvPr id="5" name="Title 3"/>
          <p:cNvSpPr txBox="1">
            <a:spLocks/>
          </p:cNvSpPr>
          <p:nvPr/>
        </p:nvSpPr>
        <p:spPr>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dirty="0"/>
              <a:t>Information literacy is crucial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rgbClr val="002060"/>
                </a:solidFill>
              </a:rPr>
              <a:t>Enhancing the student experience and fostering student engagement</a:t>
            </a:r>
            <a:r>
              <a:rPr lang="en-GB" dirty="0" smtClean="0">
                <a:solidFill>
                  <a:srgbClr val="002060"/>
                </a:solidFill>
              </a:rPr>
              <a:t> </a:t>
            </a:r>
            <a:endParaRPr lang="en-GB" dirty="0">
              <a:solidFill>
                <a:srgbClr val="002060"/>
              </a:solidFill>
            </a:endParaRPr>
          </a:p>
        </p:txBody>
      </p:sp>
      <p:sp>
        <p:nvSpPr>
          <p:cNvPr id="3" name="Content Placeholder 2"/>
          <p:cNvSpPr>
            <a:spLocks noGrp="1"/>
          </p:cNvSpPr>
          <p:nvPr>
            <p:ph idx="1"/>
          </p:nvPr>
        </p:nvSpPr>
        <p:spPr/>
        <p:txBody>
          <a:bodyPr/>
          <a:lstStyle/>
          <a:p>
            <a:pPr>
              <a:buNone/>
            </a:pPr>
            <a:r>
              <a:rPr lang="en-GB" dirty="0" smtClean="0"/>
              <a:t>Universities will only thrive in the 21st century if they take seriously the need to engage students fully and ensure that their learning experience are transformative. This participative session is designed to enable staff to:</a:t>
            </a:r>
          </a:p>
          <a:p>
            <a:r>
              <a:rPr lang="en-GB" dirty="0" smtClean="0"/>
              <a:t>review imaginatively how the curriculum can be presented to students to maximise their learning;</a:t>
            </a:r>
          </a:p>
          <a:p>
            <a:r>
              <a:rPr lang="en-GB" dirty="0" smtClean="0"/>
              <a:t>consider a range of means by which students can be engaged through both traditional and technology- enhanced approaches;</a:t>
            </a:r>
          </a:p>
          <a:p>
            <a:r>
              <a:rPr lang="en-GB" dirty="0" smtClean="0"/>
              <a:t>prioritise strategies to improve student learning and foster employability.</a:t>
            </a:r>
            <a:br>
              <a:rPr lang="en-GB" dirty="0" smtClean="0"/>
            </a:b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Helping students understand the rules of the game</a:t>
            </a:r>
          </a:p>
        </p:txBody>
      </p:sp>
      <p:sp>
        <p:nvSpPr>
          <p:cNvPr id="46083"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30000"/>
              </a:spcBef>
              <a:buClr>
                <a:srgbClr val="7030A0"/>
              </a:buClr>
              <a:buSzPct val="70000"/>
              <a:buNone/>
            </a:pPr>
            <a:r>
              <a:rPr lang="en-GB" sz="2400" b="1" dirty="0"/>
              <a:t>The hardship was not understanding. When they give you an assignment and say it was on this handout. But my difficulty is not understanding what to do at first… I think that there’s a lack of my reading ability, which I can’t blame anyone for. I can only blame myself because I don’t like reading. And if you don’t read, you’re not going to learn certain things. So I suppose that’s to do with me…..it’s reading as well as putting what you read into your essay. You can read it and understand it. I can read and understand it, but then you have to incorporate it into your own words. But in the words they want you to say it in, not just: She said this, and this is the way it should be. The words, the proper language. (Bowl op </a:t>
            </a:r>
            <a:r>
              <a:rPr lang="en-GB" sz="2400" b="1" dirty="0" err="1"/>
              <a:t>cit</a:t>
            </a:r>
            <a:r>
              <a:rPr lang="en-GB" sz="2400" b="1" dirty="0"/>
              <a:t> 2003 p90).</a:t>
            </a:r>
          </a:p>
          <a:p>
            <a:pPr marL="0" indent="0">
              <a:spcBef>
                <a:spcPct val="30000"/>
              </a:spcBef>
              <a:buClr>
                <a:srgbClr val="7030A0"/>
              </a:buClr>
              <a:buSzPct val="70000"/>
              <a:buNone/>
            </a:pPr>
            <a:endParaRPr lang="en-GB" sz="2400" b="1" dirty="0"/>
          </a:p>
          <a:p>
            <a:pPr marL="0" indent="0">
              <a:spcBef>
                <a:spcPct val="30000"/>
              </a:spcBef>
              <a:buClr>
                <a:srgbClr val="7030A0"/>
              </a:buClr>
              <a:buSzPct val="70000"/>
              <a:buNone/>
            </a:pPr>
            <a:endParaRPr lang="en-GB"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Problems associated with reading</a:t>
            </a:r>
          </a:p>
        </p:txBody>
      </p:sp>
      <p:sp>
        <p:nvSpPr>
          <p:cNvPr id="47107"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30000"/>
              </a:spcBef>
              <a:buClr>
                <a:srgbClr val="7030A0"/>
              </a:buClr>
              <a:buSzPct val="70000"/>
              <a:buNone/>
            </a:pPr>
            <a:r>
              <a:rPr lang="en-GB" sz="2400" b="1" dirty="0"/>
              <a:t>If 25% of your marks is from reading, you’ve got to try and show that, even if you haven’t read. I’m not going to sit there and read a chapter, and I’m certainly not going to read a book. But I’ll read little paragraphs that I think are relevant to what I’m writing, and it’s got me through, and my marks have been fine. But I can’t read. If I read too much, it goes over my head. If I’m writing something, I know what I want to say and I need something to back me up… then I will find something in a book that goes with that. I’m not going to try to take in the whole book just for one little bit. I have my book next to me and then I can pick out the bits. (Jenny, full-time community and youth work student). (Marion Bowl Non-traditional entrants to Higher Education 2003 p89).</a:t>
            </a:r>
          </a:p>
          <a:p>
            <a:pPr marL="0" indent="0">
              <a:spcBef>
                <a:spcPct val="30000"/>
              </a:spcBef>
              <a:buClr>
                <a:srgbClr val="7030A0"/>
              </a:buClr>
              <a:buSzPct val="70000"/>
              <a:buNone/>
            </a:pPr>
            <a:endParaRPr lang="en-GB" sz="2400" b="1" dirty="0"/>
          </a:p>
          <a:p>
            <a:pPr marL="0" indent="0">
              <a:spcBef>
                <a:spcPct val="30000"/>
              </a:spcBef>
              <a:buClr>
                <a:srgbClr val="7030A0"/>
              </a:buClr>
              <a:buSzPct val="70000"/>
              <a:buNone/>
            </a:pPr>
            <a:endParaRPr lang="en-GB" sz="2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Help students understand what is required with </a:t>
            </a:r>
            <a:r>
              <a:rPr lang="en-GB" sz="3200" b="1" dirty="0" smtClean="0">
                <a:solidFill>
                  <a:srgbClr val="002060"/>
                </a:solidFill>
              </a:rPr>
              <a:t>reading</a:t>
            </a:r>
            <a:endParaRPr lang="en-GB" sz="3200" b="1" dirty="0">
              <a:solidFill>
                <a:srgbClr val="002060"/>
              </a:solidFill>
            </a:endParaRPr>
          </a:p>
        </p:txBody>
      </p:sp>
      <p:sp>
        <p:nvSpPr>
          <p:cNvPr id="48131"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Help them also to understand that there are different kinds of approaches needed for reading depending on whether they are reading for pleasure, for information, for understanding or reading around a topic;</a:t>
            </a:r>
          </a:p>
          <a:p>
            <a:pPr>
              <a:spcBef>
                <a:spcPct val="30000"/>
              </a:spcBef>
              <a:buClr>
                <a:srgbClr val="7030A0"/>
              </a:buClr>
              <a:buSzPct val="70000"/>
              <a:buFont typeface="Wingdings" pitchFamily="2" charset="2"/>
              <a:buChar char="l"/>
            </a:pPr>
            <a:r>
              <a:rPr lang="en-GB" sz="2400" b="1" dirty="0"/>
              <a:t>Help them to become active readers with a pen and Post-its in hand, rather than passive readers, fitting the task in alongside television and other noisy distractions;</a:t>
            </a:r>
          </a:p>
          <a:p>
            <a:pPr>
              <a:spcBef>
                <a:spcPct val="30000"/>
              </a:spcBef>
              <a:buClr>
                <a:srgbClr val="7030A0"/>
              </a:buClr>
              <a:buSzPct val="70000"/>
              <a:buFont typeface="Wingdings" pitchFamily="2" charset="2"/>
              <a:buChar char="l"/>
            </a:pPr>
            <a:r>
              <a:rPr lang="en-GB" sz="2400" b="1" dirty="0"/>
              <a:t>Give them clear guidance in the early stages about how much they need to read and what kinds of materials they need to focus on.</a:t>
            </a:r>
          </a:p>
          <a:p>
            <a:pPr>
              <a:spcBef>
                <a:spcPct val="30000"/>
              </a:spcBef>
              <a:buClr>
                <a:srgbClr val="7030A0"/>
              </a:buClr>
              <a:buSzPct val="70000"/>
              <a:buFont typeface="Wingdings" pitchFamily="2" charset="2"/>
              <a:buChar char="l"/>
            </a:pPr>
            <a:endParaRPr lang="en-GB" sz="2400" b="1" dirty="0"/>
          </a:p>
          <a:p>
            <a:pPr>
              <a:spcBef>
                <a:spcPct val="30000"/>
              </a:spcBef>
              <a:buClr>
                <a:srgbClr val="7030A0"/>
              </a:buClr>
              <a:buSzPct val="70000"/>
              <a:buFont typeface="Wingdings" pitchFamily="2" charset="2"/>
              <a:buChar char="l"/>
            </a:pPr>
            <a:endParaRPr lang="en-GB" sz="24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9154" name="Picture 1" descr="fresh07inn_240907_983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104" y="1196752"/>
            <a:ext cx="8491872" cy="5661248"/>
          </a:xfrm>
          <a:prstGeom prst="rect">
            <a:avLst/>
          </a:prstGeom>
          <a:noFill/>
          <a:ln w="9525">
            <a:noFill/>
            <a:miter lim="800000"/>
            <a:headEnd/>
            <a:tailEnd/>
          </a:ln>
        </p:spPr>
      </p:pic>
      <p:sp>
        <p:nvSpPr>
          <p:cNvPr id="49155" name="Title 3"/>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3600" dirty="0"/>
              <a:t>Students may need guidance on what to do with feedback</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Making the most of feedback</a:t>
            </a:r>
          </a:p>
        </p:txBody>
      </p:sp>
      <p:sp>
        <p:nvSpPr>
          <p:cNvPr id="50179"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Plan to maximise the impact of formative feedback. Make extra time helping students to understand the importance of feedback and the value of spending some of their time after receiving work back to learn from the experience. </a:t>
            </a:r>
          </a:p>
          <a:p>
            <a:pPr>
              <a:spcBef>
                <a:spcPct val="30000"/>
              </a:spcBef>
              <a:buClr>
                <a:srgbClr val="7030A0"/>
              </a:buClr>
              <a:buSzPct val="70000"/>
              <a:buFont typeface="Wingdings" pitchFamily="2" charset="2"/>
              <a:buChar char="l"/>
            </a:pPr>
            <a:r>
              <a:rPr lang="en-GB" sz="2400" b="1" dirty="0"/>
              <a:t>Provide opportunities for students to respond to our feedback, for example, by giving students follow-up task or give them ‘feed-forward’ comments to improve their next piece of work.</a:t>
            </a:r>
          </a:p>
          <a:p>
            <a:pPr>
              <a:spcBef>
                <a:spcPct val="30000"/>
              </a:spcBef>
              <a:buClr>
                <a:srgbClr val="7030A0"/>
              </a:buClr>
              <a:buSzPct val="70000"/>
              <a:buFont typeface="Wingdings" pitchFamily="2" charset="2"/>
              <a:buChar char="l"/>
            </a:pPr>
            <a:r>
              <a:rPr lang="en-GB" sz="2400" b="1" dirty="0"/>
              <a:t>Think about the means by which we deliver feedback, since this can be vital in determining how much notice students take of what you say. </a:t>
            </a:r>
          </a:p>
          <a:p>
            <a:pPr>
              <a:spcBef>
                <a:spcPct val="30000"/>
              </a:spcBef>
              <a:buClr>
                <a:srgbClr val="7030A0"/>
              </a:buClr>
              <a:buSzPct val="70000"/>
              <a:buFont typeface="Wingdings" pitchFamily="2" charset="2"/>
              <a:buChar char="l"/>
            </a:pPr>
            <a:endParaRPr lang="en-GB" sz="24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Use formative assessment to help students with writing</a:t>
            </a:r>
          </a:p>
        </p:txBody>
      </p:sp>
      <p:sp>
        <p:nvSpPr>
          <p:cNvPr id="51203"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Devote energy to helping students understand what is required of them in terms of writing;</a:t>
            </a:r>
          </a:p>
          <a:p>
            <a:pPr>
              <a:spcBef>
                <a:spcPct val="30000"/>
              </a:spcBef>
              <a:buClr>
                <a:srgbClr val="7030A0"/>
              </a:buClr>
              <a:buSzPct val="70000"/>
              <a:buFont typeface="Wingdings" pitchFamily="2" charset="2"/>
              <a:buChar char="l"/>
            </a:pPr>
            <a:r>
              <a:rPr lang="en-GB" sz="2400" b="1" dirty="0"/>
              <a:t>Work with them to understand the various academic discourses that are employed within the subject/institution; </a:t>
            </a:r>
          </a:p>
          <a:p>
            <a:pPr>
              <a:spcBef>
                <a:spcPct val="30000"/>
              </a:spcBef>
              <a:buClr>
                <a:srgbClr val="7030A0"/>
              </a:buClr>
              <a:buSzPct val="70000"/>
              <a:buFont typeface="Wingdings" pitchFamily="2" charset="2"/>
              <a:buChar char="l"/>
            </a:pPr>
            <a:r>
              <a:rPr lang="en-GB" sz="2400" b="1" dirty="0"/>
              <a:t>Help them to understand when writing needs to be personal and based on individual experience, such as in a reflective log, and when it needs to be formal and using academic conventions like passive voice and third person, as in written reports and essays.</a:t>
            </a:r>
          </a:p>
          <a:p>
            <a:pPr>
              <a:spcBef>
                <a:spcPct val="30000"/>
              </a:spcBef>
              <a:buClr>
                <a:srgbClr val="7030A0"/>
              </a:buClr>
              <a:buSzPct val="70000"/>
              <a:buFont typeface="Wingdings" pitchFamily="2" charset="2"/>
              <a:buChar char="l"/>
            </a:pPr>
            <a:endParaRPr lang="en-GB" sz="2400" b="1" dirty="0"/>
          </a:p>
          <a:p>
            <a:pPr>
              <a:spcBef>
                <a:spcPct val="30000"/>
              </a:spcBef>
              <a:buClr>
                <a:srgbClr val="7030A0"/>
              </a:buClr>
              <a:buSzPct val="70000"/>
              <a:buFont typeface="Wingdings" pitchFamily="2" charset="2"/>
              <a:buChar char="l"/>
            </a:pPr>
            <a:endParaRPr lang="en-GB" sz="24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What can we do as individuals to engage students through assessment?</a:t>
            </a:r>
          </a:p>
        </p:txBody>
      </p:sp>
      <p:sp>
        <p:nvSpPr>
          <p:cNvPr id="54275"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Set small early assessed tasks (formative or summative) and turn them round fast in the crucial first semester;</a:t>
            </a:r>
          </a:p>
          <a:p>
            <a:pPr>
              <a:spcBef>
                <a:spcPct val="30000"/>
              </a:spcBef>
              <a:buClr>
                <a:srgbClr val="7030A0"/>
              </a:buClr>
              <a:buSzPct val="70000"/>
              <a:buFont typeface="Wingdings" pitchFamily="2" charset="2"/>
              <a:buChar char="l"/>
            </a:pPr>
            <a:r>
              <a:rPr lang="en-GB" sz="2400" b="1" dirty="0"/>
              <a:t>Monitor student attendance and take action when students disappear and particularly when work is not handed in;</a:t>
            </a:r>
          </a:p>
          <a:p>
            <a:pPr>
              <a:spcBef>
                <a:spcPct val="30000"/>
              </a:spcBef>
              <a:buClr>
                <a:srgbClr val="7030A0"/>
              </a:buClr>
              <a:buSzPct val="70000"/>
              <a:buFont typeface="Wingdings" pitchFamily="2" charset="2"/>
              <a:buChar char="l"/>
            </a:pPr>
            <a:r>
              <a:rPr lang="en-GB" sz="2400" b="1" dirty="0"/>
              <a:t>Make time available for student support, but know when to refer matters on when the problems are beyond our capabilities;</a:t>
            </a:r>
          </a:p>
          <a:p>
            <a:pPr>
              <a:spcBef>
                <a:spcPct val="30000"/>
              </a:spcBef>
              <a:buClr>
                <a:srgbClr val="7030A0"/>
              </a:buClr>
              <a:buSzPct val="70000"/>
              <a:buFont typeface="Wingdings" pitchFamily="2" charset="2"/>
              <a:buChar char="l"/>
            </a:pPr>
            <a:r>
              <a:rPr lang="en-GB" sz="2400" b="1" dirty="0"/>
              <a:t>Do what we can to personalise the learning experience.</a:t>
            </a:r>
          </a:p>
          <a:p>
            <a:pPr>
              <a:spcBef>
                <a:spcPct val="30000"/>
              </a:spcBef>
              <a:buClr>
                <a:srgbClr val="7030A0"/>
              </a:buClr>
              <a:buSzPct val="70000"/>
              <a:buFont typeface="Wingdings" pitchFamily="2" charset="2"/>
              <a:buChar char="l"/>
            </a:pPr>
            <a:endParaRPr lang="en-GB" sz="24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rgbClr val="002060"/>
                </a:solidFill>
              </a:rPr>
              <a:t>Engaging students through assessment</a:t>
            </a:r>
          </a:p>
        </p:txBody>
      </p:sp>
      <p:sp>
        <p:nvSpPr>
          <p:cNvPr id="3" name="Content Placeholder 2"/>
          <p:cNvSpPr>
            <a:spLocks noGrp="1"/>
          </p:cNvSpPr>
          <p:nvPr>
            <p:ph idx="1"/>
          </p:nvPr>
        </p:nvSpPr>
        <p:spPr/>
        <p:txBody>
          <a:bodyPr/>
          <a:lstStyle/>
          <a:p>
            <a:r>
              <a:rPr lang="en-GB" dirty="0" smtClean="0"/>
              <a:t>Pays high dividends in terms of student satisfaction;</a:t>
            </a:r>
          </a:p>
          <a:p>
            <a:r>
              <a:rPr lang="en-GB" dirty="0" smtClean="0"/>
              <a:t>Can be highly resource intensive if a strategic approach is not adopted;</a:t>
            </a:r>
          </a:p>
          <a:p>
            <a:r>
              <a:rPr lang="en-GB" dirty="0" smtClean="0"/>
              <a:t>Often requires a significant process of rethinking the processes and practices of assessment;</a:t>
            </a:r>
          </a:p>
          <a:p>
            <a:r>
              <a:rPr lang="en-GB" dirty="0" smtClean="0"/>
              <a:t>Usually implies increasing the amount of formative assessment and sometimes slimming down the volume of summative assessment;</a:t>
            </a:r>
          </a:p>
          <a:p>
            <a:r>
              <a:rPr lang="en-GB" dirty="0" smtClean="0"/>
              <a:t>Can change students’ lives.</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22238"/>
            <a:ext cx="7543800" cy="8683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rgbClr val="002060"/>
                </a:solidFill>
              </a:rPr>
              <a:t>Robust quality: I argue that for engaged students we need</a:t>
            </a:r>
          </a:p>
        </p:txBody>
      </p:sp>
      <p:sp>
        <p:nvSpPr>
          <p:cNvPr id="23555" name="Content Placeholder 2"/>
          <p:cNvSpPr>
            <a:spLocks noGrp="1"/>
          </p:cNvSpPr>
          <p:nvPr>
            <p:ph idx="1"/>
          </p:nvPr>
        </p:nvSpPr>
        <p:spPr>
          <a:xfrm>
            <a:off x="228600" y="1066800"/>
            <a:ext cx="8469313" cy="5135563"/>
          </a:xfrm>
        </p:spPr>
        <p:txBody>
          <a:bodyPr/>
          <a:lstStyle/>
          <a:p>
            <a:r>
              <a:rPr lang="en-GB" sz="2400" b="1" dirty="0" smtClean="0"/>
              <a:t>Rapid turnaround of assignments with detailed and useful feedback;</a:t>
            </a:r>
          </a:p>
          <a:p>
            <a:r>
              <a:rPr lang="en-GB" sz="2400" b="1" dirty="0" smtClean="0"/>
              <a:t>Proactive and positive initial training for teaching staff and ongoing CPD plus regular developmental Peer Observation and teaching based on a supportive / reflective model;</a:t>
            </a:r>
          </a:p>
          <a:p>
            <a:r>
              <a:rPr lang="en-GB" sz="2400" b="1" dirty="0" smtClean="0"/>
              <a:t>Recognising and rewarding good teaching and learning support, and having obvious career pathways for those who dedicate their lives to enhancing the student experience;</a:t>
            </a:r>
          </a:p>
          <a:p>
            <a:r>
              <a:rPr lang="en-GB" sz="2400" b="1" dirty="0" smtClean="0"/>
              <a:t>Taking student feedback very seriously, and publicising widely action take as a result of feedback;</a:t>
            </a:r>
          </a:p>
          <a:p>
            <a:r>
              <a:rPr lang="en-GB" dirty="0" smtClean="0"/>
              <a:t>Teachers’ commitment to student learning.</a:t>
            </a:r>
            <a:r>
              <a:rPr lang="en-GB" sz="2400" b="1" dirty="0" smtClean="0"/>
              <a:t>.</a:t>
            </a:r>
          </a:p>
          <a:p>
            <a:endParaRPr lang="en-GB" sz="2400" b="1"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Desktop\pic.jpg-large"/>
          <p:cNvPicPr>
            <a:picLocks noChangeAspect="1" noChangeArrowheads="1"/>
          </p:cNvPicPr>
          <p:nvPr/>
        </p:nvPicPr>
        <p:blipFill>
          <a:blip r:embed="rId2" cstate="print"/>
          <a:srcRect/>
          <a:stretch>
            <a:fillRect/>
          </a:stretch>
        </p:blipFill>
        <p:spPr bwMode="auto">
          <a:xfrm>
            <a:off x="827584" y="-1"/>
            <a:ext cx="7848460" cy="6857999"/>
          </a:xfrm>
          <a:prstGeom prst="rect">
            <a:avLst/>
          </a:prstGeom>
          <a:noFill/>
        </p:spPr>
      </p:pic>
      <p:sp>
        <p:nvSpPr>
          <p:cNvPr id="3" name="TextBox 2"/>
          <p:cNvSpPr txBox="1"/>
          <p:nvPr/>
        </p:nvSpPr>
        <p:spPr>
          <a:xfrm>
            <a:off x="6206978" y="6027003"/>
            <a:ext cx="2249334" cy="646331"/>
          </a:xfrm>
          <a:prstGeom prst="rect">
            <a:avLst/>
          </a:prstGeom>
          <a:solidFill>
            <a:schemeClr val="tx1"/>
          </a:solidFill>
        </p:spPr>
        <p:txBody>
          <a:bodyPr wrap="none" rtlCol="0">
            <a:spAutoFit/>
          </a:bodyPr>
          <a:lstStyle/>
          <a:p>
            <a:r>
              <a:rPr lang="en-GB" sz="1800" b="1" dirty="0" smtClean="0">
                <a:solidFill>
                  <a:schemeClr val="bg1"/>
                </a:solidFill>
              </a:rPr>
              <a:t>From Jason </a:t>
            </a:r>
            <a:r>
              <a:rPr lang="en-GB" sz="1800" b="1" dirty="0" err="1" smtClean="0">
                <a:solidFill>
                  <a:schemeClr val="bg1"/>
                </a:solidFill>
              </a:rPr>
              <a:t>Elsom</a:t>
            </a:r>
            <a:endParaRPr lang="en-GB" sz="1800" b="1" dirty="0" smtClean="0">
              <a:solidFill>
                <a:schemeClr val="bg1"/>
              </a:solidFill>
            </a:endParaRPr>
          </a:p>
          <a:p>
            <a:r>
              <a:rPr lang="en-GB" sz="1800" b="1" dirty="0" smtClean="0">
                <a:solidFill>
                  <a:schemeClr val="bg1"/>
                </a:solidFill>
              </a:rPr>
              <a:t>(@Jason </a:t>
            </a:r>
            <a:r>
              <a:rPr lang="en-GB" sz="1800" b="1" dirty="0" err="1" smtClean="0">
                <a:solidFill>
                  <a:schemeClr val="bg1"/>
                </a:solidFill>
              </a:rPr>
              <a:t>Elsom</a:t>
            </a:r>
            <a:r>
              <a:rPr lang="en-GB" sz="1800" b="1" dirty="0" smtClean="0">
                <a:solidFill>
                  <a:schemeClr val="bg1"/>
                </a:solidFill>
              </a:rPr>
              <a:t>)</a:t>
            </a:r>
            <a:endParaRPr lang="en-GB" sz="18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2" name="Rectangle 5"/>
          <p:cNvSpPr>
            <a:spLocks noGrp="1"/>
          </p:cNvSpPr>
          <p:nvPr>
            <p:ph type="title"/>
          </p:nvPr>
        </p:nvSpPr>
        <p:spPr>
          <a:xfrm>
            <a:off x="457200" y="82835"/>
            <a:ext cx="8229600" cy="1143000"/>
          </a:xfrm>
        </p:spPr>
        <p:txBody>
          <a:bodyPr/>
          <a:lstStyle/>
          <a:p>
            <a:pPr eaLnBrk="1" hangingPunct="1"/>
            <a:r>
              <a:rPr lang="en-GB" sz="4000" b="1" dirty="0" smtClean="0">
                <a:solidFill>
                  <a:srgbClr val="99CCFF"/>
                </a:solidFill>
              </a:rPr>
              <a:t>Engaging students is crucial to their success (and ours)</a:t>
            </a:r>
          </a:p>
        </p:txBody>
      </p:sp>
      <p:pic>
        <p:nvPicPr>
          <p:cNvPr id="5123" name="Picture 1" descr="091116_entweekliv_IMG_4796.jpg"/>
          <p:cNvPicPr>
            <a:picLocks noGrp="1" noChangeAspect="1"/>
          </p:cNvPicPr>
          <p:nvPr>
            <p:ph idx="1"/>
          </p:nvPr>
        </p:nvPicPr>
        <p:blipFill>
          <a:blip r:embed="rId3" cstate="print"/>
          <a:stretch>
            <a:fillRect/>
          </a:stretch>
        </p:blipFill>
        <p:spPr>
          <a:xfrm>
            <a:off x="1187450" y="1672431"/>
            <a:ext cx="6791325" cy="4524375"/>
          </a:xfr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rgbClr val="002060"/>
                </a:solidFill>
              </a:rPr>
              <a:t>Mapping progression</a:t>
            </a:r>
          </a:p>
        </p:txBody>
      </p:sp>
      <p:sp>
        <p:nvSpPr>
          <p:cNvPr id="20483" name="Content Placeholder 4"/>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ts val="600"/>
              </a:spcBef>
              <a:spcAft>
                <a:spcPct val="0"/>
              </a:spcAft>
              <a:buClr>
                <a:schemeClr val="tx2"/>
              </a:buClr>
              <a:buSzPct val="70000"/>
              <a:buFont typeface="Wingdings" pitchFamily="2" charset="2"/>
              <a:buChar char="l"/>
            </a:pPr>
            <a:r>
              <a:rPr lang="en-GB" sz="2400" b="1"/>
              <a:t>Is there a coherent model of progression across the student life-cycle from induction to ‘outduction’? </a:t>
            </a:r>
          </a:p>
          <a:p>
            <a:pPr fontAlgn="base">
              <a:spcBef>
                <a:spcPts val="600"/>
              </a:spcBef>
              <a:spcAft>
                <a:spcPct val="0"/>
              </a:spcAft>
              <a:buClr>
                <a:schemeClr val="tx2"/>
              </a:buClr>
              <a:buSzPct val="70000"/>
              <a:buFont typeface="Wingdings" pitchFamily="2" charset="2"/>
              <a:buChar char="l"/>
            </a:pPr>
            <a:r>
              <a:rPr lang="en-GB" sz="2400" b="1"/>
              <a:t>Do you manage transitions from year one to year two and year two to year three to ensure students remain committed and engaged?</a:t>
            </a:r>
          </a:p>
          <a:p>
            <a:pPr fontAlgn="base">
              <a:spcBef>
                <a:spcPts val="600"/>
              </a:spcBef>
              <a:spcAft>
                <a:spcPct val="0"/>
              </a:spcAft>
              <a:buClr>
                <a:schemeClr val="tx2"/>
              </a:buClr>
              <a:buSzPct val="70000"/>
              <a:buFont typeface="Wingdings" pitchFamily="2" charset="2"/>
              <a:buChar char="l"/>
            </a:pPr>
            <a:r>
              <a:rPr lang="en-GB" sz="2400" b="1"/>
              <a:t>Is there some continuity in the sources of student support throughout the course (e.g. personal tutors)?</a:t>
            </a:r>
          </a:p>
          <a:p>
            <a:pPr fontAlgn="base">
              <a:spcBef>
                <a:spcPts val="600"/>
              </a:spcBef>
              <a:spcAft>
                <a:spcPct val="0"/>
              </a:spcAft>
              <a:buClr>
                <a:schemeClr val="tx2"/>
              </a:buClr>
              <a:buSzPct val="70000"/>
              <a:buFont typeface="Wingdings" pitchFamily="2" charset="2"/>
              <a:buChar char="l"/>
            </a:pPr>
            <a:r>
              <a:rPr lang="en-GB" sz="2400" b="1"/>
              <a:t>Are students offered support and guidance in relation to personal development and employability?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a:t>Enhancements to curriculum design and delivery: we can:</a:t>
            </a:r>
          </a:p>
        </p:txBody>
      </p:sp>
      <p:sp>
        <p:nvSpPr>
          <p:cNvPr id="16387" name="Content Placeholder 4"/>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ts val="600"/>
              </a:spcBef>
              <a:spcAft>
                <a:spcPct val="0"/>
              </a:spcAft>
              <a:buClr>
                <a:schemeClr val="tx2"/>
              </a:buClr>
              <a:buSzPct val="70000"/>
              <a:buFont typeface="Wingdings" pitchFamily="2" charset="2"/>
              <a:buChar char="l"/>
            </a:pPr>
            <a:r>
              <a:rPr lang="en-GB" sz="2400" b="1"/>
              <a:t>Explore how we can best use the first half of the first semester to induct students into good study patterns and practices to enhance learning and improve retention (Yorke 2009);</a:t>
            </a:r>
          </a:p>
          <a:p>
            <a:pPr fontAlgn="base">
              <a:spcBef>
                <a:spcPts val="600"/>
              </a:spcBef>
              <a:spcAft>
                <a:spcPct val="0"/>
              </a:spcAft>
              <a:buClr>
                <a:schemeClr val="tx2"/>
              </a:buClr>
              <a:buSzPct val="70000"/>
              <a:buFont typeface="Wingdings" pitchFamily="2" charset="2"/>
              <a:buChar char="l"/>
            </a:pPr>
            <a:r>
              <a:rPr lang="en-GB" sz="2400" b="1"/>
              <a:t>Reconsider the kinds so activities students engage with the maximum ‘learning by doing’;</a:t>
            </a:r>
          </a:p>
          <a:p>
            <a:pPr fontAlgn="base">
              <a:spcBef>
                <a:spcPts val="600"/>
              </a:spcBef>
              <a:spcAft>
                <a:spcPct val="0"/>
              </a:spcAft>
              <a:buClr>
                <a:schemeClr val="tx2"/>
              </a:buClr>
              <a:buSzPct val="70000"/>
              <a:buFont typeface="Wingdings" pitchFamily="2" charset="2"/>
              <a:buChar char="l"/>
            </a:pPr>
            <a:r>
              <a:rPr lang="en-GB" sz="2400" b="1"/>
              <a:t>Rethink the way in which we use lecture periods to include activity as well as delivery;</a:t>
            </a:r>
          </a:p>
          <a:p>
            <a:pPr fontAlgn="base">
              <a:spcBef>
                <a:spcPts val="600"/>
              </a:spcBef>
              <a:spcAft>
                <a:spcPct val="0"/>
              </a:spcAft>
              <a:buClr>
                <a:schemeClr val="tx2"/>
              </a:buClr>
              <a:buSzPct val="70000"/>
              <a:buFont typeface="Wingdings" pitchFamily="2" charset="2"/>
              <a:buChar char="l"/>
            </a:pPr>
            <a:r>
              <a:rPr lang="en-GB" sz="2400" b="1"/>
              <a:t>Consider how we can best make use of technologies to support learning and engagment. </a:t>
            </a:r>
          </a:p>
          <a:p>
            <a:pPr fontAlgn="base">
              <a:spcBef>
                <a:spcPts val="600"/>
              </a:spcBef>
              <a:spcAft>
                <a:spcPct val="0"/>
              </a:spcAft>
              <a:buClr>
                <a:schemeClr val="tx2"/>
              </a:buClr>
              <a:buSzPct val="70000"/>
              <a:buFont typeface="Wingdings" pitchFamily="2" charset="2"/>
              <a:buChar char="l"/>
            </a:pPr>
            <a:endParaRPr lang="en-GB" sz="2400" b="1"/>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a:t>Supportiveness: we must</a:t>
            </a:r>
          </a:p>
        </p:txBody>
      </p:sp>
      <p:sp>
        <p:nvSpPr>
          <p:cNvPr id="1843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GB"/>
              <a:t>Adopt a holistic approach to the development of skills, particularly information literacy, so that this is fully integrated into the learning programme;</a:t>
            </a:r>
            <a:r>
              <a:rPr lang="en-US"/>
              <a:t> </a:t>
            </a:r>
          </a:p>
          <a:p>
            <a:pPr eaLnBrk="1" hangingPunct="1"/>
            <a:r>
              <a:rPr lang="en-US"/>
              <a:t>Enable students to become self-aware and reflexive learners who become robust in the face of problems;</a:t>
            </a:r>
          </a:p>
          <a:p>
            <a:pPr eaLnBrk="1" hangingPunct="1"/>
            <a:r>
              <a:rPr lang="en-US"/>
              <a:t>Help students build resilience through ‘a diet of early successes’ and positive reinforcement.</a:t>
            </a:r>
            <a:endParaRPr lang="en-GB"/>
          </a:p>
          <a:p>
            <a:pPr eaLnBrk="1" hangingPunct="1"/>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6322" name="Picture 3" descr="091027_bigdraw_DSC_6309.JPG"/>
          <p:cNvPicPr>
            <a:picLocks noChangeAspect="1"/>
          </p:cNvPicPr>
          <p:nvPr/>
        </p:nvPicPr>
        <p:blipFill>
          <a:blip r:embed="rId3" cstate="print"/>
          <a:srcRect/>
          <a:stretch>
            <a:fillRect/>
          </a:stretch>
        </p:blipFill>
        <p:spPr bwMode="auto">
          <a:xfrm>
            <a:off x="15201" y="752005"/>
            <a:ext cx="9144000" cy="6089650"/>
          </a:xfrm>
          <a:prstGeom prst="rect">
            <a:avLst/>
          </a:prstGeom>
          <a:noFill/>
          <a:ln w="9525">
            <a:noFill/>
            <a:miter lim="800000"/>
            <a:headEnd/>
            <a:tailEnd/>
          </a:ln>
        </p:spPr>
      </p:pic>
      <p:sp>
        <p:nvSpPr>
          <p:cNvPr id="56323" name="Title 3"/>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dirty="0"/>
              <a:t>In the end, it’s all about engagement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2800" dirty="0"/>
              <a:t>These and other slides will be available on my website at http://sally-brown.net</a:t>
            </a:r>
          </a:p>
        </p:txBody>
      </p:sp>
      <p:pic>
        <p:nvPicPr>
          <p:cNvPr id="3" name="Picture 2" descr="sally new photo.jpg"/>
          <p:cNvPicPr>
            <a:picLocks noChangeAspect="1"/>
          </p:cNvPicPr>
          <p:nvPr/>
        </p:nvPicPr>
        <p:blipFill>
          <a:blip r:embed="rId3" cstate="email"/>
          <a:stretch>
            <a:fillRect/>
          </a:stretch>
        </p:blipFill>
        <p:spPr>
          <a:xfrm>
            <a:off x="2627784" y="1268760"/>
            <a:ext cx="3723878" cy="496517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Useful references</a:t>
            </a:r>
          </a:p>
        </p:txBody>
      </p:sp>
      <p:sp>
        <p:nvSpPr>
          <p:cNvPr id="57347"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Bowl, </a:t>
            </a:r>
            <a:r>
              <a:rPr lang="en-GB" sz="2400" b="1" dirty="0" smtClean="0"/>
              <a:t>M. </a:t>
            </a:r>
            <a:r>
              <a:rPr lang="en-GB" sz="2400" b="1" dirty="0"/>
              <a:t>(2003) </a:t>
            </a:r>
            <a:r>
              <a:rPr lang="en-GB" sz="2400" b="1" i="1" dirty="0"/>
              <a:t>Non-traditional entrants to higher education ‘they talk about people like me</a:t>
            </a:r>
            <a:r>
              <a:rPr lang="en-GB" sz="2400" b="1" i="1" dirty="0" smtClean="0"/>
              <a:t>’, </a:t>
            </a:r>
            <a:r>
              <a:rPr lang="en-GB" sz="2400" b="1" dirty="0"/>
              <a:t>Stoke on Trent, </a:t>
            </a:r>
            <a:r>
              <a:rPr lang="en-GB" sz="2400" b="1" dirty="0" smtClean="0"/>
              <a:t>UK: </a:t>
            </a:r>
            <a:r>
              <a:rPr lang="en-GB" sz="2400" b="1" dirty="0"/>
              <a:t>Trentham Books.</a:t>
            </a:r>
          </a:p>
          <a:p>
            <a:pPr>
              <a:spcBef>
                <a:spcPct val="30000"/>
              </a:spcBef>
              <a:buClr>
                <a:srgbClr val="7030A0"/>
              </a:buClr>
              <a:buSzPct val="70000"/>
              <a:buFont typeface="Wingdings" pitchFamily="2" charset="2"/>
              <a:buChar char="l"/>
            </a:pPr>
            <a:r>
              <a:rPr lang="en-GB" sz="2400" b="1" dirty="0" err="1"/>
              <a:t>Boud</a:t>
            </a:r>
            <a:r>
              <a:rPr lang="en-GB" sz="2400" b="1" dirty="0"/>
              <a:t>, </a:t>
            </a:r>
            <a:r>
              <a:rPr lang="en-GB" sz="2400" b="1" dirty="0" smtClean="0"/>
              <a:t>D. </a:t>
            </a:r>
            <a:r>
              <a:rPr lang="en-GB" sz="2400" b="1" dirty="0"/>
              <a:t>(1995) </a:t>
            </a:r>
            <a:r>
              <a:rPr lang="en-GB" sz="2400" b="1" i="1" dirty="0"/>
              <a:t>Enhancing learning through self-assessment </a:t>
            </a:r>
            <a:r>
              <a:rPr lang="en-GB" sz="2400" b="1" dirty="0"/>
              <a:t>London, Routledge.</a:t>
            </a:r>
          </a:p>
          <a:p>
            <a:pPr>
              <a:spcBef>
                <a:spcPct val="30000"/>
              </a:spcBef>
              <a:buClr>
                <a:srgbClr val="7030A0"/>
              </a:buClr>
              <a:buSzPct val="70000"/>
              <a:buFont typeface="Wingdings" pitchFamily="2" charset="2"/>
              <a:buChar char="l"/>
            </a:pPr>
            <a:r>
              <a:rPr lang="en-GB" sz="2400" b="1" dirty="0"/>
              <a:t>Higher Education Statistics Agency http://www.hesa.ac.uk/pi/default.htm</a:t>
            </a:r>
          </a:p>
          <a:p>
            <a:pPr>
              <a:spcBef>
                <a:spcPct val="30000"/>
              </a:spcBef>
              <a:buClr>
                <a:srgbClr val="7030A0"/>
              </a:buClr>
              <a:buSzPct val="70000"/>
              <a:buFont typeface="Wingdings" pitchFamily="2" charset="2"/>
              <a:buChar char="l"/>
            </a:pPr>
            <a:r>
              <a:rPr lang="en-GB" sz="2400" b="1" dirty="0" smtClean="0"/>
              <a:t>Hilton, A. </a:t>
            </a:r>
            <a:r>
              <a:rPr lang="en-GB" sz="2400" b="1" dirty="0"/>
              <a:t>(2003) </a:t>
            </a:r>
            <a:r>
              <a:rPr lang="en-GB" sz="2400" b="1" i="1" dirty="0"/>
              <a:t>Saving our Students (</a:t>
            </a:r>
            <a:r>
              <a:rPr lang="en-GB" sz="2400" b="1" i="1" dirty="0" err="1"/>
              <a:t>SoS</a:t>
            </a:r>
            <a:r>
              <a:rPr lang="en-GB" sz="2400" b="1" i="1" dirty="0"/>
              <a:t>) embedding successful projects across institutions</a:t>
            </a:r>
            <a:r>
              <a:rPr lang="en-GB" sz="2400" b="1" dirty="0"/>
              <a:t>, </a:t>
            </a:r>
            <a:r>
              <a:rPr lang="en-GB" sz="2400" b="1" dirty="0" smtClean="0"/>
              <a:t>UK: Project </a:t>
            </a:r>
            <a:r>
              <a:rPr lang="en-GB" sz="2400" b="1" dirty="0"/>
              <a:t>Report York: Higher Education Academy.</a:t>
            </a:r>
          </a:p>
          <a:p>
            <a:pPr>
              <a:spcBef>
                <a:spcPct val="30000"/>
              </a:spcBef>
              <a:buClr>
                <a:srgbClr val="7030A0"/>
              </a:buClr>
              <a:buSzPct val="70000"/>
              <a:buFont typeface="Wingdings" pitchFamily="2" charset="2"/>
              <a:buChar char="l"/>
            </a:pPr>
            <a:endParaRPr lang="en-GB" sz="24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a:solidFill>
                  <a:srgbClr val="002060"/>
                </a:solidFill>
              </a:rPr>
              <a:t>Further references</a:t>
            </a:r>
          </a:p>
        </p:txBody>
      </p:sp>
      <p:sp>
        <p:nvSpPr>
          <p:cNvPr id="58371"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err="1"/>
              <a:t>Peelo</a:t>
            </a:r>
            <a:r>
              <a:rPr lang="en-GB" sz="2400" b="1" dirty="0"/>
              <a:t>, </a:t>
            </a:r>
            <a:r>
              <a:rPr lang="en-GB" sz="2400" b="1" dirty="0" smtClean="0"/>
              <a:t>M. </a:t>
            </a:r>
            <a:r>
              <a:rPr lang="en-GB" sz="2400" b="1" dirty="0"/>
              <a:t>and Wareham, </a:t>
            </a:r>
            <a:r>
              <a:rPr lang="en-GB" sz="2400" b="1" dirty="0" smtClean="0"/>
              <a:t>T. </a:t>
            </a:r>
            <a:r>
              <a:rPr lang="en-GB" sz="2400" b="1" dirty="0"/>
              <a:t>(eds.) (2002) </a:t>
            </a:r>
            <a:r>
              <a:rPr lang="en-GB" sz="2400" b="1" i="1" dirty="0"/>
              <a:t>Failing Students in higher education Maidenhead</a:t>
            </a:r>
            <a:r>
              <a:rPr lang="en-GB" sz="2400" b="1" dirty="0"/>
              <a:t>, </a:t>
            </a:r>
            <a:r>
              <a:rPr lang="en-GB" sz="2400" b="1" dirty="0" smtClean="0"/>
              <a:t>UK: </a:t>
            </a:r>
            <a:r>
              <a:rPr lang="en-GB" sz="2400" b="1" dirty="0"/>
              <a:t>SRHE/Open University Press.</a:t>
            </a:r>
          </a:p>
          <a:p>
            <a:pPr>
              <a:spcBef>
                <a:spcPct val="30000"/>
              </a:spcBef>
              <a:buClr>
                <a:srgbClr val="7030A0"/>
              </a:buClr>
              <a:buSzPct val="70000"/>
              <a:buFont typeface="Wingdings" pitchFamily="2" charset="2"/>
              <a:buChar char="l"/>
            </a:pPr>
            <a:r>
              <a:rPr lang="en-GB" sz="2400" b="1" dirty="0"/>
              <a:t>Sadler, </a:t>
            </a:r>
            <a:r>
              <a:rPr lang="en-GB" sz="2400" b="1" dirty="0" smtClean="0"/>
              <a:t>D. R. </a:t>
            </a:r>
            <a:r>
              <a:rPr lang="en-GB" sz="2400" b="1" dirty="0"/>
              <a:t>(1989) Formative assessment and the design of instructional </a:t>
            </a:r>
            <a:r>
              <a:rPr lang="en-GB" sz="2400" b="1" dirty="0" smtClean="0"/>
              <a:t>systems, </a:t>
            </a:r>
            <a:r>
              <a:rPr lang="en-GB" sz="2400" b="1" i="1" dirty="0"/>
              <a:t>Instructional Science 18, 119-144</a:t>
            </a:r>
            <a:r>
              <a:rPr lang="en-GB" sz="2400" b="1" dirty="0"/>
              <a:t>.</a:t>
            </a:r>
          </a:p>
          <a:p>
            <a:pPr>
              <a:spcBef>
                <a:spcPct val="30000"/>
              </a:spcBef>
              <a:buClr>
                <a:srgbClr val="7030A0"/>
              </a:buClr>
              <a:buSzPct val="70000"/>
              <a:buFont typeface="Wingdings" pitchFamily="2" charset="2"/>
              <a:buChar char="l"/>
            </a:pPr>
            <a:r>
              <a:rPr lang="en-GB" sz="2400" b="1" dirty="0" err="1" smtClean="0"/>
              <a:t>Yorke</a:t>
            </a:r>
            <a:r>
              <a:rPr lang="en-GB" sz="2400" b="1" dirty="0" smtClean="0"/>
              <a:t>, M (1999) </a:t>
            </a:r>
            <a:r>
              <a:rPr lang="en-GB" sz="2400" b="1" i="1" dirty="0"/>
              <a:t>Leaving Early: Undergraduate Non-Completion in Higher Education</a:t>
            </a:r>
            <a:r>
              <a:rPr lang="en-GB" sz="2400" b="1" dirty="0"/>
              <a:t>, </a:t>
            </a:r>
            <a:r>
              <a:rPr lang="en-GB" sz="2400" b="1" dirty="0" smtClean="0"/>
              <a:t>London: </a:t>
            </a:r>
            <a:r>
              <a:rPr lang="en-GB" sz="2400" b="1" dirty="0"/>
              <a:t>Taylor and Francis.</a:t>
            </a:r>
          </a:p>
          <a:p>
            <a:pPr>
              <a:spcBef>
                <a:spcPct val="30000"/>
              </a:spcBef>
              <a:buClr>
                <a:srgbClr val="7030A0"/>
              </a:buClr>
              <a:buSzPct val="70000"/>
              <a:buFont typeface="Wingdings" pitchFamily="2" charset="2"/>
              <a:buChar char="l"/>
            </a:pPr>
            <a:r>
              <a:rPr lang="en-GB" sz="2400" b="1" dirty="0" err="1" smtClean="0"/>
              <a:t>Yorke</a:t>
            </a:r>
            <a:r>
              <a:rPr lang="en-GB" sz="2400" b="1" dirty="0" smtClean="0"/>
              <a:t>, M. </a:t>
            </a:r>
            <a:r>
              <a:rPr lang="en-GB" sz="2400" b="1" dirty="0"/>
              <a:t>and </a:t>
            </a:r>
            <a:r>
              <a:rPr lang="en-GB" sz="2400" b="1" dirty="0" err="1" smtClean="0"/>
              <a:t>Longden</a:t>
            </a:r>
            <a:r>
              <a:rPr lang="en-GB" sz="2400" b="1" dirty="0" smtClean="0"/>
              <a:t>, B. (2004) </a:t>
            </a:r>
            <a:r>
              <a:rPr lang="en-GB" sz="2400" b="1" i="1" dirty="0"/>
              <a:t>Retention and Student Success in Higher Education</a:t>
            </a:r>
            <a:r>
              <a:rPr lang="en-GB" sz="2400" b="1" dirty="0"/>
              <a:t>, </a:t>
            </a:r>
            <a:r>
              <a:rPr lang="en-GB" sz="2400" b="1" dirty="0" smtClean="0"/>
              <a:t>UK: Maidenhead</a:t>
            </a:r>
            <a:r>
              <a:rPr lang="en-GB" sz="2400" b="1" dirty="0"/>
              <a:t>, Open University </a:t>
            </a:r>
            <a:r>
              <a:rPr lang="en-GB" sz="2400" b="1" dirty="0" smtClean="0"/>
              <a:t>Press.</a:t>
            </a:r>
            <a:endParaRPr lang="en-GB" sz="2400" b="1" dirty="0"/>
          </a:p>
          <a:p>
            <a:pPr>
              <a:spcBef>
                <a:spcPct val="30000"/>
              </a:spcBef>
              <a:buClr>
                <a:srgbClr val="7030A0"/>
              </a:buClr>
              <a:buSzPct val="70000"/>
              <a:buFont typeface="Wingdings" pitchFamily="2" charset="2"/>
              <a:buChar char="l"/>
            </a:pPr>
            <a:endParaRPr lang="en-GB" sz="2400" b="1" dirty="0"/>
          </a:p>
          <a:p>
            <a:pPr>
              <a:spcBef>
                <a:spcPct val="30000"/>
              </a:spcBef>
              <a:buClr>
                <a:srgbClr val="7030A0"/>
              </a:buClr>
              <a:buSzPct val="70000"/>
              <a:buFont typeface="Wingdings" pitchFamily="2" charset="2"/>
              <a:buChar char="l"/>
            </a:pPr>
            <a:endParaRPr lang="en-GB"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8434" name="Picture 1" descr="2 RUN Leeds Met Live-74.jpg"/>
          <p:cNvPicPr>
            <a:picLocks noChangeAspect="1"/>
          </p:cNvPicPr>
          <p:nvPr/>
        </p:nvPicPr>
        <p:blipFill>
          <a:blip r:embed="rId3" cstate="print"/>
          <a:srcRect/>
          <a:stretch>
            <a:fillRect/>
          </a:stretch>
        </p:blipFill>
        <p:spPr bwMode="auto">
          <a:xfrm>
            <a:off x="683568" y="1124744"/>
            <a:ext cx="8001000" cy="5334000"/>
          </a:xfrm>
          <a:prstGeom prst="rect">
            <a:avLst/>
          </a:prstGeom>
          <a:noFill/>
          <a:ln w="9525">
            <a:noFill/>
            <a:miter lim="800000"/>
            <a:headEnd/>
            <a:tailEnd/>
          </a:ln>
        </p:spPr>
      </p:pic>
      <p:sp>
        <p:nvSpPr>
          <p:cNvPr id="4" name="Title 3"/>
          <p:cNvSpPr txBox="1">
            <a:spLocks/>
          </p:cNvSpPr>
          <p:nvPr/>
        </p:nvSpPr>
        <p:spPr>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dirty="0"/>
              <a:t>How can we engage and motivate students?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Disengaged students</a:t>
            </a:r>
            <a:endParaRPr lang="en-GB" dirty="0">
              <a:solidFill>
                <a:srgbClr val="002060"/>
              </a:solidFill>
            </a:endParaRPr>
          </a:p>
        </p:txBody>
      </p:sp>
      <p:sp>
        <p:nvSpPr>
          <p:cNvPr id="3" name="Content Placeholder 2"/>
          <p:cNvSpPr>
            <a:spLocks noGrp="1"/>
          </p:cNvSpPr>
          <p:nvPr>
            <p:ph idx="1"/>
          </p:nvPr>
        </p:nvSpPr>
        <p:spPr/>
        <p:txBody>
          <a:bodyPr/>
          <a:lstStyle/>
          <a:p>
            <a:r>
              <a:rPr lang="en-GB" dirty="0" smtClean="0"/>
              <a:t>Don’t live up to their potential and fail to achieve their very best;</a:t>
            </a:r>
          </a:p>
          <a:p>
            <a:r>
              <a:rPr lang="en-GB" dirty="0" smtClean="0"/>
              <a:t>Make life more difficult for the staff who teach and support them;</a:t>
            </a:r>
          </a:p>
          <a:p>
            <a:r>
              <a:rPr lang="en-GB" dirty="0" smtClean="0"/>
              <a:t>Drop out of higher education, thereby damaging their own prospects and HEIs’ performance indicators;</a:t>
            </a:r>
          </a:p>
          <a:p>
            <a:r>
              <a:rPr lang="en-GB" dirty="0" smtClean="0"/>
              <a:t>HEIs suffer both financially and in terms of their status and reputation from high attrition rates. </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p:cNvSpPr/>
          <p:nvPr/>
        </p:nvSpPr>
        <p:spPr>
          <a:xfrm>
            <a:off x="683568" y="548680"/>
            <a:ext cx="7776864" cy="5832648"/>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white"/>
              </a:solidFill>
            </a:endParaRPr>
          </a:p>
        </p:txBody>
      </p:sp>
      <p:sp>
        <p:nvSpPr>
          <p:cNvPr id="5" name="Rectangle 4"/>
          <p:cNvSpPr/>
          <p:nvPr/>
        </p:nvSpPr>
        <p:spPr>
          <a:xfrm>
            <a:off x="25152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Evaluating programmes, strengths and areas for improvement</a:t>
            </a:r>
            <a:endParaRPr lang="en-GB" sz="1800" b="1" dirty="0">
              <a:solidFill>
                <a:prstClr val="black"/>
              </a:solidFill>
            </a:endParaRPr>
          </a:p>
        </p:txBody>
      </p:sp>
      <p:sp>
        <p:nvSpPr>
          <p:cNvPr id="6" name="Rectangle 5"/>
          <p:cNvSpPr/>
          <p:nvPr/>
        </p:nvSpPr>
        <p:spPr>
          <a:xfrm>
            <a:off x="673224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Considering delivery modes: face-to-face, </a:t>
            </a:r>
            <a:r>
              <a:rPr lang="en-GB" sz="1800" b="1" dirty="0">
                <a:solidFill>
                  <a:prstClr val="black"/>
                </a:solidFill>
              </a:rPr>
              <a:t>o</a:t>
            </a:r>
            <a:r>
              <a:rPr lang="en-GB" sz="1800" b="1" dirty="0" smtClean="0">
                <a:solidFill>
                  <a:prstClr val="black"/>
                </a:solidFill>
              </a:rPr>
              <a:t>nline, PBL, blended…</a:t>
            </a:r>
            <a:endParaRPr lang="en-GB" sz="1800" b="1" dirty="0">
              <a:solidFill>
                <a:prstClr val="black"/>
              </a:solidFill>
            </a:endParaRPr>
          </a:p>
        </p:txBody>
      </p:sp>
      <p:sp>
        <p:nvSpPr>
          <p:cNvPr id="7" name="Rectangle 6"/>
          <p:cNvSpPr/>
          <p:nvPr/>
        </p:nvSpPr>
        <p:spPr>
          <a:xfrm>
            <a:off x="3347864" y="18864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Determining and reviewing subject material: currency, relevance, level</a:t>
            </a:r>
            <a:endParaRPr lang="en-GB" sz="1800" b="1" dirty="0">
              <a:solidFill>
                <a:prstClr val="black"/>
              </a:solidFill>
            </a:endParaRPr>
          </a:p>
        </p:txBody>
      </p:sp>
      <p:sp>
        <p:nvSpPr>
          <p:cNvPr id="8" name="Rectangle 7"/>
          <p:cNvSpPr/>
          <p:nvPr/>
        </p:nvSpPr>
        <p:spPr>
          <a:xfrm>
            <a:off x="3347864" y="5301208"/>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Designing fit for purpose assessment methods and approaches</a:t>
            </a:r>
            <a:endParaRPr lang="en-GB" sz="1800" b="1" dirty="0">
              <a:solidFill>
                <a:prstClr val="black"/>
              </a:solidFill>
            </a:endParaRPr>
          </a:p>
        </p:txBody>
      </p:sp>
      <p:sp>
        <p:nvSpPr>
          <p:cNvPr id="9" name="Rectangle 8"/>
          <p:cNvSpPr/>
          <p:nvPr/>
        </p:nvSpPr>
        <p:spPr>
          <a:xfrm>
            <a:off x="611560" y="76470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Enhancing quality, seeking continuous improvement</a:t>
            </a:r>
            <a:endParaRPr lang="en-GB" sz="1800" b="1" dirty="0">
              <a:solidFill>
                <a:prstClr val="black"/>
              </a:solidFill>
            </a:endParaRPr>
          </a:p>
        </p:txBody>
      </p:sp>
      <p:sp>
        <p:nvSpPr>
          <p:cNvPr id="10" name="Rectangle 9"/>
          <p:cNvSpPr/>
          <p:nvPr/>
        </p:nvSpPr>
        <p:spPr>
          <a:xfrm>
            <a:off x="6300192" y="692696"/>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Designing and refining learning outcomes</a:t>
            </a:r>
            <a:endParaRPr lang="en-GB" sz="1800" b="1" dirty="0">
              <a:solidFill>
                <a:prstClr val="black"/>
              </a:solidFill>
            </a:endParaRPr>
          </a:p>
        </p:txBody>
      </p:sp>
      <p:sp>
        <p:nvSpPr>
          <p:cNvPr id="11" name="Rectangle 10"/>
          <p:cNvSpPr/>
          <p:nvPr/>
        </p:nvSpPr>
        <p:spPr>
          <a:xfrm>
            <a:off x="611560"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Assuring quality, matching HEI, national and PRSB requirements</a:t>
            </a:r>
            <a:endParaRPr lang="en-GB" sz="1800" b="1" dirty="0">
              <a:solidFill>
                <a:prstClr val="black"/>
              </a:solidFill>
            </a:endParaRPr>
          </a:p>
        </p:txBody>
      </p:sp>
      <p:sp>
        <p:nvSpPr>
          <p:cNvPr id="12" name="Rectangle 11"/>
          <p:cNvSpPr/>
          <p:nvPr/>
        </p:nvSpPr>
        <p:spPr>
          <a:xfrm>
            <a:off x="6300192"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Thinking through student support</a:t>
            </a:r>
            <a:endParaRPr lang="en-GB" sz="1800" b="1" dirty="0">
              <a:solidFill>
                <a:prstClr val="black"/>
              </a:solidFill>
            </a:endParaRPr>
          </a:p>
        </p:txBody>
      </p:sp>
      <p:sp>
        <p:nvSpPr>
          <p:cNvPr id="24" name="Rectangle 23"/>
          <p:cNvSpPr/>
          <p:nvPr/>
        </p:nvSpPr>
        <p:spPr>
          <a:xfrm>
            <a:off x="3347864" y="2708920"/>
            <a:ext cx="2160240" cy="1440160"/>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dirty="0" smtClean="0">
                <a:solidFill>
                  <a:prstClr val="black"/>
                </a:solidFill>
              </a:rPr>
              <a:t>Curriculum</a:t>
            </a:r>
          </a:p>
          <a:p>
            <a:pPr algn="ctr" fontAlgn="auto">
              <a:spcBef>
                <a:spcPts val="0"/>
              </a:spcBef>
              <a:spcAft>
                <a:spcPts val="0"/>
              </a:spcAft>
            </a:pPr>
            <a:r>
              <a:rPr lang="en-GB" sz="3200" b="1" dirty="0" smtClean="0">
                <a:solidFill>
                  <a:prstClr val="black"/>
                </a:solidFill>
              </a:rPr>
              <a:t>Design</a:t>
            </a:r>
          </a:p>
          <a:p>
            <a:pPr algn="ctr" fontAlgn="auto">
              <a:spcBef>
                <a:spcPts val="0"/>
              </a:spcBef>
              <a:spcAft>
                <a:spcPts val="0"/>
              </a:spcAft>
            </a:pPr>
            <a:r>
              <a:rPr lang="en-GB" sz="3200" b="1" dirty="0" smtClean="0">
                <a:solidFill>
                  <a:prstClr val="black"/>
                </a:solidFill>
              </a:rPr>
              <a:t>Essentials</a:t>
            </a:r>
            <a:endParaRPr lang="en-GB" sz="3200" b="1" dirty="0">
              <a:solidFill>
                <a:prstClr val="blac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Laurentius_de_Voltolina_001.jpg"/>
          <p:cNvPicPr>
            <a:picLocks noChangeAspect="1"/>
          </p:cNvPicPr>
          <p:nvPr/>
        </p:nvPicPr>
        <p:blipFill>
          <a:blip r:embed="rId3" cstate="email"/>
          <a:srcRect/>
          <a:stretch>
            <a:fillRect/>
          </a:stretch>
        </p:blipFill>
        <p:spPr bwMode="auto">
          <a:xfrm>
            <a:off x="323850" y="0"/>
            <a:ext cx="8496300" cy="6858000"/>
          </a:xfrm>
          <a:prstGeom prst="rect">
            <a:avLst/>
          </a:prstGeom>
          <a:noFill/>
          <a:ln w="9525">
            <a:noFill/>
            <a:miter lim="800000"/>
            <a:headEnd/>
            <a:tailEnd/>
          </a:ln>
        </p:spPr>
      </p:pic>
      <p:sp>
        <p:nvSpPr>
          <p:cNvPr id="10243" name="TextBox 2"/>
          <p:cNvSpPr txBox="1">
            <a:spLocks noChangeArrowheads="1"/>
          </p:cNvSpPr>
          <p:nvPr/>
        </p:nvSpPr>
        <p:spPr bwMode="auto">
          <a:xfrm>
            <a:off x="6424613" y="5931374"/>
            <a:ext cx="2395537" cy="923925"/>
          </a:xfrm>
          <a:prstGeom prst="rect">
            <a:avLst/>
          </a:prstGeom>
          <a:solidFill>
            <a:schemeClr val="accent2"/>
          </a:solidFill>
          <a:ln w="9525">
            <a:noFill/>
            <a:miter lim="800000"/>
            <a:headEnd/>
            <a:tailEnd/>
          </a:ln>
        </p:spPr>
        <p:txBody>
          <a:bodyPr wrap="none">
            <a:spAutoFit/>
          </a:bodyPr>
          <a:lstStyle/>
          <a:p>
            <a:r>
              <a:rPr lang="en-GB" sz="1800" dirty="0" err="1">
                <a:solidFill>
                  <a:srgbClr val="FFFFFF"/>
                </a:solidFill>
                <a:latin typeface="Calibri" pitchFamily="34" charset="0"/>
              </a:rPr>
              <a:t>Laurentius</a:t>
            </a:r>
            <a:r>
              <a:rPr lang="en-GB" sz="1800" dirty="0">
                <a:solidFill>
                  <a:srgbClr val="FFFFFF"/>
                </a:solidFill>
                <a:latin typeface="Calibri" pitchFamily="34" charset="0"/>
              </a:rPr>
              <a:t> de </a:t>
            </a:r>
            <a:r>
              <a:rPr lang="en-GB" sz="1800" dirty="0" err="1">
                <a:solidFill>
                  <a:srgbClr val="FFFFFF"/>
                </a:solidFill>
                <a:latin typeface="Calibri" pitchFamily="34" charset="0"/>
              </a:rPr>
              <a:t>Voltolina</a:t>
            </a:r>
            <a:r>
              <a:rPr lang="en-GB" sz="1800" dirty="0">
                <a:solidFill>
                  <a:srgbClr val="FFFFFF"/>
                </a:solidFill>
                <a:latin typeface="Calibri" pitchFamily="34" charset="0"/>
              </a:rPr>
              <a:t> </a:t>
            </a:r>
          </a:p>
          <a:p>
            <a:r>
              <a:rPr lang="en-GB" sz="1800" dirty="0">
                <a:solidFill>
                  <a:srgbClr val="FFFFFF"/>
                </a:solidFill>
                <a:latin typeface="Calibri" pitchFamily="34" charset="0"/>
              </a:rPr>
              <a:t>2</a:t>
            </a:r>
            <a:r>
              <a:rPr lang="en-GB" sz="1800" baseline="30000" dirty="0">
                <a:solidFill>
                  <a:srgbClr val="FFFFFF"/>
                </a:solidFill>
                <a:latin typeface="Calibri" pitchFamily="34" charset="0"/>
              </a:rPr>
              <a:t>nd</a:t>
            </a:r>
            <a:r>
              <a:rPr lang="en-GB" sz="1800" dirty="0">
                <a:solidFill>
                  <a:srgbClr val="FFFFFF"/>
                </a:solidFill>
                <a:latin typeface="Calibri" pitchFamily="34" charset="0"/>
              </a:rPr>
              <a:t> half of 14</a:t>
            </a:r>
            <a:r>
              <a:rPr lang="en-GB" sz="1800" baseline="30000" dirty="0">
                <a:solidFill>
                  <a:srgbClr val="FFFFFF"/>
                </a:solidFill>
                <a:latin typeface="Calibri" pitchFamily="34" charset="0"/>
              </a:rPr>
              <a:t>th</a:t>
            </a:r>
            <a:r>
              <a:rPr lang="en-GB" sz="1800" dirty="0">
                <a:solidFill>
                  <a:srgbClr val="FFFFFF"/>
                </a:solidFill>
                <a:latin typeface="Calibri" pitchFamily="34" charset="0"/>
              </a:rPr>
              <a:t> Century</a:t>
            </a:r>
          </a:p>
          <a:p>
            <a:r>
              <a:rPr lang="en-GB" sz="1800" dirty="0">
                <a:solidFill>
                  <a:srgbClr val="FFFFFF"/>
                </a:solidFill>
                <a:latin typeface="Calibri" pitchFamily="34" charset="0"/>
              </a:rPr>
              <a:t>Italian Painter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lly slides" id="{3A3C1721-D4A8-493B-9CD4-65DCE8679A1C}" vid="{AC34402B-9F4F-44C6-B807-5C79EB7582FA}"/>
    </a:ext>
  </a:extLst>
</a:theme>
</file>

<file path=ppt/theme/theme2.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LeedsMet template</Template>
  <TotalTime>0</TotalTime>
  <Words>3305</Words>
  <Application>Microsoft Office PowerPoint</Application>
  <PresentationFormat>On-screen Show (4:3)</PresentationFormat>
  <Paragraphs>238</Paragraphs>
  <Slides>56</Slides>
  <Notes>44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56</vt:i4>
      </vt:variant>
    </vt:vector>
  </HeadingPairs>
  <TitlesOfParts>
    <vt:vector size="62" baseType="lpstr">
      <vt:lpstr>Arial</vt:lpstr>
      <vt:lpstr>Calibri</vt:lpstr>
      <vt:lpstr>Wingdings</vt:lpstr>
      <vt:lpstr>Sally slides</vt:lpstr>
      <vt:lpstr>47_Office Theme</vt:lpstr>
      <vt:lpstr>LeedsMet template</vt:lpstr>
      <vt:lpstr>Enhancing the student experience to maximising student engagement, retention and success  Cork Institute of Technology  September 2015</vt:lpstr>
      <vt:lpstr>Enhancing the student experience to maximise student engagement, retention and success</vt:lpstr>
      <vt:lpstr>By the end of the workshop, participants will have had opportunities to:</vt:lpstr>
      <vt:lpstr>Enhancing the student experience and fostering student engagement </vt:lpstr>
      <vt:lpstr>Engaging students is crucial to their success (and ours)</vt:lpstr>
      <vt:lpstr>PowerPoint Presentation</vt:lpstr>
      <vt:lpstr>Disengaged students</vt:lpstr>
      <vt:lpstr>PowerPoint Presentation</vt:lpstr>
      <vt:lpstr>PowerPoint Presentation</vt:lpstr>
      <vt:lpstr>High quality teaching…</vt:lpstr>
      <vt:lpstr>Delivering content…..</vt:lpstr>
      <vt:lpstr>The Maieutic model</vt:lpstr>
      <vt:lpstr>To engage learners we can:</vt:lpstr>
      <vt:lpstr>What kinds of behaviours offer warning signs of risk of drop-out</vt:lpstr>
      <vt:lpstr>Yorke reported that for full-time and sandwich students, factors influencing drop out were</vt:lpstr>
      <vt:lpstr>Additionally, withdrawal of failure is more probable when:</vt:lpstr>
      <vt:lpstr>PowerPoint Presentation</vt:lpstr>
      <vt:lpstr>Poor attendance correlates with drop out and low engagement:</vt:lpstr>
      <vt:lpstr>Further factors identified by Peelo and Wareham including assessment issues</vt:lpstr>
      <vt:lpstr>Mature students drop out too</vt:lpstr>
      <vt:lpstr>How can we get students to fully engage? Some suggestions</vt:lpstr>
      <vt:lpstr>PowerPoint Presentation</vt:lpstr>
      <vt:lpstr>Engagement of international students: some important considerations</vt:lpstr>
      <vt:lpstr>PowerPoint Presentation</vt:lpstr>
      <vt:lpstr>PowerPoint Presentation</vt:lpstr>
      <vt:lpstr>What can universities do?</vt:lpstr>
      <vt:lpstr>Drop out and assessment</vt:lpstr>
      <vt:lpstr>PowerPoint Presentation</vt:lpstr>
      <vt:lpstr>PowerPoint Presentation</vt:lpstr>
      <vt:lpstr>PowerPoint Presentation</vt:lpstr>
      <vt:lpstr>PowerPoint Presentation</vt:lpstr>
      <vt:lpstr>PowerPoint Presentation</vt:lpstr>
      <vt:lpstr>The uses of computer-assisted formative assessment</vt:lpstr>
      <vt:lpstr>PowerPoint Presentation</vt:lpstr>
      <vt:lpstr>PowerPoint Presentation</vt:lpstr>
      <vt:lpstr>Assessment, confidence and retention</vt:lpstr>
      <vt:lpstr>Students who believe that intelligence is malleable may be more robust</vt:lpstr>
      <vt:lpstr>PowerPoint Presentation</vt:lpstr>
      <vt:lpstr>PowerPoint Presentation</vt:lpstr>
      <vt:lpstr>Helping students understand the rules of the game</vt:lpstr>
      <vt:lpstr>Problems associated with reading</vt:lpstr>
      <vt:lpstr>Help students understand what is required with reading</vt:lpstr>
      <vt:lpstr>PowerPoint Presentation</vt:lpstr>
      <vt:lpstr>Making the most of feedback</vt:lpstr>
      <vt:lpstr>Use formative assessment to help students with writing</vt:lpstr>
      <vt:lpstr>What can we do as individuals to engage students through assessment?</vt:lpstr>
      <vt:lpstr>Engaging students through assessment</vt:lpstr>
      <vt:lpstr>Robust quality: I argue that for engaged students we need</vt:lpstr>
      <vt:lpstr>PowerPoint Presentation</vt:lpstr>
      <vt:lpstr>Mapping progression</vt:lpstr>
      <vt:lpstr>Enhancements to curriculum design and delivery: we can:</vt:lpstr>
      <vt:lpstr>Supportiveness: we must</vt:lpstr>
      <vt:lpstr>PowerPoint Presentation</vt:lpstr>
      <vt:lpstr>These and other slides will be available on my website at http://sally-brown.net</vt:lpstr>
      <vt:lpstr>Useful references</vt:lpstr>
      <vt:lpstr>Further 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188</cp:revision>
  <cp:lastPrinted>2012-05-10T17:07:59Z</cp:lastPrinted>
  <dcterms:created xsi:type="dcterms:W3CDTF">2007-03-06T12:05:28Z</dcterms:created>
  <dcterms:modified xsi:type="dcterms:W3CDTF">2015-09-03T07:47:02Z</dcterms:modified>
</cp:coreProperties>
</file>