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90" r:id="rId5"/>
    <p:sldMasterId id="2147483711" r:id="rId6"/>
  </p:sldMasterIdLst>
  <p:notesMasterIdLst>
    <p:notesMasterId r:id="rId22"/>
  </p:notesMasterIdLst>
  <p:handoutMasterIdLst>
    <p:handoutMasterId r:id="rId23"/>
  </p:handoutMasterIdLst>
  <p:sldIdLst>
    <p:sldId id="256" r:id="rId7"/>
    <p:sldId id="258" r:id="rId8"/>
    <p:sldId id="265" r:id="rId9"/>
    <p:sldId id="290" r:id="rId10"/>
    <p:sldId id="286" r:id="rId11"/>
    <p:sldId id="267" r:id="rId12"/>
    <p:sldId id="294" r:id="rId13"/>
    <p:sldId id="297" r:id="rId14"/>
    <p:sldId id="298" r:id="rId15"/>
    <p:sldId id="299" r:id="rId16"/>
    <p:sldId id="301" r:id="rId17"/>
    <p:sldId id="264" r:id="rId18"/>
    <p:sldId id="308" r:id="rId19"/>
    <p:sldId id="309" r:id="rId20"/>
    <p:sldId id="261" r:id="rId21"/>
  </p:sldIdLst>
  <p:sldSz cx="9144000" cy="6858000" type="screen4x3"/>
  <p:notesSz cx="7077075" cy="93932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A6"/>
    <a:srgbClr val="4B2078"/>
    <a:srgbClr val="AD0816"/>
    <a:srgbClr val="EC7E00"/>
    <a:srgbClr val="00A186"/>
    <a:srgbClr val="C6D3DB"/>
    <a:srgbClr val="FAA634"/>
    <a:srgbClr val="FFFFFF"/>
    <a:srgbClr val="EB539E"/>
    <a:srgbClr val="EF3E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0" autoAdjust="0"/>
    <p:restoredTop sz="84392" autoAdjust="0"/>
  </p:normalViewPr>
  <p:slideViewPr>
    <p:cSldViewPr>
      <p:cViewPr varScale="1">
        <p:scale>
          <a:sx n="60" d="100"/>
          <a:sy n="60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C8F994-EF58-2F44-9524-F9FA974779E9}" type="doc">
      <dgm:prSet loTypeId="urn:microsoft.com/office/officeart/2005/8/layout/cycle8" loCatId="" qsTypeId="urn:microsoft.com/office/officeart/2005/8/quickstyle/simple4" qsCatId="simple" csTypeId="urn:microsoft.com/office/officeart/2005/8/colors/accent1_4" csCatId="accent1" phldr="1"/>
      <dgm:spPr/>
    </dgm:pt>
    <dgm:pt modelId="{386127A5-28FA-6545-8489-9521218EA53D}">
      <dgm:prSet phldrT="[Text]"/>
      <dgm:spPr/>
      <dgm:t>
        <a:bodyPr/>
        <a:lstStyle/>
        <a:p>
          <a:r>
            <a:rPr lang="en-US" smtClean="0"/>
            <a:t>Assessment</a:t>
          </a:r>
          <a:endParaRPr lang="en-US" dirty="0"/>
        </a:p>
      </dgm:t>
    </dgm:pt>
    <dgm:pt modelId="{46C87C15-6222-5B47-9B22-59A4B1EF6906}" type="parTrans" cxnId="{A5C846E3-B45F-8A45-A0C6-7237F5C9E8CC}">
      <dgm:prSet/>
      <dgm:spPr/>
      <dgm:t>
        <a:bodyPr/>
        <a:lstStyle/>
        <a:p>
          <a:endParaRPr lang="en-US"/>
        </a:p>
      </dgm:t>
    </dgm:pt>
    <dgm:pt modelId="{DC209F45-1113-D94E-8DAB-5ACF422FBCCA}" type="sibTrans" cxnId="{A5C846E3-B45F-8A45-A0C6-7237F5C9E8CC}">
      <dgm:prSet/>
      <dgm:spPr/>
      <dgm:t>
        <a:bodyPr/>
        <a:lstStyle/>
        <a:p>
          <a:endParaRPr lang="en-US"/>
        </a:p>
      </dgm:t>
    </dgm:pt>
    <dgm:pt modelId="{4AE60A33-9753-E94E-B58C-3BFE7679F484}">
      <dgm:prSet phldrT="[Text]"/>
      <dgm:spPr/>
      <dgm:t>
        <a:bodyPr/>
        <a:lstStyle/>
        <a:p>
          <a:r>
            <a:rPr lang="en-US" dirty="0" smtClean="0"/>
            <a:t>Contributing to the Profession</a:t>
          </a:r>
          <a:endParaRPr lang="en-US" dirty="0"/>
        </a:p>
      </dgm:t>
    </dgm:pt>
    <dgm:pt modelId="{54712E76-D398-5B41-9D75-63849B69502C}" type="parTrans" cxnId="{C646A7DD-7919-AE42-9EF7-C39CDC677615}">
      <dgm:prSet/>
      <dgm:spPr/>
      <dgm:t>
        <a:bodyPr/>
        <a:lstStyle/>
        <a:p>
          <a:endParaRPr lang="en-US"/>
        </a:p>
      </dgm:t>
    </dgm:pt>
    <dgm:pt modelId="{84778051-F0CE-BF44-AF3A-F0E81BB9B77A}" type="sibTrans" cxnId="{C646A7DD-7919-AE42-9EF7-C39CDC677615}">
      <dgm:prSet/>
      <dgm:spPr/>
      <dgm:t>
        <a:bodyPr/>
        <a:lstStyle/>
        <a:p>
          <a:endParaRPr lang="en-US"/>
        </a:p>
      </dgm:t>
    </dgm:pt>
    <dgm:pt modelId="{0512871E-C891-0343-9C1E-9F7E72E7C1F7}">
      <dgm:prSet phldrT="[Text]"/>
      <dgm:spPr/>
      <dgm:t>
        <a:bodyPr/>
        <a:lstStyle/>
        <a:p>
          <a:r>
            <a:rPr lang="en-US" smtClean="0"/>
            <a:t>Planning &amp; delivery</a:t>
          </a:r>
          <a:endParaRPr lang="en-US" dirty="0"/>
        </a:p>
      </dgm:t>
    </dgm:pt>
    <dgm:pt modelId="{9D8BD533-8FFB-2E43-A8E8-B0CDD47C3B92}" type="parTrans" cxnId="{2AB4DF9F-9218-CB45-B03B-FF5A3E769FD9}">
      <dgm:prSet/>
      <dgm:spPr/>
      <dgm:t>
        <a:bodyPr/>
        <a:lstStyle/>
        <a:p>
          <a:endParaRPr lang="en-US"/>
        </a:p>
      </dgm:t>
    </dgm:pt>
    <dgm:pt modelId="{E45BFF71-0CAF-2546-AA7D-A7FC8C4B14A0}" type="sibTrans" cxnId="{2AB4DF9F-9218-CB45-B03B-FF5A3E769FD9}">
      <dgm:prSet/>
      <dgm:spPr/>
      <dgm:t>
        <a:bodyPr/>
        <a:lstStyle/>
        <a:p>
          <a:endParaRPr lang="en-US"/>
        </a:p>
      </dgm:t>
    </dgm:pt>
    <dgm:pt modelId="{42125D66-A828-3F45-A727-6C273DC0E124}">
      <dgm:prSet phldrT="[Text]"/>
      <dgm:spPr/>
      <dgm:t>
        <a:bodyPr/>
        <a:lstStyle/>
        <a:p>
          <a:r>
            <a:rPr lang="en-US" smtClean="0"/>
            <a:t>Evaluating &amp; Reflecting</a:t>
          </a:r>
          <a:endParaRPr lang="en-US" dirty="0"/>
        </a:p>
      </dgm:t>
    </dgm:pt>
    <dgm:pt modelId="{ACC395FA-8636-7B4F-ABCF-02CB6F6D589B}" type="parTrans" cxnId="{28AA6791-9FFC-9241-BF88-656AD4590E67}">
      <dgm:prSet/>
      <dgm:spPr/>
      <dgm:t>
        <a:bodyPr/>
        <a:lstStyle/>
        <a:p>
          <a:endParaRPr lang="en-US"/>
        </a:p>
      </dgm:t>
    </dgm:pt>
    <dgm:pt modelId="{DA0644A7-CB1A-4144-A0E7-C2E3A3726329}" type="sibTrans" cxnId="{28AA6791-9FFC-9241-BF88-656AD4590E67}">
      <dgm:prSet/>
      <dgm:spPr/>
      <dgm:t>
        <a:bodyPr/>
        <a:lstStyle/>
        <a:p>
          <a:endParaRPr lang="en-US"/>
        </a:p>
      </dgm:t>
    </dgm:pt>
    <dgm:pt modelId="{FD0FE9D2-04E5-2F40-8062-56B3F96C1105}" type="pres">
      <dgm:prSet presAssocID="{75C8F994-EF58-2F44-9524-F9FA974779E9}" presName="compositeShape" presStyleCnt="0">
        <dgm:presLayoutVars>
          <dgm:chMax val="7"/>
          <dgm:dir/>
          <dgm:resizeHandles val="exact"/>
        </dgm:presLayoutVars>
      </dgm:prSet>
      <dgm:spPr/>
    </dgm:pt>
    <dgm:pt modelId="{7D90EE02-B5ED-4C40-9201-24353607363D}" type="pres">
      <dgm:prSet presAssocID="{75C8F994-EF58-2F44-9524-F9FA974779E9}" presName="wedge1" presStyleLbl="node1" presStyleIdx="0" presStyleCnt="4" custLinFactNeighborX="-723" custLinFactNeighborY="-719"/>
      <dgm:spPr/>
      <dgm:t>
        <a:bodyPr/>
        <a:lstStyle/>
        <a:p>
          <a:endParaRPr lang="en-US"/>
        </a:p>
      </dgm:t>
    </dgm:pt>
    <dgm:pt modelId="{62200756-02F4-4942-A5E5-A6E2E5A4479F}" type="pres">
      <dgm:prSet presAssocID="{75C8F994-EF58-2F44-9524-F9FA974779E9}" presName="dummy1a" presStyleCnt="0"/>
      <dgm:spPr/>
    </dgm:pt>
    <dgm:pt modelId="{9B2FB643-1FF4-7A40-B6FF-7735132E80CE}" type="pres">
      <dgm:prSet presAssocID="{75C8F994-EF58-2F44-9524-F9FA974779E9}" presName="dummy1b" presStyleCnt="0"/>
      <dgm:spPr/>
    </dgm:pt>
    <dgm:pt modelId="{FCF49FC4-E120-7B4E-BCD6-B15CA9C8F949}" type="pres">
      <dgm:prSet presAssocID="{75C8F994-EF58-2F44-9524-F9FA974779E9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F9B9EF-D49F-054C-9D61-A5B20D02E35C}" type="pres">
      <dgm:prSet presAssocID="{75C8F994-EF58-2F44-9524-F9FA974779E9}" presName="wedge2" presStyleLbl="node1" presStyleIdx="1" presStyleCnt="4"/>
      <dgm:spPr/>
      <dgm:t>
        <a:bodyPr/>
        <a:lstStyle/>
        <a:p>
          <a:endParaRPr lang="en-US"/>
        </a:p>
      </dgm:t>
    </dgm:pt>
    <dgm:pt modelId="{BA3A5223-3D37-214A-B519-E8F39BC7E218}" type="pres">
      <dgm:prSet presAssocID="{75C8F994-EF58-2F44-9524-F9FA974779E9}" presName="dummy2a" presStyleCnt="0"/>
      <dgm:spPr/>
    </dgm:pt>
    <dgm:pt modelId="{F2CE465D-DE10-A440-9D05-5F7A420FD6B2}" type="pres">
      <dgm:prSet presAssocID="{75C8F994-EF58-2F44-9524-F9FA974779E9}" presName="dummy2b" presStyleCnt="0"/>
      <dgm:spPr/>
    </dgm:pt>
    <dgm:pt modelId="{9C15E2AB-88FF-964F-8227-B4F8B2A500D0}" type="pres">
      <dgm:prSet presAssocID="{75C8F994-EF58-2F44-9524-F9FA974779E9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9ECB03-93A1-7C44-968B-8603F0F795EE}" type="pres">
      <dgm:prSet presAssocID="{75C8F994-EF58-2F44-9524-F9FA974779E9}" presName="wedge3" presStyleLbl="node1" presStyleIdx="2" presStyleCnt="4"/>
      <dgm:spPr/>
      <dgm:t>
        <a:bodyPr/>
        <a:lstStyle/>
        <a:p>
          <a:endParaRPr lang="en-US"/>
        </a:p>
      </dgm:t>
    </dgm:pt>
    <dgm:pt modelId="{CA9AAF61-EA72-D646-B273-E1DBB4A6C10F}" type="pres">
      <dgm:prSet presAssocID="{75C8F994-EF58-2F44-9524-F9FA974779E9}" presName="dummy3a" presStyleCnt="0"/>
      <dgm:spPr/>
    </dgm:pt>
    <dgm:pt modelId="{1071CCAA-A3CC-8F45-AC13-FC7C8511A826}" type="pres">
      <dgm:prSet presAssocID="{75C8F994-EF58-2F44-9524-F9FA974779E9}" presName="dummy3b" presStyleCnt="0"/>
      <dgm:spPr/>
    </dgm:pt>
    <dgm:pt modelId="{9C620516-88B2-BF46-BB78-CAA2E984664B}" type="pres">
      <dgm:prSet presAssocID="{75C8F994-EF58-2F44-9524-F9FA974779E9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64BC3E-5D0A-3A4D-9B98-81B4EE98D297}" type="pres">
      <dgm:prSet presAssocID="{75C8F994-EF58-2F44-9524-F9FA974779E9}" presName="wedge4" presStyleLbl="node1" presStyleIdx="3" presStyleCnt="4"/>
      <dgm:spPr/>
      <dgm:t>
        <a:bodyPr/>
        <a:lstStyle/>
        <a:p>
          <a:endParaRPr lang="en-US"/>
        </a:p>
      </dgm:t>
    </dgm:pt>
    <dgm:pt modelId="{8F67E3EB-EE7B-CD4E-BE67-D88CB3290F24}" type="pres">
      <dgm:prSet presAssocID="{75C8F994-EF58-2F44-9524-F9FA974779E9}" presName="dummy4a" presStyleCnt="0"/>
      <dgm:spPr/>
    </dgm:pt>
    <dgm:pt modelId="{2030072E-B752-0C49-A1E4-06D540FEE5B5}" type="pres">
      <dgm:prSet presAssocID="{75C8F994-EF58-2F44-9524-F9FA974779E9}" presName="dummy4b" presStyleCnt="0"/>
      <dgm:spPr/>
    </dgm:pt>
    <dgm:pt modelId="{8FE4BA61-5291-3648-90E8-7480157FA332}" type="pres">
      <dgm:prSet presAssocID="{75C8F994-EF58-2F44-9524-F9FA974779E9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13B0B7-4E10-DD43-9061-2CA348D5B5A3}" type="pres">
      <dgm:prSet presAssocID="{DC209F45-1113-D94E-8DAB-5ACF422FBCCA}" presName="arrowWedge1" presStyleLbl="fgSibTrans2D1" presStyleIdx="0" presStyleCnt="4"/>
      <dgm:spPr/>
    </dgm:pt>
    <dgm:pt modelId="{35223D80-A8CC-AB48-ACFA-E68D17C72D46}" type="pres">
      <dgm:prSet presAssocID="{DA0644A7-CB1A-4144-A0E7-C2E3A3726329}" presName="arrowWedge2" presStyleLbl="fgSibTrans2D1" presStyleIdx="1" presStyleCnt="4"/>
      <dgm:spPr/>
    </dgm:pt>
    <dgm:pt modelId="{3C447919-DB50-FA48-AFE8-55865C4159AC}" type="pres">
      <dgm:prSet presAssocID="{84778051-F0CE-BF44-AF3A-F0E81BB9B77A}" presName="arrowWedge3" presStyleLbl="fgSibTrans2D1" presStyleIdx="2" presStyleCnt="4"/>
      <dgm:spPr/>
    </dgm:pt>
    <dgm:pt modelId="{7AA49A8F-1553-F940-B892-5F2E0E4410C8}" type="pres">
      <dgm:prSet presAssocID="{E45BFF71-0CAF-2546-AA7D-A7FC8C4B14A0}" presName="arrowWedge4" presStyleLbl="fgSibTrans2D1" presStyleIdx="3" presStyleCnt="4"/>
      <dgm:spPr/>
    </dgm:pt>
  </dgm:ptLst>
  <dgm:cxnLst>
    <dgm:cxn modelId="{79576128-8ECC-4576-8AD9-78D866B32F42}" type="presOf" srcId="{4AE60A33-9753-E94E-B58C-3BFE7679F484}" destId="{9C620516-88B2-BF46-BB78-CAA2E984664B}" srcOrd="1" destOrd="0" presId="urn:microsoft.com/office/officeart/2005/8/layout/cycle8"/>
    <dgm:cxn modelId="{C646A7DD-7919-AE42-9EF7-C39CDC677615}" srcId="{75C8F994-EF58-2F44-9524-F9FA974779E9}" destId="{4AE60A33-9753-E94E-B58C-3BFE7679F484}" srcOrd="2" destOrd="0" parTransId="{54712E76-D398-5B41-9D75-63849B69502C}" sibTransId="{84778051-F0CE-BF44-AF3A-F0E81BB9B77A}"/>
    <dgm:cxn modelId="{6F00BBED-EA11-42F8-8B17-DA096CB9E911}" type="presOf" srcId="{0512871E-C891-0343-9C1E-9F7E72E7C1F7}" destId="{8FE4BA61-5291-3648-90E8-7480157FA332}" srcOrd="1" destOrd="0" presId="urn:microsoft.com/office/officeart/2005/8/layout/cycle8"/>
    <dgm:cxn modelId="{2AB4DF9F-9218-CB45-B03B-FF5A3E769FD9}" srcId="{75C8F994-EF58-2F44-9524-F9FA974779E9}" destId="{0512871E-C891-0343-9C1E-9F7E72E7C1F7}" srcOrd="3" destOrd="0" parTransId="{9D8BD533-8FFB-2E43-A8E8-B0CDD47C3B92}" sibTransId="{E45BFF71-0CAF-2546-AA7D-A7FC8C4B14A0}"/>
    <dgm:cxn modelId="{2563C284-D045-44AE-BF57-E2AD12352E9F}" type="presOf" srcId="{386127A5-28FA-6545-8489-9521218EA53D}" destId="{7D90EE02-B5ED-4C40-9201-24353607363D}" srcOrd="0" destOrd="0" presId="urn:microsoft.com/office/officeart/2005/8/layout/cycle8"/>
    <dgm:cxn modelId="{D95B1D7A-929A-43C0-938B-C839EEB6019B}" type="presOf" srcId="{42125D66-A828-3F45-A727-6C273DC0E124}" destId="{E4F9B9EF-D49F-054C-9D61-A5B20D02E35C}" srcOrd="0" destOrd="0" presId="urn:microsoft.com/office/officeart/2005/8/layout/cycle8"/>
    <dgm:cxn modelId="{E81409E8-EF87-4EDD-A2E1-B7D67FCE2E1A}" type="presOf" srcId="{4AE60A33-9753-E94E-B58C-3BFE7679F484}" destId="{069ECB03-93A1-7C44-968B-8603F0F795EE}" srcOrd="0" destOrd="0" presId="urn:microsoft.com/office/officeart/2005/8/layout/cycle8"/>
    <dgm:cxn modelId="{9A7EEBC4-172D-4612-BE4E-CF148D4EA15F}" type="presOf" srcId="{386127A5-28FA-6545-8489-9521218EA53D}" destId="{FCF49FC4-E120-7B4E-BCD6-B15CA9C8F949}" srcOrd="1" destOrd="0" presId="urn:microsoft.com/office/officeart/2005/8/layout/cycle8"/>
    <dgm:cxn modelId="{D1278F45-B0B1-4AB9-BB93-FB24711F3B52}" type="presOf" srcId="{75C8F994-EF58-2F44-9524-F9FA974779E9}" destId="{FD0FE9D2-04E5-2F40-8062-56B3F96C1105}" srcOrd="0" destOrd="0" presId="urn:microsoft.com/office/officeart/2005/8/layout/cycle8"/>
    <dgm:cxn modelId="{C713EC5A-2ED0-4FBA-9B04-E07C4FCC6525}" type="presOf" srcId="{42125D66-A828-3F45-A727-6C273DC0E124}" destId="{9C15E2AB-88FF-964F-8227-B4F8B2A500D0}" srcOrd="1" destOrd="0" presId="urn:microsoft.com/office/officeart/2005/8/layout/cycle8"/>
    <dgm:cxn modelId="{EF32A612-DE26-4F71-9C60-4906EDC3EE0A}" type="presOf" srcId="{0512871E-C891-0343-9C1E-9F7E72E7C1F7}" destId="{C264BC3E-5D0A-3A4D-9B98-81B4EE98D297}" srcOrd="0" destOrd="0" presId="urn:microsoft.com/office/officeart/2005/8/layout/cycle8"/>
    <dgm:cxn modelId="{A5C846E3-B45F-8A45-A0C6-7237F5C9E8CC}" srcId="{75C8F994-EF58-2F44-9524-F9FA974779E9}" destId="{386127A5-28FA-6545-8489-9521218EA53D}" srcOrd="0" destOrd="0" parTransId="{46C87C15-6222-5B47-9B22-59A4B1EF6906}" sibTransId="{DC209F45-1113-D94E-8DAB-5ACF422FBCCA}"/>
    <dgm:cxn modelId="{28AA6791-9FFC-9241-BF88-656AD4590E67}" srcId="{75C8F994-EF58-2F44-9524-F9FA974779E9}" destId="{42125D66-A828-3F45-A727-6C273DC0E124}" srcOrd="1" destOrd="0" parTransId="{ACC395FA-8636-7B4F-ABCF-02CB6F6D589B}" sibTransId="{DA0644A7-CB1A-4144-A0E7-C2E3A3726329}"/>
    <dgm:cxn modelId="{05AAC697-1EB5-4CE4-90D9-5AF3851A9870}" type="presParOf" srcId="{FD0FE9D2-04E5-2F40-8062-56B3F96C1105}" destId="{7D90EE02-B5ED-4C40-9201-24353607363D}" srcOrd="0" destOrd="0" presId="urn:microsoft.com/office/officeart/2005/8/layout/cycle8"/>
    <dgm:cxn modelId="{D2AD4506-2B1E-4538-B3E7-66410B4557C3}" type="presParOf" srcId="{FD0FE9D2-04E5-2F40-8062-56B3F96C1105}" destId="{62200756-02F4-4942-A5E5-A6E2E5A4479F}" srcOrd="1" destOrd="0" presId="urn:microsoft.com/office/officeart/2005/8/layout/cycle8"/>
    <dgm:cxn modelId="{553872DC-17D0-48C2-944B-EE7F928245E8}" type="presParOf" srcId="{FD0FE9D2-04E5-2F40-8062-56B3F96C1105}" destId="{9B2FB643-1FF4-7A40-B6FF-7735132E80CE}" srcOrd="2" destOrd="0" presId="urn:microsoft.com/office/officeart/2005/8/layout/cycle8"/>
    <dgm:cxn modelId="{90CDBF14-E7D7-46BF-8E50-EC447E6D892C}" type="presParOf" srcId="{FD0FE9D2-04E5-2F40-8062-56B3F96C1105}" destId="{FCF49FC4-E120-7B4E-BCD6-B15CA9C8F949}" srcOrd="3" destOrd="0" presId="urn:microsoft.com/office/officeart/2005/8/layout/cycle8"/>
    <dgm:cxn modelId="{7BE857EF-21AA-4EE9-9D7D-749C058CC2EC}" type="presParOf" srcId="{FD0FE9D2-04E5-2F40-8062-56B3F96C1105}" destId="{E4F9B9EF-D49F-054C-9D61-A5B20D02E35C}" srcOrd="4" destOrd="0" presId="urn:microsoft.com/office/officeart/2005/8/layout/cycle8"/>
    <dgm:cxn modelId="{902A919F-A29C-47D1-B833-F21C3F753B60}" type="presParOf" srcId="{FD0FE9D2-04E5-2F40-8062-56B3F96C1105}" destId="{BA3A5223-3D37-214A-B519-E8F39BC7E218}" srcOrd="5" destOrd="0" presId="urn:microsoft.com/office/officeart/2005/8/layout/cycle8"/>
    <dgm:cxn modelId="{93AE993A-98BA-466B-8C64-6B33BD9F7830}" type="presParOf" srcId="{FD0FE9D2-04E5-2F40-8062-56B3F96C1105}" destId="{F2CE465D-DE10-A440-9D05-5F7A420FD6B2}" srcOrd="6" destOrd="0" presId="urn:microsoft.com/office/officeart/2005/8/layout/cycle8"/>
    <dgm:cxn modelId="{C2A914AA-E16F-48D3-B669-660C6B4A333C}" type="presParOf" srcId="{FD0FE9D2-04E5-2F40-8062-56B3F96C1105}" destId="{9C15E2AB-88FF-964F-8227-B4F8B2A500D0}" srcOrd="7" destOrd="0" presId="urn:microsoft.com/office/officeart/2005/8/layout/cycle8"/>
    <dgm:cxn modelId="{A5BEAD1C-8D63-4B06-B184-C79C4B62C734}" type="presParOf" srcId="{FD0FE9D2-04E5-2F40-8062-56B3F96C1105}" destId="{069ECB03-93A1-7C44-968B-8603F0F795EE}" srcOrd="8" destOrd="0" presId="urn:microsoft.com/office/officeart/2005/8/layout/cycle8"/>
    <dgm:cxn modelId="{D71CD63C-EC8B-4C0D-AA8A-DC7E4E7FF15F}" type="presParOf" srcId="{FD0FE9D2-04E5-2F40-8062-56B3F96C1105}" destId="{CA9AAF61-EA72-D646-B273-E1DBB4A6C10F}" srcOrd="9" destOrd="0" presId="urn:microsoft.com/office/officeart/2005/8/layout/cycle8"/>
    <dgm:cxn modelId="{37862A91-0289-4B55-903A-846136C199DA}" type="presParOf" srcId="{FD0FE9D2-04E5-2F40-8062-56B3F96C1105}" destId="{1071CCAA-A3CC-8F45-AC13-FC7C8511A826}" srcOrd="10" destOrd="0" presId="urn:microsoft.com/office/officeart/2005/8/layout/cycle8"/>
    <dgm:cxn modelId="{D44EB66A-D847-4E89-9AD5-0B2CF6E3A3D4}" type="presParOf" srcId="{FD0FE9D2-04E5-2F40-8062-56B3F96C1105}" destId="{9C620516-88B2-BF46-BB78-CAA2E984664B}" srcOrd="11" destOrd="0" presId="urn:microsoft.com/office/officeart/2005/8/layout/cycle8"/>
    <dgm:cxn modelId="{FDD1814C-3067-422E-982D-D985C9262010}" type="presParOf" srcId="{FD0FE9D2-04E5-2F40-8062-56B3F96C1105}" destId="{C264BC3E-5D0A-3A4D-9B98-81B4EE98D297}" srcOrd="12" destOrd="0" presId="urn:microsoft.com/office/officeart/2005/8/layout/cycle8"/>
    <dgm:cxn modelId="{1FF0B024-5E7B-4EB8-9906-5F4E0E62DAEC}" type="presParOf" srcId="{FD0FE9D2-04E5-2F40-8062-56B3F96C1105}" destId="{8F67E3EB-EE7B-CD4E-BE67-D88CB3290F24}" srcOrd="13" destOrd="0" presId="urn:microsoft.com/office/officeart/2005/8/layout/cycle8"/>
    <dgm:cxn modelId="{215B080F-8396-4AD7-B82F-AED828B26FD5}" type="presParOf" srcId="{FD0FE9D2-04E5-2F40-8062-56B3F96C1105}" destId="{2030072E-B752-0C49-A1E4-06D540FEE5B5}" srcOrd="14" destOrd="0" presId="urn:microsoft.com/office/officeart/2005/8/layout/cycle8"/>
    <dgm:cxn modelId="{0698476D-F286-4845-BBF5-B70C88A414EC}" type="presParOf" srcId="{FD0FE9D2-04E5-2F40-8062-56B3F96C1105}" destId="{8FE4BA61-5291-3648-90E8-7480157FA332}" srcOrd="15" destOrd="0" presId="urn:microsoft.com/office/officeart/2005/8/layout/cycle8"/>
    <dgm:cxn modelId="{126BD911-53A9-49BC-A14C-AB9D13B90F21}" type="presParOf" srcId="{FD0FE9D2-04E5-2F40-8062-56B3F96C1105}" destId="{9F13B0B7-4E10-DD43-9061-2CA348D5B5A3}" srcOrd="16" destOrd="0" presId="urn:microsoft.com/office/officeart/2005/8/layout/cycle8"/>
    <dgm:cxn modelId="{AF90DE31-9E5F-41CD-A03D-B8D3FF4DB343}" type="presParOf" srcId="{FD0FE9D2-04E5-2F40-8062-56B3F96C1105}" destId="{35223D80-A8CC-AB48-ACFA-E68D17C72D46}" srcOrd="17" destOrd="0" presId="urn:microsoft.com/office/officeart/2005/8/layout/cycle8"/>
    <dgm:cxn modelId="{6BED8024-495A-4A1A-93C8-94FE48B390EC}" type="presParOf" srcId="{FD0FE9D2-04E5-2F40-8062-56B3F96C1105}" destId="{3C447919-DB50-FA48-AFE8-55865C4159AC}" srcOrd="18" destOrd="0" presId="urn:microsoft.com/office/officeart/2005/8/layout/cycle8"/>
    <dgm:cxn modelId="{AF49E2B1-7D97-4764-B4D1-220D23CF2235}" type="presParOf" srcId="{FD0FE9D2-04E5-2F40-8062-56B3F96C1105}" destId="{7AA49A8F-1553-F940-B892-5F2E0E4410C8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559A36-7DA8-4DE5-B1A8-2476944E9F0A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9F60280-449E-4620-A6CF-1EA30C6E4382}">
      <dgm:prSet/>
      <dgm:spPr/>
      <dgm:t>
        <a:bodyPr/>
        <a:lstStyle/>
        <a:p>
          <a:r>
            <a:rPr lang="en-GB" dirty="0" smtClean="0"/>
            <a:t>Institutions and cultures of excellence</a:t>
          </a:r>
        </a:p>
      </dgm:t>
    </dgm:pt>
    <dgm:pt modelId="{6AAAABF2-2F73-4762-9B15-EF8EE5E5A8DB}" type="parTrans" cxnId="{BB779F8E-56BF-4CA9-8452-F9656CA1E35E}">
      <dgm:prSet/>
      <dgm:spPr/>
      <dgm:t>
        <a:bodyPr/>
        <a:lstStyle/>
        <a:p>
          <a:endParaRPr lang="en-GB"/>
        </a:p>
      </dgm:t>
    </dgm:pt>
    <dgm:pt modelId="{6717517A-FB9C-491B-9A6E-B9065AA6DE52}" type="sibTrans" cxnId="{BB779F8E-56BF-4CA9-8452-F9656CA1E35E}">
      <dgm:prSet/>
      <dgm:spPr/>
      <dgm:t>
        <a:bodyPr/>
        <a:lstStyle/>
        <a:p>
          <a:endParaRPr lang="en-GB"/>
        </a:p>
      </dgm:t>
    </dgm:pt>
    <dgm:pt modelId="{EF7ACBE9-E82A-4125-8C9E-723766115160}">
      <dgm:prSet/>
      <dgm:spPr/>
      <dgm:t>
        <a:bodyPr/>
        <a:lstStyle/>
        <a:p>
          <a:r>
            <a:rPr lang="en-GB" dirty="0" smtClean="0"/>
            <a:t>Disciplinary concepts of excellence</a:t>
          </a:r>
        </a:p>
      </dgm:t>
    </dgm:pt>
    <dgm:pt modelId="{C5DFE26C-86A6-46FA-A9F0-5606C6600E5D}" type="parTrans" cxnId="{07E7776C-52A0-4FB2-8C95-7EBC239DEAE9}">
      <dgm:prSet/>
      <dgm:spPr/>
      <dgm:t>
        <a:bodyPr/>
        <a:lstStyle/>
        <a:p>
          <a:endParaRPr lang="en-GB"/>
        </a:p>
      </dgm:t>
    </dgm:pt>
    <dgm:pt modelId="{FC71F653-C4B5-4F7D-A7BC-48E2AADD4AEE}" type="sibTrans" cxnId="{07E7776C-52A0-4FB2-8C95-7EBC239DEAE9}">
      <dgm:prSet/>
      <dgm:spPr/>
      <dgm:t>
        <a:bodyPr/>
        <a:lstStyle/>
        <a:p>
          <a:endParaRPr lang="en-GB"/>
        </a:p>
      </dgm:t>
    </dgm:pt>
    <dgm:pt modelId="{6E428996-FD4C-4697-9AE3-A96956E2E82E}">
      <dgm:prSet/>
      <dgm:spPr/>
      <dgm:t>
        <a:bodyPr/>
        <a:lstStyle/>
        <a:p>
          <a:r>
            <a:rPr lang="en-GB" dirty="0" smtClean="0"/>
            <a:t>Excellence in teaching leadership</a:t>
          </a:r>
          <a:endParaRPr lang="en-GB" dirty="0"/>
        </a:p>
      </dgm:t>
    </dgm:pt>
    <dgm:pt modelId="{7BA35C65-9746-443F-B1FF-1D2F8BD13724}" type="parTrans" cxnId="{D91DCC3B-9583-4151-8A09-F4C6978E2DB3}">
      <dgm:prSet/>
      <dgm:spPr/>
      <dgm:t>
        <a:bodyPr/>
        <a:lstStyle/>
        <a:p>
          <a:endParaRPr lang="en-GB"/>
        </a:p>
      </dgm:t>
    </dgm:pt>
    <dgm:pt modelId="{1EA82D9C-69C0-40C4-8C75-9E7CC062C54C}" type="sibTrans" cxnId="{D91DCC3B-9583-4151-8A09-F4C6978E2DB3}">
      <dgm:prSet/>
      <dgm:spPr/>
      <dgm:t>
        <a:bodyPr/>
        <a:lstStyle/>
        <a:p>
          <a:endParaRPr lang="en-GB"/>
        </a:p>
      </dgm:t>
    </dgm:pt>
    <dgm:pt modelId="{511A413E-F599-42FC-906E-ED1E6D720A07}" type="pres">
      <dgm:prSet presAssocID="{E6559A36-7DA8-4DE5-B1A8-2476944E9F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56A9D2D-87EF-4A1E-8E3B-023DF7A806CC}" type="pres">
      <dgm:prSet presAssocID="{89F60280-449E-4620-A6CF-1EA30C6E438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FF7581D-13F3-4509-AD12-D96061BBDAA9}" type="pres">
      <dgm:prSet presAssocID="{6717517A-FB9C-491B-9A6E-B9065AA6DE52}" presName="spacer" presStyleCnt="0"/>
      <dgm:spPr/>
      <dgm:t>
        <a:bodyPr/>
        <a:lstStyle/>
        <a:p>
          <a:endParaRPr lang="en-GB"/>
        </a:p>
      </dgm:t>
    </dgm:pt>
    <dgm:pt modelId="{AA8616AA-E5E6-4535-9E30-A43ACE0FBDC7}" type="pres">
      <dgm:prSet presAssocID="{EF7ACBE9-E82A-4125-8C9E-72376611516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BE1EDB-1FD8-473C-A47B-6B090E3FCCBA}" type="pres">
      <dgm:prSet presAssocID="{FC71F653-C4B5-4F7D-A7BC-48E2AADD4AEE}" presName="spacer" presStyleCnt="0"/>
      <dgm:spPr/>
      <dgm:t>
        <a:bodyPr/>
        <a:lstStyle/>
        <a:p>
          <a:endParaRPr lang="en-GB"/>
        </a:p>
      </dgm:t>
    </dgm:pt>
    <dgm:pt modelId="{317EACB9-4A66-4F2B-9C00-8F0777D05B65}" type="pres">
      <dgm:prSet presAssocID="{6E428996-FD4C-4697-9AE3-A96956E2E82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B779F8E-56BF-4CA9-8452-F9656CA1E35E}" srcId="{E6559A36-7DA8-4DE5-B1A8-2476944E9F0A}" destId="{89F60280-449E-4620-A6CF-1EA30C6E4382}" srcOrd="0" destOrd="0" parTransId="{6AAAABF2-2F73-4762-9B15-EF8EE5E5A8DB}" sibTransId="{6717517A-FB9C-491B-9A6E-B9065AA6DE52}"/>
    <dgm:cxn modelId="{C7849F49-B025-4A39-A737-065226E8B53F}" type="presOf" srcId="{E6559A36-7DA8-4DE5-B1A8-2476944E9F0A}" destId="{511A413E-F599-42FC-906E-ED1E6D720A07}" srcOrd="0" destOrd="0" presId="urn:microsoft.com/office/officeart/2005/8/layout/vList2"/>
    <dgm:cxn modelId="{07E7776C-52A0-4FB2-8C95-7EBC239DEAE9}" srcId="{E6559A36-7DA8-4DE5-B1A8-2476944E9F0A}" destId="{EF7ACBE9-E82A-4125-8C9E-723766115160}" srcOrd="1" destOrd="0" parTransId="{C5DFE26C-86A6-46FA-A9F0-5606C6600E5D}" sibTransId="{FC71F653-C4B5-4F7D-A7BC-48E2AADD4AEE}"/>
    <dgm:cxn modelId="{2AD7CAC4-9302-4DBA-A0C6-45CC5D954417}" type="presOf" srcId="{EF7ACBE9-E82A-4125-8C9E-723766115160}" destId="{AA8616AA-E5E6-4535-9E30-A43ACE0FBDC7}" srcOrd="0" destOrd="0" presId="urn:microsoft.com/office/officeart/2005/8/layout/vList2"/>
    <dgm:cxn modelId="{D91DCC3B-9583-4151-8A09-F4C6978E2DB3}" srcId="{E6559A36-7DA8-4DE5-B1A8-2476944E9F0A}" destId="{6E428996-FD4C-4697-9AE3-A96956E2E82E}" srcOrd="2" destOrd="0" parTransId="{7BA35C65-9746-443F-B1FF-1D2F8BD13724}" sibTransId="{1EA82D9C-69C0-40C4-8C75-9E7CC062C54C}"/>
    <dgm:cxn modelId="{8F89CCCE-C877-46F0-9B7B-445F59A22655}" type="presOf" srcId="{89F60280-449E-4620-A6CF-1EA30C6E4382}" destId="{556A9D2D-87EF-4A1E-8E3B-023DF7A806CC}" srcOrd="0" destOrd="0" presId="urn:microsoft.com/office/officeart/2005/8/layout/vList2"/>
    <dgm:cxn modelId="{316403F4-A722-4CB6-9163-56F2CEE1B11D}" type="presOf" srcId="{6E428996-FD4C-4697-9AE3-A96956E2E82E}" destId="{317EACB9-4A66-4F2B-9C00-8F0777D05B65}" srcOrd="0" destOrd="0" presId="urn:microsoft.com/office/officeart/2005/8/layout/vList2"/>
    <dgm:cxn modelId="{E70943C1-9D06-48F3-AF19-58C7DAC5AD47}" type="presParOf" srcId="{511A413E-F599-42FC-906E-ED1E6D720A07}" destId="{556A9D2D-87EF-4A1E-8E3B-023DF7A806CC}" srcOrd="0" destOrd="0" presId="urn:microsoft.com/office/officeart/2005/8/layout/vList2"/>
    <dgm:cxn modelId="{91390E82-727B-425E-8780-D52FB10844BE}" type="presParOf" srcId="{511A413E-F599-42FC-906E-ED1E6D720A07}" destId="{AFF7581D-13F3-4509-AD12-D96061BBDAA9}" srcOrd="1" destOrd="0" presId="urn:microsoft.com/office/officeart/2005/8/layout/vList2"/>
    <dgm:cxn modelId="{FB1D5ADE-41C6-4E30-AA85-9DBDB8BCDEE0}" type="presParOf" srcId="{511A413E-F599-42FC-906E-ED1E6D720A07}" destId="{AA8616AA-E5E6-4535-9E30-A43ACE0FBDC7}" srcOrd="2" destOrd="0" presId="urn:microsoft.com/office/officeart/2005/8/layout/vList2"/>
    <dgm:cxn modelId="{E313F9B6-1602-4B4C-9CD6-0D973344EE27}" type="presParOf" srcId="{511A413E-F599-42FC-906E-ED1E6D720A07}" destId="{B5BE1EDB-1FD8-473C-A47B-6B090E3FCCBA}" srcOrd="3" destOrd="0" presId="urn:microsoft.com/office/officeart/2005/8/layout/vList2"/>
    <dgm:cxn modelId="{F27FE204-9AED-433B-9010-AF3B2A3E814D}" type="presParOf" srcId="{511A413E-F599-42FC-906E-ED1E6D720A07}" destId="{317EACB9-4A66-4F2B-9C00-8F0777D05B6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7" y="0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FDC6E62E-4399-4C6D-BC80-EC72DC059E1A}" type="datetimeFigureOut">
              <a:rPr lang="en-GB" smtClean="0"/>
              <a:t>17/08/2015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21946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7" y="8921946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4899B7A8-75E0-48DF-BCF1-EF92F249A1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093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7" y="0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09F96D4E-7342-46B2-8DEA-47763D1F3D8F}" type="datetimeFigureOut">
              <a:rPr lang="en-GB" smtClean="0"/>
              <a:pPr/>
              <a:t>17/08/2015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704850"/>
            <a:ext cx="4695825" cy="3522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61788"/>
            <a:ext cx="5661660" cy="4226957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21946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7" y="8921946"/>
            <a:ext cx="3066732" cy="46966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EFF05F93-41C4-4C5F-B43A-2DA84672496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351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641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GB" baseline="0" dirty="0" smtClean="0"/>
              <a:t>At the meeting..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 distinction between the long –term TEF – based on proven, robust measures ,preconditions for excellence – established policies to reward excellence (and their implementation)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TEF-</a:t>
            </a:r>
            <a:r>
              <a:rPr lang="en-GB" baseline="0" dirty="0" err="1" smtClean="0"/>
              <a:t>Lite</a:t>
            </a:r>
            <a:r>
              <a:rPr lang="en-GB" baseline="0" dirty="0" smtClean="0"/>
              <a:t> – need to use established data, retention data, NSS</a:t>
            </a:r>
          </a:p>
          <a:p>
            <a:endParaRPr lang="en-GB" dirty="0" smtClean="0"/>
          </a:p>
          <a:p>
            <a:r>
              <a:rPr lang="en-GB" dirty="0" smtClean="0"/>
              <a:t>DEVELOP&gt;&gt;&gt;&gt;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5642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r>
              <a:rPr lang="en-GB" baseline="0" dirty="0" smtClean="0"/>
              <a:t>Process</a:t>
            </a:r>
          </a:p>
          <a:p>
            <a:pPr marL="0" indent="0">
              <a:buFont typeface="Arial" pitchFamily="34" charset="0"/>
              <a:buNone/>
            </a:pPr>
            <a:endParaRPr lang="en-GB" baseline="0" dirty="0" smtClean="0"/>
          </a:p>
          <a:p>
            <a:pPr marL="0" indent="0">
              <a:buFont typeface="Arial" pitchFamily="34" charset="0"/>
              <a:buNone/>
            </a:pPr>
            <a:r>
              <a:rPr lang="en-GB" baseline="0" dirty="0" smtClean="0"/>
              <a:t>Views of ANTFs.. Feed back via HEA…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>
                <a:solidFill>
                  <a:prstClr val="black"/>
                </a:solidFill>
              </a:rPr>
              <a:pPr/>
              <a:t>15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635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/>
              <a:t>Moving beyond the award</a:t>
            </a:r>
          </a:p>
          <a:p>
            <a:endParaRPr lang="en-GB" dirty="0" smtClean="0"/>
          </a:p>
          <a:p>
            <a:r>
              <a:rPr lang="en-US" dirty="0" err="1" smtClean="0"/>
              <a:t>Ntfs</a:t>
            </a:r>
            <a:r>
              <a:rPr lang="en-US" dirty="0" smtClean="0"/>
              <a:t> and </a:t>
            </a:r>
            <a:r>
              <a:rPr lang="en-US" dirty="0" err="1" smtClean="0"/>
              <a:t>ukpsf</a:t>
            </a:r>
            <a:r>
              <a:rPr lang="en-US" dirty="0" smtClean="0"/>
              <a:t> – excellence </a:t>
            </a:r>
            <a:r>
              <a:rPr lang="en-US" dirty="0" err="1" smtClean="0"/>
              <a:t>vs</a:t>
            </a:r>
            <a:r>
              <a:rPr lang="en-US" dirty="0" smtClean="0"/>
              <a:t> standards/threshold</a:t>
            </a:r>
          </a:p>
          <a:p>
            <a:endParaRPr lang="en-US" dirty="0" smtClean="0"/>
          </a:p>
          <a:p>
            <a:r>
              <a:rPr lang="en-US" dirty="0" smtClean="0"/>
              <a:t>Different</a:t>
            </a:r>
            <a:r>
              <a:rPr lang="en-US" baseline="0" dirty="0" smtClean="0"/>
              <a:t> perceptions-use within institutions</a:t>
            </a:r>
          </a:p>
          <a:p>
            <a:endParaRPr lang="en-US" baseline="0" dirty="0" smtClean="0"/>
          </a:p>
          <a:p>
            <a:r>
              <a:rPr lang="en-GB" dirty="0" smtClean="0"/>
              <a:t>Indicator of excellence relative to context – drawing on the areas</a:t>
            </a:r>
            <a:r>
              <a:rPr lang="en-GB" baseline="0" dirty="0" smtClean="0"/>
              <a:t> of work.</a:t>
            </a:r>
          </a:p>
          <a:p>
            <a:r>
              <a:rPr lang="en-GB" baseline="0" dirty="0" smtClean="0"/>
              <a:t>True for other schemes – there is work to recognise the diversity and the foci. </a:t>
            </a:r>
          </a:p>
          <a:p>
            <a:r>
              <a:rPr lang="en-GB" baseline="0" dirty="0" smtClean="0"/>
              <a:t>SLTAs are revealing – getting past the popularity concept by adopting a systematic approach particularly to criteria development.  Not only focus on TE. But have used outputs to inform teacher development.</a:t>
            </a:r>
          </a:p>
          <a:p>
            <a:endParaRPr lang="en-GB" baseline="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210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Important to note the work which</a:t>
            </a:r>
            <a:r>
              <a:rPr lang="en-GB" baseline="0" dirty="0" smtClean="0"/>
              <a:t> the HEA has already undertaken as part of its own Teaching Excellence project and how this might feed into the discussion.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077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Gunn, V (2013), Considering Teaching Excellence in Higher Education: 2007-2013: provided an up-to-date review of </a:t>
            </a:r>
            <a:r>
              <a:rPr lang="en-GB" b="1" dirty="0">
                <a:solidFill>
                  <a:srgbClr val="007AA6"/>
                </a:solidFill>
              </a:rPr>
              <a:t>literature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and </a:t>
            </a:r>
            <a:r>
              <a:rPr lang="en-GB" b="1" dirty="0">
                <a:solidFill>
                  <a:srgbClr val="007AA6"/>
                </a:solidFill>
              </a:rPr>
              <a:t>practice </a:t>
            </a: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 relation to teaching excellence, and to identify </a:t>
            </a:r>
            <a:r>
              <a:rPr lang="en-GB" b="1" dirty="0">
                <a:solidFill>
                  <a:srgbClr val="007AA6"/>
                </a:solidFill>
              </a:rPr>
              <a:t>further </a:t>
            </a:r>
            <a:r>
              <a:rPr lang="en-GB" b="1" dirty="0" smtClean="0">
                <a:solidFill>
                  <a:srgbClr val="007AA6"/>
                </a:solidFill>
              </a:rPr>
              <a:t>research. This slide illustrates the dimensions of teaching excellence.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454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 key question is at what level do we want to measure</a:t>
            </a:r>
            <a:r>
              <a:rPr lang="en-GB" baseline="0" dirty="0" smtClean="0"/>
              <a:t> excellence.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137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HEA-commissioned</a:t>
            </a:r>
            <a:r>
              <a:rPr lang="en-GB" baseline="0" dirty="0" smtClean="0"/>
              <a:t> work provided the background to the HEA Roundtable held at HEFCE on 13 April. It raised an important distinction about how to measure teaching excellence – one (Murray Saunders 2009) between ‘low fidelity’ and ‘high fidelity’ approaches to rewarding excellence – high fidelity approach is prescriptive with the need to comply with requirements of a stated policy; low fidelity approach allows for more freedom and variability in how requirements are met and allows institutions to express ‘their own institutional culture – contextualised approach.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This work was used as a prompt for discussion along with responses from Rosemary Deem (Royal Holloway and Amy </a:t>
            </a:r>
            <a:r>
              <a:rPr lang="en-GB" baseline="0" dirty="0" err="1" smtClean="0"/>
              <a:t>Tsui</a:t>
            </a:r>
            <a:r>
              <a:rPr lang="en-GB" baseline="0" dirty="0" smtClean="0"/>
              <a:t>, U of Hong Kong.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32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275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3990" indent="-28615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4600" indent="-22892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2440" indent="-22892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60280" indent="-228920" eaLnBrk="0" hangingPunct="0"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8120" indent="-22892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5961" indent="-22892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33801" indent="-22892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91641" indent="-22892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B3D39C8F-A9B0-40A8-9258-D737A61273D0}" type="slidenum">
              <a:rPr lang="en-GB" sz="1200">
                <a:solidFill>
                  <a:prstClr val="black"/>
                </a:solidFill>
              </a:rPr>
              <a:pPr eaLnBrk="1" hangingPunct="1"/>
              <a:t>12</a:t>
            </a:fld>
            <a:endParaRPr lang="en-GB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57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Responses to pre-meeting questions: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Current measures – one reason for not measuring it was the lack of an institutional or indeed a sector-wide definition of TE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Proposed measures – included the no of NTFs at an institution; the number of HEA fellows; etc.</a:t>
            </a:r>
          </a:p>
          <a:p>
            <a:pPr marL="171450" indent="-171450">
              <a:buFontTx/>
              <a:buChar char="-"/>
            </a:pPr>
            <a:endParaRPr lang="en-GB" baseline="0" dirty="0" smtClean="0"/>
          </a:p>
          <a:p>
            <a:pPr marL="0" indent="0">
              <a:buFontTx/>
              <a:buNone/>
            </a:pPr>
            <a:r>
              <a:rPr lang="en-GB" baseline="0" dirty="0" smtClean="0"/>
              <a:t>At the meeting..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The distinction between the long –term TEF – based on proven, robust measures ,preconditions for excellence – established policies to reward excellence (and their implementation)</a:t>
            </a:r>
          </a:p>
          <a:p>
            <a:pPr marL="171450" indent="-171450">
              <a:buFontTx/>
              <a:buChar char="-"/>
            </a:pPr>
            <a:r>
              <a:rPr lang="en-GB" baseline="0" dirty="0" smtClean="0"/>
              <a:t>TEF-</a:t>
            </a:r>
            <a:r>
              <a:rPr lang="en-GB" baseline="0" dirty="0" err="1" smtClean="0"/>
              <a:t>Lite</a:t>
            </a:r>
            <a:r>
              <a:rPr lang="en-GB" baseline="0" dirty="0" smtClean="0"/>
              <a:t> – need to use established data, retention data, NSS</a:t>
            </a:r>
          </a:p>
          <a:p>
            <a:pPr marL="171450" indent="-171450">
              <a:buFontTx/>
              <a:buChar char="-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05F93-41C4-4C5F-B43A-2DA84672496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160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8.png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522"/>
            <a:ext cx="9144000" cy="6854956"/>
          </a:xfrm>
          <a:prstGeom prst="rect">
            <a:avLst/>
          </a:prstGeom>
        </p:spPr>
      </p:pic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3" name="Picture 12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 userDrawn="1">
            <p:ph type="pic" idx="1"/>
          </p:nvPr>
        </p:nvSpPr>
        <p:spPr>
          <a:xfrm>
            <a:off x="827584" y="1700808"/>
            <a:ext cx="7776864" cy="4546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lipArt Placeholder 3"/>
          <p:cNvSpPr>
            <a:spLocks noGrp="1"/>
          </p:cNvSpPr>
          <p:nvPr userDrawn="1">
            <p:ph type="clip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r>
              <a:rPr lang="en-US" smtClean="0"/>
              <a:t>Click icon to add clip art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 userDrawn="1">
            <p:ph type="ch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hart Placeholder 2"/>
          <p:cNvSpPr>
            <a:spLocks noGrp="1"/>
          </p:cNvSpPr>
          <p:nvPr userDrawn="1">
            <p:ph type="chart" idx="1"/>
          </p:nvPr>
        </p:nvSpPr>
        <p:spPr>
          <a:xfrm>
            <a:off x="827088" y="1628775"/>
            <a:ext cx="7756525" cy="4205288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Re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000" cy="1224136"/>
          </a:xfrm>
          <a:prstGeom prst="rect">
            <a:avLst/>
          </a:prstGeom>
          <a:solidFill>
            <a:srgbClr val="AD08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71399" y="5373216"/>
            <a:ext cx="7986194" cy="466345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9" name="Picture 8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Gree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464" cy="1224136"/>
          </a:xfrm>
          <a:prstGeom prst="rect">
            <a:avLst/>
          </a:prstGeom>
          <a:solidFill>
            <a:srgbClr val="00A1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Orang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000" cy="1224136"/>
          </a:xfrm>
          <a:prstGeom prst="rect">
            <a:avLst/>
          </a:prstGeom>
          <a:solidFill>
            <a:srgbClr val="EC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464" cy="1224136"/>
          </a:xfrm>
          <a:prstGeom prst="rect">
            <a:avLst/>
          </a:prstGeom>
          <a:solidFill>
            <a:srgbClr val="007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42772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 userDrawn="1"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 userDrawn="1"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549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2 - Bigg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645024"/>
            <a:ext cx="8748464" cy="2808072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 userDrawn="1"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3717032"/>
            <a:ext cx="8424936" cy="1800200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895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3479" y="332656"/>
            <a:ext cx="1432563" cy="141122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839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 Title Slid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2659442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 Title Slide No Image - Bigg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645024"/>
            <a:ext cx="8748464" cy="2808072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3717032"/>
            <a:ext cx="8424936" cy="1800200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33402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151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E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sp>
        <p:nvSpPr>
          <p:cNvPr id="3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6" name="Picture 5" descr="HEA_Logo_Primary_Blue_RGB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224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9" name="Picture 8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 marL="174625" indent="-174625">
              <a:buClr>
                <a:srgbClr val="007AA6"/>
              </a:buClr>
              <a:buFont typeface="Arial" pitchFamily="34" charset="0"/>
              <a:buNone/>
              <a:defRPr/>
            </a:lvl1pPr>
            <a:lvl2pPr marL="174625" indent="-173038">
              <a:buClr>
                <a:srgbClr val="007AA6"/>
              </a:buClr>
              <a:buFont typeface="Arial" pitchFamily="34" charset="0"/>
              <a:buNone/>
              <a:defRPr sz="22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0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5118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 userDrawn="1">
            <p:ph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604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3" name="Picture 12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 userDrawn="1">
            <p:ph type="pic" idx="1"/>
          </p:nvPr>
        </p:nvSpPr>
        <p:spPr>
          <a:xfrm>
            <a:off x="827584" y="1700808"/>
            <a:ext cx="7776864" cy="4546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10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19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2 - Bigg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3645024"/>
            <a:ext cx="8748464" cy="2808072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 userDrawn="1"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3717032"/>
            <a:ext cx="8424936" cy="1800200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lipArt Placeholder 3"/>
          <p:cNvSpPr>
            <a:spLocks noGrp="1"/>
          </p:cNvSpPr>
          <p:nvPr userDrawn="1">
            <p:ph type="clip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r>
              <a:rPr lang="en-US" dirty="0" smtClean="0"/>
              <a:t>Click icon to add clip art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254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 userDrawn="1"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 userDrawn="1">
            <p:ph type="ch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pic>
        <p:nvPicPr>
          <p:cNvPr id="11" name="Picture 10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670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hart Placeholder 2"/>
          <p:cNvSpPr>
            <a:spLocks noGrp="1"/>
          </p:cNvSpPr>
          <p:nvPr userDrawn="1">
            <p:ph type="chart" idx="1"/>
          </p:nvPr>
        </p:nvSpPr>
        <p:spPr>
          <a:xfrm>
            <a:off x="827088" y="1628775"/>
            <a:ext cx="7756525" cy="4205288"/>
          </a:xfrm>
        </p:spPr>
        <p:txBody>
          <a:bodyPr/>
          <a:lstStyle/>
          <a:p>
            <a:r>
              <a:rPr lang="en-US" dirty="0" smtClean="0"/>
              <a:t>Click icon to add chart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46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Re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000" cy="1224136"/>
          </a:xfrm>
          <a:prstGeom prst="rect">
            <a:avLst/>
          </a:prstGeom>
          <a:solidFill>
            <a:srgbClr val="AD08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5" name="Picture 4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71399" y="5373216"/>
            <a:ext cx="7986194" cy="466345"/>
          </a:xfrm>
          <a:prstGeom prst="rect">
            <a:avLst/>
          </a:prstGeom>
        </p:spPr>
      </p:pic>
      <p:sp>
        <p:nvSpPr>
          <p:cNvPr id="6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Presentation title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9" name="Picture 8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3023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Gree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464" cy="1224136"/>
          </a:xfrm>
          <a:prstGeom prst="rect">
            <a:avLst/>
          </a:prstGeom>
          <a:solidFill>
            <a:srgbClr val="00A1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Presentation title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0753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Orang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000" cy="1224136"/>
          </a:xfrm>
          <a:prstGeom prst="rect">
            <a:avLst/>
          </a:prstGeom>
          <a:solidFill>
            <a:srgbClr val="EC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Presentation title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4971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192"/>
            <a:ext cx="8748464" cy="1224136"/>
          </a:xfrm>
          <a:prstGeom prst="rect">
            <a:avLst/>
          </a:prstGeom>
          <a:solidFill>
            <a:srgbClr val="007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3" descr="HIG01S0002_Template_G#70013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467544" y="5373216"/>
            <a:ext cx="7920880" cy="466345"/>
          </a:xfrm>
          <a:prstGeom prst="rect">
            <a:avLst/>
          </a:prstGeom>
        </p:spPr>
      </p:pic>
      <p:sp>
        <p:nvSpPr>
          <p:cNvPr id="5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5877272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Presentation title</a:t>
            </a: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333200" y="360000"/>
            <a:ext cx="1432563" cy="141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60315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werpoint_background-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4250" y="333375"/>
            <a:ext cx="143192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4149725"/>
            <a:ext cx="8748713" cy="2303463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3823424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 userDrawn="1"/>
        </p:nvSpPr>
        <p:spPr>
          <a:xfrm>
            <a:off x="0" y="4149725"/>
            <a:ext cx="8748713" cy="2303463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8" name="Picture 9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4250" y="333375"/>
            <a:ext cx="143192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763619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HEA_Logo_Primary_Blue_RGB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4250" y="333375"/>
            <a:ext cx="1431925" cy="141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4149725"/>
            <a:ext cx="8748713" cy="2303463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2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469901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_background-image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7384"/>
            <a:ext cx="9144000" cy="6858000"/>
          </a:xfrm>
          <a:prstGeom prst="rect">
            <a:avLst/>
          </a:prstGeom>
        </p:spPr>
      </p:pic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33479" y="332656"/>
            <a:ext cx="1432563" cy="1411226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B05FA8-EF9B-419D-9857-0C097C0A8A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76230543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E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6" descr="HEA_Logo_Primary_Blue_RGB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B8FB802-A10D-4C7E-84CD-D83082B439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541949799"/>
      </p:ext>
    </p:extLst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4625" indent="-174625">
              <a:buClr>
                <a:srgbClr val="007AA6"/>
              </a:buClr>
              <a:buFont typeface="Arial" pitchFamily="34" charset="0"/>
              <a:buNone/>
              <a:defRPr/>
            </a:lvl1pPr>
            <a:lvl2pPr marL="174625" indent="-173038">
              <a:buClr>
                <a:srgbClr val="007AA6"/>
              </a:buClr>
              <a:buFont typeface="Arial" pitchFamily="34" charset="0"/>
              <a:buNone/>
              <a:defRPr sz="1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96FBE3-D307-41E8-8FF7-60BA30398DE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995597326"/>
      </p:ext>
    </p:extLst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2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>
            <a:lvl1pPr>
              <a:defRPr sz="22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AEEEA82-44DF-43E8-9422-B9B8B84383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767740819"/>
      </p:ext>
    </p:extLst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IG01S0002_Template_images-for-Word_P5V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IG01S0002_Template_images-for-Word_Numbers_P5V01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584" y="1700808"/>
            <a:ext cx="7776864" cy="454684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265F1C-F9EF-4623-A028-F6E24DACEB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01907277"/>
      </p:ext>
    </p:extLst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pPr lvl="0"/>
            <a:r>
              <a:rPr lang="en-US" noProof="0" dirty="0" smtClean="0"/>
              <a:t>Click icon to add clip art</a:t>
            </a:r>
            <a:endParaRPr lang="en-GB" noProof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9EEA4B-B487-4C36-A791-4FDE24D731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256109376"/>
      </p:ext>
    </p:extLst>
  </p:cSld>
  <p:clrMapOvr>
    <a:masterClrMapping/>
  </p:clrMapOvr>
  <p:transition spd="slow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  <p:sp>
        <p:nvSpPr>
          <p:cNvPr id="10" name="Slide Number Placeholder 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0C0DD4-CD3C-4947-9AE2-E8BBA26300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887427"/>
      </p:ext>
    </p:extLst>
  </p:cSld>
  <p:clrMapOvr>
    <a:masterClrMapping/>
  </p:clrMapOvr>
  <p:transition spd="slow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27088" y="1628775"/>
            <a:ext cx="7756525" cy="4205288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  <a:endParaRPr lang="en-GB" noProof="0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8C8A96-2A07-4BE6-8E6B-EF0111A7C1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690566698"/>
      </p:ext>
    </p:extLst>
  </p:cSld>
  <p:clrMapOvr>
    <a:masterClrMapping/>
  </p:clrMapOvr>
  <p:transition spd="slow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Re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788"/>
            <a:ext cx="8748713" cy="1223962"/>
          </a:xfrm>
          <a:prstGeom prst="rect">
            <a:avLst/>
          </a:prstGeom>
          <a:solidFill>
            <a:srgbClr val="AD081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6" descr="HIG01S0002_Template_G#7001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8" y="5373688"/>
            <a:ext cx="7986712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2663" y="360363"/>
            <a:ext cx="143351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5292725" y="5876925"/>
            <a:ext cx="3038475" cy="365125"/>
          </a:xfrm>
        </p:spPr>
        <p:txBody>
          <a:bodyPr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944131508"/>
      </p:ext>
    </p:extLst>
  </p:cSld>
  <p:clrMapOvr>
    <a:masterClrMapping/>
  </p:clrMapOvr>
  <p:transition spd="slow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Green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788"/>
            <a:ext cx="8748713" cy="1223962"/>
          </a:xfrm>
          <a:prstGeom prst="rect">
            <a:avLst/>
          </a:prstGeom>
          <a:solidFill>
            <a:srgbClr val="00A1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6" descr="HIG01S0002_Template_G#7001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79200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2663" y="360363"/>
            <a:ext cx="143351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5292725" y="5876925"/>
            <a:ext cx="3038475" cy="365125"/>
          </a:xfrm>
        </p:spPr>
        <p:txBody>
          <a:bodyPr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787049695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 Title Slide No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4149080"/>
            <a:ext cx="8748464" cy="2304016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4149080"/>
            <a:ext cx="8424936" cy="1368152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356877280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Orang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788"/>
            <a:ext cx="8748713" cy="1223962"/>
          </a:xfrm>
          <a:prstGeom prst="rect">
            <a:avLst/>
          </a:prstGeom>
          <a:solidFill>
            <a:srgbClr val="EC7E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6" descr="HIG01S0002_Template_G#7001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79200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2663" y="360363"/>
            <a:ext cx="143351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5292725" y="5876925"/>
            <a:ext cx="3038475" cy="365125"/>
          </a:xfrm>
        </p:spPr>
        <p:txBody>
          <a:bodyPr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522349241"/>
      </p:ext>
    </p:extLst>
  </p:cSld>
  <p:clrMapOvr>
    <a:masterClrMapping/>
  </p:clrMapOvr>
  <p:transition spd="slow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788"/>
            <a:ext cx="8748713" cy="1223962"/>
          </a:xfrm>
          <a:prstGeom prst="rect">
            <a:avLst/>
          </a:prstGeom>
          <a:solidFill>
            <a:srgbClr val="007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6" descr="HIG01S0002_Template_G#7001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79200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2663" y="360363"/>
            <a:ext cx="143351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5292725" y="5876925"/>
            <a:ext cx="3038475" cy="365125"/>
          </a:xfrm>
        </p:spPr>
        <p:txBody>
          <a:bodyPr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88897546"/>
      </p:ext>
    </p:extLst>
  </p:cSld>
  <p:clrMapOvr>
    <a:masterClrMapping/>
  </p:clrMapOvr>
  <p:transition spd="slow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6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DAFD134-A255-4413-9074-6843DB3A67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438927210"/>
      </p:ext>
    </p:extLst>
  </p:cSld>
  <p:clrMapOvr>
    <a:masterClrMapping/>
  </p:clrMapOvr>
  <p:transition spd="slow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HIG01S0002_Template_images-for-Word_Numbers_P5V01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75688" y="6340475"/>
            <a:ext cx="396875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HIG01S0002_Template_images-for-Word_P5V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525" y="466725"/>
            <a:ext cx="9134475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83513" y="333375"/>
            <a:ext cx="9286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802062" cy="4205288"/>
          </a:xfrm>
        </p:spPr>
        <p:txBody>
          <a:bodyPr/>
          <a:lstStyle>
            <a:lvl1pPr>
              <a:defRPr sz="22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1550" y="1628775"/>
            <a:ext cx="3802063" cy="4205288"/>
          </a:xfrm>
        </p:spPr>
        <p:txBody>
          <a:bodyPr/>
          <a:lstStyle>
            <a:lvl1pPr>
              <a:defRPr sz="22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B4C1F6-B97F-4DE2-8BE8-8A4188E88E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5292725" y="6376988"/>
            <a:ext cx="3038475" cy="365125"/>
          </a:xfrm>
        </p:spPr>
        <p:txBody>
          <a:bodyPr/>
          <a:lstStyle>
            <a:lvl1pPr algn="r">
              <a:defRPr sz="1000">
                <a:solidFill>
                  <a:srgbClr val="007AA6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419691849"/>
      </p:ext>
    </p:extLst>
  </p:cSld>
  <p:clrMapOvr>
    <a:masterClrMapping/>
  </p:clrMapOvr>
  <p:transition spd="slow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57788"/>
            <a:ext cx="8748713" cy="1223962"/>
          </a:xfrm>
          <a:prstGeom prst="rect">
            <a:avLst/>
          </a:prstGeom>
          <a:solidFill>
            <a:srgbClr val="007A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FFFFFF"/>
              </a:solidFill>
            </a:endParaRPr>
          </a:p>
        </p:txBody>
      </p:sp>
      <p:pic>
        <p:nvPicPr>
          <p:cNvPr id="4" name="Picture 6" descr="HIG01S0002_Template_G#70013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5373688"/>
            <a:ext cx="79200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 descr="HEA_Logo_Primary_Blue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32663" y="360363"/>
            <a:ext cx="1433512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title"/>
          </p:nvPr>
        </p:nvSpPr>
        <p:spPr>
          <a:xfrm>
            <a:off x="827088" y="5157192"/>
            <a:ext cx="6985272" cy="5760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0"/>
          </p:nvPr>
        </p:nvSpPr>
        <p:spPr>
          <a:xfrm>
            <a:off x="5292725" y="5876925"/>
            <a:ext cx="3038475" cy="365125"/>
          </a:xfrm>
        </p:spPr>
        <p:txBody>
          <a:bodyPr/>
          <a:lstStyle>
            <a:lvl1pPr algn="r">
              <a:defRPr sz="1000">
                <a:solidFill>
                  <a:schemeClr val="bg1"/>
                </a:solidFill>
                <a:latin typeface="Gill Sans MT"/>
                <a:cs typeface="Gill Sans MT"/>
              </a:defRPr>
            </a:lvl1pPr>
          </a:lstStyle>
          <a:p>
            <a:pPr>
              <a:defRPr/>
            </a:pPr>
            <a:r>
              <a:rPr lang="en-GB">
                <a:solidFill>
                  <a:srgbClr val="FFFFFF"/>
                </a:solidFill>
              </a:rPr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211460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HEA Title Slide No Image - Bigg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7333479" y="332656"/>
            <a:ext cx="1432563" cy="141122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3645024"/>
            <a:ext cx="8748464" cy="2808072"/>
          </a:xfrm>
          <a:prstGeom prst="rect">
            <a:avLst/>
          </a:prstGeom>
          <a:solidFill>
            <a:srgbClr val="007AA6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3717032"/>
            <a:ext cx="8424936" cy="1800200"/>
          </a:xfrm>
        </p:spPr>
        <p:txBody>
          <a:bodyPr wrap="square" anchor="t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0"/>
          </p:nvPr>
        </p:nvSpPr>
        <p:spPr>
          <a:xfrm>
            <a:off x="251520" y="5660926"/>
            <a:ext cx="8424936" cy="360362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251520" y="6020966"/>
            <a:ext cx="5544616" cy="432370"/>
          </a:xfrm>
        </p:spPr>
        <p:txBody>
          <a:bodyPr>
            <a:normAutofit/>
          </a:bodyPr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6228184" y="6020966"/>
            <a:ext cx="2447850" cy="432370"/>
          </a:xfrm>
        </p:spPr>
        <p:txBody>
          <a:bodyPr/>
          <a:lstStyle>
            <a:lvl1pPr algn="r"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 Here</a:t>
            </a:r>
          </a:p>
        </p:txBody>
      </p:sp>
    </p:spTree>
    <p:extLst>
      <p:ext uri="{BB962C8B-B14F-4D97-AF65-F5344CB8AC3E}">
        <p14:creationId xmlns:p14="http://schemas.microsoft.com/office/powerpoint/2010/main" val="3906159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10" name="Picture 9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8" name="Picture 7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HEA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sp>
        <p:nvSpPr>
          <p:cNvPr id="3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9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6" name="Picture 5" descr="HEA_Logo_Primary_Blue_RGB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IG01S0002_Template_images-for-Word_Numbers_P5V012.jpg"/>
          <p:cNvPicPr>
            <a:picLocks noChangeAspect="1"/>
          </p:cNvPicPr>
          <p:nvPr userDrawn="1"/>
        </p:nvPicPr>
        <p:blipFill>
          <a:blip r:embed="rId2" cstate="email"/>
          <a:srcRect/>
          <a:stretch>
            <a:fillRect/>
          </a:stretch>
        </p:blipFill>
        <p:spPr>
          <a:xfrm>
            <a:off x="8676456" y="6340493"/>
            <a:ext cx="395536" cy="360040"/>
          </a:xfrm>
          <a:prstGeom prst="rect">
            <a:avLst/>
          </a:prstGeom>
        </p:spPr>
      </p:pic>
      <p:pic>
        <p:nvPicPr>
          <p:cNvPr id="9" name="Picture 8" descr="HIG01S0002_Template_images-for-Word_P5V01.jpg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9834" y="466741"/>
            <a:ext cx="9134166" cy="130383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 userDrawn="1">
            <p:ph idx="1"/>
          </p:nvPr>
        </p:nvSpPr>
        <p:spPr/>
        <p:txBody>
          <a:bodyPr/>
          <a:lstStyle>
            <a:lvl1pPr marL="174625" indent="-174625">
              <a:buClr>
                <a:srgbClr val="007AA6"/>
              </a:buClr>
              <a:buFont typeface="Arial" pitchFamily="34" charset="0"/>
              <a:buNone/>
              <a:defRPr/>
            </a:lvl1pPr>
            <a:lvl2pPr marL="174625" indent="-173038">
              <a:buClr>
                <a:srgbClr val="007AA6"/>
              </a:buClr>
              <a:buFont typeface="Arial" pitchFamily="34" charset="0"/>
              <a:buNone/>
              <a:defRPr sz="220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 userDrawn="1">
            <p:ph type="title"/>
          </p:nvPr>
        </p:nvSpPr>
        <p:spPr>
          <a:xfrm>
            <a:off x="827088" y="476250"/>
            <a:ext cx="6913264" cy="70643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1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292080" y="6376243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pic>
        <p:nvPicPr>
          <p:cNvPr id="10" name="Picture 9" descr="HEA_Logo_Primary_Blue_RGB.pn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3896" y="332656"/>
            <a:ext cx="928688" cy="91630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1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17" Type="http://schemas.openxmlformats.org/officeDocument/2006/relationships/slideLayout" Target="../slideLayouts/slideLayout53.xml"/><Relationship Id="rId2" Type="http://schemas.openxmlformats.org/officeDocument/2006/relationships/slideLayout" Target="../slideLayouts/slideLayout38.xml"/><Relationship Id="rId16" Type="http://schemas.openxmlformats.org/officeDocument/2006/relationships/slideLayout" Target="../slideLayouts/slideLayout52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476250"/>
            <a:ext cx="777736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28775"/>
            <a:ext cx="77565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2080" y="6356350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smtClean="0"/>
              <a:t>Presentation title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‹#›</a:t>
            </a:fld>
            <a:endParaRPr lang="en-GB" dirty="0">
              <a:latin typeface="Gill Sans MT"/>
              <a:cs typeface="Gill Sans M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6" r:id="rId3"/>
    <p:sldLayoutId id="2147483685" r:id="rId4"/>
    <p:sldLayoutId id="2147483687" r:id="rId5"/>
    <p:sldLayoutId id="2147483689" r:id="rId6"/>
    <p:sldLayoutId id="2147483652" r:id="rId7"/>
    <p:sldLayoutId id="2147483656" r:id="rId8"/>
    <p:sldLayoutId id="2147483651" r:id="rId9"/>
    <p:sldLayoutId id="2147483653" r:id="rId10"/>
    <p:sldLayoutId id="2147483658" r:id="rId11"/>
    <p:sldLayoutId id="2147483672" r:id="rId12"/>
    <p:sldLayoutId id="2147483673" r:id="rId13"/>
    <p:sldLayoutId id="2147483674" r:id="rId14"/>
    <p:sldLayoutId id="2147483677" r:id="rId15"/>
    <p:sldLayoutId id="2147483678" r:id="rId16"/>
    <p:sldLayoutId id="2147483679" r:id="rId17"/>
    <p:sldLayoutId id="2147483680" r:id="rId1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0"/>
        </a:spcBef>
        <a:spcAft>
          <a:spcPts val="1200"/>
        </a:spcAft>
        <a:defRPr sz="24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1588" algn="l" rtl="0" eaLnBrk="1" fontAlgn="base" hangingPunct="1">
        <a:spcBef>
          <a:spcPct val="0"/>
        </a:spcBef>
        <a:spcAft>
          <a:spcPts val="1000"/>
        </a:spcAft>
        <a:buClr>
          <a:srgbClr val="FAA634"/>
        </a:buClr>
        <a:buSzPct val="120000"/>
        <a:defRPr sz="2200">
          <a:solidFill>
            <a:schemeClr val="tx1"/>
          </a:solidFill>
          <a:latin typeface="Gill Sans MT" pitchFamily="34" charset="0"/>
        </a:defRPr>
      </a:lvl2pPr>
      <a:lvl3pPr marL="227013" indent="-223838" algn="l" rtl="0" eaLnBrk="1" fontAlgn="base" hangingPunct="1">
        <a:spcBef>
          <a:spcPct val="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3pPr>
      <a:lvl4pPr marL="428625" indent="-200025" algn="l" rtl="0" eaLnBrk="1" fontAlgn="base" hangingPunct="1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4pPr>
      <a:lvl5pPr marL="646113" indent="-215900" algn="l" rtl="0" eaLnBrk="1" fontAlgn="base" hangingPunct="1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5pPr>
      <a:lvl6pPr marL="11033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6pPr>
      <a:lvl7pPr marL="15605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7pPr>
      <a:lvl8pPr marL="20177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8pPr>
      <a:lvl9pPr marL="24749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476250"/>
            <a:ext cx="777736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28775"/>
            <a:ext cx="77565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2080" y="6356350"/>
            <a:ext cx="30396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Gill Sans MT"/>
                <a:cs typeface="Gill Sans MT"/>
              </a:defRPr>
            </a:lvl1pPr>
          </a:lstStyle>
          <a:p>
            <a:r>
              <a:rPr lang="en-GB" dirty="0" smtClean="0">
                <a:solidFill>
                  <a:srgbClr val="000000"/>
                </a:solidFill>
              </a:rPr>
              <a:t>Presentation title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0431" y="6356350"/>
            <a:ext cx="432743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/>
                </a:solidFill>
                <a:latin typeface="Lucida Sans Unicode" pitchFamily="34" charset="0"/>
                <a:cs typeface="Lucida Sans Unicode" pitchFamily="34" charset="0"/>
              </a:defRPr>
            </a:lvl1pPr>
          </a:lstStyle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‹#›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5404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  <p:sldLayoutId id="2147483708" r:id="rId18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ill Sans MT" pitchFamily="34" charset="0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9pPr>
    </p:titleStyle>
    <p:bodyStyle>
      <a:lvl1pPr algn="l" rtl="0" eaLnBrk="1" fontAlgn="base" hangingPunct="1">
        <a:spcBef>
          <a:spcPct val="0"/>
        </a:spcBef>
        <a:spcAft>
          <a:spcPts val="1200"/>
        </a:spcAft>
        <a:defRPr sz="2400">
          <a:solidFill>
            <a:schemeClr val="tx1"/>
          </a:solidFill>
          <a:latin typeface="Gill Sans MT" pitchFamily="34" charset="0"/>
          <a:ea typeface="+mn-ea"/>
          <a:cs typeface="+mn-cs"/>
        </a:defRPr>
      </a:lvl1pPr>
      <a:lvl2pPr marL="1588" algn="l" rtl="0" eaLnBrk="1" fontAlgn="base" hangingPunct="1">
        <a:spcBef>
          <a:spcPct val="0"/>
        </a:spcBef>
        <a:spcAft>
          <a:spcPts val="1000"/>
        </a:spcAft>
        <a:buClr>
          <a:srgbClr val="FAA634"/>
        </a:buClr>
        <a:buSzPct val="120000"/>
        <a:defRPr sz="2200">
          <a:solidFill>
            <a:schemeClr val="tx1"/>
          </a:solidFill>
          <a:latin typeface="Gill Sans MT" pitchFamily="34" charset="0"/>
        </a:defRPr>
      </a:lvl2pPr>
      <a:lvl3pPr marL="227013" indent="-223838" algn="l" rtl="0" eaLnBrk="1" fontAlgn="base" hangingPunct="1">
        <a:spcBef>
          <a:spcPct val="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3pPr>
      <a:lvl4pPr marL="428625" indent="-200025" algn="l" rtl="0" eaLnBrk="1" fontAlgn="base" hangingPunct="1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4pPr>
      <a:lvl5pPr marL="646113" indent="-215900" algn="l" rtl="0" eaLnBrk="1" fontAlgn="base" hangingPunct="1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800">
          <a:solidFill>
            <a:schemeClr val="tx1"/>
          </a:solidFill>
          <a:latin typeface="Gill Sans MT" pitchFamily="34" charset="0"/>
        </a:defRPr>
      </a:lvl5pPr>
      <a:lvl6pPr marL="11033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6pPr>
      <a:lvl7pPr marL="15605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7pPr>
      <a:lvl8pPr marL="20177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8pPr>
      <a:lvl9pPr marL="24749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476250"/>
            <a:ext cx="7777162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28775"/>
            <a:ext cx="7756525" cy="420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92725" y="6356350"/>
            <a:ext cx="30384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007AA6"/>
                </a:solidFill>
                <a:latin typeface="Gill Sans MT"/>
                <a:ea typeface="+mn-ea"/>
                <a:cs typeface="Gill Sans MT"/>
              </a:defRPr>
            </a:lvl1pPr>
          </a:lstStyle>
          <a:p>
            <a:pPr>
              <a:defRPr/>
            </a:pPr>
            <a:r>
              <a:rPr lang="en-GB"/>
              <a:t>Presentation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9788" y="6356350"/>
            <a:ext cx="433387" cy="365125"/>
          </a:xfrm>
          <a:prstGeom prst="rect">
            <a:avLst/>
          </a:prstGeom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rgbClr val="007AA6"/>
                </a:solidFill>
                <a:latin typeface="Gill Sans MT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A178689F-35D9-4AD7-9EE6-0B934133EC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907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  <p:sldLayoutId id="2147483728" r:id="rId17"/>
    <p:sldLayoutId id="2147483729" r:id="rId18"/>
  </p:sldLayoutIdLst>
  <p:transition spd="slow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AA6"/>
          </a:solidFill>
          <a:latin typeface="Gill Sans MT" pitchFamily="34" charset="0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AA6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AA6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AA6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7AA6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1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ts val="1200"/>
        </a:spcAft>
        <a:defRPr sz="2200">
          <a:solidFill>
            <a:srgbClr val="007AA6"/>
          </a:solidFill>
          <a:latin typeface="Gill Sans MT" pitchFamily="34" charset="0"/>
          <a:ea typeface="MS PGothic" pitchFamily="34" charset="-128"/>
          <a:cs typeface="ＭＳ Ｐゴシック" charset="0"/>
        </a:defRPr>
      </a:lvl1pPr>
      <a:lvl2pPr marL="1588" indent="455613" algn="l" rtl="0" eaLnBrk="0" fontAlgn="base" hangingPunct="0">
        <a:spcBef>
          <a:spcPct val="0"/>
        </a:spcBef>
        <a:spcAft>
          <a:spcPts val="1000"/>
        </a:spcAft>
        <a:buClr>
          <a:srgbClr val="FAA634"/>
        </a:buClr>
        <a:buSzPct val="120000"/>
        <a:defRPr sz="1600">
          <a:solidFill>
            <a:schemeClr val="tx1"/>
          </a:solidFill>
          <a:latin typeface="Gill Sans MT" pitchFamily="34" charset="0"/>
          <a:ea typeface="MS PGothic" pitchFamily="34" charset="-128"/>
        </a:defRPr>
      </a:lvl2pPr>
      <a:lvl3pPr marL="227013" indent="-223838" algn="l" rtl="0" eaLnBrk="0" fontAlgn="base" hangingPunct="0">
        <a:spcBef>
          <a:spcPct val="0"/>
        </a:spcBef>
        <a:spcAft>
          <a:spcPct val="0"/>
        </a:spcAft>
        <a:buClr>
          <a:srgbClr val="007AA6"/>
        </a:buClr>
        <a:buSzPct val="120000"/>
        <a:buChar char="•"/>
        <a:defRPr sz="1400">
          <a:solidFill>
            <a:schemeClr val="tx1"/>
          </a:solidFill>
          <a:latin typeface="Gill Sans MT" pitchFamily="34" charset="0"/>
          <a:ea typeface="MS PGothic" pitchFamily="34" charset="-128"/>
        </a:defRPr>
      </a:lvl3pPr>
      <a:lvl4pPr marL="428625" indent="-200025" algn="l" rtl="0" eaLnBrk="0" fontAlgn="base" hangingPunct="0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400">
          <a:solidFill>
            <a:schemeClr val="tx1"/>
          </a:solidFill>
          <a:latin typeface="Gill Sans MT" pitchFamily="34" charset="0"/>
          <a:ea typeface="MS PGothic" pitchFamily="34" charset="-128"/>
        </a:defRPr>
      </a:lvl4pPr>
      <a:lvl5pPr marL="646113" indent="-215900" algn="l" rtl="0" eaLnBrk="0" fontAlgn="base" hangingPunct="0">
        <a:spcBef>
          <a:spcPct val="20000"/>
        </a:spcBef>
        <a:spcAft>
          <a:spcPct val="0"/>
        </a:spcAft>
        <a:buClr>
          <a:srgbClr val="007AA6"/>
        </a:buClr>
        <a:buSzPct val="120000"/>
        <a:buChar char="•"/>
        <a:defRPr sz="1400">
          <a:solidFill>
            <a:schemeClr val="tx1"/>
          </a:solidFill>
          <a:latin typeface="Gill Sans MT" pitchFamily="34" charset="0"/>
          <a:ea typeface="MS PGothic" pitchFamily="34" charset="-128"/>
        </a:defRPr>
      </a:lvl5pPr>
      <a:lvl6pPr marL="11033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6pPr>
      <a:lvl7pPr marL="15605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7pPr>
      <a:lvl8pPr marL="20177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8pPr>
      <a:lvl9pPr marL="2474913" indent="-215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20000"/>
        <a:buChar char="•"/>
        <a:defRPr sz="16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potashinvestingnews.com/6999-phosphate-food-price-growth-maaden-arianne-supply-demand.html&amp;ei=nBC1VLanIJX1aoTmgOAC&amp;bvm=bv.83339334,d.d2s&amp;psig=AFQjCNFbNzJZ2QjkWpfgvPlZQIZM-RR8uw&amp;ust=1421238718836678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le 4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Teaching Excellence Framework – the role of the Higher Education Academy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600" dirty="0" smtClean="0"/>
              <a:t>Dr Geoff Stoakes, Head of Research</a:t>
            </a:r>
            <a:r>
              <a:rPr lang="en-GB" dirty="0" smtClean="0"/>
              <a:t>	</a:t>
            </a:r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ANTFs</a:t>
            </a:r>
            <a:endParaRPr lang="en-GB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sz="2800" dirty="0"/>
              <a:t>30 July 2015</a:t>
            </a:r>
          </a:p>
          <a:p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TEF to include incentives to tackle ‘degree inflation’.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Green Paper also to look at the role played by External Examiners in underpinning standards (HEA’s ‘Review of External Examining Arrangements across the UK’).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TEF to encourage universities to adopt a grading system (Grade Point Average) – to motivate and engage students more </a:t>
            </a:r>
            <a:br>
              <a:rPr lang="en-GB" dirty="0" smtClean="0"/>
            </a:br>
            <a:r>
              <a:rPr lang="en-GB" dirty="0" smtClean="0"/>
              <a:t>– ‘dual running’ of GPA alongside Honours Degree Classification (HEA’s ‘</a:t>
            </a:r>
            <a:r>
              <a:rPr lang="en-US" dirty="0"/>
              <a:t>Grade point average: Report of the GPA pilot project 2013-14</a:t>
            </a:r>
            <a:r>
              <a:rPr lang="en-GB" dirty="0" smtClean="0"/>
              <a:t>’).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10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AA6"/>
                </a:solidFill>
              </a:rPr>
              <a:t>Implications of the TEF (Jo Johnson) 1</a:t>
            </a:r>
            <a:endParaRPr lang="en-GB" sz="3200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9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TEF to include incentives that reward institutions that </a:t>
            </a:r>
            <a:r>
              <a:rPr lang="en-GB" i="1" dirty="0" smtClean="0"/>
              <a:t>do best</a:t>
            </a:r>
            <a:r>
              <a:rPr lang="en-GB" dirty="0" smtClean="0"/>
              <a:t> at retention and progression of disadvantaged students </a:t>
            </a:r>
            <a:r>
              <a:rPr lang="en-GB" sz="1800" dirty="0" smtClean="0"/>
              <a:t>(emphasis added).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11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>
                <a:solidFill>
                  <a:srgbClr val="007AA6"/>
                </a:solidFill>
              </a:rPr>
              <a:t>Implications of the TEF (Jo </a:t>
            </a:r>
            <a:r>
              <a:rPr lang="en-GB" sz="3200" dirty="0" smtClean="0">
                <a:solidFill>
                  <a:srgbClr val="007AA6"/>
                </a:solidFill>
              </a:rPr>
              <a:t>Johnson) 2</a:t>
            </a:r>
            <a:endParaRPr lang="en-GB" sz="3200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10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Content Placeholder 3"/>
          <p:cNvSpPr>
            <a:spLocks noGrp="1"/>
          </p:cNvSpPr>
          <p:nvPr>
            <p:ph sz="half" idx="1"/>
          </p:nvPr>
        </p:nvSpPr>
        <p:spPr>
          <a:xfrm>
            <a:off x="723191" y="2276872"/>
            <a:ext cx="4680520" cy="3672408"/>
          </a:xfrm>
        </p:spPr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+mn-ea"/>
                <a:cs typeface="+mn-cs"/>
              </a:rPr>
              <a:t>Membership of BIS Advisory Group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+mn-ea"/>
                <a:cs typeface="+mn-cs"/>
              </a:rPr>
              <a:t>Membership of the BIS Expert Group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+mn-ea"/>
                <a:cs typeface="+mn-cs"/>
              </a:rPr>
              <a:t>PVC TEF working group. (20 July-)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+mn-ea"/>
                <a:cs typeface="+mn-cs"/>
              </a:rPr>
              <a:t>PVC External Examining working group (21 July -)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+mn-ea"/>
                <a:cs typeface="+mn-cs"/>
              </a:rPr>
              <a:t>PVC Learning Gain working group</a:t>
            </a:r>
            <a:br>
              <a:rPr lang="en-US" sz="2400" dirty="0" smtClean="0">
                <a:ea typeface="+mn-ea"/>
                <a:cs typeface="+mn-cs"/>
              </a:rPr>
            </a:br>
            <a:endParaRPr lang="en-US" sz="2400" dirty="0" smtClean="0">
              <a:ea typeface="+mn-ea"/>
              <a:cs typeface="+mn-cs"/>
            </a:endParaRPr>
          </a:p>
        </p:txBody>
      </p:sp>
      <p:sp>
        <p:nvSpPr>
          <p:cNvPr id="51203" name="Title 2"/>
          <p:cNvSpPr>
            <a:spLocks noGrp="1"/>
          </p:cNvSpPr>
          <p:nvPr>
            <p:ph type="title"/>
          </p:nvPr>
        </p:nvSpPr>
        <p:spPr>
          <a:xfrm>
            <a:off x="827584" y="548680"/>
            <a:ext cx="6913562" cy="706438"/>
          </a:xfrm>
        </p:spPr>
        <p:txBody>
          <a:bodyPr/>
          <a:lstStyle/>
          <a:p>
            <a:r>
              <a:rPr lang="en-US" sz="2400" dirty="0" smtClean="0">
                <a:ea typeface="+mj-ea"/>
                <a:cs typeface="+mj-cs"/>
              </a:rPr>
              <a:t>HEA’s continuing contribution to the development of the TEF</a:t>
            </a:r>
            <a:endParaRPr lang="en-US" sz="2400" dirty="0">
              <a:ea typeface="+mj-ea"/>
              <a:cs typeface="+mj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03711" y="2060848"/>
            <a:ext cx="2605142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>
            <a:off x="8655082" y="6398801"/>
            <a:ext cx="360040" cy="2432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10</a:t>
            </a:r>
            <a:endParaRPr lang="en-GB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02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088" y="1628774"/>
            <a:ext cx="7756525" cy="4464521"/>
          </a:xfrm>
        </p:spPr>
        <p:txBody>
          <a:bodyPr/>
          <a:lstStyle/>
          <a:p>
            <a:pPr marL="0" indent="0"/>
            <a:r>
              <a:rPr lang="en-GB" i="1" dirty="0" smtClean="0"/>
              <a:t>Before the meeting…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Provided evidence of what measures are currently in use in institutions to measure teaching excellence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smtClean="0"/>
              <a:t>Provided views on what measures might be used in a TEF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13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AA6"/>
                </a:solidFill>
              </a:rPr>
              <a:t>PVC TEF Working Group, </a:t>
            </a:r>
            <a:r>
              <a:rPr lang="en-GB" smtClean="0">
                <a:solidFill>
                  <a:srgbClr val="007AA6"/>
                </a:solidFill>
              </a:rPr>
              <a:t>20 July</a:t>
            </a:r>
            <a:endParaRPr lang="en-GB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8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Defining teaching excellence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Underpinning principles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Metrics for ‘TEF-</a:t>
            </a:r>
            <a:r>
              <a:rPr lang="en-GB" dirty="0" err="1" smtClean="0"/>
              <a:t>Lite</a:t>
            </a:r>
            <a:r>
              <a:rPr lang="en-GB" dirty="0" smtClean="0"/>
              <a:t>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Metrics not to include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Outstanding issues and questions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14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A flavour of PVC responses to key issues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17148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otashinvestingnews.com/files/2013/02/potash-growth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3930389"/>
            <a:ext cx="4048125" cy="2686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700808"/>
            <a:ext cx="7344816" cy="3384376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Continuing informal conversations with BIS prior to Green Paper.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Formal consultation on the Green Paper.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White Paper.</a:t>
            </a: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/>
              <a:t>Role of the ANTFs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15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AA6"/>
                </a:solidFill>
              </a:rPr>
              <a:t>Next steps</a:t>
            </a:r>
            <a:endParaRPr lang="en-GB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15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encrypted-tbn0.gstatic.com/images?q=tbn:ANd9GcS6Tc7insDy3Oh_mwmMeS-36Ki1786AqSMGW6loebycYZoeVCK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5281712"/>
            <a:ext cx="3114675" cy="14668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628800"/>
            <a:ext cx="7921376" cy="4205288"/>
          </a:xfrm>
        </p:spPr>
        <p:txBody>
          <a:bodyPr/>
          <a:lstStyle/>
          <a:p>
            <a:r>
              <a:rPr lang="en-GB" dirty="0" smtClean="0"/>
              <a:t>  ‘</a:t>
            </a:r>
            <a:r>
              <a:rPr lang="en-GB" i="1" dirty="0" smtClean="0"/>
              <a:t>INSPIRING TEACHING, TRANSFORMING LEARNING’</a:t>
            </a:r>
          </a:p>
          <a:p>
            <a:endParaRPr lang="en-GB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711200" lvl="3" indent="-457200">
              <a:buAutoNum type="arabicPeriod"/>
            </a:pPr>
            <a:r>
              <a:rPr lang="en-GB" sz="2400" dirty="0" smtClean="0"/>
              <a:t>To explain how the HEA has contributed to the debate about teaching excellence</a:t>
            </a:r>
            <a:br>
              <a:rPr lang="en-GB" sz="2400" dirty="0" smtClean="0"/>
            </a:br>
            <a:endParaRPr lang="en-GB" sz="2400" dirty="0" smtClean="0"/>
          </a:p>
          <a:p>
            <a:pPr marL="711200" lvl="3" indent="-457200">
              <a:buAutoNum type="arabicPeriod"/>
            </a:pPr>
            <a:r>
              <a:rPr lang="en-GB" sz="2400" dirty="0" smtClean="0"/>
              <a:t>To explain how the HEA is contributing, and can continue to contribute to the development of </a:t>
            </a:r>
            <a:r>
              <a:rPr lang="en-GB" sz="2400" dirty="0"/>
              <a:t>the Teaching Excellence Framework </a:t>
            </a:r>
            <a:r>
              <a:rPr lang="en-GB" sz="2400" dirty="0" smtClean="0"/>
              <a:t>(TEF</a:t>
            </a:r>
            <a:r>
              <a:rPr lang="en-GB" sz="2400" dirty="0"/>
              <a:t>)</a:t>
            </a:r>
            <a:endParaRPr lang="en-GB" sz="2400" dirty="0" smtClean="0">
              <a:ea typeface="+mj-ea"/>
              <a:cs typeface="+mj-cs"/>
            </a:endParaRPr>
          </a:p>
          <a:p>
            <a:pPr marL="254000" lvl="3" indent="0">
              <a:buNone/>
            </a:pPr>
            <a:endParaRPr lang="en-GB" dirty="0"/>
          </a:p>
          <a:p>
            <a:pPr marL="254000" lvl="3" indent="0">
              <a:buNone/>
            </a:pP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latin typeface="Gill Sans MT"/>
                <a:cs typeface="Gill Sans MT"/>
              </a:rPr>
              <a:pPr/>
              <a:t>2</a:t>
            </a:fld>
            <a:endParaRPr lang="en-GB" dirty="0"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AA6"/>
                </a:solidFill>
              </a:rPr>
              <a:t>Purpose of presentation</a:t>
            </a:r>
            <a:endParaRPr lang="en-GB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53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1899" y="1820670"/>
            <a:ext cx="7756525" cy="4205288"/>
          </a:xfrm>
        </p:spPr>
        <p:txBody>
          <a:bodyPr/>
          <a:lstStyle/>
          <a:p>
            <a:pPr marL="509588" lvl="2" indent="-457200">
              <a:buFont typeface="+mj-lt"/>
              <a:buAutoNum type="arabicPeriod"/>
            </a:pPr>
            <a:r>
              <a:rPr lang="en-GB" sz="2400" b="1" dirty="0">
                <a:solidFill>
                  <a:srgbClr val="007AA6"/>
                </a:solidFill>
                <a:ea typeface="+mj-ea"/>
                <a:cs typeface="+mj-cs"/>
              </a:rPr>
              <a:t>UKPSF and individual </a:t>
            </a:r>
            <a:r>
              <a:rPr lang="en-GB" sz="2400" b="1" dirty="0" smtClean="0">
                <a:solidFill>
                  <a:srgbClr val="007AA6"/>
                </a:solidFill>
                <a:ea typeface="+mj-ea"/>
                <a:cs typeface="+mj-cs"/>
              </a:rPr>
              <a:t>recognition. </a:t>
            </a:r>
            <a:endParaRPr lang="en-GB" sz="2400" b="1" dirty="0">
              <a:solidFill>
                <a:srgbClr val="007AA6"/>
              </a:solidFill>
              <a:ea typeface="+mj-ea"/>
              <a:cs typeface="+mj-cs"/>
            </a:endParaRPr>
          </a:p>
          <a:p>
            <a:pPr marL="254000" lvl="3" indent="0">
              <a:buNone/>
            </a:pPr>
            <a:r>
              <a:rPr lang="en-GB" sz="2200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rPr>
              <a:t> </a:t>
            </a:r>
            <a:r>
              <a:rPr lang="en-GB" sz="2200" dirty="0" smtClean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rPr>
              <a:t>  </a:t>
            </a:r>
            <a:r>
              <a:rPr lang="en-GB" sz="2200" i="1" dirty="0" smtClean="0">
                <a:ea typeface="+mn-ea"/>
                <a:cs typeface="+mn-cs"/>
              </a:rPr>
              <a:t>T</a:t>
            </a:r>
            <a:r>
              <a:rPr lang="en-GB" sz="2200" i="1" dirty="0" smtClean="0"/>
              <a:t>hreshold</a:t>
            </a:r>
          </a:p>
          <a:p>
            <a:pPr marL="254000" lvl="3" indent="0">
              <a:buNone/>
            </a:pPr>
            <a:endParaRPr lang="en-GB" sz="2200" dirty="0" smtClean="0"/>
          </a:p>
          <a:p>
            <a:pPr marL="509588" lvl="2" indent="-457200">
              <a:buFont typeface="+mj-lt"/>
              <a:buAutoNum type="arabicPeriod"/>
            </a:pPr>
            <a:r>
              <a:rPr lang="en-GB" sz="2400" b="1" dirty="0" smtClean="0">
                <a:solidFill>
                  <a:srgbClr val="007AA6"/>
                </a:solidFill>
                <a:ea typeface="+mj-ea"/>
                <a:cs typeface="+mj-cs"/>
              </a:rPr>
              <a:t> UKPSF: Accredited provision. </a:t>
            </a:r>
            <a:endParaRPr lang="en-GB" sz="2400" b="1" dirty="0">
              <a:solidFill>
                <a:srgbClr val="007AA6"/>
              </a:solidFill>
              <a:ea typeface="+mj-ea"/>
              <a:cs typeface="+mj-cs"/>
            </a:endParaRPr>
          </a:p>
          <a:p>
            <a:pPr marL="52388" lvl="2" indent="0">
              <a:buNone/>
            </a:pPr>
            <a:r>
              <a:rPr lang="en-GB" sz="2400" b="1" dirty="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+mn-cs"/>
              </a:rPr>
              <a:t>        </a:t>
            </a:r>
          </a:p>
          <a:p>
            <a:pPr marL="509588" lvl="2" indent="-457200">
              <a:buFont typeface="+mj-lt"/>
              <a:buAutoNum type="arabicPeriod" startAt="3"/>
            </a:pPr>
            <a:r>
              <a:rPr lang="en-GB" sz="2400" b="1" dirty="0" smtClean="0">
                <a:solidFill>
                  <a:srgbClr val="007AA6"/>
                </a:solidFill>
                <a:ea typeface="+mj-ea"/>
                <a:cs typeface="+mj-cs"/>
              </a:rPr>
              <a:t>National Teaching Fellowship Scheme.</a:t>
            </a:r>
            <a:endParaRPr lang="en-GB" sz="2400" b="1" dirty="0">
              <a:solidFill>
                <a:srgbClr val="007AA6"/>
              </a:solidFill>
              <a:ea typeface="+mj-ea"/>
              <a:cs typeface="+mj-cs"/>
            </a:endParaRPr>
          </a:p>
          <a:p>
            <a:pPr marL="52388" lvl="2" indent="0">
              <a:buNone/>
            </a:pPr>
            <a:r>
              <a:rPr lang="en-GB" sz="2400" b="1" dirty="0">
                <a:ea typeface="+mn-ea"/>
                <a:cs typeface="+mn-cs"/>
              </a:rPr>
              <a:t>     </a:t>
            </a:r>
            <a:r>
              <a:rPr lang="en-GB" sz="2200" i="1" dirty="0"/>
              <a:t>Marker of excellence</a:t>
            </a:r>
          </a:p>
          <a:p>
            <a:pPr marL="52388" lvl="2" indent="0">
              <a:buNone/>
            </a:pPr>
            <a:endParaRPr lang="en-GB" sz="22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3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3568" y="490314"/>
            <a:ext cx="7560840" cy="706438"/>
          </a:xfrm>
        </p:spPr>
        <p:txBody>
          <a:bodyPr/>
          <a:lstStyle/>
          <a:p>
            <a:r>
              <a:rPr lang="en-GB" sz="2700" dirty="0" smtClean="0">
                <a:solidFill>
                  <a:srgbClr val="007AA6"/>
                </a:solidFill>
              </a:rPr>
              <a:t> </a:t>
            </a:r>
            <a:r>
              <a:rPr lang="en-GB" dirty="0" smtClean="0">
                <a:solidFill>
                  <a:srgbClr val="007AA6"/>
                </a:solidFill>
              </a:rPr>
              <a:t>Recognising teacher excellence </a:t>
            </a:r>
            <a:endParaRPr lang="en-GB" dirty="0">
              <a:solidFill>
                <a:srgbClr val="007AA6"/>
              </a:solidFill>
            </a:endParaRPr>
          </a:p>
        </p:txBody>
      </p:sp>
      <p:pic>
        <p:nvPicPr>
          <p:cNvPr id="1029" name="Picture 5" descr="C:\Users\carolines\AppData\Local\Microsoft\Windows\Temporary Internet Files\Content.IE5\QGCTH7O0\MP900400295[1]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4293096"/>
            <a:ext cx="3347864" cy="22101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881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4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AA6"/>
                </a:solidFill>
              </a:rPr>
              <a:t>The HEA’s teaching excellence project</a:t>
            </a:r>
            <a:endParaRPr lang="en-GB" sz="3200" dirty="0">
              <a:solidFill>
                <a:srgbClr val="007AA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5877272"/>
            <a:ext cx="5328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901952"/>
            <a:ext cx="38164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rgbClr val="007AA6"/>
                </a:solidFill>
                <a:latin typeface="Gill Sans MT" pitchFamily="34" charset="0"/>
                <a:ea typeface="+mj-ea"/>
                <a:cs typeface="+mj-cs"/>
              </a:rPr>
              <a:t>Aim:  </a:t>
            </a:r>
            <a:endParaRPr lang="en-GB" sz="1800" dirty="0" smtClean="0">
              <a:solidFill>
                <a:srgbClr val="007AA6"/>
              </a:solidFill>
              <a:latin typeface="Gill Sans MT" pitchFamily="34" charset="0"/>
              <a:ea typeface="+mj-ea"/>
              <a:cs typeface="+mj-cs"/>
            </a:endParaRPr>
          </a:p>
          <a:p>
            <a:r>
              <a:rPr lang="en-GB" sz="1800" dirty="0" smtClean="0">
                <a:latin typeface="Gill Sans MT" pitchFamily="34" charset="0"/>
              </a:rPr>
              <a:t>To </a:t>
            </a:r>
            <a:r>
              <a:rPr lang="en-GB" sz="1800" dirty="0">
                <a:latin typeface="Gill Sans MT" pitchFamily="34" charset="0"/>
              </a:rPr>
              <a:t>develop a shared understanding of what constitutes teaching excellence in </a:t>
            </a:r>
            <a:r>
              <a:rPr lang="en-GB" sz="1800" dirty="0" smtClean="0">
                <a:latin typeface="Gill Sans MT" pitchFamily="34" charset="0"/>
              </a:rPr>
              <a:t>higher </a:t>
            </a:r>
            <a:r>
              <a:rPr lang="en-GB" sz="1800" dirty="0">
                <a:latin typeface="Gill Sans MT" pitchFamily="34" charset="0"/>
              </a:rPr>
              <a:t>education and to develop a framework to help the sector to identify </a:t>
            </a:r>
            <a:r>
              <a:rPr lang="en-GB" sz="1800" dirty="0" smtClean="0">
                <a:latin typeface="Gill Sans MT" pitchFamily="34" charset="0"/>
              </a:rPr>
              <a:t>and </a:t>
            </a:r>
            <a:r>
              <a:rPr lang="en-GB" sz="1800" dirty="0">
                <a:latin typeface="Gill Sans MT" pitchFamily="34" charset="0"/>
              </a:rPr>
              <a:t>enhance quality in </a:t>
            </a:r>
            <a:r>
              <a:rPr lang="en-GB" sz="1800" dirty="0" smtClean="0">
                <a:latin typeface="Gill Sans MT" pitchFamily="34" charset="0"/>
              </a:rPr>
              <a:t>teaching.</a:t>
            </a:r>
            <a:endParaRPr lang="en-GB" sz="1800" dirty="0">
              <a:latin typeface="Gill Sans MT" pitchFamily="34" charset="0"/>
            </a:endParaRPr>
          </a:p>
          <a:p>
            <a:r>
              <a:rPr lang="en-GB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Gill Sans MT" pitchFamily="34" charset="0"/>
              </a:rPr>
              <a:t> </a:t>
            </a:r>
          </a:p>
          <a:p>
            <a:r>
              <a:rPr lang="en-GB" sz="1800" dirty="0" smtClean="0">
                <a:solidFill>
                  <a:srgbClr val="007AA6"/>
                </a:solidFill>
                <a:latin typeface="Gill Sans MT" pitchFamily="34" charset="0"/>
                <a:ea typeface="+mj-ea"/>
                <a:cs typeface="+mj-cs"/>
              </a:rPr>
              <a:t>TE project </a:t>
            </a:r>
            <a:r>
              <a:rPr lang="en-GB" sz="1800" dirty="0">
                <a:solidFill>
                  <a:srgbClr val="007AA6"/>
                </a:solidFill>
                <a:latin typeface="Gill Sans MT" pitchFamily="34" charset="0"/>
                <a:ea typeface="+mj-ea"/>
                <a:cs typeface="+mj-cs"/>
              </a:rPr>
              <a:t>involves:</a:t>
            </a:r>
          </a:p>
          <a:p>
            <a:pPr lvl="0"/>
            <a:r>
              <a:rPr lang="en-GB" sz="1800" dirty="0">
                <a:latin typeface="Gill Sans MT" pitchFamily="34" charset="0"/>
              </a:rPr>
              <a:t>R</a:t>
            </a:r>
            <a:r>
              <a:rPr lang="en-GB" sz="1800" dirty="0" smtClean="0">
                <a:latin typeface="Gill Sans MT" pitchFamily="34" charset="0"/>
              </a:rPr>
              <a:t>eviewing literature, researching </a:t>
            </a:r>
            <a:r>
              <a:rPr lang="en-GB" sz="1800" dirty="0">
                <a:latin typeface="Gill Sans MT" pitchFamily="34" charset="0"/>
              </a:rPr>
              <a:t>policy and practice around the </a:t>
            </a:r>
            <a:r>
              <a:rPr lang="en-GB" sz="1800" dirty="0" smtClean="0">
                <a:latin typeface="Gill Sans MT" pitchFamily="34" charset="0"/>
              </a:rPr>
              <a:t>world </a:t>
            </a:r>
            <a:r>
              <a:rPr lang="en-GB" sz="1800" dirty="0">
                <a:latin typeface="Gill Sans MT" pitchFamily="34" charset="0"/>
              </a:rPr>
              <a:t>on teaching </a:t>
            </a:r>
            <a:r>
              <a:rPr lang="en-GB" sz="1800" dirty="0" smtClean="0">
                <a:latin typeface="Gill Sans MT" pitchFamily="34" charset="0"/>
              </a:rPr>
              <a:t>excellence, devising a framework </a:t>
            </a:r>
            <a:r>
              <a:rPr lang="en-GB" sz="1800" dirty="0">
                <a:latin typeface="Gill Sans MT" pitchFamily="34" charset="0"/>
              </a:rPr>
              <a:t>and toolkit to help institutions identify and disseminate best </a:t>
            </a:r>
            <a:r>
              <a:rPr lang="en-GB" sz="1800" dirty="0" smtClean="0">
                <a:latin typeface="Gill Sans MT" pitchFamily="34" charset="0"/>
              </a:rPr>
              <a:t>practice.</a:t>
            </a:r>
            <a:endParaRPr lang="en-GB" sz="1800" dirty="0">
              <a:latin typeface="Gill Sans MT" pitchFamily="34" charset="0"/>
            </a:endParaRPr>
          </a:p>
        </p:txBody>
      </p:sp>
      <p:pic>
        <p:nvPicPr>
          <p:cNvPr id="1026" name="Picture 2" descr="C:\Users\Public\Pictures\HEA Images\HEA Images - portrait (for Word templates)\p-069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4088" y="1896668"/>
            <a:ext cx="3020469" cy="4257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874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5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332656"/>
            <a:ext cx="7560840" cy="706438"/>
          </a:xfrm>
        </p:spPr>
        <p:txBody>
          <a:bodyPr/>
          <a:lstStyle/>
          <a:p>
            <a:r>
              <a:rPr lang="en-US" sz="3200" dirty="0">
                <a:solidFill>
                  <a:srgbClr val="007AA6"/>
                </a:solidFill>
              </a:rPr>
              <a:t>Defining dimensions of teacher excellence</a:t>
            </a:r>
            <a:endParaRPr lang="en-GB" sz="3200" dirty="0">
              <a:solidFill>
                <a:srgbClr val="007AA6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190513"/>
              </p:ext>
            </p:extLst>
          </p:nvPr>
        </p:nvGraphicFramePr>
        <p:xfrm>
          <a:off x="899592" y="1484784"/>
          <a:ext cx="712879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44208" y="5342431"/>
            <a:ext cx="20517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Gunn, V (2013), Considering Teaching Excellence in Higher Education: 2007-2013</a:t>
            </a:r>
          </a:p>
        </p:txBody>
      </p:sp>
    </p:spTree>
    <p:extLst>
      <p:ext uri="{BB962C8B-B14F-4D97-AF65-F5344CB8AC3E}">
        <p14:creationId xmlns:p14="http://schemas.microsoft.com/office/powerpoint/2010/main" val="47202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6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088" y="490314"/>
            <a:ext cx="6913264" cy="706438"/>
          </a:xfrm>
        </p:spPr>
        <p:txBody>
          <a:bodyPr/>
          <a:lstStyle/>
          <a:p>
            <a:r>
              <a:rPr lang="en-GB" sz="2400" dirty="0" smtClean="0">
                <a:solidFill>
                  <a:srgbClr val="007AA6"/>
                </a:solidFill>
              </a:rPr>
              <a:t>Teach</a:t>
            </a:r>
            <a:r>
              <a:rPr lang="en-GB" sz="2400" i="1" dirty="0" smtClean="0">
                <a:solidFill>
                  <a:srgbClr val="007AA6"/>
                </a:solidFill>
              </a:rPr>
              <a:t>er </a:t>
            </a:r>
            <a:r>
              <a:rPr lang="en-GB" sz="2400" dirty="0" smtClean="0">
                <a:solidFill>
                  <a:srgbClr val="007AA6"/>
                </a:solidFill>
              </a:rPr>
              <a:t>excellence only part of teach</a:t>
            </a:r>
            <a:r>
              <a:rPr lang="en-GB" sz="2400" i="1" dirty="0" smtClean="0">
                <a:solidFill>
                  <a:srgbClr val="007AA6"/>
                </a:solidFill>
              </a:rPr>
              <a:t>ing</a:t>
            </a:r>
            <a:r>
              <a:rPr lang="en-GB" sz="2400" dirty="0" smtClean="0">
                <a:solidFill>
                  <a:srgbClr val="007AA6"/>
                </a:solidFill>
              </a:rPr>
              <a:t> excellence</a:t>
            </a:r>
            <a:endParaRPr lang="en-GB" sz="2400" i="1" dirty="0">
              <a:solidFill>
                <a:srgbClr val="007AA6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91325344"/>
              </p:ext>
            </p:extLst>
          </p:nvPr>
        </p:nvGraphicFramePr>
        <p:xfrm>
          <a:off x="755576" y="1772816"/>
          <a:ext cx="7632848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9307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>
                <a:ea typeface="+mj-ea"/>
                <a:cs typeface="+mj-cs"/>
              </a:rPr>
              <a:t>Understanding issues: teaching excellence</a:t>
            </a:r>
            <a:endParaRPr lang="en-GB" sz="2800" dirty="0"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265F1C-F9EF-4623-A028-F6E24DACEBFC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95536" y="1872423"/>
            <a:ext cx="432048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007AA6"/>
                </a:solidFill>
                <a:latin typeface="Gill Sans MT" pitchFamily="34" charset="0"/>
              </a:rPr>
              <a:t>Land &amp; Gordon, Teaching Excellence </a:t>
            </a:r>
            <a:r>
              <a:rPr lang="en-GB" sz="1800" dirty="0" smtClean="0">
                <a:solidFill>
                  <a:srgbClr val="007AA6"/>
                </a:solidFill>
                <a:latin typeface="Gill Sans MT" pitchFamily="34" charset="0"/>
              </a:rPr>
              <a:t>Initiatives: modalities </a:t>
            </a:r>
            <a:r>
              <a:rPr lang="en-GB" sz="1800" dirty="0">
                <a:solidFill>
                  <a:srgbClr val="007AA6"/>
                </a:solidFill>
                <a:latin typeface="Gill Sans MT" pitchFamily="34" charset="0"/>
              </a:rPr>
              <a:t>and operational factors</a:t>
            </a:r>
          </a:p>
          <a:p>
            <a:endParaRPr lang="en-GB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Gill Sans MT" pitchFamily="34" charset="0"/>
            </a:endParaRPr>
          </a:p>
          <a:p>
            <a:pPr marL="342900" lvl="0" indent="-342900">
              <a:spcAft>
                <a:spcPts val="1200"/>
              </a:spcAft>
              <a:buClr>
                <a:srgbClr val="007AA6"/>
              </a:buClr>
              <a:buFont typeface="Arial" pitchFamily="34" charset="0"/>
              <a:buChar char="•"/>
            </a:pPr>
            <a:r>
              <a:rPr lang="en-GB" sz="1800" kern="0" dirty="0" smtClean="0">
                <a:latin typeface="Gill Sans MT" pitchFamily="34" charset="0"/>
              </a:rPr>
              <a:t>Reviews and </a:t>
            </a:r>
            <a:r>
              <a:rPr lang="en-GB" sz="1800" dirty="0">
                <a:latin typeface="Gill Sans MT" pitchFamily="34" charset="0"/>
                <a:ea typeface="MS PGothic" pitchFamily="34" charset="-128"/>
                <a:cs typeface="ＭＳ Ｐゴシック" charset="0"/>
              </a:rPr>
              <a:t>categorises the different conceptions of teaching excellence in use around the </a:t>
            </a:r>
            <a:r>
              <a:rPr lang="en-GB" sz="1800" dirty="0" smtClean="0">
                <a:latin typeface="Gill Sans MT" pitchFamily="34" charset="0"/>
                <a:ea typeface="MS PGothic" pitchFamily="34" charset="-128"/>
                <a:cs typeface="ＭＳ Ｐゴシック" charset="0"/>
              </a:rPr>
              <a:t>world. </a:t>
            </a:r>
          </a:p>
          <a:p>
            <a:pPr marL="342900" lvl="0" indent="-342900">
              <a:spcAft>
                <a:spcPts val="1200"/>
              </a:spcAft>
              <a:buClr>
                <a:srgbClr val="007AA6"/>
              </a:buClr>
              <a:buFont typeface="Arial" pitchFamily="34" charset="0"/>
              <a:buChar char="•"/>
            </a:pPr>
            <a:r>
              <a:rPr lang="en-GB" sz="1800" kern="0" dirty="0" smtClean="0">
                <a:latin typeface="Gill Sans MT" pitchFamily="34" charset="0"/>
                <a:ea typeface="MS PGothic" pitchFamily="34" charset="-128"/>
                <a:cs typeface="ＭＳ Ｐゴシック" charset="0"/>
              </a:rPr>
              <a:t>Reviews a </a:t>
            </a:r>
            <a:r>
              <a:rPr lang="en-GB" sz="1800" dirty="0">
                <a:latin typeface="Gill Sans MT" pitchFamily="34" charset="0"/>
                <a:ea typeface="MS PGothic" pitchFamily="34" charset="-128"/>
                <a:cs typeface="ＭＳ Ｐゴシック" charset="0"/>
              </a:rPr>
              <a:t>range of operational </a:t>
            </a:r>
            <a:r>
              <a:rPr lang="en-GB" sz="1800" dirty="0" smtClean="0">
                <a:latin typeface="Gill Sans MT" pitchFamily="34" charset="0"/>
                <a:ea typeface="MS PGothic" pitchFamily="34" charset="-128"/>
                <a:cs typeface="ＭＳ Ｐゴシック" charset="0"/>
              </a:rPr>
              <a:t>issues.</a:t>
            </a:r>
            <a:endParaRPr lang="en-GB" sz="1800" dirty="0">
              <a:latin typeface="Gill Sans MT" pitchFamily="34" charset="0"/>
              <a:ea typeface="MS PGothic" pitchFamily="34" charset="-128"/>
              <a:cs typeface="ＭＳ Ｐゴシック" charset="0"/>
            </a:endParaRPr>
          </a:p>
          <a:p>
            <a:pPr marL="342900" indent="-342900">
              <a:spcAft>
                <a:spcPts val="1200"/>
              </a:spcAft>
              <a:buClr>
                <a:srgbClr val="007AA6"/>
              </a:buClr>
              <a:buFont typeface="Arial" pitchFamily="34" charset="0"/>
              <a:buChar char="•"/>
            </a:pPr>
            <a:r>
              <a:rPr lang="en-GB" sz="1800" dirty="0" smtClean="0">
                <a:latin typeface="Gill Sans MT" pitchFamily="34" charset="0"/>
                <a:ea typeface="MS PGothic" pitchFamily="34" charset="-128"/>
                <a:cs typeface="ＭＳ Ｐゴシック" charset="0"/>
              </a:rPr>
              <a:t>Proposes </a:t>
            </a:r>
            <a:r>
              <a:rPr lang="en-GB" sz="1800" dirty="0">
                <a:latin typeface="Gill Sans MT" pitchFamily="34" charset="0"/>
                <a:ea typeface="MS PGothic" pitchFamily="34" charset="-128"/>
                <a:cs typeface="ＭＳ Ｐゴシック" charset="0"/>
              </a:rPr>
              <a:t>a framing tool for future teaching excellence initiatives, posing questions for the sector, for institutions and for </a:t>
            </a:r>
            <a:r>
              <a:rPr lang="en-GB" sz="1800" dirty="0" smtClean="0">
                <a:latin typeface="Gill Sans MT" pitchFamily="34" charset="0"/>
                <a:ea typeface="MS PGothic" pitchFamily="34" charset="-128"/>
                <a:cs typeface="ＭＳ Ｐゴシック" charset="0"/>
              </a:rPr>
              <a:t>faculties/departments.</a:t>
            </a:r>
            <a:endParaRPr lang="en-GB" sz="2400" dirty="0">
              <a:latin typeface="Gill Sans MT" pitchFamily="34" charset="0"/>
              <a:ea typeface="MS PGothic" pitchFamily="34" charset="-128"/>
              <a:cs typeface="ＭＳ Ｐゴシック" charset="0"/>
            </a:endParaRPr>
          </a:p>
          <a:p>
            <a:r>
              <a:rPr lang="en-US" sz="1800" dirty="0">
                <a:solidFill>
                  <a:schemeClr val="accent1"/>
                </a:solidFill>
                <a:latin typeface="+mn-lt"/>
              </a:rPr>
              <a:t>HEA / HEFCE Teaching Excellence Roundtable (13 April),  kick started discussion. </a:t>
            </a:r>
          </a:p>
          <a:p>
            <a:pPr lvl="0"/>
            <a:endParaRPr lang="en-GB" sz="2000" dirty="0">
              <a:solidFill>
                <a:srgbClr val="007AA6"/>
              </a:solidFill>
              <a:latin typeface="Gill Sans MT" pitchFamily="34" charset="0"/>
            </a:endParaRPr>
          </a:p>
          <a:p>
            <a:endParaRPr lang="en-GB" sz="2200" dirty="0">
              <a:solidFill>
                <a:schemeClr val="tx1">
                  <a:lumMod val="50000"/>
                  <a:lumOff val="50000"/>
                </a:schemeClr>
              </a:solidFill>
              <a:latin typeface="Gill Sans MT" pitchFamily="34" charset="0"/>
            </a:endParaRPr>
          </a:p>
        </p:txBody>
      </p:sp>
      <p:pic>
        <p:nvPicPr>
          <p:cNvPr id="2050" name="Picture 2" descr="C:\Users\Public\Pictures\HEA Images\HEA Images - landscape (for Powerpoint)\l-008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2559100"/>
            <a:ext cx="3842132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64074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‘Aims for the TEF’ 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to ensure all students receive an excellent teaching experience that encourages original thinking, drives up engagement and prepares them for the world of </a:t>
            </a:r>
            <a:r>
              <a:rPr lang="en-US" sz="1800" dirty="0" smtClean="0"/>
              <a:t>work;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to build a culture where teaching has equal status with research, with great teachers enjoying the same professional recognition and opportunities for career and pay progression as great </a:t>
            </a:r>
            <a:r>
              <a:rPr lang="en-US" sz="1800" dirty="0" smtClean="0"/>
              <a:t>researchers;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to stimulate a diverse HE market and provide students with the information they need to judge teaching quality – in the same way they can already compare a faculty’s research </a:t>
            </a:r>
            <a:r>
              <a:rPr lang="en-US" sz="1800" dirty="0" smtClean="0"/>
              <a:t>rating;</a:t>
            </a:r>
            <a:endParaRPr lang="en-US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/>
              <a:t>to </a:t>
            </a:r>
            <a:r>
              <a:rPr lang="en-US" sz="1800" dirty="0" err="1"/>
              <a:t>recognise</a:t>
            </a:r>
            <a:r>
              <a:rPr lang="en-US" sz="1800" dirty="0"/>
              <a:t> those institutions that do the most to welcome students from a range of backgrounds and support their retention and progression to further study or a graduate </a:t>
            </a:r>
            <a:r>
              <a:rPr lang="en-US" sz="1800" dirty="0" smtClean="0"/>
              <a:t>job.</a:t>
            </a:r>
            <a:endParaRPr lang="en-US" sz="1800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8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99592" y="562322"/>
            <a:ext cx="6913264" cy="706438"/>
          </a:xfrm>
        </p:spPr>
        <p:txBody>
          <a:bodyPr/>
          <a:lstStyle/>
          <a:p>
            <a:r>
              <a:rPr lang="en-GB" sz="2800" dirty="0" smtClean="0">
                <a:solidFill>
                  <a:srgbClr val="007AA6"/>
                </a:solidFill>
              </a:rPr>
              <a:t>‘Teaching at the heart of the system’, </a:t>
            </a:r>
            <a:br>
              <a:rPr lang="en-GB" sz="2800" dirty="0" smtClean="0">
                <a:solidFill>
                  <a:srgbClr val="007AA6"/>
                </a:solidFill>
              </a:rPr>
            </a:br>
            <a:r>
              <a:rPr lang="en-GB" sz="2800" dirty="0" smtClean="0">
                <a:solidFill>
                  <a:srgbClr val="007AA6"/>
                </a:solidFill>
              </a:rPr>
              <a:t>Jo </a:t>
            </a:r>
            <a:r>
              <a:rPr lang="en-GB" sz="2800" dirty="0">
                <a:solidFill>
                  <a:srgbClr val="007AA6"/>
                </a:solidFill>
              </a:rPr>
              <a:t>Johnson </a:t>
            </a:r>
            <a:r>
              <a:rPr lang="en-GB" sz="2800" dirty="0" smtClean="0">
                <a:solidFill>
                  <a:srgbClr val="007AA6"/>
                </a:solidFill>
              </a:rPr>
              <a:t>(1 </a:t>
            </a:r>
            <a:r>
              <a:rPr lang="en-GB" sz="2800" dirty="0">
                <a:solidFill>
                  <a:srgbClr val="007AA6"/>
                </a:solidFill>
              </a:rPr>
              <a:t>July </a:t>
            </a:r>
            <a:r>
              <a:rPr lang="en-GB" sz="2800" dirty="0" smtClean="0">
                <a:solidFill>
                  <a:srgbClr val="007AA6"/>
                </a:solidFill>
              </a:rPr>
              <a:t>2015)</a:t>
            </a:r>
            <a:endParaRPr lang="en-GB" sz="2800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321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Clear set of </a:t>
            </a:r>
            <a:r>
              <a:rPr lang="en-GB" i="1" dirty="0" smtClean="0"/>
              <a:t>outcome-focused</a:t>
            </a:r>
            <a:r>
              <a:rPr lang="en-GB" dirty="0" smtClean="0"/>
              <a:t> criteria and metrics (emphasis added).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Underpinned by an external assessment process, undertaken by an independent quality body from within the existing landscape.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Avoiding the individual and institutional burdens of the REF.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External review to be ‘proportionate and light touch, not big, bossy and bureaucratic’.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smtClean="0"/>
              <a:t>Commitment to consult ahead of a Green Paper (Autumn).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E6288EA-60DC-4854-8116-4877A252A687}" type="slidenum">
              <a:rPr lang="en-GB" smtClean="0">
                <a:solidFill>
                  <a:srgbClr val="000000"/>
                </a:solidFill>
                <a:latin typeface="Gill Sans MT"/>
                <a:cs typeface="Gill Sans MT"/>
              </a:rPr>
              <a:pPr/>
              <a:t>9</a:t>
            </a:fld>
            <a:endParaRPr lang="en-GB" dirty="0">
              <a:solidFill>
                <a:srgbClr val="000000"/>
              </a:solidFill>
              <a:latin typeface="Gill Sans MT"/>
              <a:cs typeface="Gill Sans M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>
                <a:solidFill>
                  <a:srgbClr val="007AA6"/>
                </a:solidFill>
              </a:rPr>
              <a:t>Expectations of the TEF (Jo Johnson)</a:t>
            </a:r>
            <a:endParaRPr lang="en-GB" sz="3200" dirty="0">
              <a:solidFill>
                <a:srgbClr val="007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32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HE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AA6"/>
      </a:accent1>
      <a:accent2>
        <a:srgbClr val="AD0816"/>
      </a:accent2>
      <a:accent3>
        <a:srgbClr val="00A186"/>
      </a:accent3>
      <a:accent4>
        <a:srgbClr val="EC7E00"/>
      </a:accent4>
      <a:accent5>
        <a:srgbClr val="C6D3DB"/>
      </a:accent5>
      <a:accent6>
        <a:srgbClr val="66AFCA"/>
      </a:accent6>
      <a:hlink>
        <a:srgbClr val="007AA6"/>
      </a:hlink>
      <a:folHlink>
        <a:srgbClr val="66AFCA"/>
      </a:folHlink>
    </a:clrScheme>
    <a:fontScheme name="HEA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39598"/>
        </a:lt2>
        <a:accent1>
          <a:srgbClr val="EF3E42"/>
        </a:accent1>
        <a:accent2>
          <a:srgbClr val="FAA634"/>
        </a:accent2>
        <a:accent3>
          <a:srgbClr val="FFFFFF"/>
        </a:accent3>
        <a:accent4>
          <a:srgbClr val="000000"/>
        </a:accent4>
        <a:accent5>
          <a:srgbClr val="F6AFB0"/>
        </a:accent5>
        <a:accent6>
          <a:srgbClr val="E3962E"/>
        </a:accent6>
        <a:hlink>
          <a:srgbClr val="EB539E"/>
        </a:hlink>
        <a:folHlink>
          <a:srgbClr val="9395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7C1477"/>
        </a:dk2>
        <a:lt2>
          <a:srgbClr val="B7B9BA"/>
        </a:lt2>
        <a:accent1>
          <a:srgbClr val="0092A7"/>
        </a:accent1>
        <a:accent2>
          <a:srgbClr val="F0B600"/>
        </a:accent2>
        <a:accent3>
          <a:srgbClr val="FFFFFF"/>
        </a:accent3>
        <a:accent4>
          <a:srgbClr val="000000"/>
        </a:accent4>
        <a:accent5>
          <a:srgbClr val="AAC7D0"/>
        </a:accent5>
        <a:accent6>
          <a:srgbClr val="D9A500"/>
        </a:accent6>
        <a:hlink>
          <a:srgbClr val="B7B9BA"/>
        </a:hlink>
        <a:folHlink>
          <a:srgbClr val="61626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">
  <a:themeElements>
    <a:clrScheme name="HE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AA6"/>
      </a:accent1>
      <a:accent2>
        <a:srgbClr val="AD0816"/>
      </a:accent2>
      <a:accent3>
        <a:srgbClr val="00A186"/>
      </a:accent3>
      <a:accent4>
        <a:srgbClr val="EC7E00"/>
      </a:accent4>
      <a:accent5>
        <a:srgbClr val="C6D3DB"/>
      </a:accent5>
      <a:accent6>
        <a:srgbClr val="66AFCA"/>
      </a:accent6>
      <a:hlink>
        <a:srgbClr val="007AA6"/>
      </a:hlink>
      <a:folHlink>
        <a:srgbClr val="66AFCA"/>
      </a:folHlink>
    </a:clrScheme>
    <a:fontScheme name="HEA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39598"/>
        </a:lt2>
        <a:accent1>
          <a:srgbClr val="EF3E42"/>
        </a:accent1>
        <a:accent2>
          <a:srgbClr val="FAA634"/>
        </a:accent2>
        <a:accent3>
          <a:srgbClr val="FFFFFF"/>
        </a:accent3>
        <a:accent4>
          <a:srgbClr val="000000"/>
        </a:accent4>
        <a:accent5>
          <a:srgbClr val="F6AFB0"/>
        </a:accent5>
        <a:accent6>
          <a:srgbClr val="E3962E"/>
        </a:accent6>
        <a:hlink>
          <a:srgbClr val="EB539E"/>
        </a:hlink>
        <a:folHlink>
          <a:srgbClr val="9395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7C1477"/>
        </a:dk2>
        <a:lt2>
          <a:srgbClr val="B7B9BA"/>
        </a:lt2>
        <a:accent1>
          <a:srgbClr val="0092A7"/>
        </a:accent1>
        <a:accent2>
          <a:srgbClr val="F0B600"/>
        </a:accent2>
        <a:accent3>
          <a:srgbClr val="FFFFFF"/>
        </a:accent3>
        <a:accent4>
          <a:srgbClr val="000000"/>
        </a:accent4>
        <a:accent5>
          <a:srgbClr val="AAC7D0"/>
        </a:accent5>
        <a:accent6>
          <a:srgbClr val="D9A500"/>
        </a:accent6>
        <a:hlink>
          <a:srgbClr val="B7B9BA"/>
        </a:hlink>
        <a:folHlink>
          <a:srgbClr val="61626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EA Powerpoint">
  <a:themeElements>
    <a:clrScheme name="HE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7AA6"/>
      </a:accent1>
      <a:accent2>
        <a:srgbClr val="AD0816"/>
      </a:accent2>
      <a:accent3>
        <a:srgbClr val="00A186"/>
      </a:accent3>
      <a:accent4>
        <a:srgbClr val="EC7E00"/>
      </a:accent4>
      <a:accent5>
        <a:srgbClr val="C6D3DB"/>
      </a:accent5>
      <a:accent6>
        <a:srgbClr val="66AFCA"/>
      </a:accent6>
      <a:hlink>
        <a:srgbClr val="007AA6"/>
      </a:hlink>
      <a:folHlink>
        <a:srgbClr val="66AFCA"/>
      </a:folHlink>
    </a:clrScheme>
    <a:fontScheme name="HEA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39598"/>
        </a:lt2>
        <a:accent1>
          <a:srgbClr val="EF3E42"/>
        </a:accent1>
        <a:accent2>
          <a:srgbClr val="FAA634"/>
        </a:accent2>
        <a:accent3>
          <a:srgbClr val="FFFFFF"/>
        </a:accent3>
        <a:accent4>
          <a:srgbClr val="000000"/>
        </a:accent4>
        <a:accent5>
          <a:srgbClr val="F6AFB0"/>
        </a:accent5>
        <a:accent6>
          <a:srgbClr val="E3962E"/>
        </a:accent6>
        <a:hlink>
          <a:srgbClr val="EB539E"/>
        </a:hlink>
        <a:folHlink>
          <a:srgbClr val="93959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7C1477"/>
        </a:dk2>
        <a:lt2>
          <a:srgbClr val="B7B9BA"/>
        </a:lt2>
        <a:accent1>
          <a:srgbClr val="0092A7"/>
        </a:accent1>
        <a:accent2>
          <a:srgbClr val="F0B600"/>
        </a:accent2>
        <a:accent3>
          <a:srgbClr val="FFFFFF"/>
        </a:accent3>
        <a:accent4>
          <a:srgbClr val="000000"/>
        </a:accent4>
        <a:accent5>
          <a:srgbClr val="AAC7D0"/>
        </a:accent5>
        <a:accent6>
          <a:srgbClr val="D9A500"/>
        </a:accent6>
        <a:hlink>
          <a:srgbClr val="B7B9BA"/>
        </a:hlink>
        <a:folHlink>
          <a:srgbClr val="61626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DC36CDF302E49A3D4B36D92B215A2" ma:contentTypeVersion="1" ma:contentTypeDescription="Create a new document." ma:contentTypeScope="" ma:versionID="028ef78182e1179183d77692e639fbcf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aa28d9419ff7f02bbaa2c7f50debd0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D31064-E91B-40E6-9EE2-15AC434464EA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A22676F-A93F-4690-9E46-8ED40B4BF6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66816764-279F-422B-85FF-12DD1AD74F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1073</TotalTime>
  <Words>1138</Words>
  <Application>Microsoft Office PowerPoint</Application>
  <PresentationFormat>On-screen Show (4:3)</PresentationFormat>
  <Paragraphs>139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Gill Sans MT</vt:lpstr>
      <vt:lpstr>Lucida Sans Unicode</vt:lpstr>
      <vt:lpstr>ＭＳ Ｐゴシック</vt:lpstr>
      <vt:lpstr>ＭＳ Ｐゴシック</vt:lpstr>
      <vt:lpstr>Blank</vt:lpstr>
      <vt:lpstr>1_Blank</vt:lpstr>
      <vt:lpstr>HEA Powerpoint</vt:lpstr>
      <vt:lpstr>Teaching Excellence Framework – the role of the Higher Education Academy </vt:lpstr>
      <vt:lpstr>Purpose of presentation</vt:lpstr>
      <vt:lpstr> Recognising teacher excellence </vt:lpstr>
      <vt:lpstr>The HEA’s teaching excellence project</vt:lpstr>
      <vt:lpstr>Defining dimensions of teacher excellence</vt:lpstr>
      <vt:lpstr>Teacher excellence only part of teaching excellence</vt:lpstr>
      <vt:lpstr>Understanding issues: teaching excellence</vt:lpstr>
      <vt:lpstr>‘Teaching at the heart of the system’,  Jo Johnson (1 July 2015)</vt:lpstr>
      <vt:lpstr>Expectations of the TEF (Jo Johnson)</vt:lpstr>
      <vt:lpstr>Implications of the TEF (Jo Johnson) 1</vt:lpstr>
      <vt:lpstr>Implications of the TEF (Jo Johnson) 2</vt:lpstr>
      <vt:lpstr>HEA’s continuing contribution to the development of the TEF</vt:lpstr>
      <vt:lpstr>PVC TEF Working Group, 20 July</vt:lpstr>
      <vt:lpstr>A flavour of PVC responses to key issues</vt:lpstr>
      <vt:lpstr>Next steps</vt:lpstr>
    </vt:vector>
  </TitlesOfParts>
  <Company>The Higher Education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‘Inspiring teaching, transforming learning: the need for reward and recognition’.</dc:title>
  <dc:creator>Caroline Stainton</dc:creator>
  <cp:lastModifiedBy>Phil Race</cp:lastModifiedBy>
  <cp:revision>139</cp:revision>
  <cp:lastPrinted>2015-07-19T16:40:30Z</cp:lastPrinted>
  <dcterms:created xsi:type="dcterms:W3CDTF">2015-01-11T17:35:51Z</dcterms:created>
  <dcterms:modified xsi:type="dcterms:W3CDTF">2015-08-17T08:58:21Z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0x010100B9EDC36CDF302E49A3D4B36D92B215A2</vt:lpwstr>
  </property>
</Properties>
</file>