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notesMasterIdLst>
    <p:notesMasterId r:id="rId24"/>
  </p:notesMasterIdLst>
  <p:handoutMasterIdLst>
    <p:handoutMasterId r:id="rId25"/>
  </p:handoutMasterIdLst>
  <p:sldIdLst>
    <p:sldId id="463" r:id="rId2"/>
    <p:sldId id="526" r:id="rId3"/>
    <p:sldId id="527" r:id="rId4"/>
    <p:sldId id="528" r:id="rId5"/>
    <p:sldId id="529" r:id="rId6"/>
    <p:sldId id="530" r:id="rId7"/>
    <p:sldId id="531" r:id="rId8"/>
    <p:sldId id="532" r:id="rId9"/>
    <p:sldId id="533" r:id="rId10"/>
    <p:sldId id="534" r:id="rId11"/>
    <p:sldId id="535" r:id="rId12"/>
    <p:sldId id="536" r:id="rId13"/>
    <p:sldId id="537" r:id="rId14"/>
    <p:sldId id="538" r:id="rId15"/>
    <p:sldId id="539" r:id="rId16"/>
    <p:sldId id="540" r:id="rId17"/>
    <p:sldId id="541" r:id="rId18"/>
    <p:sldId id="542" r:id="rId19"/>
    <p:sldId id="543" r:id="rId20"/>
    <p:sldId id="544" r:id="rId21"/>
    <p:sldId id="545" r:id="rId22"/>
    <p:sldId id="546" r:id="rId23"/>
  </p:sldIdLst>
  <p:sldSz cx="9144000" cy="6858000" type="screen4x3"/>
  <p:notesSz cx="9929813" cy="67992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ireito Baptista Da Silva, Ines C" initials="DBDSIC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CC0099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556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96"/>
    </p:cViewPr>
  </p:sorterViewPr>
  <p:notesViewPr>
    <p:cSldViewPr>
      <p:cViewPr varScale="1">
        <p:scale>
          <a:sx n="65" d="100"/>
          <a:sy n="65" d="100"/>
        </p:scale>
        <p:origin x="-3168" y="-91"/>
      </p:cViewPr>
      <p:guideLst>
        <p:guide orient="horz" pos="2141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919" cy="339586"/>
          </a:xfrm>
          <a:prstGeom prst="rect">
            <a:avLst/>
          </a:prstGeom>
        </p:spPr>
        <p:txBody>
          <a:bodyPr vert="horz" lIns="90672" tIns="45336" rIns="90672" bIns="45336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596" y="1"/>
            <a:ext cx="4302919" cy="339586"/>
          </a:xfrm>
          <a:prstGeom prst="rect">
            <a:avLst/>
          </a:prstGeom>
        </p:spPr>
        <p:txBody>
          <a:bodyPr vert="horz" lIns="90672" tIns="45336" rIns="90672" bIns="45336" rtlCol="0"/>
          <a:lstStyle>
            <a:lvl1pPr algn="r">
              <a:defRPr sz="1200"/>
            </a:lvl1pPr>
          </a:lstStyle>
          <a:p>
            <a:pPr>
              <a:defRPr/>
            </a:pPr>
            <a:fld id="{DD134248-5785-46F8-9F07-AE8467740699}" type="datetimeFigureOut">
              <a:rPr lang="en-GB"/>
              <a:pPr>
                <a:defRPr/>
              </a:pPr>
              <a:t>15/07/2015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9678"/>
            <a:ext cx="4302919" cy="338508"/>
          </a:xfrm>
          <a:prstGeom prst="rect">
            <a:avLst/>
          </a:prstGeom>
        </p:spPr>
        <p:txBody>
          <a:bodyPr vert="horz" lIns="90672" tIns="45336" rIns="90672" bIns="4533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596" y="6459678"/>
            <a:ext cx="4302919" cy="338508"/>
          </a:xfrm>
          <a:prstGeom prst="rect">
            <a:avLst/>
          </a:prstGeom>
        </p:spPr>
        <p:txBody>
          <a:bodyPr vert="horz" lIns="90672" tIns="45336" rIns="90672" bIns="45336" rtlCol="0" anchor="b"/>
          <a:lstStyle>
            <a:lvl1pPr algn="r">
              <a:defRPr sz="1200"/>
            </a:lvl1pPr>
          </a:lstStyle>
          <a:p>
            <a:pPr>
              <a:defRPr/>
            </a:pPr>
            <a:fld id="{A2B5DBCD-3E26-422E-84D5-7ABDF1D1A6C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2587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919" cy="339586"/>
          </a:xfrm>
          <a:prstGeom prst="rect">
            <a:avLst/>
          </a:prstGeom>
        </p:spPr>
        <p:txBody>
          <a:bodyPr vert="horz" lIns="90672" tIns="45336" rIns="90672" bIns="45336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4596" y="1"/>
            <a:ext cx="4302919" cy="339586"/>
          </a:xfrm>
          <a:prstGeom prst="rect">
            <a:avLst/>
          </a:prstGeom>
        </p:spPr>
        <p:txBody>
          <a:bodyPr vert="horz" lIns="90672" tIns="45336" rIns="90672" bIns="45336" rtlCol="0"/>
          <a:lstStyle>
            <a:lvl1pPr algn="r">
              <a:defRPr sz="1200"/>
            </a:lvl1pPr>
          </a:lstStyle>
          <a:p>
            <a:pPr>
              <a:defRPr/>
            </a:pPr>
            <a:fld id="{46566BDF-232F-4617-9D07-761141DC2437}" type="datetimeFigureOut">
              <a:rPr lang="en-GB"/>
              <a:pPr>
                <a:defRPr/>
              </a:pPr>
              <a:t>15/07/2015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2013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72" tIns="45336" rIns="90672" bIns="45336" rtlCol="0" anchor="ctr"/>
          <a:lstStyle/>
          <a:p>
            <a:pPr lvl="0"/>
            <a:endParaRPr lang="en-GB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982" y="3229839"/>
            <a:ext cx="7943850" cy="3059506"/>
          </a:xfrm>
          <a:prstGeom prst="rect">
            <a:avLst/>
          </a:prstGeom>
        </p:spPr>
        <p:txBody>
          <a:bodyPr vert="horz" lIns="90672" tIns="45336" rIns="90672" bIns="4533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9678"/>
            <a:ext cx="4302919" cy="338508"/>
          </a:xfrm>
          <a:prstGeom prst="rect">
            <a:avLst/>
          </a:prstGeom>
        </p:spPr>
        <p:txBody>
          <a:bodyPr vert="horz" lIns="90672" tIns="45336" rIns="90672" bIns="4533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4596" y="6459678"/>
            <a:ext cx="4302919" cy="338508"/>
          </a:xfrm>
          <a:prstGeom prst="rect">
            <a:avLst/>
          </a:prstGeom>
        </p:spPr>
        <p:txBody>
          <a:bodyPr vert="horz" lIns="90672" tIns="45336" rIns="90672" bIns="45336" rtlCol="0" anchor="b"/>
          <a:lstStyle>
            <a:lvl1pPr algn="r">
              <a:defRPr sz="1200"/>
            </a:lvl1pPr>
          </a:lstStyle>
          <a:p>
            <a:pPr>
              <a:defRPr/>
            </a:pPr>
            <a:fld id="{F6B263BA-B625-4EFD-B7FD-16825A22E1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30596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B263BA-B625-4EFD-B7FD-16825A22E1D5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57979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7952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39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787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49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224363-394E-4029-8BA0-C5384BB31DD7}" type="slidenum">
              <a:rPr lang="en-GB" smtClean="0">
                <a:solidFill>
                  <a:srgbClr val="000000"/>
                </a:solidFill>
              </a:rPr>
              <a:pPr/>
              <a:t>3</a:t>
            </a:fld>
            <a:endParaRPr lang="en-GB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90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6A9ABD-3643-48E8-BFC1-97A9CE5D2019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640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3FC26A-8C14-4416-8BFA-93D8B3627EC7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885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F20037-DB2C-4ADA-AC56-AD298BAD81C0}" type="slidenum">
              <a:rPr lang="en-GB" smtClean="0">
                <a:solidFill>
                  <a:srgbClr val="000000"/>
                </a:solidFill>
              </a:rPr>
              <a:pPr/>
              <a:t>10</a:t>
            </a:fld>
            <a:endParaRPr lang="en-GB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723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179688-7F9B-411C-9D06-00C1655A9A23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3315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DDF1CA-D897-461B-A25F-4ECED584C318}" type="slidenum">
              <a:rPr lang="en-US" smtClean="0"/>
              <a:pPr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667330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E4C8F2-14B1-46DB-B2A6-2B26EA4B6D5C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5076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5938D67-7E18-48FB-A84E-D60A1D3609DB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002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5" y="-27384"/>
            <a:ext cx="8666930" cy="710952"/>
          </a:xfrm>
          <a:noFill/>
        </p:spPr>
        <p:txBody>
          <a:bodyPr/>
          <a:lstStyle>
            <a:lvl1pPr algn="l">
              <a:defRPr sz="2400" b="1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5E768-AE5C-4CA5-B7B4-69796D1DD6DF}" type="datetimeFigureOut">
              <a:rPr lang="en-GB"/>
              <a:pPr>
                <a:defRPr/>
              </a:pPr>
              <a:t>15/07/2015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6BB54-F652-4111-8874-1F7BE123D24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638356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A151D4D-AE78-4B66-B3E4-D523B4E99931}" type="datetimeFigureOut">
              <a:rPr lang="en-US"/>
              <a:pPr>
                <a:defRPr/>
              </a:pPr>
              <a:t>7/15/2015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A238CB-1BAE-488E-97D8-7A9848CEC2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31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2ABDB-E4E2-43FE-90FB-0D12EBE90DB8}" type="datetime1">
              <a:rPr lang="en-GB" smtClean="0"/>
              <a:pPr>
                <a:defRPr/>
              </a:pPr>
              <a:t>15/07/2015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489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A88A3F14-6EE7-47E1-A45D-404D099F5E22}" type="datetimeFigureOut">
              <a:rPr lang="en-GB"/>
              <a:pPr>
                <a:defRPr/>
              </a:pPr>
              <a:t>15/07/2015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A9FB6059-A058-4027-B1A8-4A6202D96C6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54" r:id="rId1"/>
    <p:sldLayoutId id="2147485156" r:id="rId2"/>
    <p:sldLayoutId id="2147485157" r:id="rId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eativesomething.net/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nilofermerchant.com/2013/09/27/do-you-trust-in-your-ability-to-grow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ass.brad.ac.uk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isc.ac.uk/whatwedo/programmes/usersandinnovation/soundsgood.aspx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000"/>
          <a:stretch/>
        </p:blipFill>
        <p:spPr>
          <a:xfrm rot="5400000">
            <a:off x="6066801" y="3077551"/>
            <a:ext cx="2928934" cy="2750184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-1880" y="2996952"/>
            <a:ext cx="6463928" cy="342900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en-GB" sz="2400" b="1" dirty="0" smtClean="0"/>
              <a:t>Sally Brown @</a:t>
            </a:r>
            <a:r>
              <a:rPr lang="en-GB" sz="2400" b="1" dirty="0" err="1" smtClean="0"/>
              <a:t>ProfSallyBrown</a:t>
            </a:r>
            <a:endParaRPr lang="en-GB" sz="2400" b="1" dirty="0" smtClean="0"/>
          </a:p>
          <a:p>
            <a:pPr marL="0" indent="0" algn="ctr" eaLnBrk="1" hangingPunct="1">
              <a:buNone/>
              <a:defRPr/>
            </a:pPr>
            <a:r>
              <a:rPr lang="en-GB" sz="2400" b="1" dirty="0" smtClean="0"/>
              <a:t>sally@sally-brown.net</a:t>
            </a:r>
          </a:p>
          <a:p>
            <a:pPr marL="0" indent="0" algn="ctr" eaLnBrk="1" hangingPunct="1">
              <a:buNone/>
              <a:defRPr/>
            </a:pPr>
            <a:r>
              <a:rPr lang="en-GB" sz="1800" b="1" dirty="0" smtClean="0"/>
              <a:t>NTF, PFHEA,SFSEDA</a:t>
            </a:r>
          </a:p>
          <a:p>
            <a:pPr marL="0" indent="0" algn="ctr" eaLnBrk="1" hangingPunct="1">
              <a:buNone/>
              <a:defRPr/>
            </a:pPr>
            <a:r>
              <a:rPr lang="en-GB" sz="1800" b="1" dirty="0" smtClean="0"/>
              <a:t>Emerita Professor, Leeds Beckett University</a:t>
            </a:r>
          </a:p>
          <a:p>
            <a:pPr marL="0" indent="0" algn="ctr" eaLnBrk="1" hangingPunct="1">
              <a:buNone/>
              <a:defRPr/>
            </a:pPr>
            <a:r>
              <a:rPr lang="en-GB" sz="1800" b="1" dirty="0" smtClean="0"/>
              <a:t>Visiting Professor University of Plymouth &amp; Liverpool John Moores University.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63424" y="476002"/>
            <a:ext cx="7056784" cy="2520950"/>
          </a:xfrm>
          <a:prstGeom prst="rect">
            <a:avLst/>
          </a:prstGeom>
          <a:noFill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 b="1" dirty="0" smtClean="0"/>
              <a:t>Academically moving forward</a:t>
            </a:r>
          </a:p>
          <a:p>
            <a:pPr eaLnBrk="1" hangingPunct="1">
              <a:defRPr/>
            </a:pPr>
            <a:r>
              <a:rPr lang="en-GB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PEP National Dialogic Conference</a:t>
            </a:r>
          </a:p>
          <a:p>
            <a:pPr eaLnBrk="1" hangingPunct="1">
              <a:defRPr/>
            </a:pPr>
            <a:r>
              <a:rPr lang="en-GB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July 14-15 2015 </a:t>
            </a:r>
          </a:p>
          <a:p>
            <a:endParaRPr lang="en-GB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 descr="Hogarth_lecture_1736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55483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extBox 2"/>
          <p:cNvSpPr txBox="1">
            <a:spLocks noChangeArrowheads="1"/>
          </p:cNvSpPr>
          <p:nvPr/>
        </p:nvSpPr>
        <p:spPr bwMode="auto">
          <a:xfrm>
            <a:off x="5791200" y="1524000"/>
            <a:ext cx="346392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b="1" dirty="0">
                <a:latin typeface="Calibri" pitchFamily="34" charset="0"/>
              </a:rPr>
              <a:t>William Hogarth</a:t>
            </a:r>
          </a:p>
          <a:p>
            <a:pPr algn="ctr"/>
            <a:r>
              <a:rPr lang="en-GB" sz="2800" b="1" dirty="0">
                <a:latin typeface="Calibri" pitchFamily="34" charset="0"/>
              </a:rPr>
              <a:t>1736</a:t>
            </a:r>
          </a:p>
          <a:p>
            <a:pPr algn="ctr"/>
            <a:r>
              <a:rPr lang="en-GB" sz="2800" b="1" dirty="0">
                <a:latin typeface="Calibri" pitchFamily="34" charset="0"/>
              </a:rPr>
              <a:t>‘Scholars at a lecture</a:t>
            </a:r>
            <a:r>
              <a:rPr lang="en-GB" sz="2800" b="1" dirty="0" smtClean="0">
                <a:latin typeface="Calibri" pitchFamily="34" charset="0"/>
              </a:rPr>
              <a:t>’</a:t>
            </a:r>
          </a:p>
          <a:p>
            <a:pPr algn="ctr"/>
            <a:r>
              <a:rPr lang="en-GB" sz="2800" b="1" dirty="0" smtClean="0">
                <a:latin typeface="Calibri" pitchFamily="34" charset="0"/>
              </a:rPr>
              <a:t>How would the lecturer be rated in the </a:t>
            </a:r>
            <a:r>
              <a:rPr lang="en-GB" sz="2800" b="1" dirty="0" smtClean="0">
                <a:latin typeface="Calibri" pitchFamily="34" charset="0"/>
              </a:rPr>
              <a:t>PTES</a:t>
            </a:r>
            <a:r>
              <a:rPr lang="en-GB" sz="2800" b="1" dirty="0" smtClean="0">
                <a:latin typeface="Calibri" pitchFamily="34" charset="0"/>
              </a:rPr>
              <a:t>?</a:t>
            </a:r>
            <a:endParaRPr lang="en-GB" sz="28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134475" cy="71095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GB" b="1" dirty="0" smtClean="0"/>
              <a:t>Engagement </a:t>
            </a:r>
            <a:r>
              <a:rPr lang="en-GB" b="1" dirty="0"/>
              <a:t>of international students: some important considerations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Is recruitment undertaken to ensure students have the potential to succeed?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Is induction framed appropriately to welcome international students?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Are steps taken proactively to ensure international students have a good chance of integrating with their study cohorts</a:t>
            </a:r>
            <a:r>
              <a:rPr lang="en-GB" sz="2400" b="1" dirty="0" smtClean="0"/>
              <a:t>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Is the curriculum international </a:t>
            </a:r>
            <a:r>
              <a:rPr lang="en-GB" sz="2400" b="1" dirty="0" smtClean="0"/>
              <a:t>in </a:t>
            </a:r>
            <a:r>
              <a:rPr lang="en-GB" sz="2400" b="1" dirty="0"/>
              <a:t>scope and content? Are examples and case studies global</a:t>
            </a:r>
            <a:r>
              <a:rPr lang="en-GB" sz="2400" b="1" dirty="0" smtClean="0"/>
              <a:t>?</a:t>
            </a:r>
            <a:endParaRPr lang="en-GB" sz="2400" b="1" dirty="0"/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Is the right kind of support offered (language, crisis support, befriending </a:t>
            </a:r>
            <a:r>
              <a:rPr lang="en-GB" sz="2400" b="1" dirty="0" smtClean="0"/>
              <a:t>etc.)?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1" descr="090224_icamp_3385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l" eaLnBrk="0" fontAlgn="base" hangingPunct="0">
              <a:spcAft>
                <a:spcPct val="0"/>
              </a:spcAft>
            </a:pPr>
            <a:r>
              <a:rPr lang="en-GB" sz="3200" b="1" dirty="0"/>
              <a:t>Mapping progression</a:t>
            </a:r>
          </a:p>
        </p:txBody>
      </p:sp>
      <p:sp>
        <p:nvSpPr>
          <p:cNvPr id="20483" name="Content Placeholder 4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Is there a coherent model of progression across the student life-cycle from induction to ‘</a:t>
            </a:r>
            <a:r>
              <a:rPr lang="en-GB" sz="2400" b="1" dirty="0" err="1"/>
              <a:t>outduction</a:t>
            </a:r>
            <a:r>
              <a:rPr lang="en-GB" sz="2400" b="1" dirty="0" smtClean="0"/>
              <a:t>’ (Morgan 2011)? </a:t>
            </a:r>
            <a:endParaRPr lang="en-GB" sz="2400" b="1" dirty="0"/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Do you manage transitions </a:t>
            </a:r>
            <a:r>
              <a:rPr lang="en-GB" b="1" dirty="0" smtClean="0"/>
              <a:t>well</a:t>
            </a:r>
            <a:r>
              <a:rPr lang="en-GB" b="1" smtClean="0"/>
              <a:t>? 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smtClean="0"/>
              <a:t>Is </a:t>
            </a:r>
            <a:r>
              <a:rPr lang="en-GB" sz="2400" b="1" dirty="0"/>
              <a:t>there some continuity in the sources of student support throughout the course (e.g. personal tutors)?</a:t>
            </a:r>
          </a:p>
          <a:p>
            <a:pPr fontAlgn="base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sz="2400" b="1" dirty="0"/>
              <a:t>Are students offered support and guidance in relation to personal development and employability?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200" kern="1200" dirty="0" smtClean="0"/>
              <a:t>Helping universities academically move forward</a:t>
            </a:r>
            <a:endParaRPr lang="en-GB" sz="3200" kern="1200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Adopt a holistic approach to the development of skills, particularly academic, social &amp; interpersonal,  and information literacies, so that these are fully integrated into the learning programme;</a:t>
            </a:r>
            <a:r>
              <a:rPr lang="en-US" b="1" dirty="0"/>
              <a:t> 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b="1" dirty="0"/>
              <a:t>Enable students to become self-aware and reflexive learners who become robust in the face of problems;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b="1" dirty="0"/>
              <a:t>Help students build resilience through ‘a diet of early successes’ and positive reinforcement.</a:t>
            </a:r>
            <a:endParaRPr lang="en-GB" b="1" dirty="0"/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n-GB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200" kern="1200" dirty="0"/>
              <a:t>To </a:t>
            </a:r>
            <a:r>
              <a:rPr lang="en-GB" sz="3200" kern="1200" dirty="0" smtClean="0"/>
              <a:t>better prepare </a:t>
            </a:r>
            <a:r>
              <a:rPr lang="en-GB" sz="3200" kern="1200" dirty="0"/>
              <a:t>learners we can: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Make use of real examples and hot-off-the-press data to keep content current;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Provide challenges to students’ thinking without letting individuals feel publicly exposed or humiliated;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Relate their classroom </a:t>
            </a:r>
            <a:r>
              <a:rPr lang="en-GB" b="1" dirty="0" err="1"/>
              <a:t>activiites</a:t>
            </a:r>
            <a:r>
              <a:rPr lang="en-GB" b="1" dirty="0"/>
              <a:t> to the forthcoming/ongoing assignment (without slavishly teaching to the exam);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Make spaces for dialogue, in live sessions and afterwards; 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Fostering creativity.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n-GB" b="1" dirty="0"/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n-GB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causes creativity? And how good are HEIs at doing it?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b="1" dirty="0" smtClean="0"/>
              <a:t>Confidence: ability to question without fear;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dirty="0" smtClean="0"/>
              <a:t>Observation: seeing problems/ideas;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dirty="0" smtClean="0"/>
              <a:t>Humility: knowing you don’t know everything;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dirty="0" smtClean="0"/>
              <a:t>Mindfulness: thinking on how to think;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dirty="0" smtClean="0"/>
              <a:t>Curiosity: exploring and experimenting;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dirty="0" smtClean="0"/>
              <a:t>Resourcefulness: something to tinker with;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dirty="0" smtClean="0"/>
              <a:t>Energy: to explore and tinker;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dirty="0" smtClean="0"/>
              <a:t>Action: not just thinking but doing.</a:t>
            </a:r>
          </a:p>
          <a:p>
            <a:pPr marL="457200" indent="-457200">
              <a:buNone/>
            </a:pPr>
            <a:r>
              <a:rPr lang="en-GB" b="1" dirty="0" smtClean="0"/>
              <a:t> </a:t>
            </a:r>
          </a:p>
          <a:p>
            <a:pPr marL="457200" indent="-457200">
              <a:buNone/>
            </a:pPr>
            <a:r>
              <a:rPr lang="en-GB" b="1" dirty="0" smtClean="0"/>
              <a:t>via </a:t>
            </a:r>
            <a:r>
              <a:rPr lang="en-GB" b="1" dirty="0" smtClean="0">
                <a:hlinkClick r:id="rId2"/>
              </a:rPr>
              <a:t>www.creativesomething.net</a:t>
            </a:r>
            <a:r>
              <a:rPr lang="en-GB" b="1" dirty="0" smtClean="0"/>
              <a:t> </a:t>
            </a:r>
            <a:endParaRPr lang="en-GB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And some more from me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GB" b="1" dirty="0" smtClean="0"/>
              <a:t>Resilience: responding to set backs and failures and recognising that intelligence is malleable (</a:t>
            </a:r>
            <a:r>
              <a:rPr lang="en-GB" b="1" dirty="0" err="1" smtClean="0"/>
              <a:t>Dweck</a:t>
            </a:r>
            <a:r>
              <a:rPr lang="en-GB" b="1" dirty="0" smtClean="0"/>
              <a:t>);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b="1" dirty="0" smtClean="0"/>
              <a:t>Persistence in the face of discouragement and cynicism;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b="1" dirty="0" smtClean="0"/>
              <a:t>A sense of humour: don’t take life too seriously;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b="1" dirty="0" smtClean="0"/>
              <a:t>Risk taking: frighten yourself at least once a week;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b="1" dirty="0" smtClean="0"/>
              <a:t>Emotional intelligence: thinking about how you come across to others and how you can get the best from the people you work with (</a:t>
            </a:r>
            <a:r>
              <a:rPr lang="en-GB" b="1" dirty="0" err="1" smtClean="0"/>
              <a:t>Mortiboys</a:t>
            </a:r>
            <a:r>
              <a:rPr lang="en-GB" b="1" dirty="0" smtClean="0"/>
              <a:t>, 2005);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GB" b="1" dirty="0" smtClean="0"/>
              <a:t>Flexibility: managing complex and often competing demands in occasionally chaotic circumstances.</a:t>
            </a:r>
            <a:endParaRPr lang="en-GB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9"/>
            <a:ext cx="7543800" cy="714474"/>
          </a:xfrm>
        </p:spPr>
        <p:txBody>
          <a:bodyPr/>
          <a:lstStyle/>
          <a:p>
            <a:r>
              <a:rPr lang="en-GB" sz="2800" dirty="0" smtClean="0"/>
              <a:t>Some inspirational thoughts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836714"/>
            <a:ext cx="8715436" cy="5365650"/>
          </a:xfrm>
        </p:spPr>
        <p:txBody>
          <a:bodyPr/>
          <a:lstStyle/>
          <a:p>
            <a:pPr>
              <a:buNone/>
            </a:pPr>
            <a:r>
              <a:rPr lang="en-GB" sz="2000" b="1" dirty="0" smtClean="0"/>
              <a:t>A teacher affects eternity; he can ne’er tell where his influence stops: Henry Adams.</a:t>
            </a:r>
          </a:p>
          <a:p>
            <a:pPr>
              <a:buNone/>
            </a:pPr>
            <a:r>
              <a:rPr lang="en-GB" sz="2000" b="1" dirty="0" smtClean="0"/>
              <a:t>Let us think of education as the means of developing our greatest abilities, because in each of us there is a private hope and dream which, fulfilled, can be translated into benefit for everyone and greater strength for our nation:  John F. Kennedy.</a:t>
            </a:r>
          </a:p>
          <a:p>
            <a:pPr>
              <a:buNone/>
            </a:pPr>
            <a:r>
              <a:rPr lang="en-GB" sz="2000" b="1" dirty="0" smtClean="0"/>
              <a:t>Anyone who stops learning is old, whether at twenty or eighty.  Anyone who keeps learning stays young: Henry Ford.</a:t>
            </a:r>
          </a:p>
          <a:p>
            <a:pPr>
              <a:buNone/>
            </a:pPr>
            <a:r>
              <a:rPr lang="en-GB" sz="2000" b="1" dirty="0" smtClean="0"/>
              <a:t>Wisdom begins with wonder: Socrates.</a:t>
            </a:r>
          </a:p>
          <a:p>
            <a:pPr>
              <a:buNone/>
            </a:pPr>
            <a:r>
              <a:rPr lang="en-GB" sz="2000" b="1" dirty="0" smtClean="0"/>
              <a:t>Intelligence plus character - that is the goal of true education: Martin Luther King </a:t>
            </a:r>
            <a:r>
              <a:rPr lang="en-GB" sz="2000" b="1" dirty="0" err="1" smtClean="0"/>
              <a:t>Jr</a:t>
            </a:r>
            <a:r>
              <a:rPr lang="en-GB" sz="2000" b="1" dirty="0" smtClean="0"/>
              <a:t>.</a:t>
            </a:r>
          </a:p>
          <a:p>
            <a:pPr>
              <a:buNone/>
            </a:pPr>
            <a:r>
              <a:rPr lang="en-GB" sz="2000" b="1" dirty="0" smtClean="0"/>
              <a:t>Education is the most powerful weapon which you can use to change the world: Nelson Mandela.</a:t>
            </a:r>
          </a:p>
          <a:p>
            <a:pPr>
              <a:buNone/>
            </a:pPr>
            <a:r>
              <a:rPr lang="en-GB" sz="2000" b="1" dirty="0" smtClean="0"/>
              <a:t>Education is not the filling of a pail, but the lighting of a fire: William Butler Yeats.</a:t>
            </a:r>
          </a:p>
          <a:p>
            <a:pPr>
              <a:buNone/>
            </a:pPr>
            <a:r>
              <a:rPr lang="en-GB" sz="2000" b="1" dirty="0" smtClean="0"/>
              <a:t>Learning is the only thing the mind never exhausts, never fears, and never regrets:  Leonardo da Vinci.</a:t>
            </a:r>
          </a:p>
          <a:p>
            <a:endParaRPr lang="en-GB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3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r>
              <a:rPr lang="en-GB" sz="3600" b="1" kern="1200" dirty="0">
                <a:solidFill>
                  <a:srgbClr val="002060"/>
                </a:solidFill>
              </a:rPr>
              <a:t>These and other slides will be available on my website at </a:t>
            </a:r>
            <a:r>
              <a:rPr lang="en-GB" sz="3600" b="1" kern="1200" dirty="0" smtClean="0">
                <a:solidFill>
                  <a:srgbClr val="002060"/>
                </a:solidFill>
              </a:rPr>
              <a:t>http://sally-brown.net</a:t>
            </a:r>
            <a:endParaRPr lang="en-GB" sz="3600" b="1" kern="1200" dirty="0">
              <a:solidFill>
                <a:srgbClr val="002060"/>
              </a:solidFill>
            </a:endParaRPr>
          </a:p>
        </p:txBody>
      </p:sp>
      <p:pic>
        <p:nvPicPr>
          <p:cNvPr id="3" name="Picture 2" descr="sally new photo.jpg"/>
          <p:cNvPicPr>
            <a:picLocks noChangeAspect="1"/>
          </p:cNvPicPr>
          <p:nvPr/>
        </p:nvPicPr>
        <p:blipFill rotWithShape="1">
          <a:blip r:embed="rId3" cstate="email"/>
          <a:srcRect l="9669" t="4351" r="7183" b="17335"/>
          <a:stretch/>
        </p:blipFill>
        <p:spPr>
          <a:xfrm>
            <a:off x="3059832" y="1484784"/>
            <a:ext cx="3456384" cy="4340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Current contextual issues:</a:t>
            </a:r>
            <a:endParaRPr lang="en-GB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Students;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Staffing;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University finances;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Technologies and data analytics to support learning and admin;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Changing learning paradigms;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The necessity to develop students’ skills/literacies;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Students as consumers;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The </a:t>
            </a:r>
            <a:r>
              <a:rPr lang="en-GB" b="1" dirty="0" smtClean="0"/>
              <a:t>PTES</a:t>
            </a:r>
            <a:r>
              <a:rPr lang="en-GB" b="1" dirty="0" smtClean="0"/>
              <a:t> </a:t>
            </a:r>
            <a:r>
              <a:rPr lang="en-GB" b="1" dirty="0"/>
              <a:t>and other performance indicators e.g. a TEF?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Preparing students for business and industry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n-GB" b="1" dirty="0"/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n-GB" b="1" dirty="0"/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en-GB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57045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GB" sz="3200" kern="1200" dirty="0"/>
              <a:t>Useful references and further reading (1)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829" y="922338"/>
            <a:ext cx="8713788" cy="561590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b="1" dirty="0" smtClean="0">
                <a:cs typeface="Times New Roman" pitchFamily="18" charset="0"/>
              </a:rPr>
              <a:t>Biggs, J. and Tang, C. (2007) </a:t>
            </a:r>
            <a:r>
              <a:rPr lang="en-GB" sz="2000" b="1" i="1" dirty="0" smtClean="0">
                <a:cs typeface="Times New Roman" pitchFamily="18" charset="0"/>
              </a:rPr>
              <a:t>Teaching for Quality Learning at University, </a:t>
            </a:r>
            <a:r>
              <a:rPr lang="en-GB" sz="2000" b="1" dirty="0" smtClean="0">
                <a:cs typeface="Times New Roman" pitchFamily="18" charset="0"/>
              </a:rPr>
              <a:t>Maidenhead: Open University Press.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b="1" dirty="0" err="1" smtClean="0"/>
              <a:t>Boud</a:t>
            </a:r>
            <a:r>
              <a:rPr lang="en-GB" sz="2000" b="1" dirty="0" smtClean="0"/>
              <a:t>, D. (1995) </a:t>
            </a:r>
            <a:r>
              <a:rPr lang="en-GB" sz="2000" b="1" i="1" dirty="0" smtClean="0"/>
              <a:t>Enhancing learning through self-assessment,</a:t>
            </a:r>
            <a:r>
              <a:rPr lang="en-GB" sz="2000" b="1" dirty="0" smtClean="0"/>
              <a:t> London: Routledge.</a:t>
            </a:r>
          </a:p>
          <a:p>
            <a:pPr marL="609600" indent="-609600" eaLnBrk="1" hangingPunct="1">
              <a:buNone/>
              <a:defRPr/>
            </a:pPr>
            <a:r>
              <a:rPr lang="en-US" sz="2000" b="1" dirty="0" smtClean="0"/>
              <a:t>Brown, S. and Race, P. (2012) </a:t>
            </a:r>
            <a:r>
              <a:rPr lang="en-GB" sz="2000" b="1" i="1" dirty="0" smtClean="0"/>
              <a:t>Using effective assessment to promote learning </a:t>
            </a:r>
            <a:r>
              <a:rPr lang="en-GB" sz="2000" b="1" dirty="0" smtClean="0"/>
              <a:t>in Hunt, L. and Chambers, D. (2012) </a:t>
            </a:r>
            <a:r>
              <a:rPr lang="en-GB" sz="2000" b="1" i="1" dirty="0" smtClean="0"/>
              <a:t>University Teaching in Focus, Victoria, Australia, Acer Press. P74-91.</a:t>
            </a:r>
          </a:p>
          <a:p>
            <a:pPr marL="609600" indent="-609600" eaLnBrk="1" hangingPunct="1">
              <a:buNone/>
              <a:defRPr/>
            </a:pPr>
            <a:r>
              <a:rPr lang="en-GB" sz="2000" b="1" dirty="0" smtClean="0"/>
              <a:t>Brown, S. (2015) </a:t>
            </a:r>
            <a:r>
              <a:rPr lang="en-GB" sz="2000" b="1" i="1" dirty="0" smtClean="0"/>
              <a:t>Learning , Teaching and Assessment in Higher Education: Global perspectives, </a:t>
            </a:r>
            <a:r>
              <a:rPr lang="en-GB" sz="2000" b="1" dirty="0" smtClean="0"/>
              <a:t>London, Palgrave.</a:t>
            </a:r>
          </a:p>
          <a:p>
            <a:pPr eaLnBrk="1" hangingPunct="1">
              <a:buNone/>
              <a:defRPr/>
            </a:pPr>
            <a:r>
              <a:rPr lang="en-GB" sz="2000" b="1" dirty="0" smtClean="0"/>
              <a:t>Carroll, J. and Ryan, J. (2005) </a:t>
            </a:r>
            <a:r>
              <a:rPr lang="en-GB" sz="2000" b="1" i="1" dirty="0" smtClean="0"/>
              <a:t>Teaching International students: improving learning for all. </a:t>
            </a:r>
            <a:r>
              <a:rPr lang="en-GB" sz="2000" b="1" dirty="0" smtClean="0"/>
              <a:t>London: Routledge SEDA series.</a:t>
            </a:r>
          </a:p>
          <a:p>
            <a:pPr eaLnBrk="1" hangingPunct="1">
              <a:buNone/>
              <a:defRPr/>
            </a:pPr>
            <a:r>
              <a:rPr lang="en-GB" sz="2000" b="1" dirty="0" err="1" smtClean="0"/>
              <a:t>Crosling</a:t>
            </a:r>
            <a:r>
              <a:rPr lang="en-GB" sz="2000" b="1" dirty="0" smtClean="0"/>
              <a:t>, G., Thomas, L. and </a:t>
            </a:r>
            <a:r>
              <a:rPr lang="en-GB" sz="2000" b="1" dirty="0" err="1" smtClean="0"/>
              <a:t>Heagney</a:t>
            </a:r>
            <a:r>
              <a:rPr lang="en-GB" sz="2000" b="1" dirty="0" smtClean="0"/>
              <a:t>, M. (2008) </a:t>
            </a:r>
            <a:r>
              <a:rPr lang="en-GB" sz="2000" b="1" i="1" dirty="0" smtClean="0"/>
              <a:t>Improving student retention in Higher Education,</a:t>
            </a:r>
            <a:r>
              <a:rPr lang="en-GB" sz="2000" b="1" dirty="0" smtClean="0"/>
              <a:t> London and New York: Routledge </a:t>
            </a:r>
          </a:p>
          <a:p>
            <a:pPr>
              <a:buNone/>
            </a:pPr>
            <a:r>
              <a:rPr lang="en-GB" sz="2000" b="1" dirty="0" err="1" smtClean="0"/>
              <a:t>Dweck</a:t>
            </a:r>
            <a:r>
              <a:rPr lang="en-GB" sz="2000" b="1" dirty="0" smtClean="0"/>
              <a:t>, C. S. (2000) </a:t>
            </a:r>
            <a:r>
              <a:rPr lang="en-GB" sz="2000" b="1" i="1" dirty="0" smtClean="0"/>
              <a:t>Self Theories: Their Role in Motivation, Personality and Development, </a:t>
            </a:r>
            <a:r>
              <a:rPr lang="en-GB" sz="2000" b="1" dirty="0" smtClean="0"/>
              <a:t>Lillington, NC: Taylor &amp; Francis.</a:t>
            </a:r>
          </a:p>
          <a:p>
            <a:pPr marL="609600" indent="-609600" eaLnBrk="1" hangingPunct="1">
              <a:buNone/>
              <a:defRPr/>
            </a:pPr>
            <a:endParaRPr lang="en-GB" sz="2000" b="1" dirty="0" smtClean="0"/>
          </a:p>
          <a:p>
            <a:pPr marL="609600" indent="-609600" eaLnBrk="1" hangingPunct="1">
              <a:defRPr/>
            </a:pPr>
            <a:endParaRPr lang="en-GB" sz="20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n-GB" sz="20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712"/>
            <a:ext cx="8424863" cy="536565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en-GB" sz="2000" b="1" dirty="0" err="1" smtClean="0"/>
              <a:t>Dweck</a:t>
            </a:r>
            <a:r>
              <a:rPr lang="en-GB" sz="2000" b="1" dirty="0" smtClean="0"/>
              <a:t>, C. S. (2013) Do you trust in your ability to grow?  </a:t>
            </a:r>
            <a:r>
              <a:rPr lang="en-GB" sz="2000" b="1" u="sng" dirty="0" smtClean="0">
                <a:hlinkClick r:id="rId3"/>
              </a:rPr>
              <a:t>http://nilofermerchant.com/2013/09/27/do-you-trust-in-your-ability-to-grow/</a:t>
            </a:r>
            <a:endParaRPr lang="en-GB" sz="2000" b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GB" sz="2000" b="1" dirty="0" smtClean="0"/>
              <a:t>Higher Education Academy (2012) </a:t>
            </a:r>
            <a:r>
              <a:rPr lang="en-GB" sz="2000" b="1" i="1" dirty="0" smtClean="0"/>
              <a:t>A marked improvement; transforming assessment in higher education</a:t>
            </a:r>
            <a:r>
              <a:rPr lang="en-GB" sz="2000" b="1" dirty="0" smtClean="0"/>
              <a:t>, York: HEA.</a:t>
            </a:r>
          </a:p>
          <a:p>
            <a:pPr eaLnBrk="1" hangingPunct="1">
              <a:buNone/>
              <a:defRPr/>
            </a:pPr>
            <a:r>
              <a:rPr lang="en-GB" sz="2000" b="1" dirty="0" smtClean="0"/>
              <a:t>Meyer, J.H.F. and Land, R. (2003) ‘Threshold Concepts and Troublesome Knowledge 1 – Linkages to Ways of Thinking and Practising within the Disciplines’ in C. Rust (ed.) </a:t>
            </a:r>
            <a:r>
              <a:rPr lang="en-GB" sz="2000" b="1" i="1" dirty="0" smtClean="0"/>
              <a:t>Improving Student Learning </a:t>
            </a:r>
            <a:r>
              <a:rPr lang="en-GB" sz="2000" b="1" dirty="0" smtClean="0"/>
              <a:t>–</a:t>
            </a:r>
            <a:r>
              <a:rPr lang="en-GB" sz="2000" b="1" i="1" dirty="0" smtClean="0"/>
              <a:t> Ten years on</a:t>
            </a:r>
            <a:r>
              <a:rPr lang="en-GB" sz="2000" b="1" dirty="0" smtClean="0"/>
              <a:t>. Oxford: OCSLD.</a:t>
            </a:r>
          </a:p>
          <a:p>
            <a:pPr eaLnBrk="1" hangingPunct="1">
              <a:buNone/>
              <a:defRPr/>
            </a:pPr>
            <a:r>
              <a:rPr lang="en-GB" sz="2000" b="1" dirty="0" smtClean="0"/>
              <a:t>Morgan, M. (ed.) (2011) </a:t>
            </a:r>
            <a:r>
              <a:rPr lang="en-GB" sz="2000" b="1" i="1" dirty="0" smtClean="0"/>
              <a:t>Improving the student experience: a practical guide</a:t>
            </a:r>
            <a:r>
              <a:rPr lang="en-GB" sz="2000" b="1" dirty="0" smtClean="0"/>
              <a:t>, Abingdon, Routledge. </a:t>
            </a:r>
            <a:r>
              <a:rPr lang="en-GB" sz="2000" b="1" dirty="0" err="1" smtClean="0"/>
              <a:t>Nicol</a:t>
            </a:r>
            <a:r>
              <a:rPr lang="en-GB" sz="2000" b="1" dirty="0" smtClean="0"/>
              <a:t>, </a:t>
            </a:r>
          </a:p>
          <a:p>
            <a:pPr>
              <a:buNone/>
            </a:pPr>
            <a:r>
              <a:rPr lang="en-GB" sz="2000" b="1" dirty="0" err="1" smtClean="0"/>
              <a:t>Mortiboys</a:t>
            </a:r>
            <a:r>
              <a:rPr lang="en-GB" sz="2000" b="1" dirty="0" smtClean="0"/>
              <a:t>, A. (2005) </a:t>
            </a:r>
            <a:r>
              <a:rPr lang="en-GB" sz="2000" b="1" i="1" dirty="0" smtClean="0"/>
              <a:t>Teaching with emotional intelligence</a:t>
            </a:r>
            <a:r>
              <a:rPr lang="en-GB" sz="2000" b="1" dirty="0" smtClean="0"/>
              <a:t>, Abingdon: Routledge. </a:t>
            </a:r>
          </a:p>
          <a:p>
            <a:pPr eaLnBrk="1" hangingPunct="1">
              <a:buNone/>
              <a:defRPr/>
            </a:pPr>
            <a:r>
              <a:rPr lang="en-GB" sz="2000" b="1" dirty="0" smtClean="0"/>
              <a:t>PASS project Bradford </a:t>
            </a:r>
            <a:r>
              <a:rPr lang="en-GB" sz="2000" b="1" dirty="0" smtClean="0">
                <a:hlinkClick r:id="rId4"/>
              </a:rPr>
              <a:t>http://www.pass.brad.ac.uk/</a:t>
            </a:r>
            <a:r>
              <a:rPr lang="en-GB" sz="2000" b="1" dirty="0" smtClean="0"/>
              <a:t> Accessed November 2013.</a:t>
            </a:r>
          </a:p>
          <a:p>
            <a:pPr eaLnBrk="1" hangingPunct="1">
              <a:buNone/>
              <a:defRPr/>
            </a:pPr>
            <a:endParaRPr lang="en-GB" sz="2000" b="1" i="1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GB" sz="2000" b="1" dirty="0" smtClean="0"/>
          </a:p>
          <a:p>
            <a:pPr eaLnBrk="1" hangingPunct="1">
              <a:defRPr/>
            </a:pPr>
            <a:endParaRPr lang="en-GB" sz="2000" b="1" dirty="0" smtClean="0"/>
          </a:p>
          <a:p>
            <a:pPr eaLnBrk="1" hangingPunct="1">
              <a:defRPr/>
            </a:pPr>
            <a:endParaRPr lang="en-GB" sz="2000" b="1" dirty="0" smtClean="0"/>
          </a:p>
          <a:p>
            <a:pPr eaLnBrk="1" hangingPunct="1">
              <a:defRPr/>
            </a:pPr>
            <a:endParaRPr lang="en-GB" sz="2000" b="1" dirty="0" smtClean="0"/>
          </a:p>
          <a:p>
            <a:pPr eaLnBrk="1" hangingPunct="1">
              <a:defRPr/>
            </a:pPr>
            <a:endParaRPr lang="en-GB" sz="2000" b="1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122238"/>
            <a:ext cx="7605464" cy="570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 dirty="0" smtClean="0"/>
              <a:t>Useful references and further reading (2)</a:t>
            </a:r>
            <a:endParaRPr lang="en-GB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928670"/>
            <a:ext cx="8750331" cy="5329014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GB" sz="2000" b="1" dirty="0" smtClean="0"/>
              <a:t>Peelo, M. T., &amp; Wareham, T. (Eds.). (2002). </a:t>
            </a:r>
            <a:r>
              <a:rPr lang="en-GB" sz="2000" b="1" i="1" dirty="0" smtClean="0"/>
              <a:t>Failing students in higher education</a:t>
            </a:r>
            <a:r>
              <a:rPr lang="en-GB" sz="2000" b="1" dirty="0" smtClean="0"/>
              <a:t>. Society for Research into Higher Education. </a:t>
            </a:r>
          </a:p>
          <a:p>
            <a:pPr eaLnBrk="1" hangingPunct="1">
              <a:buNone/>
              <a:defRPr/>
            </a:pPr>
            <a:r>
              <a:rPr lang="en-GB" sz="2000" b="1" dirty="0" err="1" smtClean="0"/>
              <a:t>Rotheram</a:t>
            </a:r>
            <a:r>
              <a:rPr lang="en-GB" sz="2000" b="1" dirty="0" smtClean="0"/>
              <a:t>, B. (2009) </a:t>
            </a:r>
            <a:r>
              <a:rPr lang="en-GB" sz="2000" b="1" i="1" dirty="0" smtClean="0"/>
              <a:t>Sounds Good,</a:t>
            </a:r>
            <a:r>
              <a:rPr lang="en-GB" sz="2000" b="1" dirty="0" smtClean="0"/>
              <a:t> JISC project </a:t>
            </a:r>
            <a:r>
              <a:rPr lang="en-GB" sz="2000" b="1" dirty="0" smtClean="0">
                <a:hlinkClick r:id="rId3"/>
              </a:rPr>
              <a:t>http://www.jisc.ac.uk/whatwedo/programmes/usersandinnovation/soundsgood.aspx</a:t>
            </a:r>
            <a:r>
              <a:rPr lang="en-GB" sz="2000" b="1" dirty="0" smtClean="0"/>
              <a:t> </a:t>
            </a:r>
          </a:p>
          <a:p>
            <a:pPr eaLnBrk="1" hangingPunct="1">
              <a:buNone/>
            </a:pPr>
            <a:r>
              <a:rPr lang="en-GB" sz="2000" b="1" dirty="0" smtClean="0"/>
              <a:t>Race P. (2015) </a:t>
            </a:r>
            <a:r>
              <a:rPr lang="en-GB" sz="2000" b="1" i="1" dirty="0" smtClean="0"/>
              <a:t>The lecturer’s toolkit (4</a:t>
            </a:r>
            <a:r>
              <a:rPr lang="en-GB" sz="2000" b="1" i="1" baseline="30000" dirty="0" smtClean="0"/>
              <a:t>th</a:t>
            </a:r>
            <a:r>
              <a:rPr lang="en-GB" sz="2000" b="1" i="1" dirty="0" smtClean="0"/>
              <a:t> edition),</a:t>
            </a:r>
            <a:r>
              <a:rPr lang="en-GB" sz="2000" b="1" dirty="0" smtClean="0"/>
              <a:t> London: Routledge.</a:t>
            </a:r>
          </a:p>
          <a:p>
            <a:pPr eaLnBrk="1" hangingPunct="1">
              <a:buNone/>
            </a:pPr>
            <a:r>
              <a:rPr lang="en-GB" sz="2000" b="1" dirty="0" smtClean="0"/>
              <a:t>Rust, C., Price, M. and O’Donovan, B. (2003) Improving students’ learning by developing their understanding of assessment criteria and processes</a:t>
            </a:r>
            <a:r>
              <a:rPr lang="en-GB" sz="2000" b="1" i="1" dirty="0" smtClean="0"/>
              <a:t>, Assessment and Evaluation in Higher Education. 28 (2), 147-164.</a:t>
            </a:r>
          </a:p>
          <a:p>
            <a:pPr eaLnBrk="1" hangingPunct="1">
              <a:buNone/>
            </a:pPr>
            <a:r>
              <a:rPr lang="en-GB" sz="2000" b="1" dirty="0" smtClean="0"/>
              <a:t>Ryan, J. (2000) </a:t>
            </a:r>
            <a:r>
              <a:rPr lang="en-GB" sz="2000" b="1" i="1" dirty="0" smtClean="0"/>
              <a:t>A Guide to Teaching International Students,</a:t>
            </a:r>
            <a:r>
              <a:rPr lang="en-GB" sz="2000" b="1" dirty="0" smtClean="0"/>
              <a:t> Oxford Centre for Staff and Learning Development.</a:t>
            </a:r>
          </a:p>
          <a:p>
            <a:pPr eaLnBrk="1" hangingPunct="1">
              <a:buNone/>
            </a:pPr>
            <a:r>
              <a:rPr lang="en-GB" sz="2000" b="1" dirty="0" smtClean="0"/>
              <a:t>Sadler, D. Royce (2010) Beyond feedback: developing student capability in complex appraisal,</a:t>
            </a:r>
            <a:br>
              <a:rPr lang="en-GB" sz="2000" b="1" dirty="0" smtClean="0"/>
            </a:br>
            <a:r>
              <a:rPr lang="en-GB" sz="2000" b="1" i="1" dirty="0" smtClean="0"/>
              <a:t>Assessment &amp; Evaluation in Higher Education, 35: 5, 535-550.</a:t>
            </a:r>
          </a:p>
          <a:p>
            <a:pPr eaLnBrk="1" hangingPunct="1">
              <a:buNone/>
            </a:pPr>
            <a:r>
              <a:rPr lang="en-GB" sz="2000" b="1" dirty="0" smtClean="0"/>
              <a:t>Yorke, M. (1999) </a:t>
            </a:r>
            <a:r>
              <a:rPr lang="en-GB" sz="2000" b="1" i="1" dirty="0" smtClean="0"/>
              <a:t>Leaving Early: Undergraduate Non-completion in Higher Education,</a:t>
            </a:r>
            <a:r>
              <a:rPr lang="en-GB" sz="2000" b="1" dirty="0" smtClean="0"/>
              <a:t> London: Routledge.</a:t>
            </a:r>
          </a:p>
          <a:p>
            <a:pPr eaLnBrk="1" hangingPunct="1">
              <a:buNone/>
            </a:pPr>
            <a:endParaRPr lang="en-GB" sz="2000" b="1" i="1" dirty="0" smtClean="0"/>
          </a:p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buNone/>
              <a:defRPr/>
            </a:pPr>
            <a:endParaRPr lang="en-GB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sz="2000" b="1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57200" y="122238"/>
            <a:ext cx="7543800" cy="570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 dirty="0" smtClean="0"/>
              <a:t>Useful references and further reading (3)</a:t>
            </a:r>
            <a:endParaRPr lang="en-GB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Laurentius_de_Voltolina_00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0"/>
            <a:ext cx="84963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6424613" y="5931374"/>
            <a:ext cx="2395537" cy="9239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dirty="0" err="1">
                <a:solidFill>
                  <a:srgbClr val="FFFFFF"/>
                </a:solidFill>
                <a:latin typeface="Calibri" pitchFamily="34" charset="0"/>
              </a:rPr>
              <a:t>Laurentius</a:t>
            </a:r>
            <a:r>
              <a:rPr lang="en-GB" sz="1800" dirty="0">
                <a:solidFill>
                  <a:srgbClr val="FFFFFF"/>
                </a:solidFill>
                <a:latin typeface="Calibri" pitchFamily="34" charset="0"/>
              </a:rPr>
              <a:t> de </a:t>
            </a:r>
            <a:r>
              <a:rPr lang="en-GB" sz="1800" dirty="0" err="1">
                <a:solidFill>
                  <a:srgbClr val="FFFFFF"/>
                </a:solidFill>
                <a:latin typeface="Calibri" pitchFamily="34" charset="0"/>
              </a:rPr>
              <a:t>Voltolina</a:t>
            </a:r>
            <a:r>
              <a:rPr lang="en-GB" sz="1800" dirty="0">
                <a:solidFill>
                  <a:srgbClr val="FFFFFF"/>
                </a:solidFill>
                <a:latin typeface="Calibri" pitchFamily="34" charset="0"/>
              </a:rPr>
              <a:t> </a:t>
            </a:r>
          </a:p>
          <a:p>
            <a:r>
              <a:rPr lang="en-GB" sz="1800" dirty="0">
                <a:solidFill>
                  <a:srgbClr val="FFFFFF"/>
                </a:solidFill>
                <a:latin typeface="Calibri" pitchFamily="34" charset="0"/>
              </a:rPr>
              <a:t>2</a:t>
            </a:r>
            <a:r>
              <a:rPr lang="en-GB" sz="1800" baseline="30000" dirty="0">
                <a:solidFill>
                  <a:srgbClr val="FFFFFF"/>
                </a:solidFill>
                <a:latin typeface="Calibri" pitchFamily="34" charset="0"/>
              </a:rPr>
              <a:t>nd</a:t>
            </a:r>
            <a:r>
              <a:rPr lang="en-GB" sz="1800" dirty="0">
                <a:solidFill>
                  <a:srgbClr val="FFFFFF"/>
                </a:solidFill>
                <a:latin typeface="Calibri" pitchFamily="34" charset="0"/>
              </a:rPr>
              <a:t> half of 14</a:t>
            </a:r>
            <a:r>
              <a:rPr lang="en-GB" sz="1800" baseline="30000" dirty="0">
                <a:solidFill>
                  <a:srgbClr val="FFFFFF"/>
                </a:solidFill>
                <a:latin typeface="Calibri" pitchFamily="34" charset="0"/>
              </a:rPr>
              <a:t>th</a:t>
            </a:r>
            <a:r>
              <a:rPr lang="en-GB" sz="1800" dirty="0">
                <a:solidFill>
                  <a:srgbClr val="FFFFFF"/>
                </a:solidFill>
                <a:latin typeface="Calibri" pitchFamily="34" charset="0"/>
              </a:rPr>
              <a:t> Century</a:t>
            </a:r>
          </a:p>
          <a:p>
            <a:r>
              <a:rPr lang="en-GB" sz="1800" dirty="0">
                <a:solidFill>
                  <a:srgbClr val="FFFFFF"/>
                </a:solidFill>
                <a:latin typeface="Calibri" pitchFamily="34" charset="0"/>
              </a:rPr>
              <a:t>Italian Painter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helping students prepare for employment and industry involve for universities?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Being smart and fleet of foot in discerning trends from data and responding appropriately;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Foregrounding the student experience;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Building upon existing partnerships with students around quality assurance and enhancement;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Learning from experience about what works and doesn’t work, and using a scholarly approach to disseminating what we’ve discovered;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GB" b="1" dirty="0"/>
              <a:t>Fostering awareness of life beyond university.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Desktop\pic.jpg-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-1"/>
            <a:ext cx="7848460" cy="6857999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206978" y="6027003"/>
            <a:ext cx="2249334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GB" sz="1800" b="1" dirty="0" smtClean="0">
                <a:solidFill>
                  <a:schemeClr val="bg1"/>
                </a:solidFill>
              </a:rPr>
              <a:t>From Jason </a:t>
            </a:r>
            <a:r>
              <a:rPr lang="en-GB" sz="1800" b="1" dirty="0" err="1" smtClean="0">
                <a:solidFill>
                  <a:schemeClr val="bg1"/>
                </a:solidFill>
              </a:rPr>
              <a:t>Elsom</a:t>
            </a:r>
            <a:endParaRPr lang="en-GB" sz="1800" b="1" dirty="0" smtClean="0">
              <a:solidFill>
                <a:schemeClr val="bg1"/>
              </a:solidFill>
            </a:endParaRPr>
          </a:p>
          <a:p>
            <a:r>
              <a:rPr lang="en-GB" sz="1800" b="1" dirty="0" smtClean="0">
                <a:solidFill>
                  <a:schemeClr val="bg1"/>
                </a:solidFill>
              </a:rPr>
              <a:t>(@Jason </a:t>
            </a:r>
            <a:r>
              <a:rPr lang="en-GB" sz="1800" b="1" dirty="0" err="1" smtClean="0">
                <a:solidFill>
                  <a:schemeClr val="bg1"/>
                </a:solidFill>
              </a:rPr>
              <a:t>Elsom</a:t>
            </a:r>
            <a:r>
              <a:rPr lang="en-GB" sz="1800" b="1" dirty="0" smtClean="0">
                <a:solidFill>
                  <a:schemeClr val="bg1"/>
                </a:solidFill>
              </a:rPr>
              <a:t>)</a:t>
            </a:r>
            <a:endParaRPr lang="en-GB" sz="1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83568" y="548680"/>
            <a:ext cx="7776864" cy="5832648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800" b="1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2708920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Evaluating programmes, strengths and areas for improvement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32240" y="2708920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Considering delivery modes: face-to-face, </a:t>
            </a:r>
            <a:r>
              <a:rPr lang="en-GB" sz="1800" b="1" dirty="0">
                <a:solidFill>
                  <a:prstClr val="black"/>
                </a:solidFill>
              </a:rPr>
              <a:t>o</a:t>
            </a:r>
            <a:r>
              <a:rPr lang="en-GB" sz="1800" b="1" dirty="0" smtClean="0">
                <a:solidFill>
                  <a:prstClr val="black"/>
                </a:solidFill>
              </a:rPr>
              <a:t>nline, PBL, blended…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47864" y="188640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Determining and reviewing subject material: currency, relevance, level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47864" y="5301208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Designing fit for purpose assessment methods and approaches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1560" y="764704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Enhancing quality, seeking continuous improvement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0192" y="692696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Designing and refining learning outcomes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1560" y="4725144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Assuring quality, matching HEI, national and PSRB requirements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00192" y="4725144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</a:rPr>
              <a:t>Thinking through student support</a:t>
            </a:r>
            <a:endParaRPr lang="en-GB" sz="1800" b="1" dirty="0">
              <a:solidFill>
                <a:prstClr val="black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347864" y="2708920"/>
            <a:ext cx="2160240" cy="144016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3200" b="1" dirty="0" smtClean="0">
                <a:solidFill>
                  <a:prstClr val="black"/>
                </a:solidFill>
              </a:rPr>
              <a:t>Curriculum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3200" b="1" dirty="0" smtClean="0">
                <a:solidFill>
                  <a:prstClr val="black"/>
                </a:solidFill>
              </a:rPr>
              <a:t>Design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3200" b="1" dirty="0" smtClean="0">
                <a:solidFill>
                  <a:prstClr val="black"/>
                </a:solidFill>
              </a:rPr>
              <a:t>Essentials</a:t>
            </a:r>
            <a:endParaRPr lang="en-GB" sz="32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" descr="IMG_9025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58416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itle 3"/>
          <p:cNvSpPr txBox="1">
            <a:spLocks/>
          </p:cNvSpPr>
          <p:nvPr/>
        </p:nvSpPr>
        <p:spPr bwMode="auto">
          <a:xfrm>
            <a:off x="0" y="-76200"/>
            <a:ext cx="9144000" cy="914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7500"/>
          </a:bodyPr>
          <a:lstStyle>
            <a:defPPr>
              <a:defRPr lang="en-US"/>
            </a:defPPr>
            <a:lvl1pPr eaLnBrk="0" hangingPunct="0">
              <a:defRPr sz="3200" b="1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defRPr>
            </a:lvl1pPr>
            <a:lvl2pPr algn="ctr" eaLnBrk="0" hangingPunct="0">
              <a:defRPr sz="4400">
                <a:latin typeface="Calibri" pitchFamily="34" charset="0"/>
              </a:defRPr>
            </a:lvl2pPr>
            <a:lvl3pPr algn="ctr" eaLnBrk="0" hangingPunct="0">
              <a:defRPr sz="4400">
                <a:latin typeface="Calibri" pitchFamily="34" charset="0"/>
              </a:defRPr>
            </a:lvl3pPr>
            <a:lvl4pPr algn="ctr" eaLnBrk="0" hangingPunct="0">
              <a:defRPr sz="4400">
                <a:latin typeface="Calibri" pitchFamily="34" charset="0"/>
              </a:defRPr>
            </a:lvl4pPr>
            <a:lvl5pPr algn="ctr" eaLnBrk="0" hangingPunct="0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r>
              <a:rPr lang="en-GB" dirty="0" smtClean="0"/>
              <a:t>      Do </a:t>
            </a:r>
            <a:r>
              <a:rPr lang="en-GB" dirty="0"/>
              <a:t>these students look engaged?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 descr="2 RUN Leeds Met Live-74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35496" y="76200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 txBox="1">
            <a:spLocks/>
          </p:cNvSpPr>
          <p:nvPr/>
        </p:nvSpPr>
        <p:spPr>
          <a:xfrm>
            <a:off x="-35496" y="0"/>
            <a:ext cx="9179496" cy="914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7500"/>
          </a:bodyPr>
          <a:lstStyle>
            <a:defPPr>
              <a:defRPr lang="en-US"/>
            </a:defPPr>
            <a:lvl1pPr eaLnBrk="0" hangingPunct="0">
              <a:defRPr sz="3200" b="1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defRPr>
            </a:lvl1pPr>
            <a:lvl2pPr algn="ctr" eaLnBrk="0" hangingPunct="0">
              <a:defRPr sz="4400">
                <a:latin typeface="Calibri" pitchFamily="34" charset="0"/>
              </a:defRPr>
            </a:lvl2pPr>
            <a:lvl3pPr algn="ctr" eaLnBrk="0" hangingPunct="0">
              <a:defRPr sz="4400">
                <a:latin typeface="Calibri" pitchFamily="34" charset="0"/>
              </a:defRPr>
            </a:lvl3pPr>
            <a:lvl4pPr algn="ctr" eaLnBrk="0" hangingPunct="0">
              <a:defRPr sz="4400">
                <a:latin typeface="Calibri" pitchFamily="34" charset="0"/>
              </a:defRPr>
            </a:lvl4pPr>
            <a:lvl5pPr algn="ctr" eaLnBrk="0" hangingPunct="0"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r>
              <a:rPr lang="en-GB" dirty="0" smtClean="0"/>
              <a:t>      How </a:t>
            </a:r>
            <a:r>
              <a:rPr lang="en-GB" dirty="0"/>
              <a:t>about these?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GB" sz="3200" kern="1200" dirty="0"/>
              <a:t>High quality teaching…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smtClean="0"/>
              <a:t>…“implies recognising that students must be engaged with the content of learning tasks in a way that is likely to enable them to reach understanding…Sharp engagement, imaginative inquiry and finding of a suitable level and style are all more likely to occur if teaching methods that necessitate student energy, problem solving and cooperative learning are employed”. (</a:t>
            </a:r>
            <a:r>
              <a:rPr lang="en-GB" b="1" dirty="0" err="1" smtClean="0"/>
              <a:t>Ramsden</a:t>
            </a:r>
            <a:r>
              <a:rPr lang="en-GB" b="1" dirty="0" smtClean="0"/>
              <a:t>, 2003, p.97)</a:t>
            </a:r>
            <a:endParaRPr lang="en-GB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33177</TotalTime>
  <Words>1281</Words>
  <Application>Microsoft Office PowerPoint</Application>
  <PresentationFormat>On-screen Show (4:3)</PresentationFormat>
  <Paragraphs>141</Paragraphs>
  <Slides>22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1_Office Theme</vt:lpstr>
      <vt:lpstr>PowerPoint Presentation</vt:lpstr>
      <vt:lpstr>Current contextual issues:</vt:lpstr>
      <vt:lpstr>PowerPoint Presentation</vt:lpstr>
      <vt:lpstr>What does helping students prepare for employment and industry involve for universities?</vt:lpstr>
      <vt:lpstr>PowerPoint Presentation</vt:lpstr>
      <vt:lpstr>PowerPoint Presentation</vt:lpstr>
      <vt:lpstr>PowerPoint Presentation</vt:lpstr>
      <vt:lpstr>PowerPoint Presentation</vt:lpstr>
      <vt:lpstr>High quality teaching…</vt:lpstr>
      <vt:lpstr>PowerPoint Presentation</vt:lpstr>
      <vt:lpstr>Engagement of international students: some important considerations</vt:lpstr>
      <vt:lpstr>PowerPoint Presentation</vt:lpstr>
      <vt:lpstr>Mapping progression</vt:lpstr>
      <vt:lpstr>Helping universities academically move forward</vt:lpstr>
      <vt:lpstr>To better prepare learners we can:</vt:lpstr>
      <vt:lpstr>What causes creativity? And how good are HEIs at doing it?</vt:lpstr>
      <vt:lpstr>And some more from me</vt:lpstr>
      <vt:lpstr>Some inspirational thoughts</vt:lpstr>
      <vt:lpstr>These and other slides will be available on my website at http://sally-brown.net</vt:lpstr>
      <vt:lpstr>Useful references and further reading (1)</vt:lpstr>
      <vt:lpstr>PowerPoint Presentation</vt:lpstr>
      <vt:lpstr>PowerPoint Presentation</vt:lpstr>
    </vt:vector>
  </TitlesOfParts>
  <Company>Kingston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Title Goes Here</dc:title>
  <dc:creator>KU08277</dc:creator>
  <cp:lastModifiedBy>Phil Race</cp:lastModifiedBy>
  <cp:revision>1088</cp:revision>
  <cp:lastPrinted>2015-07-02T12:16:09Z</cp:lastPrinted>
  <dcterms:created xsi:type="dcterms:W3CDTF">2007-12-20T12:49:00Z</dcterms:created>
  <dcterms:modified xsi:type="dcterms:W3CDTF">2015-07-15T11:41:53Z</dcterms:modified>
</cp:coreProperties>
</file>