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7"/>
  </p:notesMasterIdLst>
  <p:sldIdLst>
    <p:sldId id="263" r:id="rId3"/>
    <p:sldId id="264" r:id="rId4"/>
    <p:sldId id="265" r:id="rId5"/>
    <p:sldId id="26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-87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8541B-A73D-478B-8034-5C3A4507CEE4}" type="datetimeFigureOut">
              <a:rPr lang="en-GB" smtClean="0"/>
              <a:pPr/>
              <a:t>10/07/2015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12C115-8DDB-419A-9AD8-103C4F94F0A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387350" y="6329363"/>
            <a:ext cx="1892300" cy="444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2978150" y="6329363"/>
            <a:ext cx="3873500" cy="444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3013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coffee.ppt" TargetMode="External"/><Relationship Id="rId2" Type="http://schemas.openxmlformats.org/officeDocument/2006/relationships/hyperlink" Target="00%20main%20menu.ppt" TargetMode="External"/><Relationship Id="rId1" Type="http://schemas.openxmlformats.org/officeDocument/2006/relationships/theme" Target="../theme/theme1.xml"/><Relationship Id="rId5" Type="http://schemas.openxmlformats.org/officeDocument/2006/relationships/hyperlink" Target="../Organising%20your%20studies/organising%20choices.ppt" TargetMode="External"/><Relationship Id="rId4" Type="http://schemas.openxmlformats.org/officeDocument/2006/relationships/hyperlink" Target="Choices&#8230;.ppt" TargetMode="Externa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7" Type="http://schemas.openxmlformats.org/officeDocument/2006/relationships/hyperlink" Target="../Organising%20your%20studies/organising%20choices.ppt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hyperlink" Target="Choices&#8230;.ppt" TargetMode="External"/><Relationship Id="rId5" Type="http://schemas.openxmlformats.org/officeDocument/2006/relationships/hyperlink" Target="coffee.ppt" TargetMode="External"/><Relationship Id="rId4" Type="http://schemas.openxmlformats.org/officeDocument/2006/relationships/hyperlink" Target="00%20main%20menu.ppt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8713788" cy="935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84213" y="5805488"/>
            <a:ext cx="777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endParaRPr lang="en-US" sz="24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196975"/>
            <a:ext cx="8605838" cy="467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" name="Oval 4">
            <a:hlinkClick r:id="rId2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8072438" y="5786438"/>
            <a:ext cx="1071562" cy="1071562"/>
          </a:xfrm>
          <a:prstGeom prst="ellipse">
            <a:avLst/>
          </a:prstGeom>
          <a:solidFill>
            <a:srgbClr val="33CC33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8156575" y="5872163"/>
            <a:ext cx="895350" cy="901700"/>
          </a:xfrm>
          <a:prstGeom prst="ellipse">
            <a:avLst/>
          </a:prstGeom>
          <a:solidFill>
            <a:schemeClr val="accent2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8" name="Oval 6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8243888" y="5959475"/>
            <a:ext cx="728662" cy="730250"/>
          </a:xfrm>
          <a:prstGeom prst="ellipse">
            <a:avLst/>
          </a:prstGeom>
          <a:gradFill rotWithShape="0">
            <a:gsLst>
              <a:gs pos="0">
                <a:srgbClr val="47B2B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8332788" y="6049963"/>
            <a:ext cx="568325" cy="577850"/>
          </a:xfrm>
          <a:prstGeom prst="ellipse">
            <a:avLst/>
          </a:prstGeom>
          <a:solidFill>
            <a:srgbClr val="FF99FF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8421688" y="6138863"/>
            <a:ext cx="403225" cy="411162"/>
          </a:xfrm>
          <a:prstGeom prst="ellipse">
            <a:avLst/>
          </a:prstGeom>
          <a:solidFill>
            <a:srgbClr val="FF3300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8505825" y="6221413"/>
            <a:ext cx="231775" cy="230187"/>
          </a:xfrm>
          <a:prstGeom prst="ellipse">
            <a:avLst/>
          </a:prstGeom>
          <a:solidFill>
            <a:srgbClr val="FFFF66"/>
          </a:solidFill>
          <a:ln w="50800">
            <a:noFill/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>
              <a:defRPr/>
            </a:pPr>
            <a:endParaRPr lang="en-US" sz="28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0438" y="6550025"/>
            <a:ext cx="2643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400" b="1" dirty="0">
                <a:solidFill>
                  <a:srgbClr val="FF0000"/>
                </a:solidFill>
                <a:latin typeface="Arial Rounded MT Bold"/>
              </a:rPr>
              <a:t>http://phil-race.co.uk/</a:t>
            </a:r>
          </a:p>
        </p:txBody>
      </p:sp>
      <p:sp>
        <p:nvSpPr>
          <p:cNvPr id="13" name="AutoShape 38">
            <a:hlinkClick r:id="rId3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685800" y="6096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GB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AutoShape 39">
            <a:hlinkClick r:id="rId4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001000" y="57150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GB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" name="AutoShape 40">
            <a:hlinkClick r:id="rId5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0"/>
            <a:ext cx="1042987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GB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6" name="AutoShape 41">
            <a:hlinkClick r:id="rId2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GB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2pPr>
      <a:lvl3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3pPr>
      <a:lvl4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4pPr>
      <a:lvl5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5pPr>
      <a:lvl6pPr marL="4572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6pPr>
      <a:lvl7pPr marL="9144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7pPr>
      <a:lvl8pPr marL="13716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8pPr>
      <a:lvl9pPr marL="18288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9pPr>
    </p:titleStyle>
    <p:bodyStyle>
      <a:lvl1pPr marL="533400" indent="-5334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3200" b="1">
          <a:solidFill>
            <a:srgbClr val="660066"/>
          </a:solidFill>
          <a:latin typeface="Calibri" pitchFamily="34" charset="0"/>
          <a:ea typeface="+mn-ea"/>
          <a:cs typeface="+mn-cs"/>
        </a:defRPr>
      </a:lvl1pPr>
      <a:lvl2pPr marL="998538" indent="-28575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800" b="1">
          <a:solidFill>
            <a:srgbClr val="660066"/>
          </a:solidFill>
          <a:latin typeface="Calibri" pitchFamily="34" charset="0"/>
        </a:defRPr>
      </a:lvl2pPr>
      <a:lvl3pPr marL="1406525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400" b="1">
          <a:solidFill>
            <a:srgbClr val="660066"/>
          </a:solidFill>
          <a:latin typeface="Calibri" pitchFamily="34" charset="0"/>
        </a:defRPr>
      </a:lvl3pPr>
      <a:lvl4pPr marL="1814513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Calibri" pitchFamily="34" charset="0"/>
        </a:defRPr>
      </a:lvl4pPr>
      <a:lvl5pPr marL="22225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Calibri" pitchFamily="34" charset="0"/>
        </a:defRPr>
      </a:lvl5pPr>
      <a:lvl6pPr marL="26797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6pPr>
      <a:lvl7pPr marL="31369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7pPr>
      <a:lvl8pPr marL="35941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8pPr>
      <a:lvl9pPr marL="40513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8713788" cy="935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84213" y="5805488"/>
            <a:ext cx="777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196975"/>
            <a:ext cx="8605838" cy="467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Oval 4">
            <a:hlinkClick r:id="rId4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8072438" y="5786438"/>
            <a:ext cx="1071562" cy="1071562"/>
          </a:xfrm>
          <a:prstGeom prst="ellipse">
            <a:avLst/>
          </a:prstGeom>
          <a:solidFill>
            <a:srgbClr val="33CC33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0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8156575" y="5872163"/>
            <a:ext cx="895350" cy="901700"/>
          </a:xfrm>
          <a:prstGeom prst="ellipse">
            <a:avLst/>
          </a:prstGeom>
          <a:solidFill>
            <a:schemeClr val="accent2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0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8" name="Oval 6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8243888" y="5959475"/>
            <a:ext cx="728662" cy="730250"/>
          </a:xfrm>
          <a:prstGeom prst="ellipse">
            <a:avLst/>
          </a:prstGeom>
          <a:gradFill rotWithShape="0">
            <a:gsLst>
              <a:gs pos="0">
                <a:srgbClr val="47B2B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0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8332788" y="6049963"/>
            <a:ext cx="568325" cy="577850"/>
          </a:xfrm>
          <a:prstGeom prst="ellipse">
            <a:avLst/>
          </a:prstGeom>
          <a:solidFill>
            <a:srgbClr val="FF99FF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0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8421688" y="6138863"/>
            <a:ext cx="403225" cy="411162"/>
          </a:xfrm>
          <a:prstGeom prst="ellipse">
            <a:avLst/>
          </a:prstGeom>
          <a:solidFill>
            <a:srgbClr val="FF3300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0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8505825" y="6221413"/>
            <a:ext cx="231775" cy="230187"/>
          </a:xfrm>
          <a:prstGeom prst="ellipse">
            <a:avLst/>
          </a:prstGeom>
          <a:solidFill>
            <a:srgbClr val="FFFF66"/>
          </a:solidFill>
          <a:ln w="50800">
            <a:noFill/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8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0438" y="6550025"/>
            <a:ext cx="2643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b="1" dirty="0">
                <a:solidFill>
                  <a:srgbClr val="FF0000"/>
                </a:solidFill>
                <a:latin typeface="Arial Rounded MT Bold"/>
              </a:rPr>
              <a:t>www.phil-race.co.uk</a:t>
            </a:r>
          </a:p>
        </p:txBody>
      </p:sp>
      <p:sp>
        <p:nvSpPr>
          <p:cNvPr id="13" name="AutoShape 38">
            <a:hlinkClick r:id="rId5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685800" y="6096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0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AutoShape 39">
            <a:hlinkClick r:id="rId6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001000" y="57150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0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AutoShape 40">
            <a:hlinkClick r:id="rId7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0"/>
            <a:ext cx="1042987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0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AutoShape 41">
            <a:hlinkClick r:id="rId4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000" b="1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5" r:id="rId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  <p:txStyles>
    <p:titleStyle>
      <a:lvl1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2pPr>
      <a:lvl3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3pPr>
      <a:lvl4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4pPr>
      <a:lvl5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5pPr>
      <a:lvl6pPr marL="4572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6pPr>
      <a:lvl7pPr marL="9144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7pPr>
      <a:lvl8pPr marL="13716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8pPr>
      <a:lvl9pPr marL="18288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9pPr>
    </p:titleStyle>
    <p:bodyStyle>
      <a:lvl1pPr marL="533400" indent="-5334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3200" b="1">
          <a:solidFill>
            <a:srgbClr val="660066"/>
          </a:solidFill>
          <a:latin typeface="+mn-lt"/>
          <a:ea typeface="+mn-ea"/>
          <a:cs typeface="+mn-cs"/>
        </a:defRPr>
      </a:lvl1pPr>
      <a:lvl2pPr marL="998538" indent="-28575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800" b="1">
          <a:solidFill>
            <a:srgbClr val="660066"/>
          </a:solidFill>
          <a:latin typeface="+mn-lt"/>
        </a:defRPr>
      </a:lvl2pPr>
      <a:lvl3pPr marL="1406525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400" b="1">
          <a:solidFill>
            <a:srgbClr val="660066"/>
          </a:solidFill>
          <a:latin typeface="+mn-lt"/>
        </a:defRPr>
      </a:lvl3pPr>
      <a:lvl4pPr marL="1814513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4pPr>
      <a:lvl5pPr marL="22225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5pPr>
      <a:lvl6pPr marL="26797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6pPr>
      <a:lvl7pPr marL="31369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7pPr>
      <a:lvl8pPr marL="35941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8pPr>
      <a:lvl9pPr marL="40513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08050"/>
          </a:xfrm>
        </p:spPr>
        <p:txBody>
          <a:bodyPr/>
          <a:lstStyle/>
          <a:p>
            <a:r>
              <a:rPr lang="en-GB" sz="4000" dirty="0" smtClean="0">
                <a:solidFill>
                  <a:schemeClr val="bg1"/>
                </a:solidFill>
                <a:latin typeface="Comic Sans MS" pitchFamily="66" charset="0"/>
              </a:rPr>
              <a:t>Research phrases explained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9144000" cy="5949950"/>
          </a:xfrm>
          <a:ln>
            <a:noFill/>
          </a:ln>
        </p:spPr>
        <p:txBody>
          <a:bodyPr/>
          <a:lstStyle/>
          <a:p>
            <a:pPr marL="762000" indent="-762000"/>
            <a:r>
              <a:rPr lang="en-GB" sz="2300" smtClean="0">
                <a:solidFill>
                  <a:srgbClr val="0000CC"/>
                </a:solidFill>
              </a:rPr>
              <a:t>Very rich data: </a:t>
            </a:r>
            <a:r>
              <a:rPr lang="en-GB" sz="2300" smtClean="0"/>
              <a:t>I haven’t a clue how to go about analysing this.</a:t>
            </a:r>
          </a:p>
          <a:p>
            <a:pPr marL="762000" indent="-762000"/>
            <a:r>
              <a:rPr lang="en-GB" sz="2300" smtClean="0">
                <a:solidFill>
                  <a:srgbClr val="0000CC"/>
                </a:solidFill>
              </a:rPr>
              <a:t>Has long been known:</a:t>
            </a:r>
            <a:r>
              <a:rPr lang="en-GB" sz="2300" smtClean="0"/>
              <a:t> I didn’t look up the original reference.</a:t>
            </a:r>
          </a:p>
          <a:p>
            <a:pPr marL="762000" indent="-762000"/>
            <a:r>
              <a:rPr lang="en-GB" sz="2300" smtClean="0">
                <a:solidFill>
                  <a:srgbClr val="0000CC"/>
                </a:solidFill>
              </a:rPr>
              <a:t>A definite trend is evident:</a:t>
            </a:r>
            <a:r>
              <a:rPr lang="en-GB" sz="2300" smtClean="0"/>
              <a:t> These data are practically meaningless.</a:t>
            </a:r>
          </a:p>
          <a:p>
            <a:pPr marL="762000" indent="-762000"/>
            <a:r>
              <a:rPr lang="en-GB" sz="2300" smtClean="0">
                <a:solidFill>
                  <a:srgbClr val="0000CC"/>
                </a:solidFill>
              </a:rPr>
              <a:t>Three of the samples were chosen for detailed study:</a:t>
            </a:r>
            <a:r>
              <a:rPr lang="en-GB" sz="2300" smtClean="0"/>
              <a:t> The others didn’t make any sense.</a:t>
            </a:r>
          </a:p>
          <a:p>
            <a:pPr marL="762000" indent="-762000"/>
            <a:r>
              <a:rPr lang="en-GB" sz="2300" smtClean="0">
                <a:solidFill>
                  <a:srgbClr val="0000CC"/>
                </a:solidFill>
              </a:rPr>
              <a:t>Typical results are shown:</a:t>
            </a:r>
            <a:r>
              <a:rPr lang="en-GB" sz="2300" smtClean="0"/>
              <a:t> This is the prettiest graph.</a:t>
            </a:r>
          </a:p>
          <a:p>
            <a:pPr marL="762000" indent="-762000"/>
            <a:r>
              <a:rPr lang="en-GB" sz="2300" smtClean="0">
                <a:solidFill>
                  <a:srgbClr val="0000CC"/>
                </a:solidFill>
              </a:rPr>
              <a:t>These results will be in a subsequent report:</a:t>
            </a:r>
            <a:r>
              <a:rPr lang="en-GB" sz="2300" smtClean="0"/>
              <a:t> I might get around to this sometime, if pushed/funded.</a:t>
            </a:r>
          </a:p>
          <a:p>
            <a:pPr marL="762000" indent="-762000"/>
            <a:r>
              <a:rPr lang="en-GB" sz="2300" smtClean="0">
                <a:solidFill>
                  <a:srgbClr val="0000CC"/>
                </a:solidFill>
              </a:rPr>
              <a:t>In my experience:</a:t>
            </a:r>
            <a:r>
              <a:rPr lang="en-GB" sz="2300" smtClean="0"/>
              <a:t> Once.</a:t>
            </a:r>
          </a:p>
          <a:p>
            <a:pPr marL="762000" indent="-762000"/>
            <a:r>
              <a:rPr lang="en-GB" sz="2300" smtClean="0">
                <a:solidFill>
                  <a:srgbClr val="0000CC"/>
                </a:solidFill>
              </a:rPr>
              <a:t>In case after case:</a:t>
            </a:r>
            <a:r>
              <a:rPr lang="en-GB" sz="2300" smtClean="0"/>
              <a:t> Twice.</a:t>
            </a:r>
          </a:p>
          <a:p>
            <a:pPr marL="762000" indent="-762000"/>
            <a:r>
              <a:rPr lang="en-GB" sz="2300" smtClean="0">
                <a:solidFill>
                  <a:srgbClr val="0000CC"/>
                </a:solidFill>
              </a:rPr>
              <a:t>In a series of cases:</a:t>
            </a:r>
            <a:r>
              <a:rPr lang="en-GB" sz="2300" smtClean="0"/>
              <a:t> Thrice.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gradFill rotWithShape="0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>
              <a:lnSpc>
                <a:spcPct val="90000"/>
              </a:lnSpc>
              <a:spcBef>
                <a:spcPct val="25000"/>
              </a:spcBef>
            </a:pPr>
            <a:r>
              <a:rPr lang="en-GB" sz="4000" b="1">
                <a:solidFill>
                  <a:schemeClr val="bg1"/>
                </a:solidFill>
              </a:rPr>
              <a:t>Research phrases explained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gradFill rotWithShape="0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>
              <a:lnSpc>
                <a:spcPct val="90000"/>
              </a:lnSpc>
              <a:spcBef>
                <a:spcPct val="25000"/>
              </a:spcBef>
            </a:pPr>
            <a:r>
              <a:rPr lang="en-GB" sz="4000" b="1">
                <a:solidFill>
                  <a:schemeClr val="bg1"/>
                </a:solidFill>
              </a:rPr>
              <a:t>Research phrases explained</a:t>
            </a:r>
          </a:p>
        </p:txBody>
      </p:sp>
      <p:sp>
        <p:nvSpPr>
          <p:cNvPr id="674821" name="Rectangle 5"/>
          <p:cNvSpPr>
            <a:spLocks noChangeArrowheads="1"/>
          </p:cNvSpPr>
          <p:nvPr/>
        </p:nvSpPr>
        <p:spPr bwMode="auto">
          <a:xfrm>
            <a:off x="0" y="908050"/>
            <a:ext cx="9144000" cy="5949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762000" indent="-762000"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itchFamily="2" charset="2"/>
              <a:buChar char="v"/>
              <a:defRPr/>
            </a:pPr>
            <a:r>
              <a:rPr lang="en-GB" sz="2200" b="1" dirty="0">
                <a:solidFill>
                  <a:srgbClr val="0000CC"/>
                </a:solidFill>
              </a:rPr>
              <a:t>Correct within an order of magnitude:</a:t>
            </a:r>
            <a:r>
              <a:rPr lang="en-GB" sz="2200" b="1" dirty="0">
                <a:solidFill>
                  <a:schemeClr val="tx1"/>
                </a:solidFill>
              </a:rPr>
              <a:t> Wrong.</a:t>
            </a:r>
          </a:p>
          <a:p>
            <a:pPr marL="762000" indent="-762000"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itchFamily="2" charset="2"/>
              <a:buChar char="v"/>
              <a:defRPr/>
            </a:pPr>
            <a:r>
              <a:rPr lang="en-GB" sz="2200" b="1" dirty="0">
                <a:solidFill>
                  <a:srgbClr val="0000CC"/>
                </a:solidFill>
              </a:rPr>
              <a:t>A careful analysis of obtainable data:</a:t>
            </a:r>
            <a:r>
              <a:rPr lang="en-GB" sz="2200" b="1" dirty="0">
                <a:solidFill>
                  <a:schemeClr val="tx1"/>
                </a:solidFill>
              </a:rPr>
              <a:t> Three pages of notes were obliterated when I knocked over a glass of iced tea.</a:t>
            </a:r>
          </a:p>
          <a:p>
            <a:pPr marL="762000" indent="-762000"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itchFamily="2" charset="2"/>
              <a:buChar char="v"/>
              <a:defRPr/>
            </a:pPr>
            <a:r>
              <a:rPr lang="en-GB" sz="2300" b="1" kern="0" dirty="0">
                <a:solidFill>
                  <a:srgbClr val="0000CC"/>
                </a:solidFill>
                <a:latin typeface="Comic Sans MS"/>
              </a:rPr>
              <a:t>It is believed that:</a:t>
            </a:r>
            <a:r>
              <a:rPr lang="en-GB" sz="2300" b="1" kern="0" dirty="0">
                <a:solidFill>
                  <a:srgbClr val="000000"/>
                </a:solidFill>
                <a:latin typeface="Comic Sans MS"/>
              </a:rPr>
              <a:t> I think.</a:t>
            </a:r>
          </a:p>
          <a:p>
            <a:pPr marL="762000" indent="-762000"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itchFamily="2" charset="2"/>
              <a:buChar char="v"/>
              <a:defRPr/>
            </a:pPr>
            <a:r>
              <a:rPr lang="en-GB" sz="2300" b="1" kern="0" dirty="0">
                <a:solidFill>
                  <a:srgbClr val="0000CC"/>
                </a:solidFill>
                <a:latin typeface="Comic Sans MS"/>
              </a:rPr>
              <a:t>It is generally believed that:</a:t>
            </a:r>
            <a:r>
              <a:rPr lang="en-GB" sz="2300" b="1" kern="0" dirty="0">
                <a:solidFill>
                  <a:srgbClr val="000000"/>
                </a:solidFill>
                <a:latin typeface="Comic Sans MS"/>
              </a:rPr>
              <a:t> A couple of others think so, too.</a:t>
            </a:r>
          </a:p>
          <a:p>
            <a:pPr marL="762000" indent="-762000"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itchFamily="2" charset="2"/>
              <a:buChar char="v"/>
              <a:defRPr/>
            </a:pPr>
            <a:r>
              <a:rPr lang="en-GB" sz="2200" b="1" dirty="0">
                <a:solidFill>
                  <a:srgbClr val="0000CC"/>
                </a:solidFill>
              </a:rPr>
              <a:t>It is clear that much additional work will be required before a complete understanding of this phenomenon occurs:</a:t>
            </a:r>
            <a:r>
              <a:rPr lang="en-GB" sz="2200" b="1" dirty="0">
                <a:solidFill>
                  <a:schemeClr val="tx1"/>
                </a:solidFill>
              </a:rPr>
              <a:t> I don’t understand it.</a:t>
            </a:r>
          </a:p>
          <a:p>
            <a:pPr marL="762000" indent="-762000"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itchFamily="2" charset="2"/>
              <a:buChar char="v"/>
              <a:defRPr/>
            </a:pPr>
            <a:r>
              <a:rPr lang="en-GB" sz="2200" b="1" dirty="0">
                <a:solidFill>
                  <a:srgbClr val="0000CC"/>
                </a:solidFill>
              </a:rPr>
              <a:t>After further study by colleagues:</a:t>
            </a:r>
            <a:r>
              <a:rPr lang="en-GB" sz="2200" b="1" dirty="0">
                <a:solidFill>
                  <a:schemeClr val="tx1"/>
                </a:solidFill>
              </a:rPr>
              <a:t> They don’t understand it either.</a:t>
            </a:r>
          </a:p>
          <a:p>
            <a:pPr marL="762000" indent="-762000"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itchFamily="2" charset="2"/>
              <a:buChar char="v"/>
              <a:defRPr/>
            </a:pPr>
            <a:r>
              <a:rPr lang="en-GB" sz="2200" b="1" dirty="0">
                <a:solidFill>
                  <a:srgbClr val="0000CC"/>
                </a:solidFill>
              </a:rPr>
              <a:t>Thanks are due to Joe </a:t>
            </a:r>
            <a:r>
              <a:rPr lang="en-GB" sz="2200" b="1" dirty="0" err="1">
                <a:solidFill>
                  <a:srgbClr val="0000CC"/>
                </a:solidFill>
              </a:rPr>
              <a:t>Blotz</a:t>
            </a:r>
            <a:r>
              <a:rPr lang="en-GB" sz="2200" b="1" dirty="0">
                <a:solidFill>
                  <a:srgbClr val="0000CC"/>
                </a:solidFill>
              </a:rPr>
              <a:t> for assistance with the experiment and to Cindy Adams for valuable discussions:</a:t>
            </a:r>
            <a:r>
              <a:rPr lang="en-GB" sz="2200" b="1" dirty="0">
                <a:solidFill>
                  <a:schemeClr val="tx1"/>
                </a:solidFill>
              </a:rPr>
              <a:t> Mr </a:t>
            </a:r>
            <a:r>
              <a:rPr lang="en-GB" sz="2200" b="1" dirty="0" err="1">
                <a:solidFill>
                  <a:schemeClr val="tx1"/>
                </a:solidFill>
              </a:rPr>
              <a:t>Blotz</a:t>
            </a:r>
            <a:r>
              <a:rPr lang="en-GB" sz="2200" b="1" dirty="0">
                <a:solidFill>
                  <a:schemeClr val="tx1"/>
                </a:solidFill>
              </a:rPr>
              <a:t> did the work and Ms Adams explained to me what it meant.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08050"/>
          </a:xfrm>
        </p:spPr>
        <p:txBody>
          <a:bodyPr/>
          <a:lstStyle/>
          <a:p>
            <a:r>
              <a:rPr lang="en-GB" sz="4000" smtClean="0">
                <a:solidFill>
                  <a:schemeClr val="bg1"/>
                </a:solidFill>
                <a:latin typeface="Comic Sans MS" pitchFamily="66" charset="0"/>
              </a:rPr>
              <a:t>Research phrases explained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  <a:ln>
            <a:noFill/>
          </a:ln>
        </p:spPr>
        <p:txBody>
          <a:bodyPr/>
          <a:lstStyle/>
          <a:p>
            <a:pPr marL="762000" indent="-762000"/>
            <a:r>
              <a:rPr lang="en-GB" sz="2100" dirty="0" smtClean="0">
                <a:solidFill>
                  <a:srgbClr val="0000CC"/>
                </a:solidFill>
              </a:rPr>
              <a:t>It is widely accepted that:</a:t>
            </a:r>
            <a:r>
              <a:rPr lang="en-GB" sz="2100" dirty="0" smtClean="0"/>
              <a:t> I don’t know who accepts this, but someone must.</a:t>
            </a:r>
          </a:p>
          <a:p>
            <a:pPr marL="762000" indent="-762000"/>
            <a:r>
              <a:rPr lang="en-GB" sz="2100" dirty="0" smtClean="0">
                <a:solidFill>
                  <a:srgbClr val="0000CC"/>
                </a:solidFill>
              </a:rPr>
              <a:t>It can be shown that:</a:t>
            </a:r>
            <a:r>
              <a:rPr lang="en-GB" sz="2100" dirty="0" smtClean="0"/>
              <a:t> I don’t know how to show it.</a:t>
            </a:r>
          </a:p>
          <a:p>
            <a:pPr marL="762000" indent="-762000"/>
            <a:r>
              <a:rPr lang="en-GB" sz="2100" dirty="0" smtClean="0">
                <a:solidFill>
                  <a:srgbClr val="0000CC"/>
                </a:solidFill>
              </a:rPr>
              <a:t>Taking this work duly into account:</a:t>
            </a:r>
            <a:r>
              <a:rPr lang="en-GB" sz="2100" dirty="0" smtClean="0"/>
              <a:t> ignoring all parts of the work which disagree with what I found.</a:t>
            </a:r>
          </a:p>
          <a:p>
            <a:pPr marL="762000" indent="-762000"/>
            <a:r>
              <a:rPr lang="en-GB" sz="2100" dirty="0" smtClean="0">
                <a:solidFill>
                  <a:srgbClr val="0000CC"/>
                </a:solidFill>
              </a:rPr>
              <a:t>The conclusion must be reached:</a:t>
            </a:r>
            <a:r>
              <a:rPr lang="en-GB" sz="2100" dirty="0" smtClean="0"/>
              <a:t> but I’ve got no idea how to reach it.</a:t>
            </a:r>
          </a:p>
          <a:p>
            <a:pPr marL="762000" indent="-762000"/>
            <a:r>
              <a:rPr lang="en-GB" sz="2100" dirty="0" smtClean="0">
                <a:solidFill>
                  <a:srgbClr val="0000CC"/>
                </a:solidFill>
              </a:rPr>
              <a:t>Following on from the work of:</a:t>
            </a:r>
            <a:r>
              <a:rPr lang="en-GB" sz="2100" dirty="0" smtClean="0"/>
              <a:t> I didn’t actually read the work of.</a:t>
            </a:r>
          </a:p>
          <a:p>
            <a:pPr marL="762000" indent="-762000"/>
            <a:r>
              <a:rPr lang="en-GB" sz="2100" dirty="0" smtClean="0">
                <a:solidFill>
                  <a:srgbClr val="0000CC"/>
                </a:solidFill>
              </a:rPr>
              <a:t>Notwithstanding</a:t>
            </a:r>
            <a:r>
              <a:rPr lang="en-GB" sz="2100" dirty="0" smtClean="0"/>
              <a:t>: you need to sit down before reading what follows next.</a:t>
            </a:r>
          </a:p>
          <a:p>
            <a:pPr marL="762000" indent="-762000"/>
            <a:r>
              <a:rPr lang="en-GB" sz="2100" dirty="0" smtClean="0">
                <a:solidFill>
                  <a:srgbClr val="0000CC"/>
                </a:solidFill>
              </a:rPr>
              <a:t>Probably</a:t>
            </a:r>
            <a:r>
              <a:rPr lang="en-GB" sz="2100" dirty="0" smtClean="0"/>
              <a:t>: possibly, but unlikely.</a:t>
            </a:r>
          </a:p>
          <a:p>
            <a:pPr marL="762000" indent="-762000"/>
            <a:r>
              <a:rPr lang="en-GB" sz="2100" dirty="0" smtClean="0">
                <a:solidFill>
                  <a:srgbClr val="0000CC"/>
                </a:solidFill>
              </a:rPr>
              <a:t>Definitive study:</a:t>
            </a:r>
            <a:r>
              <a:rPr lang="en-GB" sz="2100" dirty="0" smtClean="0"/>
              <a:t> the only study I’ve heard of.</a:t>
            </a:r>
          </a:p>
          <a:p>
            <a:pPr marL="762000" indent="-762000"/>
            <a:r>
              <a:rPr lang="en-GB" sz="2100" dirty="0" err="1" smtClean="0">
                <a:solidFill>
                  <a:srgbClr val="0000CC"/>
                </a:solidFill>
              </a:rPr>
              <a:t>Hodgkins</a:t>
            </a:r>
            <a:r>
              <a:rPr lang="en-GB" sz="2100" dirty="0" smtClean="0">
                <a:solidFill>
                  <a:srgbClr val="0000CC"/>
                </a:solidFill>
              </a:rPr>
              <a:t> </a:t>
            </a:r>
            <a:r>
              <a:rPr lang="en-GB" sz="2100" i="1" dirty="0" smtClean="0">
                <a:solidFill>
                  <a:srgbClr val="0000CC"/>
                </a:solidFill>
              </a:rPr>
              <a:t>et al:</a:t>
            </a:r>
            <a:r>
              <a:rPr lang="en-GB" sz="2100" i="1" dirty="0" smtClean="0"/>
              <a:t> </a:t>
            </a:r>
            <a:r>
              <a:rPr lang="en-GB" sz="2100" dirty="0" err="1" smtClean="0"/>
              <a:t>Hodgkins</a:t>
            </a:r>
            <a:r>
              <a:rPr lang="en-GB" sz="2100" dirty="0" smtClean="0"/>
              <a:t>, and some other folk whose names I can’t remember – have never seen – have not looked at the original reference – got it from Smith </a:t>
            </a:r>
            <a:r>
              <a:rPr lang="en-GB" sz="2100" i="1" dirty="0" smtClean="0"/>
              <a:t>et al</a:t>
            </a:r>
            <a:r>
              <a:rPr lang="en-GB" sz="2100" dirty="0" smtClean="0"/>
              <a:t> in the first place…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52400" y="0"/>
            <a:ext cx="9144000" cy="1060450"/>
          </a:xfrm>
          <a:prstGeom prst="rect">
            <a:avLst/>
          </a:prstGeom>
          <a:gradFill rotWithShape="0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>
              <a:lnSpc>
                <a:spcPct val="90000"/>
              </a:lnSpc>
              <a:spcBef>
                <a:spcPct val="25000"/>
              </a:spcBef>
            </a:pPr>
            <a:r>
              <a:rPr lang="en-GB" sz="4000" b="1">
                <a:solidFill>
                  <a:schemeClr val="bg1"/>
                </a:solidFill>
              </a:rPr>
              <a:t>Research phrases explained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gradFill rotWithShape="0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>
              <a:lnSpc>
                <a:spcPct val="90000"/>
              </a:lnSpc>
              <a:spcBef>
                <a:spcPct val="25000"/>
              </a:spcBef>
            </a:pPr>
            <a:r>
              <a:rPr lang="en-GB" sz="4000" b="1">
                <a:solidFill>
                  <a:schemeClr val="bg1"/>
                </a:solidFill>
              </a:rPr>
              <a:t>Research phrases explained</a:t>
            </a:r>
          </a:p>
        </p:txBody>
      </p:sp>
      <p:sp>
        <p:nvSpPr>
          <p:cNvPr id="6147" name="Rectangle 5"/>
          <p:cNvSpPr>
            <a:spLocks noChangeArrowheads="1"/>
          </p:cNvSpPr>
          <p:nvPr/>
        </p:nvSpPr>
        <p:spPr bwMode="auto">
          <a:xfrm>
            <a:off x="0" y="908050"/>
            <a:ext cx="9144000" cy="5949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762000" indent="-762000"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itchFamily="2" charset="2"/>
              <a:buChar char="v"/>
            </a:pPr>
            <a:r>
              <a:rPr lang="en-GB" sz="2200" b="1">
                <a:solidFill>
                  <a:srgbClr val="0000CC"/>
                </a:solidFill>
              </a:rPr>
              <a:t>Code of practice:</a:t>
            </a:r>
            <a:r>
              <a:rPr lang="en-GB" sz="2200" b="1">
                <a:solidFill>
                  <a:schemeClr val="tx1"/>
                </a:solidFill>
              </a:rPr>
              <a:t> rules which must be obeyed, and don’t need to be explained or justified.</a:t>
            </a:r>
          </a:p>
          <a:p>
            <a:pPr marL="762000" indent="-762000"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itchFamily="2" charset="2"/>
              <a:buChar char="v"/>
            </a:pPr>
            <a:r>
              <a:rPr lang="en-GB" sz="2200" b="1">
                <a:solidFill>
                  <a:srgbClr val="0000CC"/>
                </a:solidFill>
              </a:rPr>
              <a:t>Appendix</a:t>
            </a:r>
            <a:r>
              <a:rPr lang="en-GB" sz="2200" b="1">
                <a:solidFill>
                  <a:schemeClr val="tx1"/>
                </a:solidFill>
              </a:rPr>
              <a:t>: unnecessary bit, or couldn’t get this section in within the word limit.</a:t>
            </a:r>
          </a:p>
          <a:p>
            <a:pPr marL="762000" indent="-762000"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itchFamily="2" charset="2"/>
              <a:buChar char="v"/>
            </a:pPr>
            <a:r>
              <a:rPr lang="en-GB" sz="2200" b="1">
                <a:solidFill>
                  <a:srgbClr val="0000CC"/>
                </a:solidFill>
              </a:rPr>
              <a:t>Abstract</a:t>
            </a:r>
            <a:r>
              <a:rPr lang="en-GB" sz="2200" b="1">
                <a:solidFill>
                  <a:schemeClr val="tx1"/>
                </a:solidFill>
              </a:rPr>
              <a:t>: starting bit of the paper, where I’m trying to work out what I’m talking about.</a:t>
            </a:r>
          </a:p>
          <a:p>
            <a:pPr marL="762000" indent="-762000"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itchFamily="2" charset="2"/>
              <a:buChar char="v"/>
            </a:pPr>
            <a:r>
              <a:rPr lang="en-GB" sz="2200" b="1">
                <a:solidFill>
                  <a:srgbClr val="0000CC"/>
                </a:solidFill>
              </a:rPr>
              <a:t>Theory</a:t>
            </a:r>
            <a:r>
              <a:rPr lang="en-GB" sz="2200" b="1">
                <a:solidFill>
                  <a:schemeClr val="tx1"/>
                </a:solidFill>
              </a:rPr>
              <a:t>: not likely ever to be provable.</a:t>
            </a:r>
          </a:p>
          <a:p>
            <a:pPr marL="762000" indent="-762000"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itchFamily="2" charset="2"/>
              <a:buChar char="v"/>
            </a:pPr>
            <a:r>
              <a:rPr lang="en-GB" sz="2200" b="1">
                <a:solidFill>
                  <a:srgbClr val="0000CC"/>
                </a:solidFill>
              </a:rPr>
              <a:t>Model</a:t>
            </a:r>
            <a:r>
              <a:rPr lang="en-GB" sz="2200" b="1">
                <a:solidFill>
                  <a:schemeClr val="tx1"/>
                </a:solidFill>
              </a:rPr>
              <a:t>: toy, or in the absence of any possibility of a theory.</a:t>
            </a:r>
          </a:p>
          <a:p>
            <a:pPr marL="762000" indent="-762000"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itchFamily="2" charset="2"/>
              <a:buChar char="v"/>
            </a:pPr>
            <a:r>
              <a:rPr lang="en-GB" sz="2200" b="1">
                <a:solidFill>
                  <a:srgbClr val="0000CC"/>
                </a:solidFill>
              </a:rPr>
              <a:t>Incontrovertible</a:t>
            </a:r>
            <a:r>
              <a:rPr lang="en-GB" sz="2200" b="1">
                <a:solidFill>
                  <a:schemeClr val="tx1"/>
                </a:solidFill>
              </a:rPr>
              <a:t>: definitely dodgy.</a:t>
            </a:r>
            <a:r>
              <a:rPr lang="en-GB" sz="2200" b="1">
                <a:solidFill>
                  <a:srgbClr val="0000CC"/>
                </a:solidFill>
              </a:rPr>
              <a:t> A highly significant area for exploratory study:</a:t>
            </a:r>
            <a:r>
              <a:rPr lang="en-GB" sz="2200" b="1">
                <a:solidFill>
                  <a:srgbClr val="000000"/>
                </a:solidFill>
              </a:rPr>
              <a:t> A useless topic selected by my committee.</a:t>
            </a:r>
          </a:p>
          <a:p>
            <a:pPr marL="762000" indent="-762000"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itchFamily="2" charset="2"/>
              <a:buChar char="v"/>
            </a:pPr>
            <a:r>
              <a:rPr lang="en-GB" sz="2200" b="1">
                <a:solidFill>
                  <a:srgbClr val="0000CC"/>
                </a:solidFill>
              </a:rPr>
              <a:t>It is hoped that this study will stimulate further investigation in this field:</a:t>
            </a:r>
            <a:r>
              <a:rPr lang="en-GB" sz="2200" b="1">
                <a:solidFill>
                  <a:srgbClr val="000000"/>
                </a:solidFill>
              </a:rPr>
              <a:t> I quit.</a:t>
            </a:r>
            <a:endParaRPr lang="en-GB" sz="2200" b="1">
              <a:solidFill>
                <a:schemeClr val="tx1"/>
              </a:solidFill>
            </a:endParaRPr>
          </a:p>
          <a:p>
            <a:pPr marL="762000" indent="-762000"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itchFamily="2" charset="2"/>
              <a:buChar char="v"/>
            </a:pPr>
            <a:r>
              <a:rPr lang="en-GB" sz="2200" b="1">
                <a:solidFill>
                  <a:srgbClr val="0000CC"/>
                </a:solidFill>
              </a:rPr>
              <a:t>Suggestions for further work arising out of this investigation include:</a:t>
            </a:r>
            <a:r>
              <a:rPr lang="en-GB" sz="2200" b="1">
                <a:solidFill>
                  <a:schemeClr val="tx1"/>
                </a:solidFill>
              </a:rPr>
              <a:t> here are all the things we had no idea how to tackle, or just couldn’t be asked to try to sort out.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7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 Rounded MT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0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 Rounded MT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554</Words>
  <Application>Microsoft Office PowerPoint</Application>
  <PresentationFormat>On-screen Show (4:3)</PresentationFormat>
  <Paragraphs>39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47_Custom Design</vt:lpstr>
      <vt:lpstr>20_Custom Design</vt:lpstr>
      <vt:lpstr>Research phrases explained</vt:lpstr>
      <vt:lpstr>Slide 2</vt:lpstr>
      <vt:lpstr>Research phrases explained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 tips for recovering from writer’s block</dc:title>
  <dc:creator/>
  <cp:lastModifiedBy>user</cp:lastModifiedBy>
  <cp:revision>5</cp:revision>
  <dcterms:created xsi:type="dcterms:W3CDTF">2006-08-16T00:00:00Z</dcterms:created>
  <dcterms:modified xsi:type="dcterms:W3CDTF">2015-07-10T14:27:04Z</dcterms:modified>
</cp:coreProperties>
</file>