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7"/>
  </p:notesMasterIdLst>
  <p:sldIdLst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8541B-A73D-478B-8034-5C3A4507CEE4}" type="datetimeFigureOut">
              <a:rPr lang="en-GB" smtClean="0"/>
              <a:pPr/>
              <a:t>10/07/2015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2C115-8DDB-419A-9AD8-103C4F94F0A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387350" y="6329363"/>
            <a:ext cx="1892300" cy="4445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2978150" y="6329363"/>
            <a:ext cx="3873500" cy="4445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coffee.ppt" TargetMode="External"/><Relationship Id="rId2" Type="http://schemas.openxmlformats.org/officeDocument/2006/relationships/hyperlink" Target="00%20main%20menu.ppt" TargetMode="External"/><Relationship Id="rId1" Type="http://schemas.openxmlformats.org/officeDocument/2006/relationships/theme" Target="../theme/theme1.xml"/><Relationship Id="rId5" Type="http://schemas.openxmlformats.org/officeDocument/2006/relationships/hyperlink" Target="../Organising%20your%20studies/organising%20choices.ppt" TargetMode="External"/><Relationship Id="rId4" Type="http://schemas.openxmlformats.org/officeDocument/2006/relationships/hyperlink" Target="Choices&#8230;.ppt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hyperlink" Target="../Organising%20your%20studies/organising%20choices.ppt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Choices&#8230;.ppt" TargetMode="External"/><Relationship Id="rId5" Type="http://schemas.openxmlformats.org/officeDocument/2006/relationships/hyperlink" Target="coffee.ppt" TargetMode="External"/><Relationship Id="rId4" Type="http://schemas.openxmlformats.org/officeDocument/2006/relationships/hyperlink" Target="00%20main%20menu.ppt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2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Oval 4">
            <a:hlinkClick r:id="rId2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http://phil-race.co.uk/</a:t>
            </a:r>
          </a:p>
        </p:txBody>
      </p:sp>
      <p:sp>
        <p:nvSpPr>
          <p:cNvPr id="13" name="AutoShape 38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" name="AutoShape 39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5" name="AutoShape 40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6" name="AutoShape 41">
            <a:hlinkClick r:id="rId2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Calibri" pitchFamily="34" charset="0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Calibri" pitchFamily="34" charset="0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Calibri" pitchFamily="34" charset="0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Calibri" pitchFamily="34" charset="0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Calibri" pitchFamily="34" charset="0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7137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213" y="5805488"/>
            <a:ext cx="777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196975"/>
            <a:ext cx="860583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Oval 4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8072438" y="5786438"/>
            <a:ext cx="1071562" cy="1071562"/>
          </a:xfrm>
          <a:prstGeom prst="ellipse">
            <a:avLst/>
          </a:prstGeom>
          <a:solidFill>
            <a:srgbClr val="33CC33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156575" y="5872163"/>
            <a:ext cx="895350" cy="901700"/>
          </a:xfrm>
          <a:prstGeom prst="ellipse">
            <a:avLst/>
          </a:prstGeom>
          <a:solidFill>
            <a:schemeClr val="accent2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8" name="Oval 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243888" y="5959475"/>
            <a:ext cx="728662" cy="730250"/>
          </a:xfrm>
          <a:prstGeom prst="ellipse">
            <a:avLst/>
          </a:prstGeom>
          <a:gradFill rotWithShape="0">
            <a:gsLst>
              <a:gs pos="0">
                <a:srgbClr val="47B2B2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8332788" y="6049963"/>
            <a:ext cx="568325" cy="577850"/>
          </a:xfrm>
          <a:prstGeom prst="ellipse">
            <a:avLst/>
          </a:prstGeom>
          <a:solidFill>
            <a:srgbClr val="FF99FF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8421688" y="6138863"/>
            <a:ext cx="403225" cy="411162"/>
          </a:xfrm>
          <a:prstGeom prst="ellipse">
            <a:avLst/>
          </a:prstGeom>
          <a:solidFill>
            <a:srgbClr val="FF3300"/>
          </a:solidFill>
          <a:ln w="5080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 b="1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8505825" y="6221413"/>
            <a:ext cx="231775" cy="230187"/>
          </a:xfrm>
          <a:prstGeom prst="ellipse">
            <a:avLst/>
          </a:prstGeom>
          <a:solidFill>
            <a:srgbClr val="FFFF66"/>
          </a:solidFill>
          <a:ln w="50800">
            <a:noFill/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8" y="6550025"/>
            <a:ext cx="26431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>
                <a:solidFill>
                  <a:srgbClr val="FF0000"/>
                </a:solidFill>
                <a:latin typeface="Arial Rounded MT Bold"/>
              </a:rPr>
              <a:t>www.phil-race.co.uk</a:t>
            </a:r>
          </a:p>
        </p:txBody>
      </p:sp>
      <p:sp>
        <p:nvSpPr>
          <p:cNvPr id="13" name="AutoShape 38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85800" y="6096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AutoShape 39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001000" y="5715000"/>
            <a:ext cx="1042988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AutoShape 40">
            <a:hlinkClick r:id="rId7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0"/>
            <a:ext cx="1042987" cy="1042988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AutoShape 41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Blank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rgbClr val="008000"/>
          </a:solidFill>
          <a:latin typeface="Arial Rounded MT Bold" pitchFamily="34" charset="0"/>
        </a:defRPr>
      </a:lvl9pPr>
    </p:titleStyle>
    <p:bodyStyle>
      <a:lvl1pPr marL="533400" indent="-5334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3200" b="1">
          <a:solidFill>
            <a:srgbClr val="660066"/>
          </a:solidFill>
          <a:latin typeface="+mn-lt"/>
          <a:ea typeface="+mn-ea"/>
          <a:cs typeface="+mn-cs"/>
        </a:defRPr>
      </a:lvl1pPr>
      <a:lvl2pPr marL="998538" indent="-28575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800" b="1">
          <a:solidFill>
            <a:srgbClr val="660066"/>
          </a:solidFill>
          <a:latin typeface="+mn-lt"/>
        </a:defRPr>
      </a:lvl2pPr>
      <a:lvl3pPr marL="1406525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400" b="1">
          <a:solidFill>
            <a:srgbClr val="660066"/>
          </a:solidFill>
          <a:latin typeface="+mn-lt"/>
        </a:defRPr>
      </a:lvl3pPr>
      <a:lvl4pPr marL="1814513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4pPr>
      <a:lvl5pPr marL="22225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5pPr>
      <a:lvl6pPr marL="26797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6pPr>
      <a:lvl7pPr marL="31369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7pPr>
      <a:lvl8pPr marL="35941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8pPr>
      <a:lvl9pPr marL="4051300" indent="-228600" algn="l" rtl="0" eaLnBrk="1" fontAlgn="base" hangingPunct="1">
        <a:lnSpc>
          <a:spcPct val="90000"/>
        </a:lnSpc>
        <a:spcBef>
          <a:spcPct val="35000"/>
        </a:spcBef>
        <a:spcAft>
          <a:spcPct val="0"/>
        </a:spcAft>
        <a:buClr>
          <a:srgbClr val="009900"/>
        </a:buClr>
        <a:buFont typeface="Wingdings" pitchFamily="2" charset="2"/>
        <a:buChar char="v"/>
        <a:defRPr sz="2000" b="1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GB" sz="4000" dirty="0" smtClean="0">
                <a:solidFill>
                  <a:schemeClr val="bg1"/>
                </a:solidFill>
                <a:latin typeface="Comic Sans MS" pitchFamily="66" charset="0"/>
              </a:rPr>
              <a:t>Research phrases explained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  <a:ln>
            <a:noFill/>
          </a:ln>
        </p:spPr>
        <p:txBody>
          <a:bodyPr/>
          <a:lstStyle/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Very rich data: </a:t>
            </a:r>
            <a:r>
              <a:rPr lang="en-GB" sz="2300" smtClean="0"/>
              <a:t>I haven’t a clue how to go about analysing this.</a:t>
            </a:r>
          </a:p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Has long been known:</a:t>
            </a:r>
            <a:r>
              <a:rPr lang="en-GB" sz="2300" smtClean="0"/>
              <a:t> I didn’t look up the original reference.</a:t>
            </a:r>
          </a:p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A definite trend is evident:</a:t>
            </a:r>
            <a:r>
              <a:rPr lang="en-GB" sz="2300" smtClean="0"/>
              <a:t> These data are practically meaningless.</a:t>
            </a:r>
          </a:p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Three of the samples were chosen for detailed study:</a:t>
            </a:r>
            <a:r>
              <a:rPr lang="en-GB" sz="2300" smtClean="0"/>
              <a:t> The others didn’t make any sense.</a:t>
            </a:r>
          </a:p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Typical results are shown:</a:t>
            </a:r>
            <a:r>
              <a:rPr lang="en-GB" sz="2300" smtClean="0"/>
              <a:t> This is the prettiest graph.</a:t>
            </a:r>
          </a:p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These results will be in a subsequent report:</a:t>
            </a:r>
            <a:r>
              <a:rPr lang="en-GB" sz="2300" smtClean="0"/>
              <a:t> I might get around to this sometime, if pushed/funded.</a:t>
            </a:r>
          </a:p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In my experience:</a:t>
            </a:r>
            <a:r>
              <a:rPr lang="en-GB" sz="2300" smtClean="0"/>
              <a:t> Once.</a:t>
            </a:r>
          </a:p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In case after case:</a:t>
            </a:r>
            <a:r>
              <a:rPr lang="en-GB" sz="2300" smtClean="0"/>
              <a:t> Twice.</a:t>
            </a:r>
          </a:p>
          <a:p>
            <a:pPr marL="762000" indent="-762000"/>
            <a:r>
              <a:rPr lang="en-GB" sz="2300" smtClean="0">
                <a:solidFill>
                  <a:srgbClr val="0000CC"/>
                </a:solidFill>
              </a:rPr>
              <a:t>In a series of cases:</a:t>
            </a:r>
            <a:r>
              <a:rPr lang="en-GB" sz="2300" smtClean="0"/>
              <a:t> Thrice.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GB" sz="4000" b="1">
                <a:solidFill>
                  <a:schemeClr val="bg1"/>
                </a:solidFill>
              </a:rPr>
              <a:t>Research phrases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GB" sz="4000" b="1">
                <a:solidFill>
                  <a:schemeClr val="bg1"/>
                </a:solidFill>
              </a:rPr>
              <a:t>Research phrases explained</a:t>
            </a:r>
          </a:p>
        </p:txBody>
      </p:sp>
      <p:sp>
        <p:nvSpPr>
          <p:cNvPr id="674821" name="Rectangle 5"/>
          <p:cNvSpPr>
            <a:spLocks noChangeArrowheads="1"/>
          </p:cNvSpPr>
          <p:nvPr/>
        </p:nvSpPr>
        <p:spPr bwMode="auto">
          <a:xfrm>
            <a:off x="0" y="908050"/>
            <a:ext cx="9144000" cy="594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Correct within an order of magnitude:</a:t>
            </a:r>
            <a:r>
              <a:rPr lang="en-GB" sz="2200" b="1" dirty="0">
                <a:solidFill>
                  <a:schemeClr val="tx1"/>
                </a:solidFill>
              </a:rPr>
              <a:t> Wrong.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A careful analysis of obtainable data:</a:t>
            </a:r>
            <a:r>
              <a:rPr lang="en-GB" sz="2200" b="1" dirty="0">
                <a:solidFill>
                  <a:schemeClr val="tx1"/>
                </a:solidFill>
              </a:rPr>
              <a:t> Three pages of notes were obliterated when I knocked over a glass of iced tea.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300" b="1" kern="0" dirty="0">
                <a:solidFill>
                  <a:srgbClr val="0000CC"/>
                </a:solidFill>
                <a:latin typeface="Comic Sans MS"/>
              </a:rPr>
              <a:t>It is believed that:</a:t>
            </a:r>
            <a:r>
              <a:rPr lang="en-GB" sz="2300" b="1" kern="0" dirty="0">
                <a:solidFill>
                  <a:srgbClr val="000000"/>
                </a:solidFill>
                <a:latin typeface="Comic Sans MS"/>
              </a:rPr>
              <a:t> I think.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300" b="1" kern="0" dirty="0">
                <a:solidFill>
                  <a:srgbClr val="0000CC"/>
                </a:solidFill>
                <a:latin typeface="Comic Sans MS"/>
              </a:rPr>
              <a:t>It is generally believed that:</a:t>
            </a:r>
            <a:r>
              <a:rPr lang="en-GB" sz="2300" b="1" kern="0" dirty="0">
                <a:solidFill>
                  <a:srgbClr val="000000"/>
                </a:solidFill>
                <a:latin typeface="Comic Sans MS"/>
              </a:rPr>
              <a:t> A couple of others think so, too.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It is clear that much additional work will be required before a complete understanding of this phenomenon occurs:</a:t>
            </a:r>
            <a:r>
              <a:rPr lang="en-GB" sz="2200" b="1" dirty="0">
                <a:solidFill>
                  <a:schemeClr val="tx1"/>
                </a:solidFill>
              </a:rPr>
              <a:t> I don’t understand it.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After further study by colleagues:</a:t>
            </a:r>
            <a:r>
              <a:rPr lang="en-GB" sz="2200" b="1" dirty="0">
                <a:solidFill>
                  <a:schemeClr val="tx1"/>
                </a:solidFill>
              </a:rPr>
              <a:t> They don’t understand it either.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  <a:defRPr/>
            </a:pPr>
            <a:r>
              <a:rPr lang="en-GB" sz="2200" b="1" dirty="0">
                <a:solidFill>
                  <a:srgbClr val="0000CC"/>
                </a:solidFill>
              </a:rPr>
              <a:t>Thanks are due to Joe </a:t>
            </a:r>
            <a:r>
              <a:rPr lang="en-GB" sz="2200" b="1" dirty="0" err="1">
                <a:solidFill>
                  <a:srgbClr val="0000CC"/>
                </a:solidFill>
              </a:rPr>
              <a:t>Blotz</a:t>
            </a:r>
            <a:r>
              <a:rPr lang="en-GB" sz="2200" b="1" dirty="0">
                <a:solidFill>
                  <a:srgbClr val="0000CC"/>
                </a:solidFill>
              </a:rPr>
              <a:t> for assistance with the experiment and to Cindy Adams for valuable discussions:</a:t>
            </a:r>
            <a:r>
              <a:rPr lang="en-GB" sz="2200" b="1" dirty="0">
                <a:solidFill>
                  <a:schemeClr val="tx1"/>
                </a:solidFill>
              </a:rPr>
              <a:t> Mr </a:t>
            </a:r>
            <a:r>
              <a:rPr lang="en-GB" sz="2200" b="1" dirty="0" err="1">
                <a:solidFill>
                  <a:schemeClr val="tx1"/>
                </a:solidFill>
              </a:rPr>
              <a:t>Blotz</a:t>
            </a:r>
            <a:r>
              <a:rPr lang="en-GB" sz="2200" b="1" dirty="0">
                <a:solidFill>
                  <a:schemeClr val="tx1"/>
                </a:solidFill>
              </a:rPr>
              <a:t> did the work and Ms Adams explained to me what it meant.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en-GB" sz="4000" smtClean="0">
                <a:solidFill>
                  <a:schemeClr val="bg1"/>
                </a:solidFill>
                <a:latin typeface="Comic Sans MS" pitchFamily="66" charset="0"/>
              </a:rPr>
              <a:t>Research phrases explained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  <a:ln>
            <a:noFill/>
          </a:ln>
        </p:spPr>
        <p:txBody>
          <a:bodyPr/>
          <a:lstStyle/>
          <a:p>
            <a:pPr marL="762000" indent="-762000"/>
            <a:r>
              <a:rPr lang="en-GB" sz="2100" dirty="0" smtClean="0">
                <a:solidFill>
                  <a:srgbClr val="0000CC"/>
                </a:solidFill>
              </a:rPr>
              <a:t>It is widely accepted that:</a:t>
            </a:r>
            <a:r>
              <a:rPr lang="en-GB" sz="2100" dirty="0" smtClean="0"/>
              <a:t> I don’t know who accepts this, but someone must.</a:t>
            </a:r>
          </a:p>
          <a:p>
            <a:pPr marL="762000" indent="-762000"/>
            <a:r>
              <a:rPr lang="en-GB" sz="2100" dirty="0" smtClean="0">
                <a:solidFill>
                  <a:srgbClr val="0000CC"/>
                </a:solidFill>
              </a:rPr>
              <a:t>It can be shown that:</a:t>
            </a:r>
            <a:r>
              <a:rPr lang="en-GB" sz="2100" dirty="0" smtClean="0"/>
              <a:t> I don’t know how to show it.</a:t>
            </a:r>
          </a:p>
          <a:p>
            <a:pPr marL="762000" indent="-762000"/>
            <a:r>
              <a:rPr lang="en-GB" sz="2100" dirty="0" smtClean="0">
                <a:solidFill>
                  <a:srgbClr val="0000CC"/>
                </a:solidFill>
              </a:rPr>
              <a:t>Taking this work duly into account:</a:t>
            </a:r>
            <a:r>
              <a:rPr lang="en-GB" sz="2100" dirty="0" smtClean="0"/>
              <a:t> ignoring all parts of the work which disagree with what I found.</a:t>
            </a:r>
          </a:p>
          <a:p>
            <a:pPr marL="762000" indent="-762000"/>
            <a:r>
              <a:rPr lang="en-GB" sz="2100" dirty="0" smtClean="0">
                <a:solidFill>
                  <a:srgbClr val="0000CC"/>
                </a:solidFill>
              </a:rPr>
              <a:t>The conclusion must be reached:</a:t>
            </a:r>
            <a:r>
              <a:rPr lang="en-GB" sz="2100" dirty="0" smtClean="0"/>
              <a:t> but I’ve got no idea how to reach it.</a:t>
            </a:r>
          </a:p>
          <a:p>
            <a:pPr marL="762000" indent="-762000"/>
            <a:r>
              <a:rPr lang="en-GB" sz="2100" dirty="0" smtClean="0">
                <a:solidFill>
                  <a:srgbClr val="0000CC"/>
                </a:solidFill>
              </a:rPr>
              <a:t>Following on from the work of:</a:t>
            </a:r>
            <a:r>
              <a:rPr lang="en-GB" sz="2100" dirty="0" smtClean="0"/>
              <a:t> I didn’t actually read the work of.</a:t>
            </a:r>
          </a:p>
          <a:p>
            <a:pPr marL="762000" indent="-762000"/>
            <a:r>
              <a:rPr lang="en-GB" sz="2100" dirty="0" smtClean="0">
                <a:solidFill>
                  <a:srgbClr val="0000CC"/>
                </a:solidFill>
              </a:rPr>
              <a:t>Notwithstanding</a:t>
            </a:r>
            <a:r>
              <a:rPr lang="en-GB" sz="2100" dirty="0" smtClean="0"/>
              <a:t>: you need to sit down before reading what follows next.</a:t>
            </a:r>
          </a:p>
          <a:p>
            <a:pPr marL="762000" indent="-762000"/>
            <a:r>
              <a:rPr lang="en-GB" sz="2100" dirty="0" smtClean="0">
                <a:solidFill>
                  <a:srgbClr val="0000CC"/>
                </a:solidFill>
              </a:rPr>
              <a:t>Probably</a:t>
            </a:r>
            <a:r>
              <a:rPr lang="en-GB" sz="2100" dirty="0" smtClean="0"/>
              <a:t>: possibly, but unlikely.</a:t>
            </a:r>
          </a:p>
          <a:p>
            <a:pPr marL="762000" indent="-762000"/>
            <a:r>
              <a:rPr lang="en-GB" sz="2100" dirty="0" smtClean="0">
                <a:solidFill>
                  <a:srgbClr val="0000CC"/>
                </a:solidFill>
              </a:rPr>
              <a:t>Definitive study:</a:t>
            </a:r>
            <a:r>
              <a:rPr lang="en-GB" sz="2100" dirty="0" smtClean="0"/>
              <a:t> the only study I’ve heard of.</a:t>
            </a:r>
          </a:p>
          <a:p>
            <a:pPr marL="762000" indent="-762000"/>
            <a:r>
              <a:rPr lang="en-GB" sz="2100" dirty="0" err="1" smtClean="0">
                <a:solidFill>
                  <a:srgbClr val="0000CC"/>
                </a:solidFill>
              </a:rPr>
              <a:t>Hodgkins</a:t>
            </a:r>
            <a:r>
              <a:rPr lang="en-GB" sz="2100" dirty="0" smtClean="0">
                <a:solidFill>
                  <a:srgbClr val="0000CC"/>
                </a:solidFill>
              </a:rPr>
              <a:t> </a:t>
            </a:r>
            <a:r>
              <a:rPr lang="en-GB" sz="2100" i="1" dirty="0" smtClean="0">
                <a:solidFill>
                  <a:srgbClr val="0000CC"/>
                </a:solidFill>
              </a:rPr>
              <a:t>et al:</a:t>
            </a:r>
            <a:r>
              <a:rPr lang="en-GB" sz="2100" i="1" dirty="0" smtClean="0"/>
              <a:t> </a:t>
            </a:r>
            <a:r>
              <a:rPr lang="en-GB" sz="2100" dirty="0" err="1" smtClean="0"/>
              <a:t>Hodgkins</a:t>
            </a:r>
            <a:r>
              <a:rPr lang="en-GB" sz="2100" dirty="0" smtClean="0"/>
              <a:t>, and some other folk whose names I can’t remember – have never seen – have not looked at the original reference – got it from Smith </a:t>
            </a:r>
            <a:r>
              <a:rPr lang="en-GB" sz="2100" i="1" dirty="0" smtClean="0"/>
              <a:t>et al</a:t>
            </a:r>
            <a:r>
              <a:rPr lang="en-GB" sz="2100" dirty="0" smtClean="0"/>
              <a:t> in the first place…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2400" y="0"/>
            <a:ext cx="9144000" cy="106045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GB" sz="4000" b="1">
                <a:solidFill>
                  <a:schemeClr val="bg1"/>
                </a:solidFill>
              </a:rPr>
              <a:t>Research phrases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GB" sz="4000" b="1">
                <a:solidFill>
                  <a:schemeClr val="bg1"/>
                </a:solidFill>
              </a:rPr>
              <a:t>Research phrases explained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908050"/>
            <a:ext cx="9144000" cy="594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</a:pPr>
            <a:r>
              <a:rPr lang="en-GB" sz="2200" b="1">
                <a:solidFill>
                  <a:srgbClr val="0000CC"/>
                </a:solidFill>
              </a:rPr>
              <a:t>Code of practice:</a:t>
            </a:r>
            <a:r>
              <a:rPr lang="en-GB" sz="2200" b="1">
                <a:solidFill>
                  <a:schemeClr val="tx1"/>
                </a:solidFill>
              </a:rPr>
              <a:t> rules which must be obeyed, and don’t need to be explained or justified.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</a:pPr>
            <a:r>
              <a:rPr lang="en-GB" sz="2200" b="1">
                <a:solidFill>
                  <a:srgbClr val="0000CC"/>
                </a:solidFill>
              </a:rPr>
              <a:t>Appendix</a:t>
            </a:r>
            <a:r>
              <a:rPr lang="en-GB" sz="2200" b="1">
                <a:solidFill>
                  <a:schemeClr val="tx1"/>
                </a:solidFill>
              </a:rPr>
              <a:t>: unnecessary bit, or couldn’t get this section in within the word limit.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</a:pPr>
            <a:r>
              <a:rPr lang="en-GB" sz="2200" b="1">
                <a:solidFill>
                  <a:srgbClr val="0000CC"/>
                </a:solidFill>
              </a:rPr>
              <a:t>Abstract</a:t>
            </a:r>
            <a:r>
              <a:rPr lang="en-GB" sz="2200" b="1">
                <a:solidFill>
                  <a:schemeClr val="tx1"/>
                </a:solidFill>
              </a:rPr>
              <a:t>: starting bit of the paper, where I’m trying to work out what I’m talking about.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</a:pPr>
            <a:r>
              <a:rPr lang="en-GB" sz="2200" b="1">
                <a:solidFill>
                  <a:srgbClr val="0000CC"/>
                </a:solidFill>
              </a:rPr>
              <a:t>Theory</a:t>
            </a:r>
            <a:r>
              <a:rPr lang="en-GB" sz="2200" b="1">
                <a:solidFill>
                  <a:schemeClr val="tx1"/>
                </a:solidFill>
              </a:rPr>
              <a:t>: not likely ever to be provable.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</a:pPr>
            <a:r>
              <a:rPr lang="en-GB" sz="2200" b="1">
                <a:solidFill>
                  <a:srgbClr val="0000CC"/>
                </a:solidFill>
              </a:rPr>
              <a:t>Model</a:t>
            </a:r>
            <a:r>
              <a:rPr lang="en-GB" sz="2200" b="1">
                <a:solidFill>
                  <a:schemeClr val="tx1"/>
                </a:solidFill>
              </a:rPr>
              <a:t>: toy, or in the absence of any possibility of a theory.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</a:pPr>
            <a:r>
              <a:rPr lang="en-GB" sz="2200" b="1">
                <a:solidFill>
                  <a:srgbClr val="0000CC"/>
                </a:solidFill>
              </a:rPr>
              <a:t>Incontrovertible</a:t>
            </a:r>
            <a:r>
              <a:rPr lang="en-GB" sz="2200" b="1">
                <a:solidFill>
                  <a:schemeClr val="tx1"/>
                </a:solidFill>
              </a:rPr>
              <a:t>: definitely dodgy.</a:t>
            </a:r>
            <a:r>
              <a:rPr lang="en-GB" sz="2200" b="1">
                <a:solidFill>
                  <a:srgbClr val="0000CC"/>
                </a:solidFill>
              </a:rPr>
              <a:t> A highly significant area for exploratory study:</a:t>
            </a:r>
            <a:r>
              <a:rPr lang="en-GB" sz="2200" b="1">
                <a:solidFill>
                  <a:srgbClr val="000000"/>
                </a:solidFill>
              </a:rPr>
              <a:t> A useless topic selected by my committee.</a:t>
            </a: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</a:pPr>
            <a:r>
              <a:rPr lang="en-GB" sz="2200" b="1">
                <a:solidFill>
                  <a:srgbClr val="0000CC"/>
                </a:solidFill>
              </a:rPr>
              <a:t>It is hoped that this study will stimulate further investigation in this field:</a:t>
            </a:r>
            <a:r>
              <a:rPr lang="en-GB" sz="2200" b="1">
                <a:solidFill>
                  <a:srgbClr val="000000"/>
                </a:solidFill>
              </a:rPr>
              <a:t> I quit.</a:t>
            </a:r>
            <a:endParaRPr lang="en-GB" sz="2200" b="1">
              <a:solidFill>
                <a:schemeClr val="tx1"/>
              </a:solidFill>
            </a:endParaRPr>
          </a:p>
          <a:p>
            <a:pPr marL="762000" indent="-762000" algn="l">
              <a:lnSpc>
                <a:spcPct val="95000"/>
              </a:lnSpc>
              <a:spcBef>
                <a:spcPct val="25000"/>
              </a:spcBef>
              <a:buClr>
                <a:srgbClr val="CC0066"/>
              </a:buClr>
              <a:buFont typeface="Wingdings" pitchFamily="2" charset="2"/>
              <a:buChar char="v"/>
            </a:pPr>
            <a:r>
              <a:rPr lang="en-GB" sz="2200" b="1">
                <a:solidFill>
                  <a:srgbClr val="0000CC"/>
                </a:solidFill>
              </a:rPr>
              <a:t>Suggestions for further work arising out of this investigation include:</a:t>
            </a:r>
            <a:r>
              <a:rPr lang="en-GB" sz="2200" b="1">
                <a:solidFill>
                  <a:schemeClr val="tx1"/>
                </a:solidFill>
              </a:rPr>
              <a:t> here are all the things we had no idea how to tackle, or just couldn’t be asked to try to sort 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7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66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554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47_Custom Design</vt:lpstr>
      <vt:lpstr>20_Custom Design</vt:lpstr>
      <vt:lpstr>Research phrases explained</vt:lpstr>
      <vt:lpstr>Slide 2</vt:lpstr>
      <vt:lpstr>Research phrases explained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tips for recovering from writer’s block</dc:title>
  <dc:creator/>
  <cp:lastModifiedBy>user</cp:lastModifiedBy>
  <cp:revision>5</cp:revision>
  <dcterms:created xsi:type="dcterms:W3CDTF">2006-08-16T00:00:00Z</dcterms:created>
  <dcterms:modified xsi:type="dcterms:W3CDTF">2015-07-10T14:27:04Z</dcterms:modified>
</cp:coreProperties>
</file>