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notesMasterIdLst>
    <p:notesMasterId r:id="rId8"/>
  </p:notesMasterIdLst>
  <p:sldIdLst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50" d="100"/>
          <a:sy n="50" d="100"/>
        </p:scale>
        <p:origin x="-1482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D8541B-A73D-478B-8034-5C3A4507CEE4}" type="datetimeFigureOut">
              <a:rPr lang="en-GB" smtClean="0"/>
              <a:t>10/07/2015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12C115-8DDB-419A-9AD8-103C4F94F0A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C77A61-E93A-41FF-B847-0869F4ADC35D}" type="slidenum">
              <a:rPr lang="en-US">
                <a:solidFill>
                  <a:srgbClr val="000000"/>
                </a:solidFill>
              </a:rPr>
              <a:pPr/>
              <a:t>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28DD6D-F61D-4B38-8F17-9DD3BB25EFBF}" type="slidenum">
              <a:rPr lang="en-US">
                <a:solidFill>
                  <a:srgbClr val="000000"/>
                </a:solidFill>
              </a:rPr>
              <a:pPr/>
              <a:t>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17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>
                <a:solidFill>
                  <a:srgbClr val="FF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114800" y="6415088"/>
            <a:ext cx="4178300" cy="4429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858000" y="6323013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>
          <a:xfrm>
            <a:off x="0" y="6407150"/>
            <a:ext cx="1739900" cy="450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A9750706-5B1F-4E48-8C15-701E3194E16E}" type="datetime2">
              <a:rPr lang="en-US" sz="2400" b="1" smtClean="0">
                <a:solidFill>
                  <a:srgbClr val="000000"/>
                </a:solidFill>
                <a:latin typeface="Times New Roman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Friday, July 10, 2015</a:t>
            </a:fld>
            <a:endParaRPr lang="en-US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hyperlink" Target="00%20main%20menu.ppt" TargetMode="Externa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../Organising%20your%20studies/organising%20choices.ppt" TargetMode="External"/><Relationship Id="rId5" Type="http://schemas.openxmlformats.org/officeDocument/2006/relationships/hyperlink" Target="Choices&#8230;.ppt" TargetMode="External"/><Relationship Id="rId4" Type="http://schemas.openxmlformats.org/officeDocument/2006/relationships/hyperlink" Target="coffee.ppt" TargetMode="Externa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7" Type="http://schemas.openxmlformats.org/officeDocument/2006/relationships/hyperlink" Target="../Organising%20your%20studies/organising%20choices.ppt" TargetMode="Externa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hyperlink" Target="Choices&#8230;.ppt" TargetMode="External"/><Relationship Id="rId5" Type="http://schemas.openxmlformats.org/officeDocument/2006/relationships/hyperlink" Target="coffee.ppt" TargetMode="External"/><Relationship Id="rId4" Type="http://schemas.openxmlformats.org/officeDocument/2006/relationships/hyperlink" Target="00%20main%20menu.ppt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88913"/>
            <a:ext cx="8713788" cy="935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684213" y="5805488"/>
            <a:ext cx="777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endParaRPr lang="en-US" sz="24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196975"/>
            <a:ext cx="8605838" cy="467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6" name="Oval 4">
            <a:hlinkClick r:id="rId3" action="ppaction://hlinkpres?slideindex=1&amp;slidetitle="/>
          </p:cNvPr>
          <p:cNvSpPr>
            <a:spLocks noChangeArrowheads="1"/>
          </p:cNvSpPr>
          <p:nvPr/>
        </p:nvSpPr>
        <p:spPr bwMode="auto">
          <a:xfrm>
            <a:off x="8072438" y="5786438"/>
            <a:ext cx="1071562" cy="1071562"/>
          </a:xfrm>
          <a:prstGeom prst="ellipse">
            <a:avLst/>
          </a:prstGeom>
          <a:solidFill>
            <a:srgbClr val="33CC33"/>
          </a:solidFill>
          <a:ln w="12700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US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8156575" y="5872163"/>
            <a:ext cx="895350" cy="901700"/>
          </a:xfrm>
          <a:prstGeom prst="ellipse">
            <a:avLst/>
          </a:prstGeom>
          <a:solidFill>
            <a:schemeClr val="accent2"/>
          </a:solidFill>
          <a:ln w="12700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US" b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8" name="Oval 6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>
            <a:off x="8243888" y="5959475"/>
            <a:ext cx="728662" cy="730250"/>
          </a:xfrm>
          <a:prstGeom prst="ellipse">
            <a:avLst/>
          </a:prstGeom>
          <a:gradFill rotWithShape="0">
            <a:gsLst>
              <a:gs pos="0">
                <a:srgbClr val="47B2B2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US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8332788" y="6049963"/>
            <a:ext cx="568325" cy="577850"/>
          </a:xfrm>
          <a:prstGeom prst="ellipse">
            <a:avLst/>
          </a:prstGeom>
          <a:solidFill>
            <a:srgbClr val="FF99FF"/>
          </a:solidFill>
          <a:ln w="50800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US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8421688" y="6138863"/>
            <a:ext cx="403225" cy="411162"/>
          </a:xfrm>
          <a:prstGeom prst="ellipse">
            <a:avLst/>
          </a:prstGeom>
          <a:solidFill>
            <a:srgbClr val="FF3300"/>
          </a:solidFill>
          <a:ln w="50800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US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8505825" y="6221413"/>
            <a:ext cx="231775" cy="230187"/>
          </a:xfrm>
          <a:prstGeom prst="ellipse">
            <a:avLst/>
          </a:prstGeom>
          <a:solidFill>
            <a:srgbClr val="FFFF66"/>
          </a:solidFill>
          <a:ln w="50800">
            <a:noFill/>
            <a:round/>
            <a:headEnd/>
            <a:tailEnd/>
          </a:ln>
        </p:spPr>
        <p:txBody>
          <a:bodyPr wrap="none" lIns="92075" tIns="46038" rIns="92075" bIns="46038" anchor="ctr"/>
          <a:lstStyle/>
          <a:p>
            <a:pPr algn="ctr" eaLnBrk="0" hangingPunct="0">
              <a:defRPr/>
            </a:pPr>
            <a:endParaRPr lang="en-US" sz="2800" b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00438" y="6550025"/>
            <a:ext cx="2643187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1400" b="1" dirty="0">
                <a:solidFill>
                  <a:srgbClr val="FF0000"/>
                </a:solidFill>
                <a:latin typeface="Arial Rounded MT Bold"/>
              </a:rPr>
              <a:t>http://phil-race.co.uk/</a:t>
            </a:r>
          </a:p>
        </p:txBody>
      </p:sp>
      <p:sp>
        <p:nvSpPr>
          <p:cNvPr id="13" name="AutoShape 38">
            <a:hlinkClick r:id="rId4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685800" y="609600"/>
            <a:ext cx="1042988" cy="1042988"/>
          </a:xfrm>
          <a:prstGeom prst="actionButtonBlank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GB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4" name="AutoShape 39">
            <a:hlinkClick r:id="rId5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8001000" y="5715000"/>
            <a:ext cx="1042988" cy="1042988"/>
          </a:xfrm>
          <a:prstGeom prst="actionButtonBlank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GB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5" name="AutoShape 40">
            <a:hlinkClick r:id="rId6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8101013" y="0"/>
            <a:ext cx="1042987" cy="1042988"/>
          </a:xfrm>
          <a:prstGeom prst="actionButtonBlank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GB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6" name="AutoShape 41">
            <a:hlinkClick r:id="rId3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8101013" y="5815013"/>
            <a:ext cx="1042987" cy="1042987"/>
          </a:xfrm>
          <a:prstGeom prst="actionButtonBlank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GB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2pPr>
      <a:lvl3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3pPr>
      <a:lvl4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4pPr>
      <a:lvl5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5pPr>
      <a:lvl6pPr marL="4572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6pPr>
      <a:lvl7pPr marL="9144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7pPr>
      <a:lvl8pPr marL="13716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8pPr>
      <a:lvl9pPr marL="18288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9pPr>
    </p:titleStyle>
    <p:bodyStyle>
      <a:lvl1pPr marL="533400" indent="-5334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3200" b="1">
          <a:solidFill>
            <a:srgbClr val="660066"/>
          </a:solidFill>
          <a:latin typeface="Calibri" pitchFamily="34" charset="0"/>
          <a:ea typeface="+mn-ea"/>
          <a:cs typeface="+mn-cs"/>
        </a:defRPr>
      </a:lvl1pPr>
      <a:lvl2pPr marL="998538" indent="-28575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800" b="1">
          <a:solidFill>
            <a:srgbClr val="660066"/>
          </a:solidFill>
          <a:latin typeface="Calibri" pitchFamily="34" charset="0"/>
        </a:defRPr>
      </a:lvl2pPr>
      <a:lvl3pPr marL="1406525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400" b="1">
          <a:solidFill>
            <a:srgbClr val="660066"/>
          </a:solidFill>
          <a:latin typeface="Calibri" pitchFamily="34" charset="0"/>
        </a:defRPr>
      </a:lvl3pPr>
      <a:lvl4pPr marL="1814513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Calibri" pitchFamily="34" charset="0"/>
        </a:defRPr>
      </a:lvl4pPr>
      <a:lvl5pPr marL="22225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Calibri" pitchFamily="34" charset="0"/>
        </a:defRPr>
      </a:lvl5pPr>
      <a:lvl6pPr marL="26797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6pPr>
      <a:lvl7pPr marL="31369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7pPr>
      <a:lvl8pPr marL="35941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8pPr>
      <a:lvl9pPr marL="40513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88913"/>
            <a:ext cx="8713788" cy="935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684213" y="5805488"/>
            <a:ext cx="777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196975"/>
            <a:ext cx="8605838" cy="467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Oval 4">
            <a:hlinkClick r:id="rId4" action="ppaction://hlinkpres?slideindex=1&amp;slidetitle="/>
          </p:cNvPr>
          <p:cNvSpPr>
            <a:spLocks noChangeArrowheads="1"/>
          </p:cNvSpPr>
          <p:nvPr/>
        </p:nvSpPr>
        <p:spPr bwMode="auto">
          <a:xfrm>
            <a:off x="8072438" y="5786438"/>
            <a:ext cx="1071562" cy="1071562"/>
          </a:xfrm>
          <a:prstGeom prst="ellipse">
            <a:avLst/>
          </a:prstGeom>
          <a:solidFill>
            <a:srgbClr val="33CC33"/>
          </a:solidFill>
          <a:ln w="12700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8156575" y="5872163"/>
            <a:ext cx="895350" cy="901700"/>
          </a:xfrm>
          <a:prstGeom prst="ellipse">
            <a:avLst/>
          </a:prstGeom>
          <a:solidFill>
            <a:schemeClr val="accent2"/>
          </a:solidFill>
          <a:ln w="12700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8" name="Oval 6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>
            <a:off x="8243888" y="5959475"/>
            <a:ext cx="728662" cy="730250"/>
          </a:xfrm>
          <a:prstGeom prst="ellipse">
            <a:avLst/>
          </a:prstGeom>
          <a:gradFill rotWithShape="0">
            <a:gsLst>
              <a:gs pos="0">
                <a:srgbClr val="47B2B2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8332788" y="6049963"/>
            <a:ext cx="568325" cy="577850"/>
          </a:xfrm>
          <a:prstGeom prst="ellipse">
            <a:avLst/>
          </a:prstGeom>
          <a:solidFill>
            <a:srgbClr val="FF99FF"/>
          </a:solidFill>
          <a:ln w="50800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8421688" y="6138863"/>
            <a:ext cx="403225" cy="411162"/>
          </a:xfrm>
          <a:prstGeom prst="ellipse">
            <a:avLst/>
          </a:prstGeom>
          <a:solidFill>
            <a:srgbClr val="FF3300"/>
          </a:solidFill>
          <a:ln w="50800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8505825" y="6221413"/>
            <a:ext cx="231775" cy="230187"/>
          </a:xfrm>
          <a:prstGeom prst="ellipse">
            <a:avLst/>
          </a:prstGeom>
          <a:solidFill>
            <a:srgbClr val="FFFF66"/>
          </a:solidFill>
          <a:ln w="50800">
            <a:noFill/>
            <a:round/>
            <a:headEnd/>
            <a:tailEnd/>
          </a:ln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800" b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00438" y="6550025"/>
            <a:ext cx="2643187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400" b="1" dirty="0">
                <a:solidFill>
                  <a:srgbClr val="FF0000"/>
                </a:solidFill>
                <a:latin typeface="Arial Rounded MT Bold"/>
              </a:rPr>
              <a:t>www.phil-race.co.uk</a:t>
            </a:r>
          </a:p>
        </p:txBody>
      </p:sp>
      <p:sp>
        <p:nvSpPr>
          <p:cNvPr id="13" name="AutoShape 38">
            <a:hlinkClick r:id="rId5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685800" y="609600"/>
            <a:ext cx="1042988" cy="1042988"/>
          </a:xfrm>
          <a:prstGeom prst="actionButtonBlank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20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" name="AutoShape 39">
            <a:hlinkClick r:id="rId6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8001000" y="5715000"/>
            <a:ext cx="1042988" cy="1042988"/>
          </a:xfrm>
          <a:prstGeom prst="actionButtonBlank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20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" name="AutoShape 40">
            <a:hlinkClick r:id="rId7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8101013" y="0"/>
            <a:ext cx="1042987" cy="1042988"/>
          </a:xfrm>
          <a:prstGeom prst="actionButtonBlank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20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" name="AutoShape 41">
            <a:hlinkClick r:id="rId4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8101013" y="5815013"/>
            <a:ext cx="1042987" cy="1042987"/>
          </a:xfrm>
          <a:prstGeom prst="actionButtonBlank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2000" b="1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sldNum="0" hdr="0" ftr="0" dt="0"/>
  <p:txStyles>
    <p:titleStyle>
      <a:lvl1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+mj-lt"/>
          <a:ea typeface="+mj-ea"/>
          <a:cs typeface="+mj-cs"/>
        </a:defRPr>
      </a:lvl1pPr>
      <a:lvl2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2pPr>
      <a:lvl3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3pPr>
      <a:lvl4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4pPr>
      <a:lvl5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5pPr>
      <a:lvl6pPr marL="4572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6pPr>
      <a:lvl7pPr marL="9144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7pPr>
      <a:lvl8pPr marL="13716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8pPr>
      <a:lvl9pPr marL="18288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9pPr>
    </p:titleStyle>
    <p:bodyStyle>
      <a:lvl1pPr marL="533400" indent="-5334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3200" b="1">
          <a:solidFill>
            <a:srgbClr val="660066"/>
          </a:solidFill>
          <a:latin typeface="+mn-lt"/>
          <a:ea typeface="+mn-ea"/>
          <a:cs typeface="+mn-cs"/>
        </a:defRPr>
      </a:lvl1pPr>
      <a:lvl2pPr marL="998538" indent="-28575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800" b="1">
          <a:solidFill>
            <a:srgbClr val="660066"/>
          </a:solidFill>
          <a:latin typeface="+mn-lt"/>
        </a:defRPr>
      </a:lvl2pPr>
      <a:lvl3pPr marL="1406525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400" b="1">
          <a:solidFill>
            <a:srgbClr val="660066"/>
          </a:solidFill>
          <a:latin typeface="+mn-lt"/>
        </a:defRPr>
      </a:lvl3pPr>
      <a:lvl4pPr marL="1814513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4pPr>
      <a:lvl5pPr marL="22225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5pPr>
      <a:lvl6pPr marL="26797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6pPr>
      <a:lvl7pPr marL="31369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7pPr>
      <a:lvl8pPr marL="35941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8pPr>
      <a:lvl9pPr marL="40513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Top tips for recovering from writer’s block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605838" cy="5203825"/>
          </a:xfrm>
        </p:spPr>
        <p:txBody>
          <a:bodyPr/>
          <a:lstStyle/>
          <a:p>
            <a:pPr>
              <a:buNone/>
            </a:pPr>
            <a:r>
              <a:rPr lang="en-GB" sz="2800" dirty="0" smtClean="0"/>
              <a:t>Developed with group on 10</a:t>
            </a:r>
            <a:r>
              <a:rPr lang="en-GB" sz="2800" baseline="30000" dirty="0" smtClean="0"/>
              <a:t>th</a:t>
            </a:r>
            <a:r>
              <a:rPr lang="en-GB" sz="2800" dirty="0" smtClean="0"/>
              <a:t> July</a:t>
            </a:r>
          </a:p>
          <a:p>
            <a:pPr>
              <a:buFont typeface="+mj-lt"/>
              <a:buAutoNum type="arabicPeriod"/>
            </a:pPr>
            <a:r>
              <a:rPr lang="en-GB" sz="2800" dirty="0" smtClean="0"/>
              <a:t>Write something else.</a:t>
            </a:r>
          </a:p>
          <a:p>
            <a:pPr>
              <a:buFont typeface="+mj-lt"/>
              <a:buAutoNum type="arabicPeriod"/>
            </a:pPr>
            <a:r>
              <a:rPr lang="en-GB" sz="2800" dirty="0" smtClean="0"/>
              <a:t>Have three things on the go at the same time, one big and serious, opinion piece, one frivolous piece, etc.</a:t>
            </a:r>
          </a:p>
          <a:p>
            <a:pPr>
              <a:buFont typeface="+mj-lt"/>
              <a:buAutoNum type="arabicPeriod"/>
            </a:pPr>
            <a:r>
              <a:rPr lang="en-GB" sz="2800" dirty="0" smtClean="0"/>
              <a:t>Don’t kid yourself ‘I haven’t finished reading yet’. Write something, then do some more reading and improve the writing, and so on.</a:t>
            </a:r>
          </a:p>
          <a:p>
            <a:pPr>
              <a:buFont typeface="+mj-lt"/>
              <a:buAutoNum type="arabicPeriod"/>
            </a:pPr>
            <a:r>
              <a:rPr lang="en-GB" sz="2800" dirty="0" smtClean="0"/>
              <a:t>Write ‘rubbish first draft’ on the blank sheet/screen, and then write some rubbish.</a:t>
            </a:r>
          </a:p>
          <a:p>
            <a:pPr>
              <a:buFont typeface="+mj-lt"/>
              <a:buAutoNum type="arabicPeriod"/>
            </a:pPr>
            <a:r>
              <a:rPr lang="en-GB" sz="2800" dirty="0" smtClean="0"/>
              <a:t>Ask someone ‘what do you think about data analytics?’</a:t>
            </a:r>
            <a:endParaRPr lang="en-GB" sz="2800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Top tips for recovering from writer’s block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 startAt="6"/>
            </a:pPr>
            <a:r>
              <a:rPr lang="en-GB" dirty="0" smtClean="0"/>
              <a:t>Talk to your </a:t>
            </a:r>
            <a:r>
              <a:rPr lang="en-GB" dirty="0" err="1" smtClean="0"/>
              <a:t>ipad</a:t>
            </a:r>
            <a:r>
              <a:rPr lang="en-GB" dirty="0" smtClean="0"/>
              <a:t>/</a:t>
            </a:r>
            <a:r>
              <a:rPr lang="en-GB" dirty="0" err="1" smtClean="0"/>
              <a:t>iphone</a:t>
            </a:r>
            <a:r>
              <a:rPr lang="en-GB" dirty="0" smtClean="0"/>
              <a:t>. (Or use a Dictaphone and listen to it later). </a:t>
            </a:r>
          </a:p>
          <a:p>
            <a:pPr>
              <a:buFont typeface="+mj-lt"/>
              <a:buAutoNum type="arabicPeriod" startAt="6"/>
            </a:pPr>
            <a:r>
              <a:rPr lang="en-GB" dirty="0" smtClean="0"/>
              <a:t>Present at conference, then turn PowerPoint into Word and turn it into draft text. </a:t>
            </a:r>
          </a:p>
          <a:p>
            <a:pPr>
              <a:buFont typeface="+mj-lt"/>
              <a:buAutoNum type="arabicPeriod" startAt="6"/>
            </a:pPr>
            <a:r>
              <a:rPr lang="en-GB" dirty="0" smtClean="0"/>
              <a:t>Do something active, e.g. go for walk, swim, and think. </a:t>
            </a:r>
          </a:p>
          <a:p>
            <a:pPr>
              <a:buFont typeface="+mj-lt"/>
              <a:buAutoNum type="arabicPeriod" startAt="6"/>
            </a:pPr>
            <a:r>
              <a:rPr lang="en-GB" dirty="0" smtClean="0"/>
              <a:t>Make an egg diagram. (See separate slides later)</a:t>
            </a:r>
          </a:p>
          <a:p>
            <a:pPr>
              <a:buFont typeface="+mj-lt"/>
              <a:buAutoNum type="arabicPeriod" startAt="6"/>
            </a:pPr>
            <a:r>
              <a:rPr lang="en-GB" dirty="0" smtClean="0"/>
              <a:t>Make an acrostic</a:t>
            </a:r>
            <a:endParaRPr lang="en-GB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Top tips for recovering from writer’s block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 startAt="11"/>
            </a:pPr>
            <a:r>
              <a:rPr lang="en-GB" dirty="0" smtClean="0"/>
              <a:t>And one more thing is...</a:t>
            </a:r>
          </a:p>
          <a:p>
            <a:pPr>
              <a:buFont typeface="+mj-lt"/>
              <a:buAutoNum type="arabicPeriod" startAt="11"/>
            </a:pPr>
            <a:r>
              <a:rPr lang="en-GB" dirty="0" smtClean="0"/>
              <a:t>Ten damn fool questions...</a:t>
            </a:r>
          </a:p>
          <a:p>
            <a:pPr>
              <a:buFont typeface="+mj-lt"/>
              <a:buAutoNum type="arabicPeriod" startAt="11"/>
            </a:pPr>
            <a:r>
              <a:rPr lang="en-GB" dirty="0" smtClean="0"/>
              <a:t>What, so what? Then what? What else?</a:t>
            </a:r>
          </a:p>
          <a:p>
            <a:pPr>
              <a:buFont typeface="+mj-lt"/>
              <a:buAutoNum type="arabicPeriod" startAt="11"/>
            </a:pPr>
            <a:r>
              <a:rPr lang="en-GB" dirty="0" smtClean="0"/>
              <a:t>Look at what you wrote last, and start from there, improving it.</a:t>
            </a:r>
          </a:p>
          <a:p>
            <a:pPr>
              <a:buFont typeface="+mj-lt"/>
              <a:buAutoNum type="arabicPeriod" startAt="11"/>
            </a:pPr>
            <a:r>
              <a:rPr lang="en-GB" dirty="0" smtClean="0"/>
              <a:t>Never finish a section e.g. at 0830, finish half way through a paragraph, leave threads ready to pick up. Write trigger words for the next four things you want to say.</a:t>
            </a:r>
          </a:p>
          <a:p>
            <a:pPr>
              <a:buFont typeface="+mj-lt"/>
              <a:buAutoNum type="arabicPeriod" startAt="11"/>
            </a:pPr>
            <a:r>
              <a:rPr lang="en-GB" dirty="0" smtClean="0"/>
              <a:t>Keep saving.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ln cap="flat"/>
        </p:spPr>
        <p:txBody>
          <a:bodyPr/>
          <a:lstStyle/>
          <a:p>
            <a:r>
              <a:rPr lang="en-US" dirty="0"/>
              <a:t>Getting started: lay an egg...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en-US" sz="2800"/>
              <a:t>Draw an egg in the middle of a blank sheet of paper.</a:t>
            </a:r>
          </a:p>
          <a:p>
            <a:r>
              <a:rPr lang="en-US" sz="2800"/>
              <a:t>Write in the egg keywords of the topic or draft title that you’re going to be writing about.</a:t>
            </a:r>
          </a:p>
          <a:p>
            <a:r>
              <a:rPr lang="en-US" sz="2800"/>
              <a:t>Start brainstorming ideas and questions.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66CC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66CC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66CC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noFill/>
          <a:ln w="9525" cap="flat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b="1" dirty="0"/>
              <a:t>Getting started: lay an egg...</a:t>
            </a:r>
          </a:p>
        </p:txBody>
      </p:sp>
      <p:sp>
        <p:nvSpPr>
          <p:cNvPr id="36867" name="Oval 3"/>
          <p:cNvSpPr>
            <a:spLocks noChangeArrowheads="1"/>
          </p:cNvSpPr>
          <p:nvPr/>
        </p:nvSpPr>
        <p:spPr bwMode="auto">
          <a:xfrm>
            <a:off x="3683000" y="3530600"/>
            <a:ext cx="2463800" cy="1320800"/>
          </a:xfrm>
          <a:prstGeom prst="ellipse">
            <a:avLst/>
          </a:prstGeom>
          <a:solidFill>
            <a:srgbClr val="FFFF66"/>
          </a:solidFill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>
                <a:solidFill>
                  <a:srgbClr val="000000"/>
                </a:solidFill>
                <a:latin typeface="Comic Sans MS" pitchFamily="66" charset="0"/>
              </a:rPr>
              <a:t>Title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>
                <a:solidFill>
                  <a:srgbClr val="000000"/>
                </a:solidFill>
                <a:latin typeface="Comic Sans MS" pitchFamily="66" charset="0"/>
              </a:rPr>
              <a:t>keywords</a:t>
            </a:r>
          </a:p>
        </p:txBody>
      </p:sp>
      <p:sp>
        <p:nvSpPr>
          <p:cNvPr id="36868" name="Line 4"/>
          <p:cNvSpPr>
            <a:spLocks noChangeShapeType="1"/>
          </p:cNvSpPr>
          <p:nvPr/>
        </p:nvSpPr>
        <p:spPr bwMode="auto">
          <a:xfrm flipH="1" flipV="1">
            <a:off x="1600200" y="2286000"/>
            <a:ext cx="2133600" cy="1676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6869" name="Line 5"/>
          <p:cNvSpPr>
            <a:spLocks noChangeShapeType="1"/>
          </p:cNvSpPr>
          <p:nvPr/>
        </p:nvSpPr>
        <p:spPr bwMode="auto">
          <a:xfrm>
            <a:off x="5638800" y="4724400"/>
            <a:ext cx="2590800" cy="1219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6870" name="Line 6"/>
          <p:cNvSpPr>
            <a:spLocks noChangeShapeType="1"/>
          </p:cNvSpPr>
          <p:nvPr/>
        </p:nvSpPr>
        <p:spPr bwMode="auto">
          <a:xfrm flipV="1">
            <a:off x="5638800" y="2057400"/>
            <a:ext cx="2819400" cy="1600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6871" name="Line 7"/>
          <p:cNvSpPr>
            <a:spLocks noChangeShapeType="1"/>
          </p:cNvSpPr>
          <p:nvPr/>
        </p:nvSpPr>
        <p:spPr bwMode="auto">
          <a:xfrm flipH="1">
            <a:off x="1295400" y="4495800"/>
            <a:ext cx="2590800" cy="1219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6872" name="Line 8"/>
          <p:cNvSpPr>
            <a:spLocks noChangeShapeType="1"/>
          </p:cNvSpPr>
          <p:nvPr/>
        </p:nvSpPr>
        <p:spPr bwMode="auto">
          <a:xfrm flipH="1">
            <a:off x="4038600" y="4800600"/>
            <a:ext cx="304800" cy="1219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>
            <a:off x="5181600" y="4876800"/>
            <a:ext cx="838200" cy="1219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 flipH="1" flipV="1">
            <a:off x="3352800" y="2133600"/>
            <a:ext cx="1143000" cy="1447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 flipH="1" flipV="1">
            <a:off x="1143000" y="4114800"/>
            <a:ext cx="2514600" cy="152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6876" name="Line 12"/>
          <p:cNvSpPr>
            <a:spLocks noChangeShapeType="1"/>
          </p:cNvSpPr>
          <p:nvPr/>
        </p:nvSpPr>
        <p:spPr bwMode="auto">
          <a:xfrm flipV="1">
            <a:off x="6172200" y="4038600"/>
            <a:ext cx="2362200" cy="152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 flipV="1">
            <a:off x="5257800" y="2133600"/>
            <a:ext cx="76200" cy="1447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6878" name="Rectangle 14"/>
          <p:cNvSpPr>
            <a:spLocks noChangeArrowheads="1"/>
          </p:cNvSpPr>
          <p:nvPr/>
        </p:nvSpPr>
        <p:spPr bwMode="auto">
          <a:xfrm>
            <a:off x="1355725" y="1766888"/>
            <a:ext cx="4016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srgbClr val="FF33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36879" name="Rectangle 15"/>
          <p:cNvSpPr>
            <a:spLocks noChangeArrowheads="1"/>
          </p:cNvSpPr>
          <p:nvPr/>
        </p:nvSpPr>
        <p:spPr bwMode="auto">
          <a:xfrm>
            <a:off x="8137525" y="54403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36880" name="Rectangle 16"/>
          <p:cNvSpPr>
            <a:spLocks noChangeArrowheads="1"/>
          </p:cNvSpPr>
          <p:nvPr/>
        </p:nvSpPr>
        <p:spPr bwMode="auto">
          <a:xfrm>
            <a:off x="8289925" y="5272088"/>
            <a:ext cx="4016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srgbClr val="FF33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36881" name="Rectangle 17"/>
          <p:cNvSpPr>
            <a:spLocks noChangeArrowheads="1"/>
          </p:cNvSpPr>
          <p:nvPr/>
        </p:nvSpPr>
        <p:spPr bwMode="auto">
          <a:xfrm>
            <a:off x="746125" y="5272088"/>
            <a:ext cx="4016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srgbClr val="FF33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36882" name="Rectangle 18"/>
          <p:cNvSpPr>
            <a:spLocks noChangeArrowheads="1"/>
          </p:cNvSpPr>
          <p:nvPr/>
        </p:nvSpPr>
        <p:spPr bwMode="auto">
          <a:xfrm>
            <a:off x="5470525" y="1766888"/>
            <a:ext cx="4016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srgbClr val="FF33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36883" name="Rectangle 19"/>
          <p:cNvSpPr>
            <a:spLocks noChangeArrowheads="1"/>
          </p:cNvSpPr>
          <p:nvPr/>
        </p:nvSpPr>
        <p:spPr bwMode="auto">
          <a:xfrm>
            <a:off x="3565525" y="5500688"/>
            <a:ext cx="4016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srgbClr val="FF3300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36884" name="Rectangle 20"/>
          <p:cNvSpPr>
            <a:spLocks noChangeArrowheads="1"/>
          </p:cNvSpPr>
          <p:nvPr/>
        </p:nvSpPr>
        <p:spPr bwMode="auto">
          <a:xfrm>
            <a:off x="3641725" y="1690688"/>
            <a:ext cx="4016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srgbClr val="FF3300"/>
                </a:solidFill>
                <a:latin typeface="Comic Sans MS" pitchFamily="66" charset="0"/>
              </a:rPr>
              <a:t>6</a:t>
            </a:r>
          </a:p>
        </p:txBody>
      </p:sp>
      <p:sp>
        <p:nvSpPr>
          <p:cNvPr id="36885" name="Rectangle 21"/>
          <p:cNvSpPr>
            <a:spLocks noChangeArrowheads="1"/>
          </p:cNvSpPr>
          <p:nvPr/>
        </p:nvSpPr>
        <p:spPr bwMode="auto">
          <a:xfrm>
            <a:off x="8137525" y="4205288"/>
            <a:ext cx="441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srgbClr val="3333CC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36886" name="Rectangle 22"/>
          <p:cNvSpPr>
            <a:spLocks noChangeArrowheads="1"/>
          </p:cNvSpPr>
          <p:nvPr/>
        </p:nvSpPr>
        <p:spPr bwMode="auto">
          <a:xfrm>
            <a:off x="822325" y="3367088"/>
            <a:ext cx="8763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srgbClr val="3333CC"/>
                </a:solidFill>
                <a:latin typeface="Comic Sans MS" pitchFamily="66" charset="0"/>
              </a:rPr>
              <a:t>X-1</a:t>
            </a:r>
          </a:p>
        </p:txBody>
      </p:sp>
      <p:sp>
        <p:nvSpPr>
          <p:cNvPr id="36887" name="Rectangle 23"/>
          <p:cNvSpPr>
            <a:spLocks noChangeArrowheads="1"/>
          </p:cNvSpPr>
          <p:nvPr/>
        </p:nvSpPr>
        <p:spPr bwMode="auto">
          <a:xfrm>
            <a:off x="8137525" y="2452688"/>
            <a:ext cx="4016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srgbClr val="FF3300"/>
                </a:solidFill>
                <a:latin typeface="Comic Sans MS" pitchFamily="66" charset="0"/>
              </a:rPr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 autoUpdateAnimBg="0"/>
      <p:bldP spid="36868" grpId="0" animBg="1"/>
      <p:bldP spid="36869" grpId="0" animBg="1"/>
      <p:bldP spid="36870" grpId="0" animBg="1"/>
      <p:bldP spid="36871" grpId="0" animBg="1"/>
      <p:bldP spid="36872" grpId="0" animBg="1"/>
      <p:bldP spid="36873" grpId="0" animBg="1"/>
      <p:bldP spid="36874" grpId="0" animBg="1"/>
      <p:bldP spid="36875" grpId="0" animBg="1"/>
      <p:bldP spid="36876" grpId="0" animBg="1"/>
      <p:bldP spid="36877" grpId="0" animBg="1"/>
      <p:bldP spid="36878" grpId="0" build="p" autoUpdateAnimBg="0"/>
      <p:bldP spid="36880" grpId="0" build="p" autoUpdateAnimBg="0"/>
      <p:bldP spid="36881" grpId="0" build="p" autoUpdateAnimBg="0"/>
      <p:bldP spid="36882" grpId="0" build="p" autoUpdateAnimBg="0"/>
      <p:bldP spid="36883" grpId="0" build="p" autoUpdateAnimBg="0"/>
      <p:bldP spid="36884" grpId="0" build="p" autoUpdateAnimBg="0"/>
      <p:bldP spid="36885" grpId="0" build="p" autoUpdateAnimBg="0"/>
      <p:bldP spid="36886" grpId="0" build="p" autoUpdateAnimBg="0"/>
      <p:bldP spid="36887" grpId="0" build="p" autoUpdateAnimBg="0"/>
    </p:bldLst>
  </p:timing>
</p:sld>
</file>

<file path=ppt/theme/theme1.xml><?xml version="1.0" encoding="utf-8"?>
<a:theme xmlns:a="http://schemas.openxmlformats.org/drawingml/2006/main" name="47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 Rounded MT Bol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0066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0066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0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 Rounded MT Bol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0066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0066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313</Words>
  <Application>Microsoft Office PowerPoint</Application>
  <PresentationFormat>On-screen Show (4:3)</PresentationFormat>
  <Paragraphs>38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47_Custom Design</vt:lpstr>
      <vt:lpstr>20_Custom Design</vt:lpstr>
      <vt:lpstr>Top tips for recovering from writer’s block</vt:lpstr>
      <vt:lpstr>Top tips for recovering from writer’s block</vt:lpstr>
      <vt:lpstr>Top tips for recovering from writer’s block</vt:lpstr>
      <vt:lpstr>Getting started: lay an egg...</vt:lpstr>
      <vt:lpstr>Getting started: lay an egg...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 tips for recovering from writer’s block</dc:title>
  <dc:creator/>
  <cp:lastModifiedBy>user</cp:lastModifiedBy>
  <cp:revision>3</cp:revision>
  <dcterms:created xsi:type="dcterms:W3CDTF">2006-08-16T00:00:00Z</dcterms:created>
  <dcterms:modified xsi:type="dcterms:W3CDTF">2015-07-10T09:26:31Z</dcterms:modified>
</cp:coreProperties>
</file>